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1001" y="708774"/>
            <a:ext cx="10909996" cy="364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C21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8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444" y="1514156"/>
            <a:ext cx="11309985" cy="472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4A84-F4AC-9B4D-0C29-BD2C6D7E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7" y="1981200"/>
            <a:ext cx="11063605" cy="677108"/>
          </a:xfrm>
        </p:spPr>
        <p:txBody>
          <a:bodyPr/>
          <a:lstStyle/>
          <a:p>
            <a:pPr algn="ctr"/>
            <a:r>
              <a:rPr lang="en-US" dirty="0"/>
              <a:t>Introduction to genome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57A3-414C-9EF4-8E59-56A7DE0D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38" y="5181600"/>
            <a:ext cx="11309985" cy="553998"/>
          </a:xfrm>
        </p:spPr>
        <p:txBody>
          <a:bodyPr/>
          <a:lstStyle/>
          <a:p>
            <a:pPr algn="ctr"/>
            <a:r>
              <a:rPr lang="en-US" dirty="0"/>
              <a:t>Javan Okendo, PhD</a:t>
            </a:r>
          </a:p>
          <a:p>
            <a:pPr algn="ctr"/>
            <a:r>
              <a:rPr lang="en-US" dirty="0"/>
              <a:t>Bioinformatician ACEGID/NIH</a:t>
            </a:r>
          </a:p>
        </p:txBody>
      </p:sp>
    </p:spTree>
    <p:extLst>
      <p:ext uri="{BB962C8B-B14F-4D97-AF65-F5344CB8AC3E}">
        <p14:creationId xmlns:p14="http://schemas.microsoft.com/office/powerpoint/2010/main" val="363569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D5D-FF43-BC12-489A-D993649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677108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3146-2673-EB81-8AF5-091CD988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621" y="1066800"/>
            <a:ext cx="11309985" cy="5262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Genome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complete set of an organism's genetic material, including all of its genes and non-coding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Reads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Short DNA sequences generated through DNA sequencing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Contigs are intermediate sequences in the assembly process and represent portions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Scaffold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scaffold is a collection of ordered and oriented contigs that represent a portion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N50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statistical measure used to assess the quality of an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Assembly graph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graphical representation of how reads overlap and can be assembled into contigs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Coverage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average number of times a base in the genome is represented by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K-</a:t>
            </a:r>
            <a:r>
              <a:rPr lang="en-US" b="1" i="0" dirty="0" err="1"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k-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sequence of k nucleotides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 novo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Genome assembly performed without using a 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Haplotype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versions of a specific genomic region on homologous chromosomes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52711"/>
            <a:ext cx="9595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1900" y="1752600"/>
            <a:ext cx="2184400" cy="2857500"/>
            <a:chOff x="3771900" y="1752600"/>
            <a:chExt cx="2184400" cy="2857500"/>
          </a:xfrm>
        </p:grpSpPr>
        <p:sp>
          <p:nvSpPr>
            <p:cNvPr id="4" name="object 4"/>
            <p:cNvSpPr/>
            <p:nvPr/>
          </p:nvSpPr>
          <p:spPr>
            <a:xfrm>
              <a:off x="4572000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0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1500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5050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4650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900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0650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2100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4950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5750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18" name="object 18"/>
            <p:cNvSpPr/>
            <p:nvPr/>
          </p:nvSpPr>
          <p:spPr>
            <a:xfrm>
              <a:off x="6629400" y="2070099"/>
              <a:ext cx="1879600" cy="2311400"/>
            </a:xfrm>
            <a:custGeom>
              <a:avLst/>
              <a:gdLst/>
              <a:ahLst/>
              <a:cxnLst/>
              <a:rect l="l" t="t" r="r" b="b"/>
              <a:pathLst>
                <a:path w="1879600" h="2311400">
                  <a:moveTo>
                    <a:pt x="1905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190500" y="2311400"/>
                  </a:lnTo>
                  <a:lnTo>
                    <a:pt x="190500" y="0"/>
                  </a:lnTo>
                  <a:close/>
                </a:path>
                <a:path w="1879600" h="2311400">
                  <a:moveTo>
                    <a:pt x="1041400" y="965200"/>
                  </a:moveTo>
                  <a:lnTo>
                    <a:pt x="850900" y="965200"/>
                  </a:lnTo>
                  <a:lnTo>
                    <a:pt x="850900" y="2311400"/>
                  </a:lnTo>
                  <a:lnTo>
                    <a:pt x="1041400" y="2311400"/>
                  </a:lnTo>
                  <a:lnTo>
                    <a:pt x="1041400" y="965200"/>
                  </a:lnTo>
                  <a:close/>
                </a:path>
                <a:path w="1879600" h="2311400">
                  <a:moveTo>
                    <a:pt x="1879600" y="431800"/>
                  </a:moveTo>
                  <a:lnTo>
                    <a:pt x="1689100" y="431800"/>
                  </a:lnTo>
                  <a:lnTo>
                    <a:pt x="1689100" y="2311400"/>
                  </a:lnTo>
                  <a:lnTo>
                    <a:pt x="1879600" y="2311400"/>
                  </a:lnTo>
                  <a:lnTo>
                    <a:pt x="1879600" y="431800"/>
                  </a:lnTo>
                  <a:close/>
                </a:path>
              </a:pathLst>
            </a:custGeom>
            <a:solidFill>
              <a:srgbClr val="D7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700" y="2019299"/>
              <a:ext cx="1879600" cy="2362200"/>
            </a:xfrm>
            <a:custGeom>
              <a:avLst/>
              <a:gdLst/>
              <a:ahLst/>
              <a:cxnLst/>
              <a:rect l="l" t="t" r="r" b="b"/>
              <a:pathLst>
                <a:path w="1879600" h="2362200">
                  <a:moveTo>
                    <a:pt x="190500" y="1066800"/>
                  </a:moveTo>
                  <a:lnTo>
                    <a:pt x="0" y="1066800"/>
                  </a:lnTo>
                  <a:lnTo>
                    <a:pt x="0" y="2362200"/>
                  </a:lnTo>
                  <a:lnTo>
                    <a:pt x="190500" y="2362200"/>
                  </a:lnTo>
                  <a:lnTo>
                    <a:pt x="190500" y="1066800"/>
                  </a:lnTo>
                  <a:close/>
                </a:path>
                <a:path w="1879600" h="2362200">
                  <a:moveTo>
                    <a:pt x="1041400" y="0"/>
                  </a:moveTo>
                  <a:lnTo>
                    <a:pt x="850900" y="0"/>
                  </a:lnTo>
                  <a:lnTo>
                    <a:pt x="850900" y="2362200"/>
                  </a:lnTo>
                  <a:lnTo>
                    <a:pt x="1041400" y="2362200"/>
                  </a:lnTo>
                  <a:lnTo>
                    <a:pt x="1041400" y="0"/>
                  </a:lnTo>
                  <a:close/>
                </a:path>
                <a:path w="1879600" h="2362200">
                  <a:moveTo>
                    <a:pt x="1879600" y="1397000"/>
                  </a:moveTo>
                  <a:lnTo>
                    <a:pt x="1689100" y="1397000"/>
                  </a:lnTo>
                  <a:lnTo>
                    <a:pt x="1689100" y="2362200"/>
                  </a:lnTo>
                  <a:lnTo>
                    <a:pt x="1879600" y="2362200"/>
                  </a:lnTo>
                  <a:lnTo>
                    <a:pt x="1879600" y="139700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23" name="object 23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8890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889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889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2857500"/>
              <a:ext cx="88900" cy="8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88900" cy="88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8890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889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88900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3492500"/>
              <a:ext cx="889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2413000"/>
              <a:ext cx="88900" cy="88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8890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500" y="3086100"/>
              <a:ext cx="88900" cy="88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2095500"/>
              <a:ext cx="8890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700" y="2324100"/>
              <a:ext cx="88900" cy="889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1" name="object 41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FFD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9294" y="4529990"/>
            <a:ext cx="35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9270" y="4515656"/>
            <a:ext cx="33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0" dirty="0">
                <a:solidFill>
                  <a:srgbClr val="424242"/>
                </a:solidFill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9244" y="4501320"/>
            <a:ext cx="348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89219" y="4486986"/>
            <a:ext cx="349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9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12579"/>
            <a:ext cx="10212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215" algn="l"/>
              </a:tabLst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  <a:r>
              <a:rPr dirty="0"/>
              <a:t>	</a:t>
            </a:r>
            <a:r>
              <a:rPr sz="4800" spc="-715" dirty="0">
                <a:solidFill>
                  <a:srgbClr val="008C00"/>
                </a:solidFill>
              </a:rPr>
              <a:t>B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4" name="object 4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190500" y="0"/>
                  </a:moveTo>
                  <a:lnTo>
                    <a:pt x="0" y="0"/>
                  </a:lnTo>
                  <a:lnTo>
                    <a:pt x="0" y="2317750"/>
                  </a:lnTo>
                  <a:lnTo>
                    <a:pt x="190500" y="2317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0" y="0"/>
                  </a:moveTo>
                  <a:lnTo>
                    <a:pt x="190500" y="0"/>
                  </a:lnTo>
                  <a:lnTo>
                    <a:pt x="190500" y="2317749"/>
                  </a:lnTo>
                </a:path>
                <a:path w="190500" h="2317750">
                  <a:moveTo>
                    <a:pt x="0" y="23177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190500" y="0"/>
                  </a:moveTo>
                  <a:lnTo>
                    <a:pt x="0" y="0"/>
                  </a:lnTo>
                  <a:lnTo>
                    <a:pt x="0" y="1289050"/>
                  </a:lnTo>
                  <a:lnTo>
                    <a:pt x="190500" y="12890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0" y="0"/>
                  </a:moveTo>
                  <a:lnTo>
                    <a:pt x="190500" y="0"/>
                  </a:lnTo>
                  <a:lnTo>
                    <a:pt x="190500" y="1289049"/>
                  </a:lnTo>
                </a:path>
                <a:path w="190500" h="1289050">
                  <a:moveTo>
                    <a:pt x="0" y="12890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190500" y="0"/>
                  </a:moveTo>
                  <a:lnTo>
                    <a:pt x="0" y="0"/>
                  </a:lnTo>
                  <a:lnTo>
                    <a:pt x="0" y="1339850"/>
                  </a:lnTo>
                  <a:lnTo>
                    <a:pt x="190500" y="13398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0" y="0"/>
                  </a:moveTo>
                  <a:lnTo>
                    <a:pt x="190500" y="0"/>
                  </a:lnTo>
                  <a:lnTo>
                    <a:pt x="190500" y="1339849"/>
                  </a:lnTo>
                </a:path>
                <a:path w="190500" h="1339850">
                  <a:moveTo>
                    <a:pt x="0" y="13398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190500" y="0"/>
                  </a:moveTo>
                  <a:lnTo>
                    <a:pt x="0" y="0"/>
                  </a:lnTo>
                  <a:lnTo>
                    <a:pt x="0" y="2368550"/>
                  </a:lnTo>
                  <a:lnTo>
                    <a:pt x="190500" y="2368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0" y="0"/>
                  </a:moveTo>
                  <a:lnTo>
                    <a:pt x="190500" y="0"/>
                  </a:lnTo>
                  <a:lnTo>
                    <a:pt x="190500" y="2368549"/>
                  </a:lnTo>
                </a:path>
                <a:path w="190500" h="2368550">
                  <a:moveTo>
                    <a:pt x="0" y="2368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1905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90500" y="18859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0" y="0"/>
                  </a:moveTo>
                  <a:lnTo>
                    <a:pt x="190500" y="0"/>
                  </a:lnTo>
                  <a:lnTo>
                    <a:pt x="190500" y="1885949"/>
                  </a:lnTo>
                </a:path>
                <a:path w="190500" h="1885950">
                  <a:moveTo>
                    <a:pt x="0" y="18859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19050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190500" y="971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0" y="0"/>
                  </a:moveTo>
                  <a:lnTo>
                    <a:pt x="190500" y="0"/>
                  </a:lnTo>
                  <a:lnTo>
                    <a:pt x="190500" y="971549"/>
                  </a:lnTo>
                </a:path>
                <a:path w="190500" h="971550">
                  <a:moveTo>
                    <a:pt x="0" y="971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19" name="object 19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1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099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1016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1016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857500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1016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1016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3492500"/>
              <a:ext cx="1016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900" y="2413000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1016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500" y="3086100"/>
              <a:ext cx="101600" cy="1016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300" y="2095500"/>
              <a:ext cx="101600" cy="101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700" y="2324100"/>
              <a:ext cx="101600" cy="101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4400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1" y="0"/>
                  </a:moveTo>
                  <a:lnTo>
                    <a:pt x="0" y="2316943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0" name="object 40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618212" y="1752600"/>
            <a:ext cx="2567940" cy="3359785"/>
            <a:chOff x="3618212" y="1752600"/>
            <a:chExt cx="2567940" cy="3359785"/>
          </a:xfrm>
        </p:grpSpPr>
        <p:sp>
          <p:nvSpPr>
            <p:cNvPr id="49" name="object 49"/>
            <p:cNvSpPr/>
            <p:nvPr/>
          </p:nvSpPr>
          <p:spPr>
            <a:xfrm>
              <a:off x="4571999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3499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1499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5049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4649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1899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0649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2099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44949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3849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95749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8204" y="4279899"/>
              <a:ext cx="2567940" cy="832485"/>
            </a:xfrm>
            <a:custGeom>
              <a:avLst/>
              <a:gdLst/>
              <a:ahLst/>
              <a:cxnLst/>
              <a:rect l="l" t="t" r="r" b="b"/>
              <a:pathLst>
                <a:path w="2567940" h="832485">
                  <a:moveTo>
                    <a:pt x="1286852" y="324192"/>
                  </a:moveTo>
                  <a:lnTo>
                    <a:pt x="1187043" y="88900"/>
                  </a:lnTo>
                  <a:lnTo>
                    <a:pt x="1058697" y="309930"/>
                  </a:lnTo>
                  <a:lnTo>
                    <a:pt x="1136142" y="314769"/>
                  </a:lnTo>
                  <a:lnTo>
                    <a:pt x="1133678" y="412915"/>
                  </a:lnTo>
                  <a:lnTo>
                    <a:pt x="1115796" y="454342"/>
                  </a:lnTo>
                  <a:lnTo>
                    <a:pt x="1051267" y="505548"/>
                  </a:lnTo>
                  <a:lnTo>
                    <a:pt x="1001483" y="532180"/>
                  </a:lnTo>
                  <a:lnTo>
                    <a:pt x="941565" y="558241"/>
                  </a:lnTo>
                  <a:lnTo>
                    <a:pt x="872604" y="583209"/>
                  </a:lnTo>
                  <a:lnTo>
                    <a:pt x="795604" y="606717"/>
                  </a:lnTo>
                  <a:lnTo>
                    <a:pt x="711530" y="628421"/>
                  </a:lnTo>
                  <a:lnTo>
                    <a:pt x="621322" y="648055"/>
                  </a:lnTo>
                  <a:lnTo>
                    <a:pt x="525881" y="665353"/>
                  </a:lnTo>
                  <a:lnTo>
                    <a:pt x="426389" y="680021"/>
                  </a:lnTo>
                  <a:lnTo>
                    <a:pt x="217081" y="700659"/>
                  </a:lnTo>
                  <a:lnTo>
                    <a:pt x="0" y="707999"/>
                  </a:lnTo>
                  <a:lnTo>
                    <a:pt x="2578" y="784161"/>
                  </a:lnTo>
                  <a:lnTo>
                    <a:pt x="222110" y="776732"/>
                  </a:lnTo>
                  <a:lnTo>
                    <a:pt x="435686" y="755662"/>
                  </a:lnTo>
                  <a:lnTo>
                    <a:pt x="538226" y="740562"/>
                  </a:lnTo>
                  <a:lnTo>
                    <a:pt x="636219" y="722807"/>
                  </a:lnTo>
                  <a:lnTo>
                    <a:pt x="729170" y="702564"/>
                  </a:lnTo>
                  <a:lnTo>
                    <a:pt x="816267" y="680072"/>
                  </a:lnTo>
                  <a:lnTo>
                    <a:pt x="896708" y="655523"/>
                  </a:lnTo>
                  <a:lnTo>
                    <a:pt x="969759" y="629069"/>
                  </a:lnTo>
                  <a:lnTo>
                    <a:pt x="1034707" y="600824"/>
                  </a:lnTo>
                  <a:lnTo>
                    <a:pt x="1090930" y="570750"/>
                  </a:lnTo>
                  <a:lnTo>
                    <a:pt x="1137881" y="538518"/>
                  </a:lnTo>
                  <a:lnTo>
                    <a:pt x="1174978" y="503212"/>
                  </a:lnTo>
                  <a:lnTo>
                    <a:pt x="1200734" y="463067"/>
                  </a:lnTo>
                  <a:lnTo>
                    <a:pt x="1209675" y="422071"/>
                  </a:lnTo>
                  <a:lnTo>
                    <a:pt x="1212253" y="319532"/>
                  </a:lnTo>
                  <a:lnTo>
                    <a:pt x="1286852" y="324192"/>
                  </a:lnTo>
                  <a:close/>
                </a:path>
                <a:path w="2567940" h="832485">
                  <a:moveTo>
                    <a:pt x="2567711" y="756259"/>
                  </a:moveTo>
                  <a:lnTo>
                    <a:pt x="2519997" y="751992"/>
                  </a:lnTo>
                  <a:lnTo>
                    <a:pt x="2475357" y="740257"/>
                  </a:lnTo>
                  <a:lnTo>
                    <a:pt x="2430576" y="720953"/>
                  </a:lnTo>
                  <a:lnTo>
                    <a:pt x="2386101" y="694385"/>
                  </a:lnTo>
                  <a:lnTo>
                    <a:pt x="2342464" y="660933"/>
                  </a:lnTo>
                  <a:lnTo>
                    <a:pt x="2300211" y="621093"/>
                  </a:lnTo>
                  <a:lnTo>
                    <a:pt x="2259876" y="575411"/>
                  </a:lnTo>
                  <a:lnTo>
                    <a:pt x="2222385" y="525043"/>
                  </a:lnTo>
                  <a:lnTo>
                    <a:pt x="2154961" y="408508"/>
                  </a:lnTo>
                  <a:lnTo>
                    <a:pt x="2127339" y="346011"/>
                  </a:lnTo>
                  <a:lnTo>
                    <a:pt x="2103983" y="281000"/>
                  </a:lnTo>
                  <a:lnTo>
                    <a:pt x="2090712" y="221576"/>
                  </a:lnTo>
                  <a:lnTo>
                    <a:pt x="2162568" y="212521"/>
                  </a:lnTo>
                  <a:lnTo>
                    <a:pt x="2020595" y="0"/>
                  </a:lnTo>
                  <a:lnTo>
                    <a:pt x="1935759" y="241096"/>
                  </a:lnTo>
                  <a:lnTo>
                    <a:pt x="2014778" y="231140"/>
                  </a:lnTo>
                  <a:lnTo>
                    <a:pt x="2030653" y="302260"/>
                  </a:lnTo>
                  <a:lnTo>
                    <a:pt x="2056549" y="374332"/>
                  </a:lnTo>
                  <a:lnTo>
                    <a:pt x="2086927" y="443090"/>
                  </a:lnTo>
                  <a:lnTo>
                    <a:pt x="2158631" y="567004"/>
                  </a:lnTo>
                  <a:lnTo>
                    <a:pt x="2200643" y="623468"/>
                  </a:lnTo>
                  <a:lnTo>
                    <a:pt x="2245398" y="674154"/>
                  </a:lnTo>
                  <a:lnTo>
                    <a:pt x="2293023" y="719048"/>
                  </a:lnTo>
                  <a:lnTo>
                    <a:pt x="2343239" y="757542"/>
                  </a:lnTo>
                  <a:lnTo>
                    <a:pt x="2395804" y="788936"/>
                  </a:lnTo>
                  <a:lnTo>
                    <a:pt x="2450439" y="812495"/>
                  </a:lnTo>
                  <a:lnTo>
                    <a:pt x="2506815" y="827316"/>
                  </a:lnTo>
                  <a:lnTo>
                    <a:pt x="2560917" y="832154"/>
                  </a:lnTo>
                  <a:lnTo>
                    <a:pt x="2567711" y="7562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64299" y="4798273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3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12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32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3200" b="1" spc="-3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3200" b="1" spc="-33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4871" y="4753133"/>
            <a:ext cx="846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34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40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3616" y="5428188"/>
            <a:ext cx="10419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44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he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70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,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4000" b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4000" b="1" spc="7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4000" b="1" spc="-3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efe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 </a:t>
            </a: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40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vertices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connected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10" dirty="0">
                <a:solidFill>
                  <a:srgbClr val="424242"/>
                </a:solidFill>
                <a:latin typeface="Arial"/>
                <a:cs typeface="Arial"/>
              </a:rPr>
              <a:t>edges</a:t>
            </a:r>
            <a:r>
              <a:rPr sz="4000" spc="10" dirty="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10433685" cy="17818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50" dirty="0"/>
              <a:t>Can</a:t>
            </a:r>
            <a:r>
              <a:rPr spc="-175" dirty="0"/>
              <a:t> </a:t>
            </a:r>
            <a:r>
              <a:rPr spc="-525" dirty="0"/>
              <a:t>you</a:t>
            </a:r>
            <a:r>
              <a:rPr spc="-175" dirty="0"/>
              <a:t> </a:t>
            </a:r>
            <a:r>
              <a:rPr spc="-355" dirty="0"/>
              <a:t>draw</a:t>
            </a:r>
            <a:r>
              <a:rPr spc="-175" dirty="0"/>
              <a:t> </a:t>
            </a:r>
            <a:r>
              <a:rPr spc="-395" dirty="0"/>
              <a:t>these</a:t>
            </a:r>
            <a:r>
              <a:rPr spc="-175" dirty="0"/>
              <a:t> </a:t>
            </a:r>
            <a:r>
              <a:rPr spc="-425" dirty="0"/>
              <a:t>graphs</a:t>
            </a:r>
            <a:r>
              <a:rPr spc="-180" dirty="0"/>
              <a:t> </a:t>
            </a:r>
            <a:r>
              <a:rPr spc="-345" dirty="0"/>
              <a:t>without</a:t>
            </a:r>
            <a:r>
              <a:rPr spc="-175" dirty="0"/>
              <a:t> </a:t>
            </a:r>
            <a:r>
              <a:rPr spc="-265" dirty="0"/>
              <a:t>lifting</a:t>
            </a:r>
            <a:r>
              <a:rPr spc="-175" dirty="0"/>
              <a:t> </a:t>
            </a:r>
            <a:r>
              <a:rPr spc="-455" dirty="0"/>
              <a:t>your </a:t>
            </a:r>
            <a:r>
              <a:rPr spc="-1205" dirty="0"/>
              <a:t> </a:t>
            </a:r>
            <a:r>
              <a:rPr spc="-390" dirty="0"/>
              <a:t>pencil?</a:t>
            </a:r>
          </a:p>
          <a:p>
            <a:pPr marL="13335">
              <a:lnSpc>
                <a:spcPct val="100000"/>
              </a:lnSpc>
              <a:spcBef>
                <a:spcPts val="425"/>
              </a:spcBef>
            </a:pPr>
            <a:r>
              <a:rPr sz="2800" b="0" i="1" spc="-515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u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19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800" b="0" i="1" spc="-13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800" i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2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800" b="0" i="1" spc="-9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b="0" i="1" spc="-16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2800" b="0" i="1" spc="-55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9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800" b="0" i="1" spc="-5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2800" b="0" i="1" spc="-19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aw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sa</a:t>
            </a:r>
            <a:r>
              <a:rPr sz="2800" b="0" i="1" spc="-165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2800" b="0" i="1" spc="-1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i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800" b="0" i="1" spc="-55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2800" b="0" i="1" spc="-16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2800" b="0" i="1" spc="4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2800" b="0" i="1" spc="-1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2800" b="0" i="1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5700" y="2273300"/>
            <a:ext cx="2222500" cy="2933700"/>
            <a:chOff x="1155700" y="2273300"/>
            <a:chExt cx="2222500" cy="2933700"/>
          </a:xfrm>
        </p:grpSpPr>
        <p:sp>
          <p:nvSpPr>
            <p:cNvPr id="4" name="object 4"/>
            <p:cNvSpPr/>
            <p:nvPr/>
          </p:nvSpPr>
          <p:spPr>
            <a:xfrm>
              <a:off x="1155700" y="2273299"/>
              <a:ext cx="1282700" cy="1409700"/>
            </a:xfrm>
            <a:custGeom>
              <a:avLst/>
              <a:gdLst/>
              <a:ahLst/>
              <a:cxnLst/>
              <a:rect l="l" t="t" r="r" b="b"/>
              <a:pathLst>
                <a:path w="1282700" h="1409700">
                  <a:moveTo>
                    <a:pt x="355600" y="1225550"/>
                  </a:moveTo>
                  <a:lnTo>
                    <a:pt x="349237" y="1176604"/>
                  </a:lnTo>
                  <a:lnTo>
                    <a:pt x="331317" y="1132611"/>
                  </a:lnTo>
                  <a:lnTo>
                    <a:pt x="303517" y="1095336"/>
                  </a:lnTo>
                  <a:lnTo>
                    <a:pt x="267538" y="1066546"/>
                  </a:lnTo>
                  <a:lnTo>
                    <a:pt x="225056" y="1047978"/>
                  </a:lnTo>
                  <a:lnTo>
                    <a:pt x="177800" y="1041400"/>
                  </a:lnTo>
                  <a:lnTo>
                    <a:pt x="130530" y="1047978"/>
                  </a:lnTo>
                  <a:lnTo>
                    <a:pt x="88049" y="1066546"/>
                  </a:lnTo>
                  <a:lnTo>
                    <a:pt x="52070" y="1095336"/>
                  </a:lnTo>
                  <a:lnTo>
                    <a:pt x="24269" y="1132611"/>
                  </a:lnTo>
                  <a:lnTo>
                    <a:pt x="6350" y="1176604"/>
                  </a:lnTo>
                  <a:lnTo>
                    <a:pt x="0" y="1225550"/>
                  </a:lnTo>
                  <a:lnTo>
                    <a:pt x="6350" y="1274508"/>
                  </a:lnTo>
                  <a:lnTo>
                    <a:pt x="24269" y="1318501"/>
                  </a:lnTo>
                  <a:lnTo>
                    <a:pt x="52070" y="1355775"/>
                  </a:lnTo>
                  <a:lnTo>
                    <a:pt x="88049" y="1384566"/>
                  </a:lnTo>
                  <a:lnTo>
                    <a:pt x="130530" y="1403134"/>
                  </a:lnTo>
                  <a:lnTo>
                    <a:pt x="177800" y="1409700"/>
                  </a:lnTo>
                  <a:lnTo>
                    <a:pt x="225056" y="1403134"/>
                  </a:lnTo>
                  <a:lnTo>
                    <a:pt x="267538" y="1384566"/>
                  </a:lnTo>
                  <a:lnTo>
                    <a:pt x="303517" y="1355775"/>
                  </a:lnTo>
                  <a:lnTo>
                    <a:pt x="331317" y="1318501"/>
                  </a:lnTo>
                  <a:lnTo>
                    <a:pt x="349237" y="1274508"/>
                  </a:lnTo>
                  <a:lnTo>
                    <a:pt x="355600" y="1225550"/>
                  </a:lnTo>
                  <a:close/>
                </a:path>
                <a:path w="1282700" h="1409700">
                  <a:moveTo>
                    <a:pt x="1282700" y="177800"/>
                  </a:moveTo>
                  <a:lnTo>
                    <a:pt x="1276337" y="130543"/>
                  </a:lnTo>
                  <a:lnTo>
                    <a:pt x="1258417" y="88061"/>
                  </a:lnTo>
                  <a:lnTo>
                    <a:pt x="1230617" y="52082"/>
                  </a:lnTo>
                  <a:lnTo>
                    <a:pt x="1194638" y="24282"/>
                  </a:lnTo>
                  <a:lnTo>
                    <a:pt x="1152156" y="6362"/>
                  </a:lnTo>
                  <a:lnTo>
                    <a:pt x="1104900" y="0"/>
                  </a:lnTo>
                  <a:lnTo>
                    <a:pt x="1057630" y="6362"/>
                  </a:lnTo>
                  <a:lnTo>
                    <a:pt x="1015149" y="24282"/>
                  </a:lnTo>
                  <a:lnTo>
                    <a:pt x="979170" y="52082"/>
                  </a:lnTo>
                  <a:lnTo>
                    <a:pt x="951369" y="88061"/>
                  </a:lnTo>
                  <a:lnTo>
                    <a:pt x="933450" y="130543"/>
                  </a:lnTo>
                  <a:lnTo>
                    <a:pt x="927100" y="177800"/>
                  </a:lnTo>
                  <a:lnTo>
                    <a:pt x="933450" y="225069"/>
                  </a:lnTo>
                  <a:lnTo>
                    <a:pt x="951369" y="267550"/>
                  </a:lnTo>
                  <a:lnTo>
                    <a:pt x="979170" y="303530"/>
                  </a:lnTo>
                  <a:lnTo>
                    <a:pt x="1015149" y="331330"/>
                  </a:lnTo>
                  <a:lnTo>
                    <a:pt x="1057630" y="349250"/>
                  </a:lnTo>
                  <a:lnTo>
                    <a:pt x="1104900" y="355600"/>
                  </a:lnTo>
                  <a:lnTo>
                    <a:pt x="1152156" y="349250"/>
                  </a:lnTo>
                  <a:lnTo>
                    <a:pt x="1194638" y="331330"/>
                  </a:lnTo>
                  <a:lnTo>
                    <a:pt x="1230617" y="303530"/>
                  </a:lnTo>
                  <a:lnTo>
                    <a:pt x="1258417" y="267550"/>
                  </a:lnTo>
                  <a:lnTo>
                    <a:pt x="1276337" y="225069"/>
                  </a:lnTo>
                  <a:lnTo>
                    <a:pt x="1282700" y="17780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0" y="2578100"/>
              <a:ext cx="678180" cy="791210"/>
            </a:xfrm>
            <a:custGeom>
              <a:avLst/>
              <a:gdLst/>
              <a:ahLst/>
              <a:cxnLst/>
              <a:rect l="l" t="t" r="r" b="b"/>
              <a:pathLst>
                <a:path w="678180" h="791210">
                  <a:moveTo>
                    <a:pt x="677862" y="0"/>
                  </a:moveTo>
                  <a:lnTo>
                    <a:pt x="0" y="790907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9900" y="33147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4150" y="0"/>
                  </a:moveTo>
                  <a:lnTo>
                    <a:pt x="135195" y="6578"/>
                  </a:lnTo>
                  <a:lnTo>
                    <a:pt x="91206" y="25141"/>
                  </a:lnTo>
                  <a:lnTo>
                    <a:pt x="53936" y="53936"/>
                  </a:lnTo>
                  <a:lnTo>
                    <a:pt x="25141" y="91206"/>
                  </a:lnTo>
                  <a:lnTo>
                    <a:pt x="6578" y="135195"/>
                  </a:lnTo>
                  <a:lnTo>
                    <a:pt x="0" y="184150"/>
                  </a:lnTo>
                  <a:lnTo>
                    <a:pt x="6578" y="233104"/>
                  </a:lnTo>
                  <a:lnTo>
                    <a:pt x="25141" y="277093"/>
                  </a:lnTo>
                  <a:lnTo>
                    <a:pt x="53936" y="314363"/>
                  </a:lnTo>
                  <a:lnTo>
                    <a:pt x="91206" y="343158"/>
                  </a:lnTo>
                  <a:lnTo>
                    <a:pt x="135195" y="361721"/>
                  </a:lnTo>
                  <a:lnTo>
                    <a:pt x="184150" y="368300"/>
                  </a:lnTo>
                  <a:lnTo>
                    <a:pt x="233104" y="361721"/>
                  </a:lnTo>
                  <a:lnTo>
                    <a:pt x="277093" y="343158"/>
                  </a:lnTo>
                  <a:lnTo>
                    <a:pt x="314363" y="314363"/>
                  </a:lnTo>
                  <a:lnTo>
                    <a:pt x="343158" y="277093"/>
                  </a:lnTo>
                  <a:lnTo>
                    <a:pt x="361721" y="233104"/>
                  </a:lnTo>
                  <a:lnTo>
                    <a:pt x="368300" y="184150"/>
                  </a:lnTo>
                  <a:lnTo>
                    <a:pt x="361721" y="135195"/>
                  </a:lnTo>
                  <a:lnTo>
                    <a:pt x="343158" y="91206"/>
                  </a:lnTo>
                  <a:lnTo>
                    <a:pt x="314363" y="53936"/>
                  </a:lnTo>
                  <a:lnTo>
                    <a:pt x="277093" y="25141"/>
                  </a:lnTo>
                  <a:lnTo>
                    <a:pt x="233104" y="6578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7600" y="2578100"/>
              <a:ext cx="678180" cy="791210"/>
            </a:xfrm>
            <a:custGeom>
              <a:avLst/>
              <a:gdLst/>
              <a:ahLst/>
              <a:cxnLst/>
              <a:rect l="l" t="t" r="r" b="b"/>
              <a:pathLst>
                <a:path w="678180" h="791210">
                  <a:moveTo>
                    <a:pt x="0" y="0"/>
                  </a:moveTo>
                  <a:lnTo>
                    <a:pt x="677862" y="790907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1299" y="3492500"/>
              <a:ext cx="1504950" cy="0"/>
            </a:xfrm>
            <a:custGeom>
              <a:avLst/>
              <a:gdLst/>
              <a:ahLst/>
              <a:cxnLst/>
              <a:rect l="l" t="t" r="r" b="b"/>
              <a:pathLst>
                <a:path w="1504950">
                  <a:moveTo>
                    <a:pt x="1504840" y="0"/>
                  </a:moveTo>
                  <a:lnTo>
                    <a:pt x="0" y="1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700" y="48514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3500" y="3682999"/>
              <a:ext cx="0" cy="1171575"/>
            </a:xfrm>
            <a:custGeom>
              <a:avLst/>
              <a:gdLst/>
              <a:ahLst/>
              <a:cxnLst/>
              <a:rect l="l" t="t" r="r" b="b"/>
              <a:pathLst>
                <a:path h="1171575">
                  <a:moveTo>
                    <a:pt x="0" y="117119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9900" y="4851400"/>
              <a:ext cx="368300" cy="355600"/>
            </a:xfrm>
            <a:custGeom>
              <a:avLst/>
              <a:gdLst/>
              <a:ahLst/>
              <a:cxnLst/>
              <a:rect l="l" t="t" r="r" b="b"/>
              <a:pathLst>
                <a:path w="368300" h="355600">
                  <a:moveTo>
                    <a:pt x="184150" y="0"/>
                  </a:moveTo>
                  <a:lnTo>
                    <a:pt x="135195" y="6351"/>
                  </a:lnTo>
                  <a:lnTo>
                    <a:pt x="91206" y="24274"/>
                  </a:lnTo>
                  <a:lnTo>
                    <a:pt x="53936" y="52076"/>
                  </a:lnTo>
                  <a:lnTo>
                    <a:pt x="25141" y="88060"/>
                  </a:lnTo>
                  <a:lnTo>
                    <a:pt x="6578" y="130533"/>
                  </a:lnTo>
                  <a:lnTo>
                    <a:pt x="0" y="177800"/>
                  </a:lnTo>
                  <a:lnTo>
                    <a:pt x="6578" y="225066"/>
                  </a:lnTo>
                  <a:lnTo>
                    <a:pt x="25141" y="267539"/>
                  </a:lnTo>
                  <a:lnTo>
                    <a:pt x="53936" y="303523"/>
                  </a:lnTo>
                  <a:lnTo>
                    <a:pt x="91206" y="331325"/>
                  </a:lnTo>
                  <a:lnTo>
                    <a:pt x="135195" y="349248"/>
                  </a:lnTo>
                  <a:lnTo>
                    <a:pt x="184150" y="355600"/>
                  </a:lnTo>
                  <a:lnTo>
                    <a:pt x="233104" y="349248"/>
                  </a:lnTo>
                  <a:lnTo>
                    <a:pt x="277093" y="331325"/>
                  </a:lnTo>
                  <a:lnTo>
                    <a:pt x="314363" y="303523"/>
                  </a:lnTo>
                  <a:lnTo>
                    <a:pt x="343158" y="267539"/>
                  </a:lnTo>
                  <a:lnTo>
                    <a:pt x="361721" y="225066"/>
                  </a:lnTo>
                  <a:lnTo>
                    <a:pt x="368300" y="177800"/>
                  </a:lnTo>
                  <a:lnTo>
                    <a:pt x="361721" y="130533"/>
                  </a:lnTo>
                  <a:lnTo>
                    <a:pt x="343158" y="88060"/>
                  </a:lnTo>
                  <a:lnTo>
                    <a:pt x="314363" y="52076"/>
                  </a:lnTo>
                  <a:lnTo>
                    <a:pt x="277093" y="24274"/>
                  </a:lnTo>
                  <a:lnTo>
                    <a:pt x="233104" y="6351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3500" y="3619499"/>
              <a:ext cx="1737995" cy="1403985"/>
            </a:xfrm>
            <a:custGeom>
              <a:avLst/>
              <a:gdLst/>
              <a:ahLst/>
              <a:cxnLst/>
              <a:rect l="l" t="t" r="r" b="b"/>
              <a:pathLst>
                <a:path w="1737995" h="1403985">
                  <a:moveTo>
                    <a:pt x="0" y="1403913"/>
                  </a:moveTo>
                  <a:lnTo>
                    <a:pt x="1737561" y="0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0500" y="3619500"/>
              <a:ext cx="1610360" cy="1276985"/>
            </a:xfrm>
            <a:custGeom>
              <a:avLst/>
              <a:gdLst/>
              <a:ahLst/>
              <a:cxnLst/>
              <a:rect l="l" t="t" r="r" b="b"/>
              <a:pathLst>
                <a:path w="1610360" h="1276985">
                  <a:moveTo>
                    <a:pt x="0" y="0"/>
                  </a:moveTo>
                  <a:lnTo>
                    <a:pt x="1610282" y="1276634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0400" y="3683000"/>
              <a:ext cx="0" cy="1171575"/>
            </a:xfrm>
            <a:custGeom>
              <a:avLst/>
              <a:gdLst/>
              <a:ahLst/>
              <a:cxnLst/>
              <a:rect l="l" t="t" r="r" b="b"/>
              <a:pathLst>
                <a:path h="1171575">
                  <a:moveTo>
                    <a:pt x="0" y="0"/>
                  </a:moveTo>
                  <a:lnTo>
                    <a:pt x="1" y="1171192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300" y="5029200"/>
              <a:ext cx="1504950" cy="0"/>
            </a:xfrm>
            <a:custGeom>
              <a:avLst/>
              <a:gdLst/>
              <a:ahLst/>
              <a:cxnLst/>
              <a:rect l="l" t="t" r="r" b="b"/>
              <a:pathLst>
                <a:path w="1504950">
                  <a:moveTo>
                    <a:pt x="0" y="0"/>
                  </a:moveTo>
                  <a:lnTo>
                    <a:pt x="1504840" y="1"/>
                  </a:lnTo>
                </a:path>
              </a:pathLst>
            </a:custGeom>
            <a:ln w="76200">
              <a:solidFill>
                <a:srgbClr val="00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21200" y="2222500"/>
            <a:ext cx="2641600" cy="2984500"/>
            <a:chOff x="4521200" y="2222500"/>
            <a:chExt cx="2641600" cy="2984500"/>
          </a:xfrm>
        </p:grpSpPr>
        <p:sp>
          <p:nvSpPr>
            <p:cNvPr id="17" name="object 17"/>
            <p:cNvSpPr/>
            <p:nvPr/>
          </p:nvSpPr>
          <p:spPr>
            <a:xfrm>
              <a:off x="4521200" y="2222499"/>
              <a:ext cx="355600" cy="1625600"/>
            </a:xfrm>
            <a:custGeom>
              <a:avLst/>
              <a:gdLst/>
              <a:ahLst/>
              <a:cxnLst/>
              <a:rect l="l" t="t" r="r" b="b"/>
              <a:pathLst>
                <a:path w="355600" h="1625600">
                  <a:moveTo>
                    <a:pt x="355600" y="1447800"/>
                  </a:moveTo>
                  <a:lnTo>
                    <a:pt x="349237" y="1400543"/>
                  </a:lnTo>
                  <a:lnTo>
                    <a:pt x="331317" y="1358061"/>
                  </a:lnTo>
                  <a:lnTo>
                    <a:pt x="303517" y="1322082"/>
                  </a:lnTo>
                  <a:lnTo>
                    <a:pt x="267538" y="1294282"/>
                  </a:lnTo>
                  <a:lnTo>
                    <a:pt x="225056" y="1276362"/>
                  </a:lnTo>
                  <a:lnTo>
                    <a:pt x="177800" y="1270000"/>
                  </a:lnTo>
                  <a:lnTo>
                    <a:pt x="130530" y="1276362"/>
                  </a:lnTo>
                  <a:lnTo>
                    <a:pt x="88049" y="1294282"/>
                  </a:lnTo>
                  <a:lnTo>
                    <a:pt x="52070" y="1322082"/>
                  </a:lnTo>
                  <a:lnTo>
                    <a:pt x="24269" y="1358061"/>
                  </a:lnTo>
                  <a:lnTo>
                    <a:pt x="6350" y="1400543"/>
                  </a:lnTo>
                  <a:lnTo>
                    <a:pt x="0" y="1447800"/>
                  </a:lnTo>
                  <a:lnTo>
                    <a:pt x="6350" y="1495069"/>
                  </a:lnTo>
                  <a:lnTo>
                    <a:pt x="24269" y="1537550"/>
                  </a:lnTo>
                  <a:lnTo>
                    <a:pt x="52070" y="1573530"/>
                  </a:lnTo>
                  <a:lnTo>
                    <a:pt x="88049" y="1601330"/>
                  </a:lnTo>
                  <a:lnTo>
                    <a:pt x="130530" y="1619250"/>
                  </a:lnTo>
                  <a:lnTo>
                    <a:pt x="177800" y="1625600"/>
                  </a:lnTo>
                  <a:lnTo>
                    <a:pt x="225056" y="1619250"/>
                  </a:lnTo>
                  <a:lnTo>
                    <a:pt x="267538" y="1601330"/>
                  </a:lnTo>
                  <a:lnTo>
                    <a:pt x="303517" y="1573530"/>
                  </a:lnTo>
                  <a:lnTo>
                    <a:pt x="331317" y="1537550"/>
                  </a:lnTo>
                  <a:lnTo>
                    <a:pt x="349237" y="1495069"/>
                  </a:lnTo>
                  <a:lnTo>
                    <a:pt x="355600" y="1447800"/>
                  </a:lnTo>
                  <a:close/>
                </a:path>
                <a:path w="355600" h="1625600">
                  <a:moveTo>
                    <a:pt x="355600" y="177800"/>
                  </a:moveTo>
                  <a:lnTo>
                    <a:pt x="349237" y="130543"/>
                  </a:lnTo>
                  <a:lnTo>
                    <a:pt x="331317" y="88061"/>
                  </a:lnTo>
                  <a:lnTo>
                    <a:pt x="303517" y="52082"/>
                  </a:lnTo>
                  <a:lnTo>
                    <a:pt x="267538" y="24282"/>
                  </a:lnTo>
                  <a:lnTo>
                    <a:pt x="225056" y="6362"/>
                  </a:lnTo>
                  <a:lnTo>
                    <a:pt x="177800" y="0"/>
                  </a:lnTo>
                  <a:lnTo>
                    <a:pt x="130530" y="6362"/>
                  </a:lnTo>
                  <a:lnTo>
                    <a:pt x="88049" y="24282"/>
                  </a:lnTo>
                  <a:lnTo>
                    <a:pt x="52070" y="52082"/>
                  </a:lnTo>
                  <a:lnTo>
                    <a:pt x="24269" y="88061"/>
                  </a:lnTo>
                  <a:lnTo>
                    <a:pt x="6350" y="130543"/>
                  </a:lnTo>
                  <a:lnTo>
                    <a:pt x="0" y="177800"/>
                  </a:lnTo>
                  <a:lnTo>
                    <a:pt x="6350" y="225069"/>
                  </a:lnTo>
                  <a:lnTo>
                    <a:pt x="24269" y="267550"/>
                  </a:lnTo>
                  <a:lnTo>
                    <a:pt x="52070" y="303530"/>
                  </a:lnTo>
                  <a:lnTo>
                    <a:pt x="88049" y="331330"/>
                  </a:lnTo>
                  <a:lnTo>
                    <a:pt x="130530" y="349250"/>
                  </a:lnTo>
                  <a:lnTo>
                    <a:pt x="177800" y="355600"/>
                  </a:lnTo>
                  <a:lnTo>
                    <a:pt x="225056" y="349250"/>
                  </a:lnTo>
                  <a:lnTo>
                    <a:pt x="267538" y="331330"/>
                  </a:lnTo>
                  <a:lnTo>
                    <a:pt x="303517" y="303530"/>
                  </a:lnTo>
                  <a:lnTo>
                    <a:pt x="331317" y="267550"/>
                  </a:lnTo>
                  <a:lnTo>
                    <a:pt x="349237" y="225069"/>
                  </a:lnTo>
                  <a:lnTo>
                    <a:pt x="355600" y="17780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9000" y="2578100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0"/>
                  </a:moveTo>
                  <a:lnTo>
                    <a:pt x="1" y="910777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400300"/>
              <a:ext cx="779780" cy="2540"/>
            </a:xfrm>
            <a:custGeom>
              <a:avLst/>
              <a:gdLst/>
              <a:ahLst/>
              <a:cxnLst/>
              <a:rect l="l" t="t" r="r" b="b"/>
              <a:pathLst>
                <a:path w="779779" h="2539">
                  <a:moveTo>
                    <a:pt x="0" y="2199"/>
                  </a:moveTo>
                  <a:lnTo>
                    <a:pt x="779716" y="0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4200" y="34925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800" y="36703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779717" y="0"/>
                  </a:moveTo>
                  <a:lnTo>
                    <a:pt x="0" y="1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1200" y="48514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99000" y="3848099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40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4200" y="48514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9800" y="5016500"/>
              <a:ext cx="779780" cy="8890"/>
            </a:xfrm>
            <a:custGeom>
              <a:avLst/>
              <a:gdLst/>
              <a:ahLst/>
              <a:cxnLst/>
              <a:rect l="l" t="t" r="r" b="b"/>
              <a:pathLst>
                <a:path w="779779" h="8889">
                  <a:moveTo>
                    <a:pt x="0" y="8868"/>
                  </a:moveTo>
                  <a:lnTo>
                    <a:pt x="779717" y="0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19800" y="36703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42000" y="3848100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0"/>
                  </a:moveTo>
                  <a:lnTo>
                    <a:pt x="1" y="996402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6800" y="50292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4200" y="2222499"/>
              <a:ext cx="1498600" cy="2984500"/>
            </a:xfrm>
            <a:custGeom>
              <a:avLst/>
              <a:gdLst/>
              <a:ahLst/>
              <a:cxnLst/>
              <a:rect l="l" t="t" r="r" b="b"/>
              <a:pathLst>
                <a:path w="1498600" h="2984500">
                  <a:moveTo>
                    <a:pt x="355600" y="177800"/>
                  </a:moveTo>
                  <a:lnTo>
                    <a:pt x="349237" y="130543"/>
                  </a:lnTo>
                  <a:lnTo>
                    <a:pt x="331317" y="88061"/>
                  </a:lnTo>
                  <a:lnTo>
                    <a:pt x="303517" y="52082"/>
                  </a:lnTo>
                  <a:lnTo>
                    <a:pt x="267538" y="24282"/>
                  </a:lnTo>
                  <a:lnTo>
                    <a:pt x="225056" y="6362"/>
                  </a:lnTo>
                  <a:lnTo>
                    <a:pt x="177800" y="0"/>
                  </a:lnTo>
                  <a:lnTo>
                    <a:pt x="130530" y="6362"/>
                  </a:lnTo>
                  <a:lnTo>
                    <a:pt x="88049" y="24282"/>
                  </a:lnTo>
                  <a:lnTo>
                    <a:pt x="52070" y="52082"/>
                  </a:lnTo>
                  <a:lnTo>
                    <a:pt x="24269" y="88061"/>
                  </a:lnTo>
                  <a:lnTo>
                    <a:pt x="6350" y="130543"/>
                  </a:lnTo>
                  <a:lnTo>
                    <a:pt x="0" y="177800"/>
                  </a:lnTo>
                  <a:lnTo>
                    <a:pt x="6350" y="225069"/>
                  </a:lnTo>
                  <a:lnTo>
                    <a:pt x="24269" y="267550"/>
                  </a:lnTo>
                  <a:lnTo>
                    <a:pt x="52070" y="303530"/>
                  </a:lnTo>
                  <a:lnTo>
                    <a:pt x="88049" y="331330"/>
                  </a:lnTo>
                  <a:lnTo>
                    <a:pt x="130530" y="349250"/>
                  </a:lnTo>
                  <a:lnTo>
                    <a:pt x="177800" y="355600"/>
                  </a:lnTo>
                  <a:lnTo>
                    <a:pt x="225056" y="349250"/>
                  </a:lnTo>
                  <a:lnTo>
                    <a:pt x="267538" y="331330"/>
                  </a:lnTo>
                  <a:lnTo>
                    <a:pt x="303517" y="303530"/>
                  </a:lnTo>
                  <a:lnTo>
                    <a:pt x="331317" y="267550"/>
                  </a:lnTo>
                  <a:lnTo>
                    <a:pt x="349237" y="225069"/>
                  </a:lnTo>
                  <a:lnTo>
                    <a:pt x="355600" y="177800"/>
                  </a:lnTo>
                  <a:close/>
                </a:path>
                <a:path w="1498600" h="2984500">
                  <a:moveTo>
                    <a:pt x="1498600" y="2800350"/>
                  </a:moveTo>
                  <a:lnTo>
                    <a:pt x="1492021" y="2751404"/>
                  </a:lnTo>
                  <a:lnTo>
                    <a:pt x="1473454" y="2707411"/>
                  </a:lnTo>
                  <a:lnTo>
                    <a:pt x="1444663" y="2670137"/>
                  </a:lnTo>
                  <a:lnTo>
                    <a:pt x="1407388" y="2641346"/>
                  </a:lnTo>
                  <a:lnTo>
                    <a:pt x="1363395" y="2622778"/>
                  </a:lnTo>
                  <a:lnTo>
                    <a:pt x="1314450" y="2616200"/>
                  </a:lnTo>
                  <a:lnTo>
                    <a:pt x="1265491" y="2622778"/>
                  </a:lnTo>
                  <a:lnTo>
                    <a:pt x="1221498" y="2641346"/>
                  </a:lnTo>
                  <a:lnTo>
                    <a:pt x="1184224" y="2670137"/>
                  </a:lnTo>
                  <a:lnTo>
                    <a:pt x="1155433" y="2707411"/>
                  </a:lnTo>
                  <a:lnTo>
                    <a:pt x="1136865" y="2751404"/>
                  </a:lnTo>
                  <a:lnTo>
                    <a:pt x="1130300" y="2800350"/>
                  </a:lnTo>
                  <a:lnTo>
                    <a:pt x="1136865" y="2849308"/>
                  </a:lnTo>
                  <a:lnTo>
                    <a:pt x="1155433" y="2893301"/>
                  </a:lnTo>
                  <a:lnTo>
                    <a:pt x="1184224" y="2930575"/>
                  </a:lnTo>
                  <a:lnTo>
                    <a:pt x="1221498" y="2959366"/>
                  </a:lnTo>
                  <a:lnTo>
                    <a:pt x="1265491" y="2977934"/>
                  </a:lnTo>
                  <a:lnTo>
                    <a:pt x="1314450" y="2984500"/>
                  </a:lnTo>
                  <a:lnTo>
                    <a:pt x="1363395" y="2977934"/>
                  </a:lnTo>
                  <a:lnTo>
                    <a:pt x="1407388" y="2959366"/>
                  </a:lnTo>
                  <a:lnTo>
                    <a:pt x="1444663" y="2930575"/>
                  </a:lnTo>
                  <a:lnTo>
                    <a:pt x="1473454" y="2893301"/>
                  </a:lnTo>
                  <a:lnTo>
                    <a:pt x="1492021" y="2849308"/>
                  </a:lnTo>
                  <a:lnTo>
                    <a:pt x="1498600" y="2800350"/>
                  </a:lnTo>
                  <a:close/>
                </a:path>
                <a:path w="1498600" h="2984500">
                  <a:moveTo>
                    <a:pt x="1498600" y="1447800"/>
                  </a:moveTo>
                  <a:lnTo>
                    <a:pt x="1492021" y="1400543"/>
                  </a:lnTo>
                  <a:lnTo>
                    <a:pt x="1473454" y="1358061"/>
                  </a:lnTo>
                  <a:lnTo>
                    <a:pt x="1444663" y="1322082"/>
                  </a:lnTo>
                  <a:lnTo>
                    <a:pt x="1407388" y="1294282"/>
                  </a:lnTo>
                  <a:lnTo>
                    <a:pt x="1363395" y="1276362"/>
                  </a:lnTo>
                  <a:lnTo>
                    <a:pt x="1314450" y="1270000"/>
                  </a:lnTo>
                  <a:lnTo>
                    <a:pt x="1265491" y="1276362"/>
                  </a:lnTo>
                  <a:lnTo>
                    <a:pt x="1221498" y="1294282"/>
                  </a:lnTo>
                  <a:lnTo>
                    <a:pt x="1184224" y="1322082"/>
                  </a:lnTo>
                  <a:lnTo>
                    <a:pt x="1155433" y="1358061"/>
                  </a:lnTo>
                  <a:lnTo>
                    <a:pt x="1136865" y="1400543"/>
                  </a:lnTo>
                  <a:lnTo>
                    <a:pt x="1130300" y="1447800"/>
                  </a:lnTo>
                  <a:lnTo>
                    <a:pt x="1136865" y="1495069"/>
                  </a:lnTo>
                  <a:lnTo>
                    <a:pt x="1155433" y="1537550"/>
                  </a:lnTo>
                  <a:lnTo>
                    <a:pt x="1184224" y="1573530"/>
                  </a:lnTo>
                  <a:lnTo>
                    <a:pt x="1221498" y="1601330"/>
                  </a:lnTo>
                  <a:lnTo>
                    <a:pt x="1265491" y="1619250"/>
                  </a:lnTo>
                  <a:lnTo>
                    <a:pt x="1314450" y="1625600"/>
                  </a:lnTo>
                  <a:lnTo>
                    <a:pt x="1363395" y="1619250"/>
                  </a:lnTo>
                  <a:lnTo>
                    <a:pt x="1407388" y="1601330"/>
                  </a:lnTo>
                  <a:lnTo>
                    <a:pt x="1444663" y="1573530"/>
                  </a:lnTo>
                  <a:lnTo>
                    <a:pt x="1473454" y="1537550"/>
                  </a:lnTo>
                  <a:lnTo>
                    <a:pt x="1492021" y="1495069"/>
                  </a:lnTo>
                  <a:lnTo>
                    <a:pt x="1498600" y="1447800"/>
                  </a:lnTo>
                  <a:close/>
                </a:path>
                <a:path w="1498600" h="2984500">
                  <a:moveTo>
                    <a:pt x="1498600" y="177800"/>
                  </a:moveTo>
                  <a:lnTo>
                    <a:pt x="1492021" y="130543"/>
                  </a:lnTo>
                  <a:lnTo>
                    <a:pt x="1473454" y="88061"/>
                  </a:lnTo>
                  <a:lnTo>
                    <a:pt x="1444663" y="52082"/>
                  </a:lnTo>
                  <a:lnTo>
                    <a:pt x="1407388" y="24282"/>
                  </a:lnTo>
                  <a:lnTo>
                    <a:pt x="1363395" y="6362"/>
                  </a:lnTo>
                  <a:lnTo>
                    <a:pt x="1314450" y="0"/>
                  </a:lnTo>
                  <a:lnTo>
                    <a:pt x="1265491" y="6362"/>
                  </a:lnTo>
                  <a:lnTo>
                    <a:pt x="1221498" y="24282"/>
                  </a:lnTo>
                  <a:lnTo>
                    <a:pt x="1184224" y="52082"/>
                  </a:lnTo>
                  <a:lnTo>
                    <a:pt x="1155433" y="88061"/>
                  </a:lnTo>
                  <a:lnTo>
                    <a:pt x="1136865" y="130543"/>
                  </a:lnTo>
                  <a:lnTo>
                    <a:pt x="1130300" y="177800"/>
                  </a:lnTo>
                  <a:lnTo>
                    <a:pt x="1136865" y="225069"/>
                  </a:lnTo>
                  <a:lnTo>
                    <a:pt x="1155433" y="267550"/>
                  </a:lnTo>
                  <a:lnTo>
                    <a:pt x="1184224" y="303530"/>
                  </a:lnTo>
                  <a:lnTo>
                    <a:pt x="1221498" y="331330"/>
                  </a:lnTo>
                  <a:lnTo>
                    <a:pt x="1265491" y="349250"/>
                  </a:lnTo>
                  <a:lnTo>
                    <a:pt x="1314450" y="355600"/>
                  </a:lnTo>
                  <a:lnTo>
                    <a:pt x="1363395" y="349250"/>
                  </a:lnTo>
                  <a:lnTo>
                    <a:pt x="1407388" y="331330"/>
                  </a:lnTo>
                  <a:lnTo>
                    <a:pt x="1444663" y="303530"/>
                  </a:lnTo>
                  <a:lnTo>
                    <a:pt x="1473454" y="267550"/>
                  </a:lnTo>
                  <a:lnTo>
                    <a:pt x="1492021" y="225069"/>
                  </a:lnTo>
                  <a:lnTo>
                    <a:pt x="1498600" y="17780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2000" y="2578100"/>
              <a:ext cx="0" cy="913130"/>
            </a:xfrm>
            <a:custGeom>
              <a:avLst/>
              <a:gdLst/>
              <a:ahLst/>
              <a:cxnLst/>
              <a:rect l="l" t="t" r="r" b="b"/>
              <a:pathLst>
                <a:path h="913129">
                  <a:moveTo>
                    <a:pt x="0" y="0"/>
                  </a:moveTo>
                  <a:lnTo>
                    <a:pt x="1" y="912976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85000" y="2578100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1" y="909708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5000" y="3848100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1" y="987534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9800" y="2400300"/>
              <a:ext cx="779780" cy="3810"/>
            </a:xfrm>
            <a:custGeom>
              <a:avLst/>
              <a:gdLst/>
              <a:ahLst/>
              <a:cxnLst/>
              <a:rect l="l" t="t" r="r" b="b"/>
              <a:pathLst>
                <a:path w="779779" h="3810">
                  <a:moveTo>
                    <a:pt x="0" y="0"/>
                  </a:moveTo>
                  <a:lnTo>
                    <a:pt x="779718" y="3268"/>
                  </a:lnTo>
                </a:path>
              </a:pathLst>
            </a:custGeom>
            <a:ln w="762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407400" y="2222500"/>
            <a:ext cx="2654300" cy="3009900"/>
            <a:chOff x="8407400" y="2222500"/>
            <a:chExt cx="2654300" cy="3009900"/>
          </a:xfrm>
        </p:grpSpPr>
        <p:sp>
          <p:nvSpPr>
            <p:cNvPr id="35" name="object 35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3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13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85200" y="2590800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0"/>
                  </a:moveTo>
                  <a:lnTo>
                    <a:pt x="1" y="910777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63000" y="2400300"/>
              <a:ext cx="779780" cy="2540"/>
            </a:xfrm>
            <a:custGeom>
              <a:avLst/>
              <a:gdLst/>
              <a:ahLst/>
              <a:cxnLst/>
              <a:rect l="l" t="t" r="r" b="b"/>
              <a:pathLst>
                <a:path w="779779" h="2539">
                  <a:moveTo>
                    <a:pt x="0" y="2199"/>
                  </a:moveTo>
                  <a:lnTo>
                    <a:pt x="779716" y="0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62999" y="36830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779717" y="0"/>
                  </a:moveTo>
                  <a:lnTo>
                    <a:pt x="0" y="1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85200" y="3860799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40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556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56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06000" y="5029200"/>
              <a:ext cx="779780" cy="8890"/>
            </a:xfrm>
            <a:custGeom>
              <a:avLst/>
              <a:gdLst/>
              <a:ahLst/>
              <a:cxnLst/>
              <a:rect l="l" t="t" r="r" b="b"/>
              <a:pathLst>
                <a:path w="779779" h="8889">
                  <a:moveTo>
                    <a:pt x="0" y="8868"/>
                  </a:moveTo>
                  <a:lnTo>
                    <a:pt x="779717" y="0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0" y="36830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728200" y="3860800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0"/>
                  </a:moveTo>
                  <a:lnTo>
                    <a:pt x="1" y="996402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63000" y="5029200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779717" y="1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28200" y="2590800"/>
              <a:ext cx="0" cy="913130"/>
            </a:xfrm>
            <a:custGeom>
              <a:avLst/>
              <a:gdLst/>
              <a:ahLst/>
              <a:cxnLst/>
              <a:rect l="l" t="t" r="r" b="b"/>
              <a:pathLst>
                <a:path h="913129">
                  <a:moveTo>
                    <a:pt x="0" y="0"/>
                  </a:moveTo>
                  <a:lnTo>
                    <a:pt x="1" y="912976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871200" y="2590800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1" y="909708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71200" y="3860800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1" y="987534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06000" y="2400300"/>
              <a:ext cx="779780" cy="3810"/>
            </a:xfrm>
            <a:custGeom>
              <a:avLst/>
              <a:gdLst/>
              <a:ahLst/>
              <a:cxnLst/>
              <a:rect l="l" t="t" r="r" b="b"/>
              <a:pathLst>
                <a:path w="779779" h="3810">
                  <a:moveTo>
                    <a:pt x="0" y="0"/>
                  </a:moveTo>
                  <a:lnTo>
                    <a:pt x="779718" y="3268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855200" y="2527300"/>
              <a:ext cx="885190" cy="1018540"/>
            </a:xfrm>
            <a:custGeom>
              <a:avLst/>
              <a:gdLst/>
              <a:ahLst/>
              <a:cxnLst/>
              <a:rect l="l" t="t" r="r" b="b"/>
              <a:pathLst>
                <a:path w="885190" h="1018539">
                  <a:moveTo>
                    <a:pt x="0" y="0"/>
                  </a:moveTo>
                  <a:lnTo>
                    <a:pt x="885160" y="1018418"/>
                  </a:lnTo>
                </a:path>
              </a:pathLst>
            </a:custGeom>
            <a:ln w="762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848214" y="5382736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0BB00"/>
                </a:solidFill>
                <a:latin typeface="MS Gothic"/>
                <a:cs typeface="MS Gothic"/>
              </a:rPr>
              <a:t>✔</a:t>
            </a:r>
            <a:endParaRPr sz="7200">
              <a:latin typeface="MS Gothic"/>
              <a:cs typeface="MS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13526" y="5382736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0BB00"/>
                </a:solidFill>
                <a:latin typeface="MS Gothic"/>
                <a:cs typeface="MS Gothic"/>
              </a:rPr>
              <a:t>✔</a:t>
            </a:r>
            <a:endParaRPr sz="7200">
              <a:latin typeface="MS Gothic"/>
              <a:cs typeface="MS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25499" y="5377053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0000"/>
                </a:solidFill>
                <a:latin typeface="MS Gothic"/>
                <a:cs typeface="MS Gothic"/>
              </a:rPr>
              <a:t>✘</a:t>
            </a:r>
            <a:endParaRPr sz="72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1054100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655" dirty="0"/>
              <a:t>L</a:t>
            </a:r>
            <a:r>
              <a:rPr spc="-580" dirty="0"/>
              <a:t>oo</a:t>
            </a:r>
            <a:r>
              <a:rPr spc="-280" dirty="0"/>
              <a:t>k</a:t>
            </a:r>
            <a:r>
              <a:rPr spc="-15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09" dirty="0"/>
              <a:t>ce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15" dirty="0"/>
              <a:t>i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95" dirty="0"/>
              <a:t>us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500" dirty="0"/>
              <a:t>c</a:t>
            </a:r>
            <a:r>
              <a:rPr spc="-180" dirty="0"/>
              <a:t>l</a:t>
            </a:r>
            <a:r>
              <a:rPr spc="-450" dirty="0"/>
              <a:t>ue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170" dirty="0"/>
              <a:t>t</a:t>
            </a:r>
            <a:r>
              <a:rPr spc="-370" dirty="0"/>
              <a:t>o  </a:t>
            </a:r>
            <a:r>
              <a:rPr spc="-325" dirty="0"/>
              <a:t>w</a:t>
            </a:r>
            <a:r>
              <a:rPr spc="-495" dirty="0"/>
              <a:t>hy</a:t>
            </a:r>
            <a:r>
              <a:rPr spc="-180" dirty="0"/>
              <a:t> </a:t>
            </a:r>
            <a:r>
              <a:rPr spc="-500" dirty="0"/>
              <a:t>s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490" dirty="0"/>
              <a:t>phs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95" dirty="0"/>
              <a:t>E</a:t>
            </a:r>
            <a:r>
              <a:rPr spc="-550" dirty="0"/>
              <a:t>u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i</a:t>
            </a:r>
            <a:r>
              <a:rPr spc="-325" dirty="0"/>
              <a:t>an</a:t>
            </a:r>
            <a:r>
              <a:rPr spc="-75" dirty="0"/>
              <a:t> </a:t>
            </a:r>
            <a:r>
              <a:rPr spc="-405" dirty="0"/>
              <a:t>p</a:t>
            </a:r>
            <a:r>
              <a:rPr spc="-165" dirty="0"/>
              <a:t>at</a:t>
            </a:r>
            <a:r>
              <a:rPr spc="-400"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2082800" y="22733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9970" y="224459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486410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15900" y="0"/>
                </a:moveTo>
                <a:lnTo>
                  <a:pt x="166396" y="5702"/>
                </a:lnTo>
                <a:lnTo>
                  <a:pt x="120952" y="21944"/>
                </a:lnTo>
                <a:lnTo>
                  <a:pt x="80865" y="47430"/>
                </a:lnTo>
                <a:lnTo>
                  <a:pt x="47430" y="80865"/>
                </a:lnTo>
                <a:lnTo>
                  <a:pt x="21944" y="120952"/>
                </a:lnTo>
                <a:lnTo>
                  <a:pt x="5702" y="166396"/>
                </a:lnTo>
                <a:lnTo>
                  <a:pt x="0" y="215900"/>
                </a:lnTo>
                <a:lnTo>
                  <a:pt x="5702" y="265403"/>
                </a:lnTo>
                <a:lnTo>
                  <a:pt x="21944" y="310847"/>
                </a:lnTo>
                <a:lnTo>
                  <a:pt x="47430" y="350934"/>
                </a:lnTo>
                <a:lnTo>
                  <a:pt x="80865" y="384369"/>
                </a:lnTo>
                <a:lnTo>
                  <a:pt x="120952" y="409855"/>
                </a:lnTo>
                <a:lnTo>
                  <a:pt x="166396" y="426097"/>
                </a:lnTo>
                <a:lnTo>
                  <a:pt x="215900" y="431800"/>
                </a:lnTo>
                <a:lnTo>
                  <a:pt x="265403" y="426097"/>
                </a:lnTo>
                <a:lnTo>
                  <a:pt x="310847" y="409855"/>
                </a:lnTo>
                <a:lnTo>
                  <a:pt x="350934" y="384369"/>
                </a:lnTo>
                <a:lnTo>
                  <a:pt x="384369" y="350934"/>
                </a:lnTo>
                <a:lnTo>
                  <a:pt x="409855" y="310847"/>
                </a:lnTo>
                <a:lnTo>
                  <a:pt x="426097" y="265403"/>
                </a:lnTo>
                <a:lnTo>
                  <a:pt x="431800" y="215900"/>
                </a:lnTo>
                <a:lnTo>
                  <a:pt x="426097" y="166396"/>
                </a:lnTo>
                <a:lnTo>
                  <a:pt x="409855" y="120952"/>
                </a:lnTo>
                <a:lnTo>
                  <a:pt x="384369" y="80865"/>
                </a:lnTo>
                <a:lnTo>
                  <a:pt x="350934" y="47430"/>
                </a:lnTo>
                <a:lnTo>
                  <a:pt x="310847" y="21944"/>
                </a:lnTo>
                <a:lnTo>
                  <a:pt x="265403" y="5702"/>
                </a:lnTo>
                <a:lnTo>
                  <a:pt x="2159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8007" y="4872005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331470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84150" y="0"/>
                </a:moveTo>
                <a:lnTo>
                  <a:pt x="135195" y="6578"/>
                </a:lnTo>
                <a:lnTo>
                  <a:pt x="91206" y="25141"/>
                </a:lnTo>
                <a:lnTo>
                  <a:pt x="53936" y="53936"/>
                </a:lnTo>
                <a:lnTo>
                  <a:pt x="25141" y="91206"/>
                </a:lnTo>
                <a:lnTo>
                  <a:pt x="6578" y="135195"/>
                </a:lnTo>
                <a:lnTo>
                  <a:pt x="0" y="184150"/>
                </a:lnTo>
                <a:lnTo>
                  <a:pt x="6578" y="233104"/>
                </a:lnTo>
                <a:lnTo>
                  <a:pt x="25141" y="277093"/>
                </a:lnTo>
                <a:lnTo>
                  <a:pt x="53936" y="314363"/>
                </a:lnTo>
                <a:lnTo>
                  <a:pt x="91206" y="343158"/>
                </a:lnTo>
                <a:lnTo>
                  <a:pt x="135195" y="361721"/>
                </a:lnTo>
                <a:lnTo>
                  <a:pt x="184150" y="368300"/>
                </a:lnTo>
                <a:lnTo>
                  <a:pt x="233104" y="361721"/>
                </a:lnTo>
                <a:lnTo>
                  <a:pt x="277093" y="343158"/>
                </a:lnTo>
                <a:lnTo>
                  <a:pt x="314363" y="314363"/>
                </a:lnTo>
                <a:lnTo>
                  <a:pt x="343158" y="277093"/>
                </a:lnTo>
                <a:lnTo>
                  <a:pt x="361721" y="233104"/>
                </a:lnTo>
                <a:lnTo>
                  <a:pt x="368300" y="184150"/>
                </a:lnTo>
                <a:lnTo>
                  <a:pt x="361721" y="135195"/>
                </a:lnTo>
                <a:lnTo>
                  <a:pt x="343158" y="91206"/>
                </a:lnTo>
                <a:lnTo>
                  <a:pt x="314363" y="53936"/>
                </a:lnTo>
                <a:lnTo>
                  <a:pt x="277093" y="25141"/>
                </a:lnTo>
                <a:lnTo>
                  <a:pt x="233104" y="6578"/>
                </a:lnTo>
                <a:lnTo>
                  <a:pt x="18415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239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700" y="3314700"/>
            <a:ext cx="355600" cy="368300"/>
          </a:xfrm>
          <a:custGeom>
            <a:avLst/>
            <a:gdLst/>
            <a:ahLst/>
            <a:cxnLst/>
            <a:rect l="l" t="t" r="r" b="b"/>
            <a:pathLst>
              <a:path w="355600" h="368300">
                <a:moveTo>
                  <a:pt x="177800" y="0"/>
                </a:moveTo>
                <a:lnTo>
                  <a:pt x="130533" y="6578"/>
                </a:lnTo>
                <a:lnTo>
                  <a:pt x="88060" y="25141"/>
                </a:lnTo>
                <a:lnTo>
                  <a:pt x="52076" y="53936"/>
                </a:lnTo>
                <a:lnTo>
                  <a:pt x="24274" y="91206"/>
                </a:lnTo>
                <a:lnTo>
                  <a:pt x="6351" y="135195"/>
                </a:lnTo>
                <a:lnTo>
                  <a:pt x="0" y="184150"/>
                </a:lnTo>
                <a:lnTo>
                  <a:pt x="6351" y="233104"/>
                </a:lnTo>
                <a:lnTo>
                  <a:pt x="24274" y="277093"/>
                </a:lnTo>
                <a:lnTo>
                  <a:pt x="52076" y="314363"/>
                </a:lnTo>
                <a:lnTo>
                  <a:pt x="88060" y="343158"/>
                </a:lnTo>
                <a:lnTo>
                  <a:pt x="130533" y="361721"/>
                </a:lnTo>
                <a:lnTo>
                  <a:pt x="177800" y="368300"/>
                </a:lnTo>
                <a:lnTo>
                  <a:pt x="225066" y="361721"/>
                </a:lnTo>
                <a:lnTo>
                  <a:pt x="267539" y="343158"/>
                </a:lnTo>
                <a:lnTo>
                  <a:pt x="303523" y="314363"/>
                </a:lnTo>
                <a:lnTo>
                  <a:pt x="331325" y="277093"/>
                </a:lnTo>
                <a:lnTo>
                  <a:pt x="349248" y="233104"/>
                </a:lnTo>
                <a:lnTo>
                  <a:pt x="355600" y="184150"/>
                </a:lnTo>
                <a:lnTo>
                  <a:pt x="349248" y="135195"/>
                </a:lnTo>
                <a:lnTo>
                  <a:pt x="331325" y="91206"/>
                </a:lnTo>
                <a:lnTo>
                  <a:pt x="303523" y="53936"/>
                </a:lnTo>
                <a:lnTo>
                  <a:pt x="267539" y="25141"/>
                </a:lnTo>
                <a:lnTo>
                  <a:pt x="225066" y="6578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55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4826000"/>
            <a:ext cx="457200" cy="469900"/>
          </a:xfrm>
          <a:custGeom>
            <a:avLst/>
            <a:gdLst/>
            <a:ahLst/>
            <a:cxnLst/>
            <a:rect l="l" t="t" r="r" b="b"/>
            <a:pathLst>
              <a:path w="457200" h="469900">
                <a:moveTo>
                  <a:pt x="228600" y="0"/>
                </a:moveTo>
                <a:lnTo>
                  <a:pt x="182529" y="4773"/>
                </a:lnTo>
                <a:lnTo>
                  <a:pt x="139618" y="18463"/>
                </a:lnTo>
                <a:lnTo>
                  <a:pt x="100787" y="40125"/>
                </a:lnTo>
                <a:lnTo>
                  <a:pt x="66955" y="68815"/>
                </a:lnTo>
                <a:lnTo>
                  <a:pt x="39041" y="103587"/>
                </a:lnTo>
                <a:lnTo>
                  <a:pt x="17964" y="143496"/>
                </a:lnTo>
                <a:lnTo>
                  <a:pt x="4644" y="187599"/>
                </a:lnTo>
                <a:lnTo>
                  <a:pt x="0" y="234950"/>
                </a:lnTo>
                <a:lnTo>
                  <a:pt x="4644" y="282300"/>
                </a:lnTo>
                <a:lnTo>
                  <a:pt x="17964" y="326403"/>
                </a:lnTo>
                <a:lnTo>
                  <a:pt x="39041" y="366312"/>
                </a:lnTo>
                <a:lnTo>
                  <a:pt x="66955" y="401084"/>
                </a:lnTo>
                <a:lnTo>
                  <a:pt x="100787" y="429774"/>
                </a:lnTo>
                <a:lnTo>
                  <a:pt x="139618" y="451436"/>
                </a:lnTo>
                <a:lnTo>
                  <a:pt x="182529" y="465126"/>
                </a:lnTo>
                <a:lnTo>
                  <a:pt x="228600" y="469900"/>
                </a:lnTo>
                <a:lnTo>
                  <a:pt x="274670" y="465126"/>
                </a:lnTo>
                <a:lnTo>
                  <a:pt x="317581" y="451436"/>
                </a:lnTo>
                <a:lnTo>
                  <a:pt x="356412" y="429774"/>
                </a:lnTo>
                <a:lnTo>
                  <a:pt x="390244" y="401084"/>
                </a:lnTo>
                <a:lnTo>
                  <a:pt x="418158" y="366312"/>
                </a:lnTo>
                <a:lnTo>
                  <a:pt x="439235" y="326403"/>
                </a:lnTo>
                <a:lnTo>
                  <a:pt x="452555" y="282300"/>
                </a:lnTo>
                <a:lnTo>
                  <a:pt x="457200" y="234950"/>
                </a:lnTo>
                <a:lnTo>
                  <a:pt x="452555" y="187599"/>
                </a:lnTo>
                <a:lnTo>
                  <a:pt x="439235" y="143496"/>
                </a:lnTo>
                <a:lnTo>
                  <a:pt x="418158" y="103587"/>
                </a:lnTo>
                <a:lnTo>
                  <a:pt x="390244" y="68815"/>
                </a:lnTo>
                <a:lnTo>
                  <a:pt x="356412" y="40125"/>
                </a:lnTo>
                <a:lnTo>
                  <a:pt x="317581" y="18463"/>
                </a:lnTo>
                <a:lnTo>
                  <a:pt x="274670" y="4773"/>
                </a:lnTo>
                <a:lnTo>
                  <a:pt x="2286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8707" y="4854006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276" y="2553309"/>
            <a:ext cx="2096770" cy="2631440"/>
          </a:xfrm>
          <a:custGeom>
            <a:avLst/>
            <a:gdLst/>
            <a:ahLst/>
            <a:cxnLst/>
            <a:rect l="l" t="t" r="r" b="b"/>
            <a:pathLst>
              <a:path w="2096770" h="2631440">
                <a:moveTo>
                  <a:pt x="228600" y="1358252"/>
                </a:moveTo>
                <a:lnTo>
                  <a:pt x="114223" y="1129690"/>
                </a:lnTo>
                <a:lnTo>
                  <a:pt x="0" y="1358341"/>
                </a:lnTo>
                <a:lnTo>
                  <a:pt x="76200" y="1358315"/>
                </a:lnTo>
                <a:lnTo>
                  <a:pt x="76581" y="2315654"/>
                </a:lnTo>
                <a:lnTo>
                  <a:pt x="152781" y="2315629"/>
                </a:lnTo>
                <a:lnTo>
                  <a:pt x="152400" y="1358277"/>
                </a:lnTo>
                <a:lnTo>
                  <a:pt x="228600" y="1358252"/>
                </a:lnTo>
                <a:close/>
              </a:path>
              <a:path w="2096770" h="2631440">
                <a:moveTo>
                  <a:pt x="919086" y="24790"/>
                </a:moveTo>
                <a:lnTo>
                  <a:pt x="683526" y="123990"/>
                </a:lnTo>
                <a:lnTo>
                  <a:pt x="741387" y="173570"/>
                </a:lnTo>
                <a:lnTo>
                  <a:pt x="212293" y="790905"/>
                </a:lnTo>
                <a:lnTo>
                  <a:pt x="270141" y="840498"/>
                </a:lnTo>
                <a:lnTo>
                  <a:pt x="799249" y="223164"/>
                </a:lnTo>
                <a:lnTo>
                  <a:pt x="857097" y="272745"/>
                </a:lnTo>
                <a:lnTo>
                  <a:pt x="919086" y="24790"/>
                </a:lnTo>
                <a:close/>
              </a:path>
              <a:path w="2096770" h="2631440">
                <a:moveTo>
                  <a:pt x="1750822" y="2513990"/>
                </a:moveTo>
                <a:lnTo>
                  <a:pt x="1520786" y="2402598"/>
                </a:lnTo>
                <a:lnTo>
                  <a:pt x="1521752" y="2478798"/>
                </a:lnTo>
                <a:lnTo>
                  <a:pt x="329641" y="2493899"/>
                </a:lnTo>
                <a:lnTo>
                  <a:pt x="330606" y="2570099"/>
                </a:lnTo>
                <a:lnTo>
                  <a:pt x="1522717" y="2554986"/>
                </a:lnTo>
                <a:lnTo>
                  <a:pt x="1523682" y="2631186"/>
                </a:lnTo>
                <a:lnTo>
                  <a:pt x="1750822" y="2513990"/>
                </a:lnTo>
                <a:close/>
              </a:path>
              <a:path w="2096770" h="2631440">
                <a:moveTo>
                  <a:pt x="1796859" y="901090"/>
                </a:moveTo>
                <a:lnTo>
                  <a:pt x="520623" y="901103"/>
                </a:lnTo>
                <a:lnTo>
                  <a:pt x="520623" y="824903"/>
                </a:lnTo>
                <a:lnTo>
                  <a:pt x="292023" y="939203"/>
                </a:lnTo>
                <a:lnTo>
                  <a:pt x="520623" y="1053503"/>
                </a:lnTo>
                <a:lnTo>
                  <a:pt x="520623" y="977303"/>
                </a:lnTo>
                <a:lnTo>
                  <a:pt x="1796859" y="977290"/>
                </a:lnTo>
                <a:lnTo>
                  <a:pt x="1796859" y="901090"/>
                </a:lnTo>
                <a:close/>
              </a:path>
              <a:path w="2096770" h="2631440">
                <a:moveTo>
                  <a:pt x="1846186" y="815708"/>
                </a:moveTo>
                <a:lnTo>
                  <a:pt x="1784197" y="567753"/>
                </a:lnTo>
                <a:lnTo>
                  <a:pt x="1726349" y="617334"/>
                </a:lnTo>
                <a:lnTo>
                  <a:pt x="1197241" y="0"/>
                </a:lnTo>
                <a:lnTo>
                  <a:pt x="1139393" y="49593"/>
                </a:lnTo>
                <a:lnTo>
                  <a:pt x="1668487" y="666927"/>
                </a:lnTo>
                <a:lnTo>
                  <a:pt x="1610626" y="716508"/>
                </a:lnTo>
                <a:lnTo>
                  <a:pt x="1846186" y="815708"/>
                </a:lnTo>
                <a:close/>
              </a:path>
              <a:path w="2096770" h="2631440">
                <a:moveTo>
                  <a:pt x="1875180" y="1095629"/>
                </a:moveTo>
                <a:lnTo>
                  <a:pt x="1826793" y="1036764"/>
                </a:lnTo>
                <a:lnTo>
                  <a:pt x="1053947" y="1671840"/>
                </a:lnTo>
                <a:lnTo>
                  <a:pt x="265112" y="1036523"/>
                </a:lnTo>
                <a:lnTo>
                  <a:pt x="217322" y="1095870"/>
                </a:lnTo>
                <a:lnTo>
                  <a:pt x="993813" y="1721243"/>
                </a:lnTo>
                <a:lnTo>
                  <a:pt x="419049" y="2193556"/>
                </a:lnTo>
                <a:lnTo>
                  <a:pt x="370674" y="2134692"/>
                </a:lnTo>
                <a:lnTo>
                  <a:pt x="266623" y="2368131"/>
                </a:lnTo>
                <a:lnTo>
                  <a:pt x="515797" y="2311311"/>
                </a:lnTo>
                <a:lnTo>
                  <a:pt x="467423" y="2252434"/>
                </a:lnTo>
                <a:lnTo>
                  <a:pt x="1054430" y="1770062"/>
                </a:lnTo>
                <a:lnTo>
                  <a:pt x="1617700" y="2223693"/>
                </a:lnTo>
                <a:lnTo>
                  <a:pt x="1569897" y="2283028"/>
                </a:lnTo>
                <a:lnTo>
                  <a:pt x="1819630" y="2337397"/>
                </a:lnTo>
                <a:lnTo>
                  <a:pt x="1713293" y="2104999"/>
                </a:lnTo>
                <a:lnTo>
                  <a:pt x="1665490" y="2164346"/>
                </a:lnTo>
                <a:lnTo>
                  <a:pt x="1114564" y="1720659"/>
                </a:lnTo>
                <a:lnTo>
                  <a:pt x="1875180" y="1095629"/>
                </a:lnTo>
                <a:close/>
              </a:path>
              <a:path w="2096770" h="2631440">
                <a:moveTo>
                  <a:pt x="2096668" y="1357668"/>
                </a:moveTo>
                <a:lnTo>
                  <a:pt x="1981123" y="1129690"/>
                </a:lnTo>
                <a:lnTo>
                  <a:pt x="1868081" y="1358925"/>
                </a:lnTo>
                <a:lnTo>
                  <a:pt x="1944268" y="1358506"/>
                </a:lnTo>
                <a:lnTo>
                  <a:pt x="1949335" y="2279853"/>
                </a:lnTo>
                <a:lnTo>
                  <a:pt x="2025535" y="2279434"/>
                </a:lnTo>
                <a:lnTo>
                  <a:pt x="2020468" y="1358087"/>
                </a:lnTo>
                <a:lnTo>
                  <a:pt x="2096668" y="1357668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1200" y="22225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07229" y="219407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1200" y="3492500"/>
            <a:ext cx="1498600" cy="1714500"/>
          </a:xfrm>
          <a:custGeom>
            <a:avLst/>
            <a:gdLst/>
            <a:ahLst/>
            <a:cxnLst/>
            <a:rect l="l" t="t" r="r" b="b"/>
            <a:pathLst>
              <a:path w="1498600" h="1714500">
                <a:moveTo>
                  <a:pt x="355600" y="1536700"/>
                </a:moveTo>
                <a:lnTo>
                  <a:pt x="349237" y="1489443"/>
                </a:lnTo>
                <a:lnTo>
                  <a:pt x="331317" y="1446961"/>
                </a:lnTo>
                <a:lnTo>
                  <a:pt x="303517" y="1410982"/>
                </a:lnTo>
                <a:lnTo>
                  <a:pt x="267538" y="1383182"/>
                </a:lnTo>
                <a:lnTo>
                  <a:pt x="225056" y="1365262"/>
                </a:lnTo>
                <a:lnTo>
                  <a:pt x="177800" y="1358900"/>
                </a:lnTo>
                <a:lnTo>
                  <a:pt x="130530" y="1365262"/>
                </a:lnTo>
                <a:lnTo>
                  <a:pt x="88049" y="1383182"/>
                </a:lnTo>
                <a:lnTo>
                  <a:pt x="52070" y="1410982"/>
                </a:lnTo>
                <a:lnTo>
                  <a:pt x="24269" y="1446961"/>
                </a:lnTo>
                <a:lnTo>
                  <a:pt x="6350" y="1489443"/>
                </a:lnTo>
                <a:lnTo>
                  <a:pt x="0" y="1536700"/>
                </a:lnTo>
                <a:lnTo>
                  <a:pt x="6350" y="1583969"/>
                </a:lnTo>
                <a:lnTo>
                  <a:pt x="24269" y="1626450"/>
                </a:lnTo>
                <a:lnTo>
                  <a:pt x="52070" y="1662430"/>
                </a:lnTo>
                <a:lnTo>
                  <a:pt x="88049" y="1690230"/>
                </a:lnTo>
                <a:lnTo>
                  <a:pt x="130530" y="1708150"/>
                </a:lnTo>
                <a:lnTo>
                  <a:pt x="177800" y="1714500"/>
                </a:lnTo>
                <a:lnTo>
                  <a:pt x="225056" y="1708150"/>
                </a:lnTo>
                <a:lnTo>
                  <a:pt x="267538" y="1690230"/>
                </a:lnTo>
                <a:lnTo>
                  <a:pt x="303517" y="1662430"/>
                </a:lnTo>
                <a:lnTo>
                  <a:pt x="331317" y="1626450"/>
                </a:lnTo>
                <a:lnTo>
                  <a:pt x="349237" y="1583969"/>
                </a:lnTo>
                <a:lnTo>
                  <a:pt x="355600" y="1536700"/>
                </a:lnTo>
                <a:close/>
              </a:path>
              <a:path w="1498600" h="1714500">
                <a:moveTo>
                  <a:pt x="1498600" y="177800"/>
                </a:moveTo>
                <a:lnTo>
                  <a:pt x="1492237" y="130543"/>
                </a:lnTo>
                <a:lnTo>
                  <a:pt x="1474317" y="88061"/>
                </a:lnTo>
                <a:lnTo>
                  <a:pt x="1446517" y="52082"/>
                </a:lnTo>
                <a:lnTo>
                  <a:pt x="1410538" y="24282"/>
                </a:lnTo>
                <a:lnTo>
                  <a:pt x="1368056" y="6362"/>
                </a:lnTo>
                <a:lnTo>
                  <a:pt x="1320800" y="0"/>
                </a:lnTo>
                <a:lnTo>
                  <a:pt x="1273530" y="6362"/>
                </a:lnTo>
                <a:lnTo>
                  <a:pt x="1231049" y="24282"/>
                </a:lnTo>
                <a:lnTo>
                  <a:pt x="1195070" y="52082"/>
                </a:lnTo>
                <a:lnTo>
                  <a:pt x="1167269" y="88061"/>
                </a:lnTo>
                <a:lnTo>
                  <a:pt x="1149350" y="130543"/>
                </a:lnTo>
                <a:lnTo>
                  <a:pt x="1143000" y="177800"/>
                </a:lnTo>
                <a:lnTo>
                  <a:pt x="1149350" y="225069"/>
                </a:lnTo>
                <a:lnTo>
                  <a:pt x="1167269" y="267550"/>
                </a:lnTo>
                <a:lnTo>
                  <a:pt x="1195070" y="303530"/>
                </a:lnTo>
                <a:lnTo>
                  <a:pt x="1231049" y="331330"/>
                </a:lnTo>
                <a:lnTo>
                  <a:pt x="1273530" y="349250"/>
                </a:lnTo>
                <a:lnTo>
                  <a:pt x="1320800" y="355600"/>
                </a:lnTo>
                <a:lnTo>
                  <a:pt x="1368056" y="349250"/>
                </a:lnTo>
                <a:lnTo>
                  <a:pt x="1410538" y="331330"/>
                </a:lnTo>
                <a:lnTo>
                  <a:pt x="1446517" y="303530"/>
                </a:lnTo>
                <a:lnTo>
                  <a:pt x="1474317" y="267550"/>
                </a:lnTo>
                <a:lnTo>
                  <a:pt x="1492237" y="225069"/>
                </a:lnTo>
                <a:lnTo>
                  <a:pt x="1498600" y="17780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46946" y="346484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577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00663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9528" y="2289072"/>
            <a:ext cx="2624455" cy="2969260"/>
            <a:chOff x="4589528" y="2289072"/>
            <a:chExt cx="2624455" cy="2969260"/>
          </a:xfrm>
        </p:grpSpPr>
        <p:sp>
          <p:nvSpPr>
            <p:cNvPr id="21" name="object 21"/>
            <p:cNvSpPr/>
            <p:nvPr/>
          </p:nvSpPr>
          <p:spPr>
            <a:xfrm>
              <a:off x="4589526" y="2289073"/>
              <a:ext cx="2152015" cy="2560320"/>
            </a:xfrm>
            <a:custGeom>
              <a:avLst/>
              <a:gdLst/>
              <a:ahLst/>
              <a:cxnLst/>
              <a:rect l="l" t="t" r="r" b="b"/>
              <a:pathLst>
                <a:path w="2152015" h="2560320">
                  <a:moveTo>
                    <a:pt x="228587" y="518490"/>
                  </a:moveTo>
                  <a:lnTo>
                    <a:pt x="116039" y="289026"/>
                  </a:lnTo>
                  <a:lnTo>
                    <a:pt x="0" y="516750"/>
                  </a:lnTo>
                  <a:lnTo>
                    <a:pt x="76200" y="517334"/>
                  </a:lnTo>
                  <a:lnTo>
                    <a:pt x="71374" y="1150734"/>
                  </a:lnTo>
                  <a:lnTo>
                    <a:pt x="147561" y="1151305"/>
                  </a:lnTo>
                  <a:lnTo>
                    <a:pt x="152387" y="517918"/>
                  </a:lnTo>
                  <a:lnTo>
                    <a:pt x="228587" y="518490"/>
                  </a:lnTo>
                  <a:close/>
                </a:path>
                <a:path w="2152015" h="2560320">
                  <a:moveTo>
                    <a:pt x="228727" y="2330323"/>
                  </a:moveTo>
                  <a:lnTo>
                    <a:pt x="152527" y="2330869"/>
                  </a:lnTo>
                  <a:lnTo>
                    <a:pt x="147561" y="1622259"/>
                  </a:lnTo>
                  <a:lnTo>
                    <a:pt x="71374" y="1622793"/>
                  </a:lnTo>
                  <a:lnTo>
                    <a:pt x="76339" y="2331402"/>
                  </a:lnTo>
                  <a:lnTo>
                    <a:pt x="139" y="2331936"/>
                  </a:lnTo>
                  <a:lnTo>
                    <a:pt x="116039" y="2559723"/>
                  </a:lnTo>
                  <a:lnTo>
                    <a:pt x="228727" y="2330323"/>
                  </a:lnTo>
                  <a:close/>
                </a:path>
                <a:path w="2152015" h="2560320">
                  <a:moveTo>
                    <a:pt x="1012990" y="115709"/>
                  </a:moveTo>
                  <a:lnTo>
                    <a:pt x="785101" y="0"/>
                  </a:lnTo>
                  <a:lnTo>
                    <a:pt x="784618" y="76200"/>
                  </a:lnTo>
                  <a:lnTo>
                    <a:pt x="287502" y="73139"/>
                  </a:lnTo>
                  <a:lnTo>
                    <a:pt x="287032" y="149326"/>
                  </a:lnTo>
                  <a:lnTo>
                    <a:pt x="784148" y="152400"/>
                  </a:lnTo>
                  <a:lnTo>
                    <a:pt x="783678" y="228600"/>
                  </a:lnTo>
                  <a:lnTo>
                    <a:pt x="1012990" y="115709"/>
                  </a:lnTo>
                  <a:close/>
                </a:path>
                <a:path w="2152015" h="2560320">
                  <a:moveTo>
                    <a:pt x="1070622" y="1419326"/>
                  </a:moveTo>
                  <a:lnTo>
                    <a:pt x="1070076" y="1343139"/>
                  </a:lnTo>
                  <a:lnTo>
                    <a:pt x="566394" y="1346720"/>
                  </a:lnTo>
                  <a:lnTo>
                    <a:pt x="565848" y="1270520"/>
                  </a:lnTo>
                  <a:lnTo>
                    <a:pt x="338074" y="1386446"/>
                  </a:lnTo>
                  <a:lnTo>
                    <a:pt x="567474" y="1499108"/>
                  </a:lnTo>
                  <a:lnTo>
                    <a:pt x="566928" y="1422920"/>
                  </a:lnTo>
                  <a:lnTo>
                    <a:pt x="1070622" y="1419326"/>
                  </a:lnTo>
                  <a:close/>
                </a:path>
                <a:path w="2152015" h="2560320">
                  <a:moveTo>
                    <a:pt x="2151811" y="1349044"/>
                  </a:moveTo>
                  <a:lnTo>
                    <a:pt x="1659178" y="1345006"/>
                  </a:lnTo>
                  <a:lnTo>
                    <a:pt x="1659801" y="1268806"/>
                  </a:lnTo>
                  <a:lnTo>
                    <a:pt x="1430274" y="1381226"/>
                  </a:lnTo>
                  <a:lnTo>
                    <a:pt x="1657921" y="1497406"/>
                  </a:lnTo>
                  <a:lnTo>
                    <a:pt x="1658543" y="1421206"/>
                  </a:lnTo>
                  <a:lnTo>
                    <a:pt x="2151176" y="1425244"/>
                  </a:lnTo>
                  <a:lnTo>
                    <a:pt x="2151811" y="1349044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3399" y="4800600"/>
              <a:ext cx="469900" cy="457200"/>
            </a:xfrm>
            <a:custGeom>
              <a:avLst/>
              <a:gdLst/>
              <a:ahLst/>
              <a:cxnLst/>
              <a:rect l="l" t="t" r="r" b="b"/>
              <a:pathLst>
                <a:path w="469900" h="457200">
                  <a:moveTo>
                    <a:pt x="234950" y="0"/>
                  </a:moveTo>
                  <a:lnTo>
                    <a:pt x="187599" y="4644"/>
                  </a:lnTo>
                  <a:lnTo>
                    <a:pt x="143496" y="17964"/>
                  </a:lnTo>
                  <a:lnTo>
                    <a:pt x="103587" y="39041"/>
                  </a:lnTo>
                  <a:lnTo>
                    <a:pt x="68815" y="66955"/>
                  </a:lnTo>
                  <a:lnTo>
                    <a:pt x="40125" y="100787"/>
                  </a:lnTo>
                  <a:lnTo>
                    <a:pt x="18463" y="139618"/>
                  </a:lnTo>
                  <a:lnTo>
                    <a:pt x="4773" y="182529"/>
                  </a:lnTo>
                  <a:lnTo>
                    <a:pt x="0" y="228600"/>
                  </a:lnTo>
                  <a:lnTo>
                    <a:pt x="4773" y="274670"/>
                  </a:lnTo>
                  <a:lnTo>
                    <a:pt x="18463" y="317581"/>
                  </a:lnTo>
                  <a:lnTo>
                    <a:pt x="40125" y="356412"/>
                  </a:lnTo>
                  <a:lnTo>
                    <a:pt x="68815" y="390244"/>
                  </a:lnTo>
                  <a:lnTo>
                    <a:pt x="103587" y="418158"/>
                  </a:lnTo>
                  <a:lnTo>
                    <a:pt x="143496" y="439235"/>
                  </a:lnTo>
                  <a:lnTo>
                    <a:pt x="187599" y="452555"/>
                  </a:lnTo>
                  <a:lnTo>
                    <a:pt x="234950" y="457200"/>
                  </a:lnTo>
                  <a:lnTo>
                    <a:pt x="282300" y="452555"/>
                  </a:lnTo>
                  <a:lnTo>
                    <a:pt x="326403" y="439235"/>
                  </a:lnTo>
                  <a:lnTo>
                    <a:pt x="366312" y="418158"/>
                  </a:lnTo>
                  <a:lnTo>
                    <a:pt x="401084" y="390244"/>
                  </a:lnTo>
                  <a:lnTo>
                    <a:pt x="429774" y="356412"/>
                  </a:lnTo>
                  <a:lnTo>
                    <a:pt x="451436" y="317581"/>
                  </a:lnTo>
                  <a:lnTo>
                    <a:pt x="465126" y="274670"/>
                  </a:lnTo>
                  <a:lnTo>
                    <a:pt x="469900" y="228600"/>
                  </a:lnTo>
                  <a:lnTo>
                    <a:pt x="465126" y="182529"/>
                  </a:lnTo>
                  <a:lnTo>
                    <a:pt x="451436" y="139618"/>
                  </a:lnTo>
                  <a:lnTo>
                    <a:pt x="429774" y="100787"/>
                  </a:lnTo>
                  <a:lnTo>
                    <a:pt x="401084" y="66955"/>
                  </a:lnTo>
                  <a:lnTo>
                    <a:pt x="366312" y="39041"/>
                  </a:lnTo>
                  <a:lnTo>
                    <a:pt x="326403" y="17964"/>
                  </a:lnTo>
                  <a:lnTo>
                    <a:pt x="282300" y="4644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6800" y="3847718"/>
              <a:ext cx="1922780" cy="1296035"/>
            </a:xfrm>
            <a:custGeom>
              <a:avLst/>
              <a:gdLst/>
              <a:ahLst/>
              <a:cxnLst/>
              <a:rect l="l" t="t" r="r" b="b"/>
              <a:pathLst>
                <a:path w="1922779" h="1296035">
                  <a:moveTo>
                    <a:pt x="735190" y="1181493"/>
                  </a:moveTo>
                  <a:lnTo>
                    <a:pt x="506590" y="1067193"/>
                  </a:lnTo>
                  <a:lnTo>
                    <a:pt x="506590" y="1143393"/>
                  </a:lnTo>
                  <a:lnTo>
                    <a:pt x="0" y="1143381"/>
                  </a:lnTo>
                  <a:lnTo>
                    <a:pt x="0" y="1219581"/>
                  </a:lnTo>
                  <a:lnTo>
                    <a:pt x="506590" y="1219593"/>
                  </a:lnTo>
                  <a:lnTo>
                    <a:pt x="506590" y="1295793"/>
                  </a:lnTo>
                  <a:lnTo>
                    <a:pt x="735190" y="1181493"/>
                  </a:lnTo>
                  <a:close/>
                </a:path>
                <a:path w="1922779" h="1296035">
                  <a:moveTo>
                    <a:pt x="1086662" y="713054"/>
                  </a:moveTo>
                  <a:lnTo>
                    <a:pt x="1010475" y="713816"/>
                  </a:lnTo>
                  <a:lnTo>
                    <a:pt x="1003287" y="0"/>
                  </a:lnTo>
                  <a:lnTo>
                    <a:pt x="927100" y="774"/>
                  </a:lnTo>
                  <a:lnTo>
                    <a:pt x="934275" y="714578"/>
                  </a:lnTo>
                  <a:lnTo>
                    <a:pt x="858075" y="715352"/>
                  </a:lnTo>
                  <a:lnTo>
                    <a:pt x="974674" y="942784"/>
                  </a:lnTo>
                  <a:lnTo>
                    <a:pt x="1086662" y="713054"/>
                  </a:lnTo>
                  <a:close/>
                </a:path>
                <a:path w="1922779" h="1296035">
                  <a:moveTo>
                    <a:pt x="1922729" y="1168781"/>
                  </a:moveTo>
                  <a:lnTo>
                    <a:pt x="1692732" y="1057325"/>
                  </a:lnTo>
                  <a:lnTo>
                    <a:pt x="1693684" y="1133525"/>
                  </a:lnTo>
                  <a:lnTo>
                    <a:pt x="1206017" y="1139558"/>
                  </a:lnTo>
                  <a:lnTo>
                    <a:pt x="1206969" y="1215745"/>
                  </a:lnTo>
                  <a:lnTo>
                    <a:pt x="1694624" y="1209713"/>
                  </a:lnTo>
                  <a:lnTo>
                    <a:pt x="1695564" y="1285913"/>
                  </a:lnTo>
                  <a:lnTo>
                    <a:pt x="1922729" y="1168781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3441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82300" y="465126"/>
                  </a:lnTo>
                  <a:lnTo>
                    <a:pt x="326403" y="451436"/>
                  </a:lnTo>
                  <a:lnTo>
                    <a:pt x="366312" y="429774"/>
                  </a:lnTo>
                  <a:lnTo>
                    <a:pt x="401084" y="401084"/>
                  </a:lnTo>
                  <a:lnTo>
                    <a:pt x="429774" y="366312"/>
                  </a:lnTo>
                  <a:lnTo>
                    <a:pt x="451436" y="326403"/>
                  </a:lnTo>
                  <a:lnTo>
                    <a:pt x="465126" y="282300"/>
                  </a:lnTo>
                  <a:lnTo>
                    <a:pt x="469900" y="234950"/>
                  </a:lnTo>
                  <a:lnTo>
                    <a:pt x="465126" y="187599"/>
                  </a:lnTo>
                  <a:lnTo>
                    <a:pt x="451436" y="143496"/>
                  </a:lnTo>
                  <a:lnTo>
                    <a:pt x="429774" y="103587"/>
                  </a:lnTo>
                  <a:lnTo>
                    <a:pt x="401084" y="68815"/>
                  </a:lnTo>
                  <a:lnTo>
                    <a:pt x="366312" y="40125"/>
                  </a:lnTo>
                  <a:lnTo>
                    <a:pt x="326403" y="18463"/>
                  </a:lnTo>
                  <a:lnTo>
                    <a:pt x="282300" y="4773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82172" y="347076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4500" y="2222499"/>
            <a:ext cx="368300" cy="2984500"/>
          </a:xfrm>
          <a:custGeom>
            <a:avLst/>
            <a:gdLst/>
            <a:ahLst/>
            <a:cxnLst/>
            <a:rect l="l" t="t" r="r" b="b"/>
            <a:pathLst>
              <a:path w="368300" h="2984500">
                <a:moveTo>
                  <a:pt x="368300" y="2800350"/>
                </a:moveTo>
                <a:lnTo>
                  <a:pt x="361721" y="2751404"/>
                </a:lnTo>
                <a:lnTo>
                  <a:pt x="343154" y="2707411"/>
                </a:lnTo>
                <a:lnTo>
                  <a:pt x="314363" y="2670137"/>
                </a:lnTo>
                <a:lnTo>
                  <a:pt x="277088" y="2641346"/>
                </a:lnTo>
                <a:lnTo>
                  <a:pt x="233095" y="2622778"/>
                </a:lnTo>
                <a:lnTo>
                  <a:pt x="184150" y="2616200"/>
                </a:lnTo>
                <a:lnTo>
                  <a:pt x="135191" y="2622778"/>
                </a:lnTo>
                <a:lnTo>
                  <a:pt x="91198" y="2641346"/>
                </a:lnTo>
                <a:lnTo>
                  <a:pt x="53924" y="2670137"/>
                </a:lnTo>
                <a:lnTo>
                  <a:pt x="25133" y="2707411"/>
                </a:lnTo>
                <a:lnTo>
                  <a:pt x="6565" y="2751404"/>
                </a:lnTo>
                <a:lnTo>
                  <a:pt x="0" y="2800350"/>
                </a:lnTo>
                <a:lnTo>
                  <a:pt x="6565" y="2849308"/>
                </a:lnTo>
                <a:lnTo>
                  <a:pt x="25133" y="2893301"/>
                </a:lnTo>
                <a:lnTo>
                  <a:pt x="53924" y="2930575"/>
                </a:lnTo>
                <a:lnTo>
                  <a:pt x="91198" y="2959366"/>
                </a:lnTo>
                <a:lnTo>
                  <a:pt x="135191" y="2977934"/>
                </a:lnTo>
                <a:lnTo>
                  <a:pt x="184150" y="2984500"/>
                </a:lnTo>
                <a:lnTo>
                  <a:pt x="233095" y="2977934"/>
                </a:lnTo>
                <a:lnTo>
                  <a:pt x="277088" y="2959366"/>
                </a:lnTo>
                <a:lnTo>
                  <a:pt x="314363" y="2930575"/>
                </a:lnTo>
                <a:lnTo>
                  <a:pt x="343154" y="2893301"/>
                </a:lnTo>
                <a:lnTo>
                  <a:pt x="361721" y="2849308"/>
                </a:lnTo>
                <a:lnTo>
                  <a:pt x="368300" y="2800350"/>
                </a:lnTo>
                <a:close/>
              </a:path>
              <a:path w="368300" h="2984500">
                <a:moveTo>
                  <a:pt x="368300" y="177800"/>
                </a:moveTo>
                <a:lnTo>
                  <a:pt x="361721" y="130543"/>
                </a:lnTo>
                <a:lnTo>
                  <a:pt x="343154" y="88061"/>
                </a:lnTo>
                <a:lnTo>
                  <a:pt x="314363" y="52082"/>
                </a:lnTo>
                <a:lnTo>
                  <a:pt x="277088" y="24282"/>
                </a:lnTo>
                <a:lnTo>
                  <a:pt x="233095" y="6362"/>
                </a:lnTo>
                <a:lnTo>
                  <a:pt x="184150" y="0"/>
                </a:lnTo>
                <a:lnTo>
                  <a:pt x="135191" y="6362"/>
                </a:lnTo>
                <a:lnTo>
                  <a:pt x="91198" y="24282"/>
                </a:lnTo>
                <a:lnTo>
                  <a:pt x="53924" y="52082"/>
                </a:lnTo>
                <a:lnTo>
                  <a:pt x="25133" y="88061"/>
                </a:lnTo>
                <a:lnTo>
                  <a:pt x="6565" y="130543"/>
                </a:lnTo>
                <a:lnTo>
                  <a:pt x="0" y="177800"/>
                </a:lnTo>
                <a:lnTo>
                  <a:pt x="6565" y="225069"/>
                </a:lnTo>
                <a:lnTo>
                  <a:pt x="25133" y="267550"/>
                </a:lnTo>
                <a:lnTo>
                  <a:pt x="53924" y="303530"/>
                </a:lnTo>
                <a:lnTo>
                  <a:pt x="91198" y="331330"/>
                </a:lnTo>
                <a:lnTo>
                  <a:pt x="135191" y="349250"/>
                </a:lnTo>
                <a:lnTo>
                  <a:pt x="184150" y="355600"/>
                </a:lnTo>
                <a:lnTo>
                  <a:pt x="233095" y="349250"/>
                </a:lnTo>
                <a:lnTo>
                  <a:pt x="277088" y="331330"/>
                </a:lnTo>
                <a:lnTo>
                  <a:pt x="314363" y="303530"/>
                </a:lnTo>
                <a:lnTo>
                  <a:pt x="343154" y="267550"/>
                </a:lnTo>
                <a:lnTo>
                  <a:pt x="361721" y="225069"/>
                </a:lnTo>
                <a:lnTo>
                  <a:pt x="368300" y="17780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6664" y="219514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0700" y="217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46946" y="219855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27700" y="2287079"/>
            <a:ext cx="1360170" cy="2552700"/>
          </a:xfrm>
          <a:custGeom>
            <a:avLst/>
            <a:gdLst/>
            <a:ahLst/>
            <a:cxnLst/>
            <a:rect l="l" t="t" r="r" b="b"/>
            <a:pathLst>
              <a:path w="1360170" h="2552700">
                <a:moveTo>
                  <a:pt x="228600" y="978217"/>
                </a:moveTo>
                <a:lnTo>
                  <a:pt x="152400" y="978217"/>
                </a:lnTo>
                <a:lnTo>
                  <a:pt x="152400" y="354520"/>
                </a:lnTo>
                <a:lnTo>
                  <a:pt x="76200" y="354520"/>
                </a:lnTo>
                <a:lnTo>
                  <a:pt x="76200" y="978217"/>
                </a:lnTo>
                <a:lnTo>
                  <a:pt x="0" y="978217"/>
                </a:lnTo>
                <a:lnTo>
                  <a:pt x="114300" y="1206817"/>
                </a:lnTo>
                <a:lnTo>
                  <a:pt x="228600" y="978217"/>
                </a:lnTo>
                <a:close/>
              </a:path>
              <a:path w="1360170" h="2552700">
                <a:moveTo>
                  <a:pt x="1068616" y="113220"/>
                </a:moveTo>
                <a:lnTo>
                  <a:pt x="839482" y="0"/>
                </a:lnTo>
                <a:lnTo>
                  <a:pt x="839838" y="76200"/>
                </a:lnTo>
                <a:lnTo>
                  <a:pt x="342709" y="78536"/>
                </a:lnTo>
                <a:lnTo>
                  <a:pt x="343077" y="154736"/>
                </a:lnTo>
                <a:lnTo>
                  <a:pt x="840193" y="152400"/>
                </a:lnTo>
                <a:lnTo>
                  <a:pt x="840549" y="228600"/>
                </a:lnTo>
                <a:lnTo>
                  <a:pt x="1068616" y="113220"/>
                </a:lnTo>
                <a:close/>
              </a:path>
              <a:path w="1360170" h="2552700">
                <a:moveTo>
                  <a:pt x="1360004" y="1852574"/>
                </a:moveTo>
                <a:lnTo>
                  <a:pt x="1244600" y="1624520"/>
                </a:lnTo>
                <a:lnTo>
                  <a:pt x="1131404" y="1853679"/>
                </a:lnTo>
                <a:lnTo>
                  <a:pt x="1207604" y="1853311"/>
                </a:lnTo>
                <a:lnTo>
                  <a:pt x="1210983" y="2552331"/>
                </a:lnTo>
                <a:lnTo>
                  <a:pt x="1287183" y="2551963"/>
                </a:lnTo>
                <a:lnTo>
                  <a:pt x="1283804" y="1852942"/>
                </a:lnTo>
                <a:lnTo>
                  <a:pt x="1360004" y="1852574"/>
                </a:lnTo>
                <a:close/>
              </a:path>
              <a:path w="1360170" h="2552700">
                <a:moveTo>
                  <a:pt x="1360081" y="924648"/>
                </a:moveTo>
                <a:lnTo>
                  <a:pt x="1283881" y="924255"/>
                </a:lnTo>
                <a:lnTo>
                  <a:pt x="1287183" y="291223"/>
                </a:lnTo>
                <a:lnTo>
                  <a:pt x="1210983" y="290830"/>
                </a:lnTo>
                <a:lnTo>
                  <a:pt x="1207681" y="923848"/>
                </a:lnTo>
                <a:lnTo>
                  <a:pt x="1131493" y="923455"/>
                </a:lnTo>
                <a:lnTo>
                  <a:pt x="1244600" y="1152652"/>
                </a:lnTo>
                <a:lnTo>
                  <a:pt x="1360081" y="924648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407400" y="2222500"/>
            <a:ext cx="368300" cy="381000"/>
            <a:chOff x="8407400" y="2222500"/>
            <a:chExt cx="368300" cy="381000"/>
          </a:xfrm>
        </p:grpSpPr>
        <p:sp>
          <p:nvSpPr>
            <p:cNvPr id="32" name="object 32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5565" y="219975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07400" y="3492500"/>
            <a:ext cx="1511300" cy="1739900"/>
            <a:chOff x="8407400" y="3492500"/>
            <a:chExt cx="1511300" cy="1739900"/>
          </a:xfrm>
        </p:grpSpPr>
        <p:sp>
          <p:nvSpPr>
            <p:cNvPr id="36" name="object 36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635283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439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487671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4996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7"/>
                </a:lnTo>
                <a:lnTo>
                  <a:pt x="17964" y="139618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1"/>
                </a:lnTo>
                <a:lnTo>
                  <a:pt x="39041" y="356412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1" y="439235"/>
                </a:lnTo>
                <a:lnTo>
                  <a:pt x="356412" y="418158"/>
                </a:lnTo>
                <a:lnTo>
                  <a:pt x="390244" y="390244"/>
                </a:lnTo>
                <a:lnTo>
                  <a:pt x="418158" y="356412"/>
                </a:lnTo>
                <a:lnTo>
                  <a:pt x="439235" y="317581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8"/>
                </a:lnTo>
                <a:lnTo>
                  <a:pt x="418158" y="100787"/>
                </a:lnTo>
                <a:lnTo>
                  <a:pt x="390244" y="66955"/>
                </a:lnTo>
                <a:lnTo>
                  <a:pt x="356412" y="39041"/>
                </a:lnTo>
                <a:lnTo>
                  <a:pt x="317581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07229" y="4826932"/>
            <a:ext cx="5212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  <a:tab pos="2291715" algn="l"/>
                <a:tab pos="3900804" algn="l"/>
                <a:tab pos="5040630" algn="l"/>
              </a:tabLst>
            </a:pP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2	3	</a:t>
            </a:r>
            <a:r>
              <a:rPr sz="3600" b="1" spc="-135" baseline="231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 baseline="1157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476692" y="2286645"/>
            <a:ext cx="2585085" cy="2858770"/>
            <a:chOff x="8476692" y="2286645"/>
            <a:chExt cx="2585085" cy="2858770"/>
          </a:xfrm>
        </p:grpSpPr>
        <p:sp>
          <p:nvSpPr>
            <p:cNvPr id="46" name="object 46"/>
            <p:cNvSpPr/>
            <p:nvPr/>
          </p:nvSpPr>
          <p:spPr>
            <a:xfrm>
              <a:off x="8476691" y="2286647"/>
              <a:ext cx="2578735" cy="2858770"/>
            </a:xfrm>
            <a:custGeom>
              <a:avLst/>
              <a:gdLst/>
              <a:ahLst/>
              <a:cxnLst/>
              <a:rect l="l" t="t" r="r" b="b"/>
              <a:pathLst>
                <a:path w="2578734" h="2858770">
                  <a:moveTo>
                    <a:pt x="228587" y="533806"/>
                  </a:moveTo>
                  <a:lnTo>
                    <a:pt x="116395" y="304152"/>
                  </a:lnTo>
                  <a:lnTo>
                    <a:pt x="0" y="531698"/>
                  </a:lnTo>
                  <a:lnTo>
                    <a:pt x="76187" y="532396"/>
                  </a:lnTo>
                  <a:lnTo>
                    <a:pt x="70408" y="1160106"/>
                  </a:lnTo>
                  <a:lnTo>
                    <a:pt x="146596" y="1160818"/>
                  </a:lnTo>
                  <a:lnTo>
                    <a:pt x="152387" y="533095"/>
                  </a:lnTo>
                  <a:lnTo>
                    <a:pt x="228587" y="533806"/>
                  </a:lnTo>
                  <a:close/>
                </a:path>
                <a:path w="2578734" h="2858770">
                  <a:moveTo>
                    <a:pt x="228777" y="2338286"/>
                  </a:moveTo>
                  <a:lnTo>
                    <a:pt x="152577" y="2338921"/>
                  </a:lnTo>
                  <a:lnTo>
                    <a:pt x="146596" y="1624634"/>
                  </a:lnTo>
                  <a:lnTo>
                    <a:pt x="70408" y="1625282"/>
                  </a:lnTo>
                  <a:lnTo>
                    <a:pt x="76390" y="2339556"/>
                  </a:lnTo>
                  <a:lnTo>
                    <a:pt x="190" y="2340191"/>
                  </a:lnTo>
                  <a:lnTo>
                    <a:pt x="116395" y="2567825"/>
                  </a:lnTo>
                  <a:lnTo>
                    <a:pt x="228777" y="2338286"/>
                  </a:lnTo>
                  <a:close/>
                </a:path>
                <a:path w="2578734" h="2858770">
                  <a:moveTo>
                    <a:pt x="1012024" y="2742552"/>
                  </a:moveTo>
                  <a:lnTo>
                    <a:pt x="782535" y="2630055"/>
                  </a:lnTo>
                  <a:lnTo>
                    <a:pt x="783132" y="2706243"/>
                  </a:lnTo>
                  <a:lnTo>
                    <a:pt x="286004" y="2710142"/>
                  </a:lnTo>
                  <a:lnTo>
                    <a:pt x="286600" y="2786342"/>
                  </a:lnTo>
                  <a:lnTo>
                    <a:pt x="783729" y="2782443"/>
                  </a:lnTo>
                  <a:lnTo>
                    <a:pt x="784326" y="2858643"/>
                  </a:lnTo>
                  <a:lnTo>
                    <a:pt x="1012024" y="2742552"/>
                  </a:lnTo>
                  <a:close/>
                </a:path>
                <a:path w="2578734" h="2858770">
                  <a:moveTo>
                    <a:pt x="1066025" y="113652"/>
                  </a:moveTo>
                  <a:lnTo>
                    <a:pt x="837095" y="0"/>
                  </a:lnTo>
                  <a:lnTo>
                    <a:pt x="837311" y="76200"/>
                  </a:lnTo>
                  <a:lnTo>
                    <a:pt x="286194" y="77762"/>
                  </a:lnTo>
                  <a:lnTo>
                    <a:pt x="286410" y="153962"/>
                  </a:lnTo>
                  <a:lnTo>
                    <a:pt x="837526" y="152400"/>
                  </a:lnTo>
                  <a:lnTo>
                    <a:pt x="837742" y="228600"/>
                  </a:lnTo>
                  <a:lnTo>
                    <a:pt x="1066025" y="113652"/>
                  </a:lnTo>
                  <a:close/>
                </a:path>
                <a:path w="2578734" h="2858770">
                  <a:moveTo>
                    <a:pt x="1070737" y="1358734"/>
                  </a:moveTo>
                  <a:lnTo>
                    <a:pt x="565721" y="1358404"/>
                  </a:lnTo>
                  <a:lnTo>
                    <a:pt x="565772" y="1282204"/>
                  </a:lnTo>
                  <a:lnTo>
                    <a:pt x="337108" y="1396352"/>
                  </a:lnTo>
                  <a:lnTo>
                    <a:pt x="565632" y="1510804"/>
                  </a:lnTo>
                  <a:lnTo>
                    <a:pt x="565683" y="1434604"/>
                  </a:lnTo>
                  <a:lnTo>
                    <a:pt x="1070686" y="1434934"/>
                  </a:lnTo>
                  <a:lnTo>
                    <a:pt x="1070737" y="1358734"/>
                  </a:lnTo>
                  <a:close/>
                </a:path>
                <a:path w="2578734" h="2858770">
                  <a:moveTo>
                    <a:pt x="1365808" y="2282279"/>
                  </a:moveTo>
                  <a:lnTo>
                    <a:pt x="1289608" y="2282279"/>
                  </a:lnTo>
                  <a:lnTo>
                    <a:pt x="1289608" y="1574152"/>
                  </a:lnTo>
                  <a:lnTo>
                    <a:pt x="1213408" y="1574152"/>
                  </a:lnTo>
                  <a:lnTo>
                    <a:pt x="1213408" y="2282279"/>
                  </a:lnTo>
                  <a:lnTo>
                    <a:pt x="1137208" y="2282279"/>
                  </a:lnTo>
                  <a:lnTo>
                    <a:pt x="1251508" y="2510879"/>
                  </a:lnTo>
                  <a:lnTo>
                    <a:pt x="1365808" y="2282279"/>
                  </a:lnTo>
                  <a:close/>
                </a:path>
                <a:path w="2578734" h="2858770">
                  <a:moveTo>
                    <a:pt x="2205825" y="2742552"/>
                  </a:moveTo>
                  <a:lnTo>
                    <a:pt x="1976716" y="2629268"/>
                  </a:lnTo>
                  <a:lnTo>
                    <a:pt x="1977059" y="2705455"/>
                  </a:lnTo>
                  <a:lnTo>
                    <a:pt x="1479931" y="2707640"/>
                  </a:lnTo>
                  <a:lnTo>
                    <a:pt x="1480273" y="2783840"/>
                  </a:lnTo>
                  <a:lnTo>
                    <a:pt x="1977390" y="2781655"/>
                  </a:lnTo>
                  <a:lnTo>
                    <a:pt x="1977720" y="2857855"/>
                  </a:lnTo>
                  <a:lnTo>
                    <a:pt x="2205825" y="2742552"/>
                  </a:lnTo>
                  <a:close/>
                </a:path>
                <a:path w="2578734" h="2858770">
                  <a:moveTo>
                    <a:pt x="2209025" y="1358265"/>
                  </a:moveTo>
                  <a:lnTo>
                    <a:pt x="1657908" y="1358252"/>
                  </a:lnTo>
                  <a:lnTo>
                    <a:pt x="1657908" y="1282052"/>
                  </a:lnTo>
                  <a:lnTo>
                    <a:pt x="1429308" y="1396352"/>
                  </a:lnTo>
                  <a:lnTo>
                    <a:pt x="1657908" y="1510652"/>
                  </a:lnTo>
                  <a:lnTo>
                    <a:pt x="1657908" y="1434452"/>
                  </a:lnTo>
                  <a:lnTo>
                    <a:pt x="2209025" y="1434465"/>
                  </a:lnTo>
                  <a:lnTo>
                    <a:pt x="2209025" y="1358265"/>
                  </a:lnTo>
                  <a:close/>
                </a:path>
                <a:path w="2578734" h="2858770">
                  <a:moveTo>
                    <a:pt x="2578658" y="1396352"/>
                  </a:moveTo>
                  <a:lnTo>
                    <a:pt x="2572296" y="1347406"/>
                  </a:lnTo>
                  <a:lnTo>
                    <a:pt x="2554376" y="1303413"/>
                  </a:lnTo>
                  <a:lnTo>
                    <a:pt x="2526576" y="1266139"/>
                  </a:lnTo>
                  <a:lnTo>
                    <a:pt x="2490597" y="1237348"/>
                  </a:lnTo>
                  <a:lnTo>
                    <a:pt x="2448115" y="1218780"/>
                  </a:lnTo>
                  <a:lnTo>
                    <a:pt x="2400858" y="1212202"/>
                  </a:lnTo>
                  <a:lnTo>
                    <a:pt x="2353589" y="1218780"/>
                  </a:lnTo>
                  <a:lnTo>
                    <a:pt x="2311108" y="1237348"/>
                  </a:lnTo>
                  <a:lnTo>
                    <a:pt x="2275128" y="1266139"/>
                  </a:lnTo>
                  <a:lnTo>
                    <a:pt x="2247328" y="1303413"/>
                  </a:lnTo>
                  <a:lnTo>
                    <a:pt x="2229408" y="1347406"/>
                  </a:lnTo>
                  <a:lnTo>
                    <a:pt x="2223058" y="1396352"/>
                  </a:lnTo>
                  <a:lnTo>
                    <a:pt x="2229408" y="1445310"/>
                  </a:lnTo>
                  <a:lnTo>
                    <a:pt x="2247328" y="1489303"/>
                  </a:lnTo>
                  <a:lnTo>
                    <a:pt x="2275128" y="1526578"/>
                  </a:lnTo>
                  <a:lnTo>
                    <a:pt x="2311108" y="1555369"/>
                  </a:lnTo>
                  <a:lnTo>
                    <a:pt x="2353589" y="1573936"/>
                  </a:lnTo>
                  <a:lnTo>
                    <a:pt x="2400858" y="1580502"/>
                  </a:lnTo>
                  <a:lnTo>
                    <a:pt x="2448115" y="1573936"/>
                  </a:lnTo>
                  <a:lnTo>
                    <a:pt x="2490597" y="1555369"/>
                  </a:lnTo>
                  <a:lnTo>
                    <a:pt x="2526576" y="1526578"/>
                  </a:lnTo>
                  <a:lnTo>
                    <a:pt x="2554376" y="1489303"/>
                  </a:lnTo>
                  <a:lnTo>
                    <a:pt x="2572296" y="1445310"/>
                  </a:lnTo>
                  <a:lnTo>
                    <a:pt x="2578658" y="1396352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774999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693400" y="4851400"/>
            <a:ext cx="368300" cy="368300"/>
            <a:chOff x="10693400" y="4851400"/>
            <a:chExt cx="368300" cy="368300"/>
          </a:xfrm>
        </p:grpSpPr>
        <p:sp>
          <p:nvSpPr>
            <p:cNvPr id="50" name="object 50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774999" y="481806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693400" y="2235200"/>
            <a:ext cx="368300" cy="368300"/>
            <a:chOff x="10693400" y="2235200"/>
            <a:chExt cx="368300" cy="368300"/>
          </a:xfrm>
        </p:grpSpPr>
        <p:sp>
          <p:nvSpPr>
            <p:cNvPr id="54" name="object 54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74999" y="220082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550400" y="2222500"/>
            <a:ext cx="368300" cy="381000"/>
            <a:chOff x="9550400" y="2222500"/>
            <a:chExt cx="368300" cy="381000"/>
          </a:xfrm>
        </p:grpSpPr>
        <p:sp>
          <p:nvSpPr>
            <p:cNvPr id="58" name="object 58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635281" y="219755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613900" y="2288311"/>
            <a:ext cx="1371600" cy="2560320"/>
          </a:xfrm>
          <a:custGeom>
            <a:avLst/>
            <a:gdLst/>
            <a:ahLst/>
            <a:cxnLst/>
            <a:rect l="l" t="t" r="r" b="b"/>
            <a:pathLst>
              <a:path w="1371600" h="2560320">
                <a:moveTo>
                  <a:pt x="228600" y="986866"/>
                </a:moveTo>
                <a:lnTo>
                  <a:pt x="152400" y="986866"/>
                </a:lnTo>
                <a:lnTo>
                  <a:pt x="152400" y="302488"/>
                </a:lnTo>
                <a:lnTo>
                  <a:pt x="76200" y="302488"/>
                </a:lnTo>
                <a:lnTo>
                  <a:pt x="76200" y="986866"/>
                </a:lnTo>
                <a:lnTo>
                  <a:pt x="0" y="986866"/>
                </a:lnTo>
                <a:lnTo>
                  <a:pt x="114300" y="1215466"/>
                </a:lnTo>
                <a:lnTo>
                  <a:pt x="228600" y="986866"/>
                </a:lnTo>
                <a:close/>
              </a:path>
              <a:path w="1371600" h="2560320">
                <a:moveTo>
                  <a:pt x="1071816" y="115265"/>
                </a:moveTo>
                <a:lnTo>
                  <a:pt x="843699" y="0"/>
                </a:lnTo>
                <a:lnTo>
                  <a:pt x="843368" y="76200"/>
                </a:lnTo>
                <a:lnTo>
                  <a:pt x="292252" y="73888"/>
                </a:lnTo>
                <a:lnTo>
                  <a:pt x="291934" y="150088"/>
                </a:lnTo>
                <a:lnTo>
                  <a:pt x="843051" y="152400"/>
                </a:lnTo>
                <a:lnTo>
                  <a:pt x="842733" y="228600"/>
                </a:lnTo>
                <a:lnTo>
                  <a:pt x="1071816" y="115265"/>
                </a:lnTo>
                <a:close/>
              </a:path>
              <a:path w="1371600" h="2560320">
                <a:moveTo>
                  <a:pt x="1155204" y="1232420"/>
                </a:moveTo>
                <a:lnTo>
                  <a:pt x="420014" y="386537"/>
                </a:lnTo>
                <a:lnTo>
                  <a:pt x="477520" y="336550"/>
                </a:lnTo>
                <a:lnTo>
                  <a:pt x="241300" y="238988"/>
                </a:lnTo>
                <a:lnTo>
                  <a:pt x="304990" y="486511"/>
                </a:lnTo>
                <a:lnTo>
                  <a:pt x="362496" y="436524"/>
                </a:lnTo>
                <a:lnTo>
                  <a:pt x="1097699" y="1282407"/>
                </a:lnTo>
                <a:lnTo>
                  <a:pt x="1155204" y="1232420"/>
                </a:lnTo>
                <a:close/>
              </a:path>
              <a:path w="1371600" h="2560320">
                <a:moveTo>
                  <a:pt x="1371600" y="1801088"/>
                </a:moveTo>
                <a:lnTo>
                  <a:pt x="1257300" y="1572488"/>
                </a:lnTo>
                <a:lnTo>
                  <a:pt x="1143000" y="1801088"/>
                </a:lnTo>
                <a:lnTo>
                  <a:pt x="1219200" y="1801088"/>
                </a:lnTo>
                <a:lnTo>
                  <a:pt x="1219200" y="2560028"/>
                </a:lnTo>
                <a:lnTo>
                  <a:pt x="1295400" y="2560028"/>
                </a:lnTo>
                <a:lnTo>
                  <a:pt x="1295400" y="1801088"/>
                </a:lnTo>
                <a:lnTo>
                  <a:pt x="1371600" y="1801088"/>
                </a:lnTo>
                <a:close/>
              </a:path>
              <a:path w="1371600" h="2560320">
                <a:moveTo>
                  <a:pt x="1371600" y="983602"/>
                </a:moveTo>
                <a:lnTo>
                  <a:pt x="1295400" y="983602"/>
                </a:lnTo>
                <a:lnTo>
                  <a:pt x="1295400" y="302488"/>
                </a:lnTo>
                <a:lnTo>
                  <a:pt x="1219200" y="302488"/>
                </a:lnTo>
                <a:lnTo>
                  <a:pt x="1219200" y="983602"/>
                </a:lnTo>
                <a:lnTo>
                  <a:pt x="1143000" y="983602"/>
                </a:lnTo>
                <a:lnTo>
                  <a:pt x="1257300" y="1212202"/>
                </a:lnTo>
                <a:lnTo>
                  <a:pt x="1371600" y="983602"/>
                </a:lnTo>
                <a:close/>
              </a:path>
            </a:pathLst>
          </a:custGeom>
          <a:solidFill>
            <a:srgbClr val="002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00299" y="5656765"/>
            <a:ext cx="972058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97" baseline="1028" dirty="0">
                <a:solidFill>
                  <a:srgbClr val="424242"/>
                </a:solidFill>
                <a:latin typeface="Arial MT"/>
                <a:cs typeface="Arial MT"/>
              </a:rPr>
              <a:t>Eulerian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path:</a:t>
            </a:r>
            <a:r>
              <a:rPr sz="4050" spc="22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visits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every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edge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graph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only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once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65" baseline="1028" dirty="0">
                <a:solidFill>
                  <a:srgbClr val="424242"/>
                </a:solidFill>
                <a:latin typeface="Arial MT"/>
                <a:cs typeface="Arial MT"/>
              </a:rPr>
              <a:t>node: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same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“in”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5" dirty="0">
                <a:solidFill>
                  <a:srgbClr val="424242"/>
                </a:solidFill>
                <a:latin typeface="Arial MT"/>
                <a:cs typeface="Arial MT"/>
              </a:rPr>
              <a:t>“out”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edges.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988695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B</a:t>
            </a:r>
            <a:r>
              <a:rPr spc="-340" dirty="0"/>
              <a:t>a</a:t>
            </a:r>
            <a:r>
              <a:rPr spc="-180" dirty="0"/>
              <a:t>l</a:t>
            </a:r>
            <a:r>
              <a:rPr spc="-340" dirty="0"/>
              <a:t>a</a:t>
            </a:r>
            <a:r>
              <a:rPr spc="-450" dirty="0"/>
              <a:t>nc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490" dirty="0"/>
              <a:t>phs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95" dirty="0"/>
              <a:t>E</a:t>
            </a:r>
            <a:r>
              <a:rPr spc="-550" dirty="0"/>
              <a:t>u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i</a:t>
            </a:r>
            <a:r>
              <a:rPr spc="-325" dirty="0"/>
              <a:t>an</a:t>
            </a:r>
            <a:r>
              <a:rPr spc="-75" dirty="0"/>
              <a:t> </a:t>
            </a:r>
            <a:r>
              <a:rPr spc="-340" dirty="0"/>
              <a:t>c</a:t>
            </a:r>
            <a:r>
              <a:rPr spc="-409" dirty="0"/>
              <a:t>y</a:t>
            </a:r>
            <a:r>
              <a:rPr spc="-340" dirty="0"/>
              <a:t>c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409" dirty="0"/>
              <a:t>s</a:t>
            </a:r>
            <a:r>
              <a:rPr spc="-170" dirty="0"/>
              <a:t>,  </a:t>
            </a:r>
            <a:r>
              <a:rPr spc="-450" dirty="0"/>
              <a:t>ne</a:t>
            </a:r>
            <a:r>
              <a:rPr spc="-340" dirty="0"/>
              <a:t>a</a:t>
            </a:r>
            <a:r>
              <a:rPr spc="-254" dirty="0"/>
              <a:t>r</a:t>
            </a:r>
            <a:r>
              <a:rPr spc="-180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30" dirty="0"/>
              <a:t>b</a:t>
            </a:r>
            <a:r>
              <a:rPr spc="-395" dirty="0"/>
              <a:t>a</a:t>
            </a:r>
            <a:r>
              <a:rPr spc="-180" dirty="0"/>
              <a:t>l</a:t>
            </a:r>
            <a:r>
              <a:rPr spc="-340" dirty="0"/>
              <a:t>a</a:t>
            </a:r>
            <a:r>
              <a:rPr spc="-450" dirty="0"/>
              <a:t>nc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490" dirty="0"/>
              <a:t>phs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95" dirty="0"/>
              <a:t>E</a:t>
            </a:r>
            <a:r>
              <a:rPr spc="-550" dirty="0"/>
              <a:t>u</a:t>
            </a:r>
            <a:r>
              <a:rPr spc="-90" dirty="0"/>
              <a:t>l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i</a:t>
            </a:r>
            <a:r>
              <a:rPr spc="-325" dirty="0"/>
              <a:t>an</a:t>
            </a:r>
            <a:r>
              <a:rPr spc="-75" dirty="0"/>
              <a:t> </a:t>
            </a:r>
            <a:r>
              <a:rPr spc="-405" dirty="0"/>
              <a:t>p</a:t>
            </a:r>
            <a:r>
              <a:rPr spc="-165" dirty="0"/>
              <a:t>at</a:t>
            </a:r>
            <a:r>
              <a:rPr spc="-405" dirty="0"/>
              <a:t>h</a:t>
            </a:r>
            <a:r>
              <a:rPr spc="-409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082800" y="22733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9970" y="224459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486410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15900" y="0"/>
                </a:moveTo>
                <a:lnTo>
                  <a:pt x="166396" y="5702"/>
                </a:lnTo>
                <a:lnTo>
                  <a:pt x="120952" y="21944"/>
                </a:lnTo>
                <a:lnTo>
                  <a:pt x="80865" y="47430"/>
                </a:lnTo>
                <a:lnTo>
                  <a:pt x="47430" y="80865"/>
                </a:lnTo>
                <a:lnTo>
                  <a:pt x="21944" y="120952"/>
                </a:lnTo>
                <a:lnTo>
                  <a:pt x="5702" y="166396"/>
                </a:lnTo>
                <a:lnTo>
                  <a:pt x="0" y="215900"/>
                </a:lnTo>
                <a:lnTo>
                  <a:pt x="5702" y="265403"/>
                </a:lnTo>
                <a:lnTo>
                  <a:pt x="21944" y="310847"/>
                </a:lnTo>
                <a:lnTo>
                  <a:pt x="47430" y="350934"/>
                </a:lnTo>
                <a:lnTo>
                  <a:pt x="80865" y="384369"/>
                </a:lnTo>
                <a:lnTo>
                  <a:pt x="120952" y="409855"/>
                </a:lnTo>
                <a:lnTo>
                  <a:pt x="166396" y="426097"/>
                </a:lnTo>
                <a:lnTo>
                  <a:pt x="215900" y="431800"/>
                </a:lnTo>
                <a:lnTo>
                  <a:pt x="265403" y="426097"/>
                </a:lnTo>
                <a:lnTo>
                  <a:pt x="310847" y="409855"/>
                </a:lnTo>
                <a:lnTo>
                  <a:pt x="350934" y="384369"/>
                </a:lnTo>
                <a:lnTo>
                  <a:pt x="384369" y="350934"/>
                </a:lnTo>
                <a:lnTo>
                  <a:pt x="409855" y="310847"/>
                </a:lnTo>
                <a:lnTo>
                  <a:pt x="426097" y="265403"/>
                </a:lnTo>
                <a:lnTo>
                  <a:pt x="431800" y="215900"/>
                </a:lnTo>
                <a:lnTo>
                  <a:pt x="426097" y="166396"/>
                </a:lnTo>
                <a:lnTo>
                  <a:pt x="409855" y="120952"/>
                </a:lnTo>
                <a:lnTo>
                  <a:pt x="384369" y="80865"/>
                </a:lnTo>
                <a:lnTo>
                  <a:pt x="350934" y="47430"/>
                </a:lnTo>
                <a:lnTo>
                  <a:pt x="310847" y="21944"/>
                </a:lnTo>
                <a:lnTo>
                  <a:pt x="265403" y="5702"/>
                </a:lnTo>
                <a:lnTo>
                  <a:pt x="2159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8007" y="4872005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900" y="331470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84150" y="0"/>
                </a:moveTo>
                <a:lnTo>
                  <a:pt x="135195" y="6578"/>
                </a:lnTo>
                <a:lnTo>
                  <a:pt x="91206" y="25141"/>
                </a:lnTo>
                <a:lnTo>
                  <a:pt x="53936" y="53936"/>
                </a:lnTo>
                <a:lnTo>
                  <a:pt x="25141" y="91206"/>
                </a:lnTo>
                <a:lnTo>
                  <a:pt x="6578" y="135195"/>
                </a:lnTo>
                <a:lnTo>
                  <a:pt x="0" y="184150"/>
                </a:lnTo>
                <a:lnTo>
                  <a:pt x="6578" y="233104"/>
                </a:lnTo>
                <a:lnTo>
                  <a:pt x="25141" y="277093"/>
                </a:lnTo>
                <a:lnTo>
                  <a:pt x="53936" y="314363"/>
                </a:lnTo>
                <a:lnTo>
                  <a:pt x="91206" y="343158"/>
                </a:lnTo>
                <a:lnTo>
                  <a:pt x="135195" y="361721"/>
                </a:lnTo>
                <a:lnTo>
                  <a:pt x="184150" y="368300"/>
                </a:lnTo>
                <a:lnTo>
                  <a:pt x="233104" y="361721"/>
                </a:lnTo>
                <a:lnTo>
                  <a:pt x="277093" y="343158"/>
                </a:lnTo>
                <a:lnTo>
                  <a:pt x="314363" y="314363"/>
                </a:lnTo>
                <a:lnTo>
                  <a:pt x="343158" y="277093"/>
                </a:lnTo>
                <a:lnTo>
                  <a:pt x="361721" y="233104"/>
                </a:lnTo>
                <a:lnTo>
                  <a:pt x="368300" y="184150"/>
                </a:lnTo>
                <a:lnTo>
                  <a:pt x="361721" y="135195"/>
                </a:lnTo>
                <a:lnTo>
                  <a:pt x="343158" y="91206"/>
                </a:lnTo>
                <a:lnTo>
                  <a:pt x="314363" y="53936"/>
                </a:lnTo>
                <a:lnTo>
                  <a:pt x="277093" y="25141"/>
                </a:lnTo>
                <a:lnTo>
                  <a:pt x="233104" y="6578"/>
                </a:lnTo>
                <a:lnTo>
                  <a:pt x="18415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239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700" y="3314700"/>
            <a:ext cx="355600" cy="368300"/>
          </a:xfrm>
          <a:custGeom>
            <a:avLst/>
            <a:gdLst/>
            <a:ahLst/>
            <a:cxnLst/>
            <a:rect l="l" t="t" r="r" b="b"/>
            <a:pathLst>
              <a:path w="355600" h="368300">
                <a:moveTo>
                  <a:pt x="177800" y="0"/>
                </a:moveTo>
                <a:lnTo>
                  <a:pt x="130533" y="6578"/>
                </a:lnTo>
                <a:lnTo>
                  <a:pt x="88060" y="25141"/>
                </a:lnTo>
                <a:lnTo>
                  <a:pt x="52076" y="53936"/>
                </a:lnTo>
                <a:lnTo>
                  <a:pt x="24274" y="91206"/>
                </a:lnTo>
                <a:lnTo>
                  <a:pt x="6351" y="135195"/>
                </a:lnTo>
                <a:lnTo>
                  <a:pt x="0" y="184150"/>
                </a:lnTo>
                <a:lnTo>
                  <a:pt x="6351" y="233104"/>
                </a:lnTo>
                <a:lnTo>
                  <a:pt x="24274" y="277093"/>
                </a:lnTo>
                <a:lnTo>
                  <a:pt x="52076" y="314363"/>
                </a:lnTo>
                <a:lnTo>
                  <a:pt x="88060" y="343158"/>
                </a:lnTo>
                <a:lnTo>
                  <a:pt x="130533" y="361721"/>
                </a:lnTo>
                <a:lnTo>
                  <a:pt x="177800" y="368300"/>
                </a:lnTo>
                <a:lnTo>
                  <a:pt x="225066" y="361721"/>
                </a:lnTo>
                <a:lnTo>
                  <a:pt x="267539" y="343158"/>
                </a:lnTo>
                <a:lnTo>
                  <a:pt x="303523" y="314363"/>
                </a:lnTo>
                <a:lnTo>
                  <a:pt x="331325" y="277093"/>
                </a:lnTo>
                <a:lnTo>
                  <a:pt x="349248" y="233104"/>
                </a:lnTo>
                <a:lnTo>
                  <a:pt x="355600" y="184150"/>
                </a:lnTo>
                <a:lnTo>
                  <a:pt x="349248" y="135195"/>
                </a:lnTo>
                <a:lnTo>
                  <a:pt x="331325" y="91206"/>
                </a:lnTo>
                <a:lnTo>
                  <a:pt x="303523" y="53936"/>
                </a:lnTo>
                <a:lnTo>
                  <a:pt x="267539" y="25141"/>
                </a:lnTo>
                <a:lnTo>
                  <a:pt x="225066" y="6578"/>
                </a:lnTo>
                <a:lnTo>
                  <a:pt x="1778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550" y="329005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4826000"/>
            <a:ext cx="457200" cy="469900"/>
          </a:xfrm>
          <a:custGeom>
            <a:avLst/>
            <a:gdLst/>
            <a:ahLst/>
            <a:cxnLst/>
            <a:rect l="l" t="t" r="r" b="b"/>
            <a:pathLst>
              <a:path w="457200" h="469900">
                <a:moveTo>
                  <a:pt x="228600" y="0"/>
                </a:moveTo>
                <a:lnTo>
                  <a:pt x="182529" y="4773"/>
                </a:lnTo>
                <a:lnTo>
                  <a:pt x="139618" y="18463"/>
                </a:lnTo>
                <a:lnTo>
                  <a:pt x="100787" y="40125"/>
                </a:lnTo>
                <a:lnTo>
                  <a:pt x="66955" y="68815"/>
                </a:lnTo>
                <a:lnTo>
                  <a:pt x="39041" y="103587"/>
                </a:lnTo>
                <a:lnTo>
                  <a:pt x="17964" y="143496"/>
                </a:lnTo>
                <a:lnTo>
                  <a:pt x="4644" y="187599"/>
                </a:lnTo>
                <a:lnTo>
                  <a:pt x="0" y="234950"/>
                </a:lnTo>
                <a:lnTo>
                  <a:pt x="4644" y="282300"/>
                </a:lnTo>
                <a:lnTo>
                  <a:pt x="17964" y="326403"/>
                </a:lnTo>
                <a:lnTo>
                  <a:pt x="39041" y="366312"/>
                </a:lnTo>
                <a:lnTo>
                  <a:pt x="66955" y="401084"/>
                </a:lnTo>
                <a:lnTo>
                  <a:pt x="100787" y="429774"/>
                </a:lnTo>
                <a:lnTo>
                  <a:pt x="139618" y="451436"/>
                </a:lnTo>
                <a:lnTo>
                  <a:pt x="182529" y="465126"/>
                </a:lnTo>
                <a:lnTo>
                  <a:pt x="228600" y="469900"/>
                </a:lnTo>
                <a:lnTo>
                  <a:pt x="274670" y="465126"/>
                </a:lnTo>
                <a:lnTo>
                  <a:pt x="317581" y="451436"/>
                </a:lnTo>
                <a:lnTo>
                  <a:pt x="356412" y="429774"/>
                </a:lnTo>
                <a:lnTo>
                  <a:pt x="390244" y="401084"/>
                </a:lnTo>
                <a:lnTo>
                  <a:pt x="418158" y="366312"/>
                </a:lnTo>
                <a:lnTo>
                  <a:pt x="439235" y="326403"/>
                </a:lnTo>
                <a:lnTo>
                  <a:pt x="452555" y="282300"/>
                </a:lnTo>
                <a:lnTo>
                  <a:pt x="457200" y="234950"/>
                </a:lnTo>
                <a:lnTo>
                  <a:pt x="452555" y="187599"/>
                </a:lnTo>
                <a:lnTo>
                  <a:pt x="439235" y="143496"/>
                </a:lnTo>
                <a:lnTo>
                  <a:pt x="418158" y="103587"/>
                </a:lnTo>
                <a:lnTo>
                  <a:pt x="390244" y="68815"/>
                </a:lnTo>
                <a:lnTo>
                  <a:pt x="356412" y="40125"/>
                </a:lnTo>
                <a:lnTo>
                  <a:pt x="317581" y="18463"/>
                </a:lnTo>
                <a:lnTo>
                  <a:pt x="274670" y="4773"/>
                </a:lnTo>
                <a:lnTo>
                  <a:pt x="22860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8707" y="4854006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9288" y="2553305"/>
            <a:ext cx="2096770" cy="3009900"/>
            <a:chOff x="1219288" y="2553305"/>
            <a:chExt cx="2096770" cy="3009900"/>
          </a:xfrm>
        </p:grpSpPr>
        <p:sp>
          <p:nvSpPr>
            <p:cNvPr id="14" name="object 14"/>
            <p:cNvSpPr/>
            <p:nvPr/>
          </p:nvSpPr>
          <p:spPr>
            <a:xfrm>
              <a:off x="1219276" y="2553309"/>
              <a:ext cx="2096770" cy="2631440"/>
            </a:xfrm>
            <a:custGeom>
              <a:avLst/>
              <a:gdLst/>
              <a:ahLst/>
              <a:cxnLst/>
              <a:rect l="l" t="t" r="r" b="b"/>
              <a:pathLst>
                <a:path w="2096770" h="2631440">
                  <a:moveTo>
                    <a:pt x="228600" y="1358252"/>
                  </a:moveTo>
                  <a:lnTo>
                    <a:pt x="114223" y="1129690"/>
                  </a:lnTo>
                  <a:lnTo>
                    <a:pt x="0" y="1358341"/>
                  </a:lnTo>
                  <a:lnTo>
                    <a:pt x="76200" y="1358315"/>
                  </a:lnTo>
                  <a:lnTo>
                    <a:pt x="76581" y="2315654"/>
                  </a:lnTo>
                  <a:lnTo>
                    <a:pt x="152781" y="2315629"/>
                  </a:lnTo>
                  <a:lnTo>
                    <a:pt x="152400" y="1358277"/>
                  </a:lnTo>
                  <a:lnTo>
                    <a:pt x="228600" y="1358252"/>
                  </a:lnTo>
                  <a:close/>
                </a:path>
                <a:path w="2096770" h="2631440">
                  <a:moveTo>
                    <a:pt x="919086" y="24790"/>
                  </a:moveTo>
                  <a:lnTo>
                    <a:pt x="683526" y="123990"/>
                  </a:lnTo>
                  <a:lnTo>
                    <a:pt x="741387" y="173570"/>
                  </a:lnTo>
                  <a:lnTo>
                    <a:pt x="212293" y="790905"/>
                  </a:lnTo>
                  <a:lnTo>
                    <a:pt x="270141" y="840498"/>
                  </a:lnTo>
                  <a:lnTo>
                    <a:pt x="799249" y="223164"/>
                  </a:lnTo>
                  <a:lnTo>
                    <a:pt x="857097" y="272745"/>
                  </a:lnTo>
                  <a:lnTo>
                    <a:pt x="919086" y="24790"/>
                  </a:lnTo>
                  <a:close/>
                </a:path>
                <a:path w="2096770" h="2631440">
                  <a:moveTo>
                    <a:pt x="1750822" y="2513990"/>
                  </a:moveTo>
                  <a:lnTo>
                    <a:pt x="1520786" y="2402598"/>
                  </a:lnTo>
                  <a:lnTo>
                    <a:pt x="1521752" y="2478798"/>
                  </a:lnTo>
                  <a:lnTo>
                    <a:pt x="329641" y="2493899"/>
                  </a:lnTo>
                  <a:lnTo>
                    <a:pt x="330606" y="2570099"/>
                  </a:lnTo>
                  <a:lnTo>
                    <a:pt x="1522717" y="2554986"/>
                  </a:lnTo>
                  <a:lnTo>
                    <a:pt x="1523682" y="2631186"/>
                  </a:lnTo>
                  <a:lnTo>
                    <a:pt x="1750822" y="2513990"/>
                  </a:lnTo>
                  <a:close/>
                </a:path>
                <a:path w="2096770" h="2631440">
                  <a:moveTo>
                    <a:pt x="1796859" y="901090"/>
                  </a:moveTo>
                  <a:lnTo>
                    <a:pt x="520623" y="901103"/>
                  </a:lnTo>
                  <a:lnTo>
                    <a:pt x="520623" y="824903"/>
                  </a:lnTo>
                  <a:lnTo>
                    <a:pt x="292023" y="939203"/>
                  </a:lnTo>
                  <a:lnTo>
                    <a:pt x="520623" y="1053503"/>
                  </a:lnTo>
                  <a:lnTo>
                    <a:pt x="520623" y="977303"/>
                  </a:lnTo>
                  <a:lnTo>
                    <a:pt x="1796859" y="977290"/>
                  </a:lnTo>
                  <a:lnTo>
                    <a:pt x="1796859" y="901090"/>
                  </a:lnTo>
                  <a:close/>
                </a:path>
                <a:path w="2096770" h="2631440">
                  <a:moveTo>
                    <a:pt x="1846186" y="815708"/>
                  </a:moveTo>
                  <a:lnTo>
                    <a:pt x="1784197" y="567753"/>
                  </a:lnTo>
                  <a:lnTo>
                    <a:pt x="1726349" y="617334"/>
                  </a:lnTo>
                  <a:lnTo>
                    <a:pt x="1197241" y="0"/>
                  </a:lnTo>
                  <a:lnTo>
                    <a:pt x="1139393" y="49593"/>
                  </a:lnTo>
                  <a:lnTo>
                    <a:pt x="1668487" y="666927"/>
                  </a:lnTo>
                  <a:lnTo>
                    <a:pt x="1610626" y="716508"/>
                  </a:lnTo>
                  <a:lnTo>
                    <a:pt x="1846186" y="815708"/>
                  </a:lnTo>
                  <a:close/>
                </a:path>
                <a:path w="2096770" h="2631440">
                  <a:moveTo>
                    <a:pt x="1875180" y="1095629"/>
                  </a:moveTo>
                  <a:lnTo>
                    <a:pt x="1826793" y="1036764"/>
                  </a:lnTo>
                  <a:lnTo>
                    <a:pt x="1053947" y="1671840"/>
                  </a:lnTo>
                  <a:lnTo>
                    <a:pt x="265112" y="1036523"/>
                  </a:lnTo>
                  <a:lnTo>
                    <a:pt x="217322" y="1095870"/>
                  </a:lnTo>
                  <a:lnTo>
                    <a:pt x="993813" y="1721243"/>
                  </a:lnTo>
                  <a:lnTo>
                    <a:pt x="419049" y="2193556"/>
                  </a:lnTo>
                  <a:lnTo>
                    <a:pt x="370674" y="2134692"/>
                  </a:lnTo>
                  <a:lnTo>
                    <a:pt x="266623" y="2368131"/>
                  </a:lnTo>
                  <a:lnTo>
                    <a:pt x="515797" y="2311311"/>
                  </a:lnTo>
                  <a:lnTo>
                    <a:pt x="467423" y="2252434"/>
                  </a:lnTo>
                  <a:lnTo>
                    <a:pt x="1054430" y="1770062"/>
                  </a:lnTo>
                  <a:lnTo>
                    <a:pt x="1617700" y="2223693"/>
                  </a:lnTo>
                  <a:lnTo>
                    <a:pt x="1569897" y="2283028"/>
                  </a:lnTo>
                  <a:lnTo>
                    <a:pt x="1819630" y="2337397"/>
                  </a:lnTo>
                  <a:lnTo>
                    <a:pt x="1713293" y="2104999"/>
                  </a:lnTo>
                  <a:lnTo>
                    <a:pt x="1665490" y="2164346"/>
                  </a:lnTo>
                  <a:lnTo>
                    <a:pt x="1114564" y="1720659"/>
                  </a:lnTo>
                  <a:lnTo>
                    <a:pt x="1875180" y="1095629"/>
                  </a:lnTo>
                  <a:close/>
                </a:path>
                <a:path w="2096770" h="2631440">
                  <a:moveTo>
                    <a:pt x="2096668" y="1357668"/>
                  </a:moveTo>
                  <a:lnTo>
                    <a:pt x="1981123" y="1129690"/>
                  </a:lnTo>
                  <a:lnTo>
                    <a:pt x="1868081" y="1358925"/>
                  </a:lnTo>
                  <a:lnTo>
                    <a:pt x="1944268" y="1358506"/>
                  </a:lnTo>
                  <a:lnTo>
                    <a:pt x="1949335" y="2279853"/>
                  </a:lnTo>
                  <a:lnTo>
                    <a:pt x="2025535" y="2279434"/>
                  </a:lnTo>
                  <a:lnTo>
                    <a:pt x="2020468" y="1358087"/>
                  </a:lnTo>
                  <a:lnTo>
                    <a:pt x="2096668" y="1357668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500" y="5286634"/>
              <a:ext cx="1908175" cy="276225"/>
            </a:xfrm>
            <a:custGeom>
              <a:avLst/>
              <a:gdLst/>
              <a:ahLst/>
              <a:cxnLst/>
              <a:rect l="l" t="t" r="r" b="b"/>
              <a:pathLst>
                <a:path w="1908175" h="276225">
                  <a:moveTo>
                    <a:pt x="1833744" y="0"/>
                  </a:moveTo>
                  <a:lnTo>
                    <a:pt x="1802405" y="41600"/>
                  </a:lnTo>
                  <a:lnTo>
                    <a:pt x="1733149" y="77801"/>
                  </a:lnTo>
                  <a:lnTo>
                    <a:pt x="1685579" y="95812"/>
                  </a:lnTo>
                  <a:lnTo>
                    <a:pt x="1630691" y="113113"/>
                  </a:lnTo>
                  <a:lnTo>
                    <a:pt x="1569330" y="129416"/>
                  </a:lnTo>
                  <a:lnTo>
                    <a:pt x="1502283" y="144490"/>
                  </a:lnTo>
                  <a:lnTo>
                    <a:pt x="1430581" y="158078"/>
                  </a:lnTo>
                  <a:lnTo>
                    <a:pt x="1274475" y="180351"/>
                  </a:lnTo>
                  <a:lnTo>
                    <a:pt x="1107622" y="194679"/>
                  </a:lnTo>
                  <a:lnTo>
                    <a:pt x="935319" y="199750"/>
                  </a:lnTo>
                  <a:lnTo>
                    <a:pt x="762955" y="194958"/>
                  </a:lnTo>
                  <a:lnTo>
                    <a:pt x="595988" y="181418"/>
                  </a:lnTo>
                  <a:lnTo>
                    <a:pt x="439780" y="160367"/>
                  </a:lnTo>
                  <a:lnTo>
                    <a:pt x="368005" y="147523"/>
                  </a:lnTo>
                  <a:lnTo>
                    <a:pt x="300893" y="133272"/>
                  </a:lnTo>
                  <a:lnTo>
                    <a:pt x="242011" y="118497"/>
                  </a:lnTo>
                  <a:lnTo>
                    <a:pt x="216654" y="106963"/>
                  </a:lnTo>
                  <a:lnTo>
                    <a:pt x="254334" y="47203"/>
                  </a:lnTo>
                  <a:lnTo>
                    <a:pt x="0" y="21965"/>
                  </a:lnTo>
                  <a:lnTo>
                    <a:pt x="132410" y="240574"/>
                  </a:lnTo>
                  <a:lnTo>
                    <a:pt x="175635" y="172017"/>
                  </a:lnTo>
                  <a:lnTo>
                    <a:pt x="216757" y="190723"/>
                  </a:lnTo>
                  <a:lnTo>
                    <a:pt x="283700" y="207521"/>
                  </a:lnTo>
                  <a:lnTo>
                    <a:pt x="353374" y="222314"/>
                  </a:lnTo>
                  <a:lnTo>
                    <a:pt x="427974" y="235666"/>
                  </a:lnTo>
                  <a:lnTo>
                    <a:pt x="587814" y="257205"/>
                  </a:lnTo>
                  <a:lnTo>
                    <a:pt x="758814" y="271073"/>
                  </a:lnTo>
                  <a:lnTo>
                    <a:pt x="935381" y="275981"/>
                  </a:lnTo>
                  <a:lnTo>
                    <a:pt x="1112006" y="270783"/>
                  </a:lnTo>
                  <a:lnTo>
                    <a:pt x="1283122" y="256089"/>
                  </a:lnTo>
                  <a:lnTo>
                    <a:pt x="1443062" y="233268"/>
                  </a:lnTo>
                  <a:lnTo>
                    <a:pt x="1517737" y="219118"/>
                  </a:lnTo>
                  <a:lnTo>
                    <a:pt x="1587477" y="203440"/>
                  </a:lnTo>
                  <a:lnTo>
                    <a:pt x="1651939" y="186312"/>
                  </a:lnTo>
                  <a:lnTo>
                    <a:pt x="1710543" y="167839"/>
                  </a:lnTo>
                  <a:lnTo>
                    <a:pt x="1762766" y="148066"/>
                  </a:lnTo>
                  <a:lnTo>
                    <a:pt x="1808179" y="126916"/>
                  </a:lnTo>
                  <a:lnTo>
                    <a:pt x="1846510" y="104013"/>
                  </a:lnTo>
                  <a:lnTo>
                    <a:pt x="1877594" y="78265"/>
                  </a:lnTo>
                  <a:lnTo>
                    <a:pt x="1900463" y="47218"/>
                  </a:lnTo>
                  <a:lnTo>
                    <a:pt x="1907655" y="18531"/>
                  </a:lnTo>
                  <a:lnTo>
                    <a:pt x="18337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407400" y="2222500"/>
            <a:ext cx="368300" cy="381000"/>
            <a:chOff x="8407400" y="2222500"/>
            <a:chExt cx="368300" cy="381000"/>
          </a:xfrm>
        </p:grpSpPr>
        <p:sp>
          <p:nvSpPr>
            <p:cNvPr id="17" name="object 17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3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95565" y="219975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07400" y="3492500"/>
            <a:ext cx="1511300" cy="1739900"/>
            <a:chOff x="8407400" y="3492500"/>
            <a:chExt cx="1511300" cy="1739900"/>
          </a:xfrm>
        </p:grpSpPr>
        <p:sp>
          <p:nvSpPr>
            <p:cNvPr id="21" name="object 21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56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13750" y="48577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635283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439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87671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76692" y="2286645"/>
            <a:ext cx="2585085" cy="2971165"/>
            <a:chOff x="8476692" y="2286645"/>
            <a:chExt cx="2585085" cy="2971165"/>
          </a:xfrm>
        </p:grpSpPr>
        <p:sp>
          <p:nvSpPr>
            <p:cNvPr id="29" name="object 29"/>
            <p:cNvSpPr/>
            <p:nvPr/>
          </p:nvSpPr>
          <p:spPr>
            <a:xfrm>
              <a:off x="8476691" y="2286647"/>
              <a:ext cx="1071245" cy="2567940"/>
            </a:xfrm>
            <a:custGeom>
              <a:avLst/>
              <a:gdLst/>
              <a:ahLst/>
              <a:cxnLst/>
              <a:rect l="l" t="t" r="r" b="b"/>
              <a:pathLst>
                <a:path w="1071245" h="2567940">
                  <a:moveTo>
                    <a:pt x="228587" y="533806"/>
                  </a:moveTo>
                  <a:lnTo>
                    <a:pt x="116395" y="304152"/>
                  </a:lnTo>
                  <a:lnTo>
                    <a:pt x="0" y="531698"/>
                  </a:lnTo>
                  <a:lnTo>
                    <a:pt x="76187" y="532396"/>
                  </a:lnTo>
                  <a:lnTo>
                    <a:pt x="70408" y="1160106"/>
                  </a:lnTo>
                  <a:lnTo>
                    <a:pt x="146596" y="1160818"/>
                  </a:lnTo>
                  <a:lnTo>
                    <a:pt x="152387" y="533095"/>
                  </a:lnTo>
                  <a:lnTo>
                    <a:pt x="228587" y="533806"/>
                  </a:lnTo>
                  <a:close/>
                </a:path>
                <a:path w="1071245" h="2567940">
                  <a:moveTo>
                    <a:pt x="228777" y="2338286"/>
                  </a:moveTo>
                  <a:lnTo>
                    <a:pt x="152577" y="2338921"/>
                  </a:lnTo>
                  <a:lnTo>
                    <a:pt x="146596" y="1624634"/>
                  </a:lnTo>
                  <a:lnTo>
                    <a:pt x="70408" y="1625282"/>
                  </a:lnTo>
                  <a:lnTo>
                    <a:pt x="76390" y="2339556"/>
                  </a:lnTo>
                  <a:lnTo>
                    <a:pt x="190" y="2340191"/>
                  </a:lnTo>
                  <a:lnTo>
                    <a:pt x="116395" y="2567825"/>
                  </a:lnTo>
                  <a:lnTo>
                    <a:pt x="228777" y="2338286"/>
                  </a:lnTo>
                  <a:close/>
                </a:path>
                <a:path w="1071245" h="2567940">
                  <a:moveTo>
                    <a:pt x="1066025" y="113652"/>
                  </a:moveTo>
                  <a:lnTo>
                    <a:pt x="837095" y="0"/>
                  </a:lnTo>
                  <a:lnTo>
                    <a:pt x="837311" y="76200"/>
                  </a:lnTo>
                  <a:lnTo>
                    <a:pt x="286194" y="77762"/>
                  </a:lnTo>
                  <a:lnTo>
                    <a:pt x="286410" y="153962"/>
                  </a:lnTo>
                  <a:lnTo>
                    <a:pt x="837526" y="152400"/>
                  </a:lnTo>
                  <a:lnTo>
                    <a:pt x="837742" y="228600"/>
                  </a:lnTo>
                  <a:lnTo>
                    <a:pt x="1066025" y="113652"/>
                  </a:lnTo>
                  <a:close/>
                </a:path>
                <a:path w="1071245" h="2567940">
                  <a:moveTo>
                    <a:pt x="1070737" y="1358734"/>
                  </a:moveTo>
                  <a:lnTo>
                    <a:pt x="565721" y="1358404"/>
                  </a:lnTo>
                  <a:lnTo>
                    <a:pt x="565772" y="1282204"/>
                  </a:lnTo>
                  <a:lnTo>
                    <a:pt x="337108" y="1396352"/>
                  </a:lnTo>
                  <a:lnTo>
                    <a:pt x="565632" y="1510804"/>
                  </a:lnTo>
                  <a:lnTo>
                    <a:pt x="565683" y="1434604"/>
                  </a:lnTo>
                  <a:lnTo>
                    <a:pt x="1070686" y="1434934"/>
                  </a:lnTo>
                  <a:lnTo>
                    <a:pt x="1070737" y="1358734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99600" y="4800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8" y="17964"/>
                  </a:lnTo>
                  <a:lnTo>
                    <a:pt x="100787" y="39041"/>
                  </a:lnTo>
                  <a:lnTo>
                    <a:pt x="66955" y="66955"/>
                  </a:lnTo>
                  <a:lnTo>
                    <a:pt x="39041" y="100787"/>
                  </a:lnTo>
                  <a:lnTo>
                    <a:pt x="17964" y="139618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1"/>
                  </a:lnTo>
                  <a:lnTo>
                    <a:pt x="39041" y="356412"/>
                  </a:lnTo>
                  <a:lnTo>
                    <a:pt x="66955" y="390244"/>
                  </a:lnTo>
                  <a:lnTo>
                    <a:pt x="100787" y="418158"/>
                  </a:lnTo>
                  <a:lnTo>
                    <a:pt x="139618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1" y="439235"/>
                  </a:lnTo>
                  <a:lnTo>
                    <a:pt x="356412" y="418158"/>
                  </a:lnTo>
                  <a:lnTo>
                    <a:pt x="390244" y="390244"/>
                  </a:lnTo>
                  <a:lnTo>
                    <a:pt x="418158" y="356412"/>
                  </a:lnTo>
                  <a:lnTo>
                    <a:pt x="439235" y="317581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8"/>
                  </a:lnTo>
                  <a:lnTo>
                    <a:pt x="418158" y="100787"/>
                  </a:lnTo>
                  <a:lnTo>
                    <a:pt x="390244" y="66955"/>
                  </a:lnTo>
                  <a:lnTo>
                    <a:pt x="356412" y="39041"/>
                  </a:lnTo>
                  <a:lnTo>
                    <a:pt x="317581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2695" y="3498849"/>
              <a:ext cx="2292985" cy="1646555"/>
            </a:xfrm>
            <a:custGeom>
              <a:avLst/>
              <a:gdLst/>
              <a:ahLst/>
              <a:cxnLst/>
              <a:rect l="l" t="t" r="r" b="b"/>
              <a:pathLst>
                <a:path w="2292984" h="1646554">
                  <a:moveTo>
                    <a:pt x="726020" y="1530350"/>
                  </a:moveTo>
                  <a:lnTo>
                    <a:pt x="496531" y="1417853"/>
                  </a:lnTo>
                  <a:lnTo>
                    <a:pt x="497128" y="1494040"/>
                  </a:lnTo>
                  <a:lnTo>
                    <a:pt x="0" y="1497939"/>
                  </a:lnTo>
                  <a:lnTo>
                    <a:pt x="596" y="1574139"/>
                  </a:lnTo>
                  <a:lnTo>
                    <a:pt x="497725" y="1570240"/>
                  </a:lnTo>
                  <a:lnTo>
                    <a:pt x="498322" y="1646440"/>
                  </a:lnTo>
                  <a:lnTo>
                    <a:pt x="726020" y="1530350"/>
                  </a:lnTo>
                  <a:close/>
                </a:path>
                <a:path w="2292984" h="1646554">
                  <a:moveTo>
                    <a:pt x="1079804" y="1070076"/>
                  </a:moveTo>
                  <a:lnTo>
                    <a:pt x="1003604" y="1070076"/>
                  </a:lnTo>
                  <a:lnTo>
                    <a:pt x="1003604" y="361950"/>
                  </a:lnTo>
                  <a:lnTo>
                    <a:pt x="927404" y="361950"/>
                  </a:lnTo>
                  <a:lnTo>
                    <a:pt x="927404" y="1070076"/>
                  </a:lnTo>
                  <a:lnTo>
                    <a:pt x="851204" y="1070076"/>
                  </a:lnTo>
                  <a:lnTo>
                    <a:pt x="965504" y="1298676"/>
                  </a:lnTo>
                  <a:lnTo>
                    <a:pt x="1079804" y="1070076"/>
                  </a:lnTo>
                  <a:close/>
                </a:path>
                <a:path w="2292984" h="1646554">
                  <a:moveTo>
                    <a:pt x="1919820" y="1530350"/>
                  </a:moveTo>
                  <a:lnTo>
                    <a:pt x="1690712" y="1417066"/>
                  </a:lnTo>
                  <a:lnTo>
                    <a:pt x="1691055" y="1493253"/>
                  </a:lnTo>
                  <a:lnTo>
                    <a:pt x="1193927" y="1495437"/>
                  </a:lnTo>
                  <a:lnTo>
                    <a:pt x="1194269" y="1571637"/>
                  </a:lnTo>
                  <a:lnTo>
                    <a:pt x="1691386" y="1569453"/>
                  </a:lnTo>
                  <a:lnTo>
                    <a:pt x="1691716" y="1645653"/>
                  </a:lnTo>
                  <a:lnTo>
                    <a:pt x="1919820" y="1530350"/>
                  </a:lnTo>
                  <a:close/>
                </a:path>
                <a:path w="2292984" h="1646554">
                  <a:moveTo>
                    <a:pt x="1923021" y="146062"/>
                  </a:moveTo>
                  <a:lnTo>
                    <a:pt x="1371904" y="146050"/>
                  </a:lnTo>
                  <a:lnTo>
                    <a:pt x="1371904" y="69850"/>
                  </a:lnTo>
                  <a:lnTo>
                    <a:pt x="1143304" y="184150"/>
                  </a:lnTo>
                  <a:lnTo>
                    <a:pt x="1371904" y="298450"/>
                  </a:lnTo>
                  <a:lnTo>
                    <a:pt x="1371904" y="222250"/>
                  </a:lnTo>
                  <a:lnTo>
                    <a:pt x="1923021" y="222262"/>
                  </a:lnTo>
                  <a:lnTo>
                    <a:pt x="1923021" y="146062"/>
                  </a:lnTo>
                  <a:close/>
                </a:path>
                <a:path w="2292984" h="1646554">
                  <a:moveTo>
                    <a:pt x="2292654" y="184150"/>
                  </a:moveTo>
                  <a:lnTo>
                    <a:pt x="2286292" y="135204"/>
                  </a:lnTo>
                  <a:lnTo>
                    <a:pt x="2268372" y="91211"/>
                  </a:lnTo>
                  <a:lnTo>
                    <a:pt x="2240572" y="53936"/>
                  </a:lnTo>
                  <a:lnTo>
                    <a:pt x="2204593" y="25146"/>
                  </a:lnTo>
                  <a:lnTo>
                    <a:pt x="2162111" y="6578"/>
                  </a:lnTo>
                  <a:lnTo>
                    <a:pt x="2114854" y="0"/>
                  </a:lnTo>
                  <a:lnTo>
                    <a:pt x="2067585" y="6578"/>
                  </a:lnTo>
                  <a:lnTo>
                    <a:pt x="2025103" y="25146"/>
                  </a:lnTo>
                  <a:lnTo>
                    <a:pt x="1989124" y="53936"/>
                  </a:lnTo>
                  <a:lnTo>
                    <a:pt x="1961324" y="91211"/>
                  </a:lnTo>
                  <a:lnTo>
                    <a:pt x="1943404" y="135204"/>
                  </a:lnTo>
                  <a:lnTo>
                    <a:pt x="1937054" y="184150"/>
                  </a:lnTo>
                  <a:lnTo>
                    <a:pt x="1943404" y="233108"/>
                  </a:lnTo>
                  <a:lnTo>
                    <a:pt x="1961324" y="277101"/>
                  </a:lnTo>
                  <a:lnTo>
                    <a:pt x="1989124" y="314375"/>
                  </a:lnTo>
                  <a:lnTo>
                    <a:pt x="2025103" y="343166"/>
                  </a:lnTo>
                  <a:lnTo>
                    <a:pt x="2067585" y="361734"/>
                  </a:lnTo>
                  <a:lnTo>
                    <a:pt x="2114854" y="368300"/>
                  </a:lnTo>
                  <a:lnTo>
                    <a:pt x="2162111" y="361734"/>
                  </a:lnTo>
                  <a:lnTo>
                    <a:pt x="2204593" y="343166"/>
                  </a:lnTo>
                  <a:lnTo>
                    <a:pt x="2240572" y="314375"/>
                  </a:lnTo>
                  <a:lnTo>
                    <a:pt x="2268372" y="277101"/>
                  </a:lnTo>
                  <a:lnTo>
                    <a:pt x="2286292" y="233108"/>
                  </a:lnTo>
                  <a:lnTo>
                    <a:pt x="2292654" y="18415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699750" y="349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774999" y="347053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693400" y="2235200"/>
            <a:ext cx="368300" cy="2984500"/>
            <a:chOff x="10693400" y="2235200"/>
            <a:chExt cx="368300" cy="2984500"/>
          </a:xfrm>
        </p:grpSpPr>
        <p:sp>
          <p:nvSpPr>
            <p:cNvPr id="35" name="object 35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99750" y="48577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51"/>
                  </a:lnTo>
                  <a:lnTo>
                    <a:pt x="88060" y="24274"/>
                  </a:lnTo>
                  <a:lnTo>
                    <a:pt x="52076" y="52076"/>
                  </a:lnTo>
                  <a:lnTo>
                    <a:pt x="24274" y="88060"/>
                  </a:lnTo>
                  <a:lnTo>
                    <a:pt x="6351" y="130533"/>
                  </a:lnTo>
                  <a:lnTo>
                    <a:pt x="0" y="177800"/>
                  </a:lnTo>
                  <a:lnTo>
                    <a:pt x="6351" y="225066"/>
                  </a:lnTo>
                  <a:lnTo>
                    <a:pt x="24274" y="267539"/>
                  </a:lnTo>
                  <a:lnTo>
                    <a:pt x="52076" y="303523"/>
                  </a:lnTo>
                  <a:lnTo>
                    <a:pt x="88060" y="331325"/>
                  </a:lnTo>
                  <a:lnTo>
                    <a:pt x="130533" y="349248"/>
                  </a:lnTo>
                  <a:lnTo>
                    <a:pt x="177800" y="355600"/>
                  </a:lnTo>
                  <a:lnTo>
                    <a:pt x="225066" y="349248"/>
                  </a:lnTo>
                  <a:lnTo>
                    <a:pt x="267539" y="331325"/>
                  </a:lnTo>
                  <a:lnTo>
                    <a:pt x="303523" y="303523"/>
                  </a:lnTo>
                  <a:lnTo>
                    <a:pt x="331325" y="267539"/>
                  </a:lnTo>
                  <a:lnTo>
                    <a:pt x="349248" y="225066"/>
                  </a:lnTo>
                  <a:lnTo>
                    <a:pt x="355600" y="177800"/>
                  </a:lnTo>
                  <a:lnTo>
                    <a:pt x="349248" y="130533"/>
                  </a:lnTo>
                  <a:lnTo>
                    <a:pt x="331325" y="88060"/>
                  </a:lnTo>
                  <a:lnTo>
                    <a:pt x="303523" y="52076"/>
                  </a:lnTo>
                  <a:lnTo>
                    <a:pt x="267539" y="24274"/>
                  </a:lnTo>
                  <a:lnTo>
                    <a:pt x="225066" y="6351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99750" y="224155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6351" y="130533"/>
                  </a:lnTo>
                  <a:lnTo>
                    <a:pt x="24274" y="88060"/>
                  </a:lnTo>
                  <a:lnTo>
                    <a:pt x="52076" y="52076"/>
                  </a:lnTo>
                  <a:lnTo>
                    <a:pt x="88060" y="24274"/>
                  </a:lnTo>
                  <a:lnTo>
                    <a:pt x="130533" y="6351"/>
                  </a:lnTo>
                  <a:lnTo>
                    <a:pt x="177800" y="0"/>
                  </a:lnTo>
                  <a:lnTo>
                    <a:pt x="225066" y="6351"/>
                  </a:lnTo>
                  <a:lnTo>
                    <a:pt x="267539" y="24274"/>
                  </a:lnTo>
                  <a:lnTo>
                    <a:pt x="303523" y="52076"/>
                  </a:lnTo>
                  <a:lnTo>
                    <a:pt x="331325" y="88060"/>
                  </a:lnTo>
                  <a:lnTo>
                    <a:pt x="349248" y="130533"/>
                  </a:lnTo>
                  <a:lnTo>
                    <a:pt x="355600" y="177800"/>
                  </a:lnTo>
                  <a:lnTo>
                    <a:pt x="349248" y="225066"/>
                  </a:lnTo>
                  <a:lnTo>
                    <a:pt x="331325" y="267539"/>
                  </a:lnTo>
                  <a:lnTo>
                    <a:pt x="303523" y="303523"/>
                  </a:lnTo>
                  <a:lnTo>
                    <a:pt x="267539" y="331325"/>
                  </a:lnTo>
                  <a:lnTo>
                    <a:pt x="225066" y="349248"/>
                  </a:lnTo>
                  <a:lnTo>
                    <a:pt x="177800" y="355600"/>
                  </a:lnTo>
                  <a:lnTo>
                    <a:pt x="130533" y="349248"/>
                  </a:lnTo>
                  <a:lnTo>
                    <a:pt x="88060" y="331325"/>
                  </a:lnTo>
                  <a:lnTo>
                    <a:pt x="52076" y="303523"/>
                  </a:lnTo>
                  <a:lnTo>
                    <a:pt x="24274" y="267539"/>
                  </a:lnTo>
                  <a:lnTo>
                    <a:pt x="6351" y="225066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774999" y="2200822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550400" y="2222500"/>
            <a:ext cx="368300" cy="381000"/>
            <a:chOff x="9550400" y="2222500"/>
            <a:chExt cx="368300" cy="381000"/>
          </a:xfrm>
        </p:grpSpPr>
        <p:sp>
          <p:nvSpPr>
            <p:cNvPr id="41" name="object 41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177800" y="0"/>
                  </a:moveTo>
                  <a:lnTo>
                    <a:pt x="130533" y="6578"/>
                  </a:lnTo>
                  <a:lnTo>
                    <a:pt x="88060" y="25141"/>
                  </a:lnTo>
                  <a:lnTo>
                    <a:pt x="52076" y="53936"/>
                  </a:lnTo>
                  <a:lnTo>
                    <a:pt x="24274" y="91206"/>
                  </a:lnTo>
                  <a:lnTo>
                    <a:pt x="6351" y="135195"/>
                  </a:lnTo>
                  <a:lnTo>
                    <a:pt x="0" y="184150"/>
                  </a:lnTo>
                  <a:lnTo>
                    <a:pt x="6351" y="233104"/>
                  </a:lnTo>
                  <a:lnTo>
                    <a:pt x="24274" y="277093"/>
                  </a:lnTo>
                  <a:lnTo>
                    <a:pt x="52076" y="314363"/>
                  </a:lnTo>
                  <a:lnTo>
                    <a:pt x="88060" y="343158"/>
                  </a:lnTo>
                  <a:lnTo>
                    <a:pt x="130533" y="361721"/>
                  </a:lnTo>
                  <a:lnTo>
                    <a:pt x="177800" y="368300"/>
                  </a:lnTo>
                  <a:lnTo>
                    <a:pt x="225066" y="361721"/>
                  </a:lnTo>
                  <a:lnTo>
                    <a:pt x="267539" y="343158"/>
                  </a:lnTo>
                  <a:lnTo>
                    <a:pt x="303523" y="314363"/>
                  </a:lnTo>
                  <a:lnTo>
                    <a:pt x="331325" y="277093"/>
                  </a:lnTo>
                  <a:lnTo>
                    <a:pt x="349248" y="233104"/>
                  </a:lnTo>
                  <a:lnTo>
                    <a:pt x="355600" y="184150"/>
                  </a:lnTo>
                  <a:lnTo>
                    <a:pt x="349248" y="135195"/>
                  </a:lnTo>
                  <a:lnTo>
                    <a:pt x="331325" y="91206"/>
                  </a:lnTo>
                  <a:lnTo>
                    <a:pt x="303523" y="53936"/>
                  </a:lnTo>
                  <a:lnTo>
                    <a:pt x="267539" y="25141"/>
                  </a:lnTo>
                  <a:lnTo>
                    <a:pt x="225066" y="657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2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56750" y="2228850"/>
              <a:ext cx="355600" cy="368300"/>
            </a:xfrm>
            <a:custGeom>
              <a:avLst/>
              <a:gdLst/>
              <a:ahLst/>
              <a:cxnLst/>
              <a:rect l="l" t="t" r="r" b="b"/>
              <a:pathLst>
                <a:path w="355600" h="368300">
                  <a:moveTo>
                    <a:pt x="0" y="184150"/>
                  </a:moveTo>
                  <a:lnTo>
                    <a:pt x="6351" y="135195"/>
                  </a:lnTo>
                  <a:lnTo>
                    <a:pt x="24274" y="91205"/>
                  </a:lnTo>
                  <a:lnTo>
                    <a:pt x="52076" y="53936"/>
                  </a:lnTo>
                  <a:lnTo>
                    <a:pt x="88060" y="25141"/>
                  </a:lnTo>
                  <a:lnTo>
                    <a:pt x="130533" y="6578"/>
                  </a:lnTo>
                  <a:lnTo>
                    <a:pt x="177800" y="0"/>
                  </a:lnTo>
                  <a:lnTo>
                    <a:pt x="225066" y="6578"/>
                  </a:lnTo>
                  <a:lnTo>
                    <a:pt x="267539" y="25141"/>
                  </a:lnTo>
                  <a:lnTo>
                    <a:pt x="303523" y="53936"/>
                  </a:lnTo>
                  <a:lnTo>
                    <a:pt x="331325" y="91205"/>
                  </a:lnTo>
                  <a:lnTo>
                    <a:pt x="349248" y="135195"/>
                  </a:lnTo>
                  <a:lnTo>
                    <a:pt x="355600" y="184150"/>
                  </a:lnTo>
                  <a:lnTo>
                    <a:pt x="349248" y="233104"/>
                  </a:lnTo>
                  <a:lnTo>
                    <a:pt x="331325" y="277094"/>
                  </a:lnTo>
                  <a:lnTo>
                    <a:pt x="303523" y="314363"/>
                  </a:lnTo>
                  <a:lnTo>
                    <a:pt x="267539" y="343158"/>
                  </a:lnTo>
                  <a:lnTo>
                    <a:pt x="225066" y="361721"/>
                  </a:lnTo>
                  <a:lnTo>
                    <a:pt x="177800" y="368300"/>
                  </a:lnTo>
                  <a:lnTo>
                    <a:pt x="130533" y="361721"/>
                  </a:lnTo>
                  <a:lnTo>
                    <a:pt x="88060" y="343158"/>
                  </a:lnTo>
                  <a:lnTo>
                    <a:pt x="52076" y="314363"/>
                  </a:lnTo>
                  <a:lnTo>
                    <a:pt x="24274" y="277094"/>
                  </a:lnTo>
                  <a:lnTo>
                    <a:pt x="6351" y="233104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635281" y="219755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613900" y="2288311"/>
            <a:ext cx="1371600" cy="2560320"/>
          </a:xfrm>
          <a:custGeom>
            <a:avLst/>
            <a:gdLst/>
            <a:ahLst/>
            <a:cxnLst/>
            <a:rect l="l" t="t" r="r" b="b"/>
            <a:pathLst>
              <a:path w="1371600" h="2560320">
                <a:moveTo>
                  <a:pt x="228600" y="986866"/>
                </a:moveTo>
                <a:lnTo>
                  <a:pt x="152400" y="986866"/>
                </a:lnTo>
                <a:lnTo>
                  <a:pt x="152400" y="302488"/>
                </a:lnTo>
                <a:lnTo>
                  <a:pt x="76200" y="302488"/>
                </a:lnTo>
                <a:lnTo>
                  <a:pt x="76200" y="986866"/>
                </a:lnTo>
                <a:lnTo>
                  <a:pt x="0" y="986866"/>
                </a:lnTo>
                <a:lnTo>
                  <a:pt x="114300" y="1215466"/>
                </a:lnTo>
                <a:lnTo>
                  <a:pt x="228600" y="986866"/>
                </a:lnTo>
                <a:close/>
              </a:path>
              <a:path w="1371600" h="2560320">
                <a:moveTo>
                  <a:pt x="1071816" y="115265"/>
                </a:moveTo>
                <a:lnTo>
                  <a:pt x="843699" y="0"/>
                </a:lnTo>
                <a:lnTo>
                  <a:pt x="843368" y="76200"/>
                </a:lnTo>
                <a:lnTo>
                  <a:pt x="292252" y="73888"/>
                </a:lnTo>
                <a:lnTo>
                  <a:pt x="291934" y="150088"/>
                </a:lnTo>
                <a:lnTo>
                  <a:pt x="843051" y="152400"/>
                </a:lnTo>
                <a:lnTo>
                  <a:pt x="842733" y="228600"/>
                </a:lnTo>
                <a:lnTo>
                  <a:pt x="1071816" y="115265"/>
                </a:lnTo>
                <a:close/>
              </a:path>
              <a:path w="1371600" h="2560320">
                <a:moveTo>
                  <a:pt x="1155204" y="1232420"/>
                </a:moveTo>
                <a:lnTo>
                  <a:pt x="420014" y="386537"/>
                </a:lnTo>
                <a:lnTo>
                  <a:pt x="477520" y="336550"/>
                </a:lnTo>
                <a:lnTo>
                  <a:pt x="241300" y="238988"/>
                </a:lnTo>
                <a:lnTo>
                  <a:pt x="304990" y="486511"/>
                </a:lnTo>
                <a:lnTo>
                  <a:pt x="362496" y="436524"/>
                </a:lnTo>
                <a:lnTo>
                  <a:pt x="1097699" y="1282407"/>
                </a:lnTo>
                <a:lnTo>
                  <a:pt x="1155204" y="1232420"/>
                </a:lnTo>
                <a:close/>
              </a:path>
              <a:path w="1371600" h="2560320">
                <a:moveTo>
                  <a:pt x="1371600" y="1801088"/>
                </a:moveTo>
                <a:lnTo>
                  <a:pt x="1257300" y="1572488"/>
                </a:lnTo>
                <a:lnTo>
                  <a:pt x="1143000" y="1801088"/>
                </a:lnTo>
                <a:lnTo>
                  <a:pt x="1219200" y="1801088"/>
                </a:lnTo>
                <a:lnTo>
                  <a:pt x="1219200" y="2560028"/>
                </a:lnTo>
                <a:lnTo>
                  <a:pt x="1295400" y="2560028"/>
                </a:lnTo>
                <a:lnTo>
                  <a:pt x="1295400" y="1801088"/>
                </a:lnTo>
                <a:lnTo>
                  <a:pt x="1371600" y="1801088"/>
                </a:lnTo>
                <a:close/>
              </a:path>
              <a:path w="1371600" h="2560320">
                <a:moveTo>
                  <a:pt x="1371600" y="983602"/>
                </a:moveTo>
                <a:lnTo>
                  <a:pt x="1295400" y="983602"/>
                </a:lnTo>
                <a:lnTo>
                  <a:pt x="1295400" y="302488"/>
                </a:lnTo>
                <a:lnTo>
                  <a:pt x="1219200" y="302488"/>
                </a:lnTo>
                <a:lnTo>
                  <a:pt x="1219200" y="983602"/>
                </a:lnTo>
                <a:lnTo>
                  <a:pt x="1143000" y="983602"/>
                </a:lnTo>
                <a:lnTo>
                  <a:pt x="1257300" y="1212202"/>
                </a:lnTo>
                <a:lnTo>
                  <a:pt x="1371600" y="983602"/>
                </a:lnTo>
                <a:close/>
              </a:path>
            </a:pathLst>
          </a:custGeom>
          <a:solidFill>
            <a:srgbClr val="002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00299" y="5656765"/>
            <a:ext cx="1002601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57" baseline="1028" dirty="0">
                <a:solidFill>
                  <a:srgbClr val="424242"/>
                </a:solidFill>
                <a:latin typeface="Arial MT"/>
                <a:cs typeface="Arial MT"/>
              </a:rPr>
              <a:t>graph:</a:t>
            </a:r>
            <a:r>
              <a:rPr sz="4050" spc="22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only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424242"/>
                </a:solidFill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50" spc="112" baseline="1028" dirty="0">
                <a:solidFill>
                  <a:srgbClr val="424242"/>
                </a:solidFill>
                <a:latin typeface="Arial MT"/>
                <a:cs typeface="Arial MT"/>
              </a:rPr>
              <a:t>Nearly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79" baseline="1028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4050" spc="37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57" baseline="1028" dirty="0">
                <a:solidFill>
                  <a:srgbClr val="424242"/>
                </a:solidFill>
                <a:latin typeface="Arial MT"/>
                <a:cs typeface="Arial MT"/>
              </a:rPr>
              <a:t>graph:</a:t>
            </a:r>
            <a:r>
              <a:rPr sz="4050" spc="30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becomes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424242"/>
                </a:solidFill>
                <a:latin typeface="Arial MT"/>
                <a:cs typeface="Arial MT"/>
              </a:rPr>
              <a:t>balanced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adding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u="sng" spc="-55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MT"/>
                <a:cs typeface="Arial MT"/>
              </a:rPr>
              <a:t>one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edge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21200" y="22225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51"/>
                </a:lnTo>
                <a:lnTo>
                  <a:pt x="88060" y="24274"/>
                </a:lnTo>
                <a:lnTo>
                  <a:pt x="52076" y="52076"/>
                </a:lnTo>
                <a:lnTo>
                  <a:pt x="24274" y="88060"/>
                </a:lnTo>
                <a:lnTo>
                  <a:pt x="6351" y="130533"/>
                </a:lnTo>
                <a:lnTo>
                  <a:pt x="0" y="177800"/>
                </a:lnTo>
                <a:lnTo>
                  <a:pt x="6351" y="225066"/>
                </a:lnTo>
                <a:lnTo>
                  <a:pt x="24274" y="267539"/>
                </a:lnTo>
                <a:lnTo>
                  <a:pt x="52076" y="303523"/>
                </a:lnTo>
                <a:lnTo>
                  <a:pt x="88060" y="331325"/>
                </a:lnTo>
                <a:lnTo>
                  <a:pt x="130533" y="349248"/>
                </a:lnTo>
                <a:lnTo>
                  <a:pt x="177800" y="355600"/>
                </a:lnTo>
                <a:lnTo>
                  <a:pt x="225066" y="349248"/>
                </a:lnTo>
                <a:lnTo>
                  <a:pt x="267539" y="331325"/>
                </a:lnTo>
                <a:lnTo>
                  <a:pt x="303523" y="303523"/>
                </a:lnTo>
                <a:lnTo>
                  <a:pt x="331325" y="267539"/>
                </a:lnTo>
                <a:lnTo>
                  <a:pt x="349248" y="225066"/>
                </a:lnTo>
                <a:lnTo>
                  <a:pt x="355600" y="177800"/>
                </a:lnTo>
                <a:lnTo>
                  <a:pt x="349248" y="130533"/>
                </a:lnTo>
                <a:lnTo>
                  <a:pt x="331325" y="88060"/>
                </a:lnTo>
                <a:lnTo>
                  <a:pt x="303523" y="52076"/>
                </a:lnTo>
                <a:lnTo>
                  <a:pt x="267539" y="24274"/>
                </a:lnTo>
                <a:lnTo>
                  <a:pt x="225066" y="6351"/>
                </a:lnTo>
                <a:lnTo>
                  <a:pt x="177800" y="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07229" y="219407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21200" y="3492500"/>
            <a:ext cx="1498600" cy="1714500"/>
          </a:xfrm>
          <a:custGeom>
            <a:avLst/>
            <a:gdLst/>
            <a:ahLst/>
            <a:cxnLst/>
            <a:rect l="l" t="t" r="r" b="b"/>
            <a:pathLst>
              <a:path w="1498600" h="1714500">
                <a:moveTo>
                  <a:pt x="355600" y="1536700"/>
                </a:moveTo>
                <a:lnTo>
                  <a:pt x="349237" y="1489443"/>
                </a:lnTo>
                <a:lnTo>
                  <a:pt x="331317" y="1446961"/>
                </a:lnTo>
                <a:lnTo>
                  <a:pt x="303517" y="1410982"/>
                </a:lnTo>
                <a:lnTo>
                  <a:pt x="267538" y="1383182"/>
                </a:lnTo>
                <a:lnTo>
                  <a:pt x="225056" y="1365262"/>
                </a:lnTo>
                <a:lnTo>
                  <a:pt x="177800" y="1358900"/>
                </a:lnTo>
                <a:lnTo>
                  <a:pt x="130530" y="1365262"/>
                </a:lnTo>
                <a:lnTo>
                  <a:pt x="88049" y="1383182"/>
                </a:lnTo>
                <a:lnTo>
                  <a:pt x="52070" y="1410982"/>
                </a:lnTo>
                <a:lnTo>
                  <a:pt x="24269" y="1446961"/>
                </a:lnTo>
                <a:lnTo>
                  <a:pt x="6350" y="1489443"/>
                </a:lnTo>
                <a:lnTo>
                  <a:pt x="0" y="1536700"/>
                </a:lnTo>
                <a:lnTo>
                  <a:pt x="6350" y="1583969"/>
                </a:lnTo>
                <a:lnTo>
                  <a:pt x="24269" y="1626450"/>
                </a:lnTo>
                <a:lnTo>
                  <a:pt x="52070" y="1662430"/>
                </a:lnTo>
                <a:lnTo>
                  <a:pt x="88049" y="1690230"/>
                </a:lnTo>
                <a:lnTo>
                  <a:pt x="130530" y="1708150"/>
                </a:lnTo>
                <a:lnTo>
                  <a:pt x="177800" y="1714500"/>
                </a:lnTo>
                <a:lnTo>
                  <a:pt x="225056" y="1708150"/>
                </a:lnTo>
                <a:lnTo>
                  <a:pt x="267538" y="1690230"/>
                </a:lnTo>
                <a:lnTo>
                  <a:pt x="303517" y="1662430"/>
                </a:lnTo>
                <a:lnTo>
                  <a:pt x="331317" y="1626450"/>
                </a:lnTo>
                <a:lnTo>
                  <a:pt x="349237" y="1583969"/>
                </a:lnTo>
                <a:lnTo>
                  <a:pt x="355600" y="1536700"/>
                </a:lnTo>
                <a:close/>
              </a:path>
              <a:path w="1498600" h="1714500">
                <a:moveTo>
                  <a:pt x="1498600" y="177800"/>
                </a:moveTo>
                <a:lnTo>
                  <a:pt x="1492237" y="130543"/>
                </a:lnTo>
                <a:lnTo>
                  <a:pt x="1474317" y="88061"/>
                </a:lnTo>
                <a:lnTo>
                  <a:pt x="1446517" y="52082"/>
                </a:lnTo>
                <a:lnTo>
                  <a:pt x="1410538" y="24282"/>
                </a:lnTo>
                <a:lnTo>
                  <a:pt x="1368056" y="6362"/>
                </a:lnTo>
                <a:lnTo>
                  <a:pt x="1320800" y="0"/>
                </a:lnTo>
                <a:lnTo>
                  <a:pt x="1273530" y="6362"/>
                </a:lnTo>
                <a:lnTo>
                  <a:pt x="1231049" y="24282"/>
                </a:lnTo>
                <a:lnTo>
                  <a:pt x="1195070" y="52082"/>
                </a:lnTo>
                <a:lnTo>
                  <a:pt x="1167269" y="88061"/>
                </a:lnTo>
                <a:lnTo>
                  <a:pt x="1149350" y="130543"/>
                </a:lnTo>
                <a:lnTo>
                  <a:pt x="1143000" y="177800"/>
                </a:lnTo>
                <a:lnTo>
                  <a:pt x="1149350" y="225069"/>
                </a:lnTo>
                <a:lnTo>
                  <a:pt x="1167269" y="267550"/>
                </a:lnTo>
                <a:lnTo>
                  <a:pt x="1195070" y="303530"/>
                </a:lnTo>
                <a:lnTo>
                  <a:pt x="1231049" y="331330"/>
                </a:lnTo>
                <a:lnTo>
                  <a:pt x="1273530" y="349250"/>
                </a:lnTo>
                <a:lnTo>
                  <a:pt x="1320800" y="355600"/>
                </a:lnTo>
                <a:lnTo>
                  <a:pt x="1368056" y="349250"/>
                </a:lnTo>
                <a:lnTo>
                  <a:pt x="1410538" y="331330"/>
                </a:lnTo>
                <a:lnTo>
                  <a:pt x="1446517" y="303530"/>
                </a:lnTo>
                <a:lnTo>
                  <a:pt x="1474317" y="267550"/>
                </a:lnTo>
                <a:lnTo>
                  <a:pt x="1492237" y="225069"/>
                </a:lnTo>
                <a:lnTo>
                  <a:pt x="1498600" y="177800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46946" y="3464848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57700" y="34417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950" y="0"/>
                </a:moveTo>
                <a:lnTo>
                  <a:pt x="187599" y="4773"/>
                </a:lnTo>
                <a:lnTo>
                  <a:pt x="143496" y="18463"/>
                </a:lnTo>
                <a:lnTo>
                  <a:pt x="103587" y="40125"/>
                </a:lnTo>
                <a:lnTo>
                  <a:pt x="68815" y="68815"/>
                </a:lnTo>
                <a:lnTo>
                  <a:pt x="40125" y="103587"/>
                </a:lnTo>
                <a:lnTo>
                  <a:pt x="18463" y="143496"/>
                </a:lnTo>
                <a:lnTo>
                  <a:pt x="4773" y="187599"/>
                </a:lnTo>
                <a:lnTo>
                  <a:pt x="0" y="234950"/>
                </a:lnTo>
                <a:lnTo>
                  <a:pt x="4773" y="282300"/>
                </a:lnTo>
                <a:lnTo>
                  <a:pt x="18463" y="326403"/>
                </a:lnTo>
                <a:lnTo>
                  <a:pt x="40125" y="366312"/>
                </a:lnTo>
                <a:lnTo>
                  <a:pt x="68815" y="401084"/>
                </a:lnTo>
                <a:lnTo>
                  <a:pt x="103587" y="429774"/>
                </a:lnTo>
                <a:lnTo>
                  <a:pt x="143496" y="451436"/>
                </a:lnTo>
                <a:lnTo>
                  <a:pt x="187599" y="465126"/>
                </a:lnTo>
                <a:lnTo>
                  <a:pt x="234950" y="469900"/>
                </a:lnTo>
                <a:lnTo>
                  <a:pt x="282300" y="465126"/>
                </a:lnTo>
                <a:lnTo>
                  <a:pt x="326403" y="451436"/>
                </a:lnTo>
                <a:lnTo>
                  <a:pt x="366312" y="429774"/>
                </a:lnTo>
                <a:lnTo>
                  <a:pt x="401084" y="401084"/>
                </a:lnTo>
                <a:lnTo>
                  <a:pt x="429774" y="366312"/>
                </a:lnTo>
                <a:lnTo>
                  <a:pt x="451436" y="326403"/>
                </a:lnTo>
                <a:lnTo>
                  <a:pt x="465126" y="282300"/>
                </a:lnTo>
                <a:lnTo>
                  <a:pt x="469900" y="234950"/>
                </a:lnTo>
                <a:lnTo>
                  <a:pt x="465126" y="187599"/>
                </a:lnTo>
                <a:lnTo>
                  <a:pt x="451436" y="143496"/>
                </a:lnTo>
                <a:lnTo>
                  <a:pt x="429774" y="103587"/>
                </a:lnTo>
                <a:lnTo>
                  <a:pt x="401084" y="68815"/>
                </a:lnTo>
                <a:lnTo>
                  <a:pt x="366312" y="40125"/>
                </a:lnTo>
                <a:lnTo>
                  <a:pt x="326403" y="18463"/>
                </a:lnTo>
                <a:lnTo>
                  <a:pt x="282300" y="4773"/>
                </a:lnTo>
                <a:lnTo>
                  <a:pt x="234950" y="0"/>
                </a:lnTo>
                <a:close/>
              </a:path>
            </a:pathLst>
          </a:custGeom>
          <a:solidFill>
            <a:srgbClr val="ED2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00663" y="3470057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89528" y="2289072"/>
            <a:ext cx="2624455" cy="2969260"/>
            <a:chOff x="4589528" y="2289072"/>
            <a:chExt cx="2624455" cy="2969260"/>
          </a:xfrm>
        </p:grpSpPr>
        <p:sp>
          <p:nvSpPr>
            <p:cNvPr id="53" name="object 53"/>
            <p:cNvSpPr/>
            <p:nvPr/>
          </p:nvSpPr>
          <p:spPr>
            <a:xfrm>
              <a:off x="4589526" y="2289073"/>
              <a:ext cx="2152015" cy="2560320"/>
            </a:xfrm>
            <a:custGeom>
              <a:avLst/>
              <a:gdLst/>
              <a:ahLst/>
              <a:cxnLst/>
              <a:rect l="l" t="t" r="r" b="b"/>
              <a:pathLst>
                <a:path w="2152015" h="2560320">
                  <a:moveTo>
                    <a:pt x="228587" y="518490"/>
                  </a:moveTo>
                  <a:lnTo>
                    <a:pt x="116039" y="289026"/>
                  </a:lnTo>
                  <a:lnTo>
                    <a:pt x="0" y="516750"/>
                  </a:lnTo>
                  <a:lnTo>
                    <a:pt x="76200" y="517334"/>
                  </a:lnTo>
                  <a:lnTo>
                    <a:pt x="71374" y="1150734"/>
                  </a:lnTo>
                  <a:lnTo>
                    <a:pt x="147561" y="1151305"/>
                  </a:lnTo>
                  <a:lnTo>
                    <a:pt x="152387" y="517918"/>
                  </a:lnTo>
                  <a:lnTo>
                    <a:pt x="228587" y="518490"/>
                  </a:lnTo>
                  <a:close/>
                </a:path>
                <a:path w="2152015" h="2560320">
                  <a:moveTo>
                    <a:pt x="228727" y="2330323"/>
                  </a:moveTo>
                  <a:lnTo>
                    <a:pt x="152527" y="2330869"/>
                  </a:lnTo>
                  <a:lnTo>
                    <a:pt x="147561" y="1622259"/>
                  </a:lnTo>
                  <a:lnTo>
                    <a:pt x="71374" y="1622793"/>
                  </a:lnTo>
                  <a:lnTo>
                    <a:pt x="76339" y="2331402"/>
                  </a:lnTo>
                  <a:lnTo>
                    <a:pt x="139" y="2331936"/>
                  </a:lnTo>
                  <a:lnTo>
                    <a:pt x="116039" y="2559723"/>
                  </a:lnTo>
                  <a:lnTo>
                    <a:pt x="228727" y="2330323"/>
                  </a:lnTo>
                  <a:close/>
                </a:path>
                <a:path w="2152015" h="2560320">
                  <a:moveTo>
                    <a:pt x="1012990" y="115709"/>
                  </a:moveTo>
                  <a:lnTo>
                    <a:pt x="785101" y="0"/>
                  </a:lnTo>
                  <a:lnTo>
                    <a:pt x="784618" y="76200"/>
                  </a:lnTo>
                  <a:lnTo>
                    <a:pt x="287502" y="73139"/>
                  </a:lnTo>
                  <a:lnTo>
                    <a:pt x="287032" y="149326"/>
                  </a:lnTo>
                  <a:lnTo>
                    <a:pt x="784148" y="152400"/>
                  </a:lnTo>
                  <a:lnTo>
                    <a:pt x="783678" y="228600"/>
                  </a:lnTo>
                  <a:lnTo>
                    <a:pt x="1012990" y="115709"/>
                  </a:lnTo>
                  <a:close/>
                </a:path>
                <a:path w="2152015" h="2560320">
                  <a:moveTo>
                    <a:pt x="1070622" y="1419326"/>
                  </a:moveTo>
                  <a:lnTo>
                    <a:pt x="1070076" y="1343139"/>
                  </a:lnTo>
                  <a:lnTo>
                    <a:pt x="566394" y="1346720"/>
                  </a:lnTo>
                  <a:lnTo>
                    <a:pt x="565848" y="1270520"/>
                  </a:lnTo>
                  <a:lnTo>
                    <a:pt x="338074" y="1386446"/>
                  </a:lnTo>
                  <a:lnTo>
                    <a:pt x="567474" y="1499108"/>
                  </a:lnTo>
                  <a:lnTo>
                    <a:pt x="566928" y="1422920"/>
                  </a:lnTo>
                  <a:lnTo>
                    <a:pt x="1070622" y="1419326"/>
                  </a:lnTo>
                  <a:close/>
                </a:path>
                <a:path w="2152015" h="2560320">
                  <a:moveTo>
                    <a:pt x="2151811" y="1349044"/>
                  </a:moveTo>
                  <a:lnTo>
                    <a:pt x="1659178" y="1345006"/>
                  </a:lnTo>
                  <a:lnTo>
                    <a:pt x="1659801" y="1268806"/>
                  </a:lnTo>
                  <a:lnTo>
                    <a:pt x="1430274" y="1381226"/>
                  </a:lnTo>
                  <a:lnTo>
                    <a:pt x="1657921" y="1497406"/>
                  </a:lnTo>
                  <a:lnTo>
                    <a:pt x="1658543" y="1421206"/>
                  </a:lnTo>
                  <a:lnTo>
                    <a:pt x="2151176" y="1425244"/>
                  </a:lnTo>
                  <a:lnTo>
                    <a:pt x="2151811" y="1349044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13399" y="4800600"/>
              <a:ext cx="469900" cy="457200"/>
            </a:xfrm>
            <a:custGeom>
              <a:avLst/>
              <a:gdLst/>
              <a:ahLst/>
              <a:cxnLst/>
              <a:rect l="l" t="t" r="r" b="b"/>
              <a:pathLst>
                <a:path w="469900" h="457200">
                  <a:moveTo>
                    <a:pt x="234950" y="0"/>
                  </a:moveTo>
                  <a:lnTo>
                    <a:pt x="187599" y="4644"/>
                  </a:lnTo>
                  <a:lnTo>
                    <a:pt x="143496" y="17964"/>
                  </a:lnTo>
                  <a:lnTo>
                    <a:pt x="103587" y="39041"/>
                  </a:lnTo>
                  <a:lnTo>
                    <a:pt x="68815" y="66955"/>
                  </a:lnTo>
                  <a:lnTo>
                    <a:pt x="40125" y="100787"/>
                  </a:lnTo>
                  <a:lnTo>
                    <a:pt x="18463" y="139618"/>
                  </a:lnTo>
                  <a:lnTo>
                    <a:pt x="4773" y="182529"/>
                  </a:lnTo>
                  <a:lnTo>
                    <a:pt x="0" y="228600"/>
                  </a:lnTo>
                  <a:lnTo>
                    <a:pt x="4773" y="274670"/>
                  </a:lnTo>
                  <a:lnTo>
                    <a:pt x="18463" y="317581"/>
                  </a:lnTo>
                  <a:lnTo>
                    <a:pt x="40125" y="356412"/>
                  </a:lnTo>
                  <a:lnTo>
                    <a:pt x="68815" y="390244"/>
                  </a:lnTo>
                  <a:lnTo>
                    <a:pt x="103587" y="418158"/>
                  </a:lnTo>
                  <a:lnTo>
                    <a:pt x="143496" y="439235"/>
                  </a:lnTo>
                  <a:lnTo>
                    <a:pt x="187599" y="452555"/>
                  </a:lnTo>
                  <a:lnTo>
                    <a:pt x="234950" y="457200"/>
                  </a:lnTo>
                  <a:lnTo>
                    <a:pt x="282300" y="452555"/>
                  </a:lnTo>
                  <a:lnTo>
                    <a:pt x="326403" y="439235"/>
                  </a:lnTo>
                  <a:lnTo>
                    <a:pt x="366312" y="418158"/>
                  </a:lnTo>
                  <a:lnTo>
                    <a:pt x="401084" y="390244"/>
                  </a:lnTo>
                  <a:lnTo>
                    <a:pt x="429774" y="356412"/>
                  </a:lnTo>
                  <a:lnTo>
                    <a:pt x="451436" y="317581"/>
                  </a:lnTo>
                  <a:lnTo>
                    <a:pt x="465126" y="274670"/>
                  </a:lnTo>
                  <a:lnTo>
                    <a:pt x="469900" y="228600"/>
                  </a:lnTo>
                  <a:lnTo>
                    <a:pt x="465126" y="182529"/>
                  </a:lnTo>
                  <a:lnTo>
                    <a:pt x="451436" y="139618"/>
                  </a:lnTo>
                  <a:lnTo>
                    <a:pt x="429774" y="100787"/>
                  </a:lnTo>
                  <a:lnTo>
                    <a:pt x="401084" y="66955"/>
                  </a:lnTo>
                  <a:lnTo>
                    <a:pt x="366312" y="39041"/>
                  </a:lnTo>
                  <a:lnTo>
                    <a:pt x="326403" y="17964"/>
                  </a:lnTo>
                  <a:lnTo>
                    <a:pt x="282300" y="4644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76800" y="3847718"/>
              <a:ext cx="1922780" cy="1296035"/>
            </a:xfrm>
            <a:custGeom>
              <a:avLst/>
              <a:gdLst/>
              <a:ahLst/>
              <a:cxnLst/>
              <a:rect l="l" t="t" r="r" b="b"/>
              <a:pathLst>
                <a:path w="1922779" h="1296035">
                  <a:moveTo>
                    <a:pt x="735190" y="1181493"/>
                  </a:moveTo>
                  <a:lnTo>
                    <a:pt x="506590" y="1067193"/>
                  </a:lnTo>
                  <a:lnTo>
                    <a:pt x="506590" y="1143393"/>
                  </a:lnTo>
                  <a:lnTo>
                    <a:pt x="0" y="1143381"/>
                  </a:lnTo>
                  <a:lnTo>
                    <a:pt x="0" y="1219581"/>
                  </a:lnTo>
                  <a:lnTo>
                    <a:pt x="506590" y="1219593"/>
                  </a:lnTo>
                  <a:lnTo>
                    <a:pt x="506590" y="1295793"/>
                  </a:lnTo>
                  <a:lnTo>
                    <a:pt x="735190" y="1181493"/>
                  </a:lnTo>
                  <a:close/>
                </a:path>
                <a:path w="1922779" h="1296035">
                  <a:moveTo>
                    <a:pt x="1086662" y="713054"/>
                  </a:moveTo>
                  <a:lnTo>
                    <a:pt x="1010475" y="713816"/>
                  </a:lnTo>
                  <a:lnTo>
                    <a:pt x="1003287" y="0"/>
                  </a:lnTo>
                  <a:lnTo>
                    <a:pt x="927100" y="774"/>
                  </a:lnTo>
                  <a:lnTo>
                    <a:pt x="934275" y="714578"/>
                  </a:lnTo>
                  <a:lnTo>
                    <a:pt x="858075" y="715352"/>
                  </a:lnTo>
                  <a:lnTo>
                    <a:pt x="974674" y="942784"/>
                  </a:lnTo>
                  <a:lnTo>
                    <a:pt x="1086662" y="713054"/>
                  </a:lnTo>
                  <a:close/>
                </a:path>
                <a:path w="1922779" h="1296035">
                  <a:moveTo>
                    <a:pt x="1922729" y="1168781"/>
                  </a:moveTo>
                  <a:lnTo>
                    <a:pt x="1692732" y="1057325"/>
                  </a:lnTo>
                  <a:lnTo>
                    <a:pt x="1693684" y="1133525"/>
                  </a:lnTo>
                  <a:lnTo>
                    <a:pt x="1206017" y="1139558"/>
                  </a:lnTo>
                  <a:lnTo>
                    <a:pt x="1206969" y="1215745"/>
                  </a:lnTo>
                  <a:lnTo>
                    <a:pt x="1694624" y="1209713"/>
                  </a:lnTo>
                  <a:lnTo>
                    <a:pt x="1695564" y="1285913"/>
                  </a:lnTo>
                  <a:lnTo>
                    <a:pt x="1922729" y="1168781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43699" y="3441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82300" y="465126"/>
                  </a:lnTo>
                  <a:lnTo>
                    <a:pt x="326403" y="451436"/>
                  </a:lnTo>
                  <a:lnTo>
                    <a:pt x="366312" y="429774"/>
                  </a:lnTo>
                  <a:lnTo>
                    <a:pt x="401084" y="401084"/>
                  </a:lnTo>
                  <a:lnTo>
                    <a:pt x="429774" y="366312"/>
                  </a:lnTo>
                  <a:lnTo>
                    <a:pt x="451436" y="326403"/>
                  </a:lnTo>
                  <a:lnTo>
                    <a:pt x="465126" y="282300"/>
                  </a:lnTo>
                  <a:lnTo>
                    <a:pt x="469900" y="234950"/>
                  </a:lnTo>
                  <a:lnTo>
                    <a:pt x="465126" y="187599"/>
                  </a:lnTo>
                  <a:lnTo>
                    <a:pt x="451436" y="143496"/>
                  </a:lnTo>
                  <a:lnTo>
                    <a:pt x="429774" y="103587"/>
                  </a:lnTo>
                  <a:lnTo>
                    <a:pt x="401084" y="68815"/>
                  </a:lnTo>
                  <a:lnTo>
                    <a:pt x="366312" y="40125"/>
                  </a:lnTo>
                  <a:lnTo>
                    <a:pt x="326403" y="18463"/>
                  </a:lnTo>
                  <a:lnTo>
                    <a:pt x="282300" y="4773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4499" y="48387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4150" y="0"/>
                  </a:moveTo>
                  <a:lnTo>
                    <a:pt x="135195" y="6578"/>
                  </a:lnTo>
                  <a:lnTo>
                    <a:pt x="91206" y="25141"/>
                  </a:lnTo>
                  <a:lnTo>
                    <a:pt x="53936" y="53936"/>
                  </a:lnTo>
                  <a:lnTo>
                    <a:pt x="25141" y="91206"/>
                  </a:lnTo>
                  <a:lnTo>
                    <a:pt x="6578" y="135195"/>
                  </a:lnTo>
                  <a:lnTo>
                    <a:pt x="0" y="184150"/>
                  </a:lnTo>
                  <a:lnTo>
                    <a:pt x="6578" y="233104"/>
                  </a:lnTo>
                  <a:lnTo>
                    <a:pt x="25141" y="277093"/>
                  </a:lnTo>
                  <a:lnTo>
                    <a:pt x="53936" y="314363"/>
                  </a:lnTo>
                  <a:lnTo>
                    <a:pt x="91206" y="343158"/>
                  </a:lnTo>
                  <a:lnTo>
                    <a:pt x="135195" y="361721"/>
                  </a:lnTo>
                  <a:lnTo>
                    <a:pt x="184150" y="368300"/>
                  </a:lnTo>
                  <a:lnTo>
                    <a:pt x="233104" y="361721"/>
                  </a:lnTo>
                  <a:lnTo>
                    <a:pt x="277093" y="343158"/>
                  </a:lnTo>
                  <a:lnTo>
                    <a:pt x="314363" y="314363"/>
                  </a:lnTo>
                  <a:lnTo>
                    <a:pt x="343158" y="277093"/>
                  </a:lnTo>
                  <a:lnTo>
                    <a:pt x="361721" y="233104"/>
                  </a:lnTo>
                  <a:lnTo>
                    <a:pt x="368300" y="184150"/>
                  </a:lnTo>
                  <a:lnTo>
                    <a:pt x="361721" y="135195"/>
                  </a:lnTo>
                  <a:lnTo>
                    <a:pt x="343158" y="91206"/>
                  </a:lnTo>
                  <a:lnTo>
                    <a:pt x="314363" y="53936"/>
                  </a:lnTo>
                  <a:lnTo>
                    <a:pt x="277093" y="25141"/>
                  </a:lnTo>
                  <a:lnTo>
                    <a:pt x="233104" y="6578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07229" y="4826932"/>
            <a:ext cx="635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  <a:tab pos="2291715" algn="l"/>
                <a:tab pos="3900804" algn="l"/>
                <a:tab pos="5040630" algn="l"/>
                <a:tab pos="6179820" algn="l"/>
              </a:tabLst>
            </a:pP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2	3	</a:t>
            </a:r>
            <a:r>
              <a:rPr sz="3600" b="1" spc="-135" baseline="231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3600" b="1" spc="-135" baseline="1157" dirty="0">
                <a:solidFill>
                  <a:srgbClr val="FFFFFF"/>
                </a:solidFill>
                <a:latin typeface="Arial"/>
                <a:cs typeface="Arial"/>
              </a:rPr>
              <a:t>3	2</a:t>
            </a:r>
            <a:endParaRPr sz="3600" baseline="1157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00700" y="2171700"/>
            <a:ext cx="1562100" cy="469900"/>
            <a:chOff x="5600700" y="2171700"/>
            <a:chExt cx="1562100" cy="469900"/>
          </a:xfrm>
        </p:grpSpPr>
        <p:sp>
          <p:nvSpPr>
            <p:cNvPr id="60" name="object 60"/>
            <p:cNvSpPr/>
            <p:nvPr/>
          </p:nvSpPr>
          <p:spPr>
            <a:xfrm>
              <a:off x="6794500" y="2222500"/>
              <a:ext cx="368300" cy="355600"/>
            </a:xfrm>
            <a:custGeom>
              <a:avLst/>
              <a:gdLst/>
              <a:ahLst/>
              <a:cxnLst/>
              <a:rect l="l" t="t" r="r" b="b"/>
              <a:pathLst>
                <a:path w="368300" h="355600">
                  <a:moveTo>
                    <a:pt x="184150" y="0"/>
                  </a:moveTo>
                  <a:lnTo>
                    <a:pt x="135195" y="6351"/>
                  </a:lnTo>
                  <a:lnTo>
                    <a:pt x="91206" y="24274"/>
                  </a:lnTo>
                  <a:lnTo>
                    <a:pt x="53936" y="52076"/>
                  </a:lnTo>
                  <a:lnTo>
                    <a:pt x="25141" y="88060"/>
                  </a:lnTo>
                  <a:lnTo>
                    <a:pt x="6578" y="130533"/>
                  </a:lnTo>
                  <a:lnTo>
                    <a:pt x="0" y="177800"/>
                  </a:lnTo>
                  <a:lnTo>
                    <a:pt x="6578" y="225066"/>
                  </a:lnTo>
                  <a:lnTo>
                    <a:pt x="25141" y="267539"/>
                  </a:lnTo>
                  <a:lnTo>
                    <a:pt x="53936" y="303523"/>
                  </a:lnTo>
                  <a:lnTo>
                    <a:pt x="91206" y="331325"/>
                  </a:lnTo>
                  <a:lnTo>
                    <a:pt x="135195" y="349248"/>
                  </a:lnTo>
                  <a:lnTo>
                    <a:pt x="184150" y="355600"/>
                  </a:lnTo>
                  <a:lnTo>
                    <a:pt x="233104" y="349248"/>
                  </a:lnTo>
                  <a:lnTo>
                    <a:pt x="277093" y="331325"/>
                  </a:lnTo>
                  <a:lnTo>
                    <a:pt x="314363" y="303523"/>
                  </a:lnTo>
                  <a:lnTo>
                    <a:pt x="343158" y="267539"/>
                  </a:lnTo>
                  <a:lnTo>
                    <a:pt x="361721" y="225066"/>
                  </a:lnTo>
                  <a:lnTo>
                    <a:pt x="368300" y="177800"/>
                  </a:lnTo>
                  <a:lnTo>
                    <a:pt x="361721" y="130533"/>
                  </a:lnTo>
                  <a:lnTo>
                    <a:pt x="343158" y="88060"/>
                  </a:lnTo>
                  <a:lnTo>
                    <a:pt x="314363" y="52076"/>
                  </a:lnTo>
                  <a:lnTo>
                    <a:pt x="277093" y="24274"/>
                  </a:lnTo>
                  <a:lnTo>
                    <a:pt x="233104" y="6351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00700" y="21717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82300" y="465126"/>
                  </a:lnTo>
                  <a:lnTo>
                    <a:pt x="326403" y="451436"/>
                  </a:lnTo>
                  <a:lnTo>
                    <a:pt x="366312" y="429774"/>
                  </a:lnTo>
                  <a:lnTo>
                    <a:pt x="401084" y="401084"/>
                  </a:lnTo>
                  <a:lnTo>
                    <a:pt x="429774" y="366312"/>
                  </a:lnTo>
                  <a:lnTo>
                    <a:pt x="451436" y="326403"/>
                  </a:lnTo>
                  <a:lnTo>
                    <a:pt x="465126" y="282300"/>
                  </a:lnTo>
                  <a:lnTo>
                    <a:pt x="469900" y="234950"/>
                  </a:lnTo>
                  <a:lnTo>
                    <a:pt x="465126" y="187599"/>
                  </a:lnTo>
                  <a:lnTo>
                    <a:pt x="451436" y="143496"/>
                  </a:lnTo>
                  <a:lnTo>
                    <a:pt x="429774" y="103587"/>
                  </a:lnTo>
                  <a:lnTo>
                    <a:pt x="401084" y="68815"/>
                  </a:lnTo>
                  <a:lnTo>
                    <a:pt x="366312" y="40125"/>
                  </a:lnTo>
                  <a:lnTo>
                    <a:pt x="326403" y="18463"/>
                  </a:lnTo>
                  <a:lnTo>
                    <a:pt x="282300" y="4773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46946" y="2198551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727700" y="2287079"/>
            <a:ext cx="1360170" cy="2552700"/>
          </a:xfrm>
          <a:custGeom>
            <a:avLst/>
            <a:gdLst/>
            <a:ahLst/>
            <a:cxnLst/>
            <a:rect l="l" t="t" r="r" b="b"/>
            <a:pathLst>
              <a:path w="1360170" h="2552700">
                <a:moveTo>
                  <a:pt x="228600" y="978217"/>
                </a:moveTo>
                <a:lnTo>
                  <a:pt x="152400" y="978217"/>
                </a:lnTo>
                <a:lnTo>
                  <a:pt x="152400" y="354520"/>
                </a:lnTo>
                <a:lnTo>
                  <a:pt x="76200" y="354520"/>
                </a:lnTo>
                <a:lnTo>
                  <a:pt x="76200" y="978217"/>
                </a:lnTo>
                <a:lnTo>
                  <a:pt x="0" y="978217"/>
                </a:lnTo>
                <a:lnTo>
                  <a:pt x="114300" y="1206817"/>
                </a:lnTo>
                <a:lnTo>
                  <a:pt x="228600" y="978217"/>
                </a:lnTo>
                <a:close/>
              </a:path>
              <a:path w="1360170" h="2552700">
                <a:moveTo>
                  <a:pt x="1068616" y="113220"/>
                </a:moveTo>
                <a:lnTo>
                  <a:pt x="839482" y="0"/>
                </a:lnTo>
                <a:lnTo>
                  <a:pt x="839838" y="76200"/>
                </a:lnTo>
                <a:lnTo>
                  <a:pt x="342709" y="78536"/>
                </a:lnTo>
                <a:lnTo>
                  <a:pt x="343077" y="154736"/>
                </a:lnTo>
                <a:lnTo>
                  <a:pt x="840193" y="152400"/>
                </a:lnTo>
                <a:lnTo>
                  <a:pt x="840549" y="228600"/>
                </a:lnTo>
                <a:lnTo>
                  <a:pt x="1068616" y="113220"/>
                </a:lnTo>
                <a:close/>
              </a:path>
              <a:path w="1360170" h="2552700">
                <a:moveTo>
                  <a:pt x="1360004" y="1852574"/>
                </a:moveTo>
                <a:lnTo>
                  <a:pt x="1244600" y="1624520"/>
                </a:lnTo>
                <a:lnTo>
                  <a:pt x="1131404" y="1853679"/>
                </a:lnTo>
                <a:lnTo>
                  <a:pt x="1207604" y="1853311"/>
                </a:lnTo>
                <a:lnTo>
                  <a:pt x="1210983" y="2552331"/>
                </a:lnTo>
                <a:lnTo>
                  <a:pt x="1287183" y="2551963"/>
                </a:lnTo>
                <a:lnTo>
                  <a:pt x="1283804" y="1852942"/>
                </a:lnTo>
                <a:lnTo>
                  <a:pt x="1360004" y="1852574"/>
                </a:lnTo>
                <a:close/>
              </a:path>
              <a:path w="1360170" h="2552700">
                <a:moveTo>
                  <a:pt x="1360081" y="924648"/>
                </a:moveTo>
                <a:lnTo>
                  <a:pt x="1283881" y="924255"/>
                </a:lnTo>
                <a:lnTo>
                  <a:pt x="1287183" y="291223"/>
                </a:lnTo>
                <a:lnTo>
                  <a:pt x="1210983" y="290830"/>
                </a:lnTo>
                <a:lnTo>
                  <a:pt x="1207681" y="923848"/>
                </a:lnTo>
                <a:lnTo>
                  <a:pt x="1131493" y="923455"/>
                </a:lnTo>
                <a:lnTo>
                  <a:pt x="1244600" y="1152652"/>
                </a:lnTo>
                <a:lnTo>
                  <a:pt x="1360081" y="924648"/>
                </a:lnTo>
                <a:close/>
              </a:path>
            </a:pathLst>
          </a:custGeom>
          <a:solidFill>
            <a:srgbClr val="CA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50300" y="3848100"/>
            <a:ext cx="846455" cy="1044575"/>
          </a:xfrm>
          <a:custGeom>
            <a:avLst/>
            <a:gdLst/>
            <a:ahLst/>
            <a:cxnLst/>
            <a:rect l="l" t="t" r="r" b="b"/>
            <a:pathLst>
              <a:path w="846454" h="1044575">
                <a:moveTo>
                  <a:pt x="0" y="0"/>
                </a:moveTo>
                <a:lnTo>
                  <a:pt x="53621" y="249894"/>
                </a:lnTo>
                <a:lnTo>
                  <a:pt x="113111" y="202275"/>
                </a:lnTo>
                <a:lnTo>
                  <a:pt x="786940" y="1044075"/>
                </a:lnTo>
                <a:lnTo>
                  <a:pt x="846429" y="996457"/>
                </a:lnTo>
                <a:lnTo>
                  <a:pt x="172600" y="154656"/>
                </a:lnTo>
                <a:lnTo>
                  <a:pt x="232088" y="10703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90559" y="2195140"/>
            <a:ext cx="1080135" cy="166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ts val="254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7900"/>
              </a:lnSpc>
            </a:pPr>
            <a:r>
              <a:rPr sz="7200" dirty="0">
                <a:solidFill>
                  <a:srgbClr val="FF0000"/>
                </a:solidFill>
                <a:latin typeface="MS Gothic"/>
                <a:cs typeface="MS Gothic"/>
              </a:rPr>
              <a:t>✘</a:t>
            </a:r>
            <a:endParaRPr sz="7200">
              <a:latin typeface="MS Gothic"/>
              <a:cs typeface="MS Gothic"/>
            </a:endParaRPr>
          </a:p>
          <a:p>
            <a:pPr marL="904240">
              <a:lnSpc>
                <a:spcPts val="2480"/>
              </a:lnSpc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9926" y="2290392"/>
            <a:ext cx="5420360" cy="4337685"/>
            <a:chOff x="589926" y="2290392"/>
            <a:chExt cx="5420360" cy="4337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926" y="2290392"/>
              <a:ext cx="5419898" cy="43374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200" y="5181600"/>
              <a:ext cx="165100" cy="165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899" y="4864100"/>
              <a:ext cx="152400" cy="16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899" y="5372100"/>
              <a:ext cx="152400" cy="165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899" y="5372100"/>
              <a:ext cx="152400" cy="165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6299" y="5638800"/>
              <a:ext cx="152400" cy="165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300" y="6108700"/>
              <a:ext cx="165100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3600" y="5727700"/>
              <a:ext cx="152400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7100" y="5410200"/>
              <a:ext cx="152400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1300" y="5638800"/>
              <a:ext cx="152400" cy="165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4900" y="4940300"/>
              <a:ext cx="885190" cy="260985"/>
            </a:xfrm>
            <a:custGeom>
              <a:avLst/>
              <a:gdLst/>
              <a:ahLst/>
              <a:cxnLst/>
              <a:rect l="l" t="t" r="r" b="b"/>
              <a:pathLst>
                <a:path w="885189" h="260985">
                  <a:moveTo>
                    <a:pt x="0" y="260919"/>
                  </a:moveTo>
                  <a:lnTo>
                    <a:pt x="884707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3099" y="5003800"/>
              <a:ext cx="71755" cy="372110"/>
            </a:xfrm>
            <a:custGeom>
              <a:avLst/>
              <a:gdLst/>
              <a:ahLst/>
              <a:cxnLst/>
              <a:rect l="l" t="t" r="r" b="b"/>
              <a:pathLst>
                <a:path w="71755" h="372110">
                  <a:moveTo>
                    <a:pt x="0" y="371870"/>
                  </a:moveTo>
                  <a:lnTo>
                    <a:pt x="71409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0300" y="5257799"/>
              <a:ext cx="733425" cy="191135"/>
            </a:xfrm>
            <a:custGeom>
              <a:avLst/>
              <a:gdLst/>
              <a:ahLst/>
              <a:cxnLst/>
              <a:rect l="l" t="t" r="r" b="b"/>
              <a:pathLst>
                <a:path w="733425" h="191135">
                  <a:moveTo>
                    <a:pt x="733323" y="19092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9300" y="5448300"/>
              <a:ext cx="605155" cy="0"/>
            </a:xfrm>
            <a:custGeom>
              <a:avLst/>
              <a:gdLst/>
              <a:ahLst/>
              <a:cxnLst/>
              <a:rect l="l" t="t" r="r" b="b"/>
              <a:pathLst>
                <a:path w="605155">
                  <a:moveTo>
                    <a:pt x="604559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0900" y="5003800"/>
              <a:ext cx="509905" cy="407034"/>
            </a:xfrm>
            <a:custGeom>
              <a:avLst/>
              <a:gdLst/>
              <a:ahLst/>
              <a:cxnLst/>
              <a:rect l="l" t="t" r="r" b="b"/>
              <a:pathLst>
                <a:path w="509905" h="407035">
                  <a:moveTo>
                    <a:pt x="509498" y="4065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1299" y="5448300"/>
              <a:ext cx="624840" cy="266700"/>
            </a:xfrm>
            <a:custGeom>
              <a:avLst/>
              <a:gdLst/>
              <a:ahLst/>
              <a:cxnLst/>
              <a:rect l="l" t="t" r="r" b="b"/>
              <a:pathLst>
                <a:path w="624839" h="266700">
                  <a:moveTo>
                    <a:pt x="624539" y="26640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8699" y="5727700"/>
              <a:ext cx="1099820" cy="80010"/>
            </a:xfrm>
            <a:custGeom>
              <a:avLst/>
              <a:gdLst/>
              <a:ahLst/>
              <a:cxnLst/>
              <a:rect l="l" t="t" r="r" b="b"/>
              <a:pathLst>
                <a:path w="1099820" h="80010">
                  <a:moveTo>
                    <a:pt x="1099635" y="799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3299" y="5778500"/>
              <a:ext cx="784860" cy="353695"/>
            </a:xfrm>
            <a:custGeom>
              <a:avLst/>
              <a:gdLst/>
              <a:ahLst/>
              <a:cxnLst/>
              <a:rect l="l" t="t" r="r" b="b"/>
              <a:pathLst>
                <a:path w="784860" h="353695">
                  <a:moveTo>
                    <a:pt x="784610" y="35311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5000" y="5880100"/>
              <a:ext cx="305435" cy="243204"/>
            </a:xfrm>
            <a:custGeom>
              <a:avLst/>
              <a:gdLst/>
              <a:ahLst/>
              <a:cxnLst/>
              <a:rect l="l" t="t" r="r" b="b"/>
              <a:pathLst>
                <a:path w="305435" h="243204">
                  <a:moveTo>
                    <a:pt x="0" y="242962"/>
                  </a:moveTo>
                  <a:lnTo>
                    <a:pt x="305321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9800" y="5562600"/>
              <a:ext cx="64135" cy="158750"/>
            </a:xfrm>
            <a:custGeom>
              <a:avLst/>
              <a:gdLst/>
              <a:ahLst/>
              <a:cxnLst/>
              <a:rect l="l" t="t" r="r" b="b"/>
              <a:pathLst>
                <a:path w="64135" h="158750">
                  <a:moveTo>
                    <a:pt x="0" y="158534"/>
                  </a:moveTo>
                  <a:lnTo>
                    <a:pt x="63981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9500" y="5486400"/>
              <a:ext cx="422275" cy="231775"/>
            </a:xfrm>
            <a:custGeom>
              <a:avLst/>
              <a:gdLst/>
              <a:ahLst/>
              <a:cxnLst/>
              <a:rect l="l" t="t" r="r" b="b"/>
              <a:pathLst>
                <a:path w="422275" h="231775">
                  <a:moveTo>
                    <a:pt x="0" y="0"/>
                  </a:moveTo>
                  <a:lnTo>
                    <a:pt x="422094" y="231758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6000" y="5778500"/>
              <a:ext cx="509905" cy="30480"/>
            </a:xfrm>
            <a:custGeom>
              <a:avLst/>
              <a:gdLst/>
              <a:ahLst/>
              <a:cxnLst/>
              <a:rect l="l" t="t" r="r" b="b"/>
              <a:pathLst>
                <a:path w="509904" h="30479">
                  <a:moveTo>
                    <a:pt x="-12700" y="15087"/>
                  </a:moveTo>
                  <a:lnTo>
                    <a:pt x="522198" y="15087"/>
                  </a:lnTo>
                </a:path>
              </a:pathLst>
            </a:custGeom>
            <a:ln w="55575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8699" y="5486400"/>
              <a:ext cx="1163955" cy="231775"/>
            </a:xfrm>
            <a:custGeom>
              <a:avLst/>
              <a:gdLst/>
              <a:ahLst/>
              <a:cxnLst/>
              <a:rect l="l" t="t" r="r" b="b"/>
              <a:pathLst>
                <a:path w="1163954" h="231775">
                  <a:moveTo>
                    <a:pt x="0" y="231758"/>
                  </a:moveTo>
                  <a:lnTo>
                    <a:pt x="1163615" y="0"/>
                  </a:lnTo>
                </a:path>
              </a:pathLst>
            </a:custGeom>
            <a:ln w="25400">
              <a:solidFill>
                <a:srgbClr val="005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C21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73100" y="95515"/>
            <a:ext cx="1121727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980" dirty="0"/>
              <a:t>G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90" dirty="0"/>
              <a:t>ph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170" dirty="0"/>
              <a:t>t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515" dirty="0"/>
              <a:t>n</a:t>
            </a:r>
            <a:r>
              <a:rPr spc="-475" dirty="0"/>
              <a:t>v</a:t>
            </a:r>
            <a:r>
              <a:rPr spc="-580" dirty="0"/>
              <a:t>o</a:t>
            </a:r>
            <a:r>
              <a:rPr spc="-180" dirty="0"/>
              <a:t>l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70" dirty="0"/>
              <a:t>f</a:t>
            </a:r>
            <a:r>
              <a:rPr spc="-180" dirty="0"/>
              <a:t>i</a:t>
            </a:r>
            <a:r>
              <a:rPr spc="-470" dirty="0"/>
              <a:t>nd</a:t>
            </a:r>
            <a:r>
              <a:rPr spc="-225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660" dirty="0"/>
              <a:t>H</a:t>
            </a:r>
            <a:r>
              <a:rPr spc="-370" dirty="0"/>
              <a:t>am</a:t>
            </a:r>
            <a:r>
              <a:rPr spc="-90" dirty="0"/>
              <a:t>il</a:t>
            </a:r>
            <a:r>
              <a:rPr spc="-80" dirty="0"/>
              <a:t>t</a:t>
            </a:r>
            <a:r>
              <a:rPr spc="-445" dirty="0"/>
              <a:t>o</a:t>
            </a:r>
            <a:r>
              <a:rPr spc="-450" dirty="0"/>
              <a:t>n</a:t>
            </a:r>
            <a:r>
              <a:rPr spc="-90" dirty="0"/>
              <a:t>i</a:t>
            </a:r>
            <a:r>
              <a:rPr spc="-240" dirty="0"/>
              <a:t>an  </a:t>
            </a:r>
            <a:r>
              <a:rPr spc="-310" dirty="0"/>
              <a:t>paths</a:t>
            </a:r>
            <a:r>
              <a:rPr spc="-175" dirty="0"/>
              <a:t> </a:t>
            </a:r>
            <a:r>
              <a:rPr spc="-335" dirty="0"/>
              <a:t>are</a:t>
            </a:r>
            <a:r>
              <a:rPr spc="-175" dirty="0"/>
              <a:t> </a:t>
            </a:r>
            <a:r>
              <a:rPr spc="-495" dirty="0"/>
              <a:t>much</a:t>
            </a:r>
            <a:r>
              <a:rPr spc="-175" dirty="0"/>
              <a:t> </a:t>
            </a:r>
            <a:r>
              <a:rPr spc="-370" dirty="0"/>
              <a:t>harder</a:t>
            </a:r>
            <a:r>
              <a:rPr spc="-180" dirty="0"/>
              <a:t> </a:t>
            </a:r>
            <a:r>
              <a:rPr spc="-375" dirty="0"/>
              <a:t>to</a:t>
            </a:r>
            <a:r>
              <a:rPr spc="-170" dirty="0"/>
              <a:t> </a:t>
            </a:r>
            <a:r>
              <a:rPr spc="-434" dirty="0"/>
              <a:t>solve</a:t>
            </a:r>
            <a:r>
              <a:rPr spc="-175" dirty="0"/>
              <a:t> </a:t>
            </a:r>
            <a:r>
              <a:rPr spc="-335" dirty="0"/>
              <a:t>in</a:t>
            </a:r>
            <a:r>
              <a:rPr spc="-175" dirty="0"/>
              <a:t> </a:t>
            </a:r>
            <a:r>
              <a:rPr spc="-409" dirty="0"/>
              <a:t>polynomial</a:t>
            </a:r>
            <a:r>
              <a:rPr spc="-180" dirty="0"/>
              <a:t> </a:t>
            </a:r>
            <a:r>
              <a:rPr spc="-335" dirty="0"/>
              <a:t>time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73100" y="1588472"/>
            <a:ext cx="1091120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57" baseline="1028" dirty="0">
                <a:solidFill>
                  <a:srgbClr val="424242"/>
                </a:solidFill>
                <a:latin typeface="Arial MT"/>
                <a:cs typeface="Arial MT"/>
              </a:rPr>
              <a:t>Hamiltonian</a:t>
            </a:r>
            <a:r>
              <a:rPr sz="4050" spc="44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172" baseline="1028" dirty="0">
                <a:solidFill>
                  <a:srgbClr val="424242"/>
                </a:solidFill>
                <a:latin typeface="Arial MT"/>
                <a:cs typeface="Arial MT"/>
              </a:rPr>
              <a:t>path:</a:t>
            </a:r>
            <a:r>
              <a:rPr sz="4050" spc="15" baseline="1028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visits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every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vertex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only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once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50">
              <a:latin typeface="Arial MT"/>
              <a:cs typeface="Arial MT"/>
            </a:endParaRPr>
          </a:p>
          <a:p>
            <a:pPr marL="5789295" marR="52705">
              <a:lnSpc>
                <a:spcPct val="100000"/>
              </a:lnSpc>
              <a:spcBef>
                <a:spcPts val="5"/>
              </a:spcBef>
            </a:pP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40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40" dirty="0">
                <a:solidFill>
                  <a:srgbClr val="424242"/>
                </a:solidFill>
                <a:latin typeface="Arial MT"/>
                <a:cs typeface="Arial MT"/>
              </a:rPr>
              <a:t>famous</a:t>
            </a:r>
            <a:r>
              <a:rPr sz="40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20" dirty="0">
                <a:solidFill>
                  <a:srgbClr val="424242"/>
                </a:solidFill>
                <a:latin typeface="Arial"/>
                <a:cs typeface="Arial"/>
              </a:rPr>
              <a:t>traveling </a:t>
            </a:r>
            <a:r>
              <a:rPr sz="40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salesman </a:t>
            </a:r>
            <a:r>
              <a:rPr sz="4000" b="1" dirty="0">
                <a:solidFill>
                  <a:srgbClr val="424242"/>
                </a:solidFill>
                <a:latin typeface="Arial"/>
                <a:cs typeface="Arial"/>
              </a:rPr>
              <a:t>problem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160" dirty="0">
                <a:solidFill>
                  <a:srgbClr val="424242"/>
                </a:solidFill>
                <a:latin typeface="Arial MT"/>
                <a:cs typeface="Arial MT"/>
              </a:rPr>
              <a:t>currently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20" dirty="0">
                <a:solidFill>
                  <a:srgbClr val="424242"/>
                </a:solidFill>
                <a:latin typeface="Arial MT"/>
                <a:cs typeface="Arial MT"/>
              </a:rPr>
              <a:t>no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40" dirty="0">
                <a:solidFill>
                  <a:srgbClr val="424242"/>
                </a:solidFill>
                <a:latin typeface="Arial MT"/>
                <a:cs typeface="Arial MT"/>
              </a:rPr>
              <a:t>polynomial-time</a:t>
            </a:r>
            <a:r>
              <a:rPr sz="4000" spc="-7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0" dirty="0">
                <a:solidFill>
                  <a:srgbClr val="424242"/>
                </a:solidFill>
                <a:latin typeface="Arial MT"/>
                <a:cs typeface="Arial MT"/>
              </a:rPr>
              <a:t>solution</a:t>
            </a:r>
            <a:endParaRPr sz="4000">
              <a:latin typeface="Arial MT"/>
              <a:cs typeface="Arial MT"/>
            </a:endParaRPr>
          </a:p>
          <a:p>
            <a:pPr marL="6360795" indent="-572135">
              <a:lnSpc>
                <a:spcPct val="100000"/>
              </a:lnSpc>
              <a:spcBef>
                <a:spcPts val="2900"/>
              </a:spcBef>
              <a:buChar char="•"/>
              <a:tabLst>
                <a:tab pos="6360795" algn="l"/>
                <a:tab pos="6361430" algn="l"/>
              </a:tabLst>
            </a:pP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This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example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endParaRPr sz="3200">
              <a:latin typeface="Arial MT"/>
              <a:cs typeface="Arial MT"/>
            </a:endParaRPr>
          </a:p>
          <a:p>
            <a:pPr marL="6360795">
              <a:lnSpc>
                <a:spcPct val="100000"/>
              </a:lnSpc>
              <a:spcBef>
                <a:spcPts val="60"/>
              </a:spcBef>
            </a:pPr>
            <a:r>
              <a:rPr sz="3100" spc="110" dirty="0">
                <a:solidFill>
                  <a:srgbClr val="424242"/>
                </a:solidFill>
                <a:latin typeface="Arial MT"/>
                <a:cs typeface="Arial MT"/>
              </a:rPr>
              <a:t>NP-hard</a:t>
            </a:r>
            <a:r>
              <a:rPr sz="31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85" dirty="0">
                <a:solidFill>
                  <a:srgbClr val="424242"/>
                </a:solidFill>
                <a:latin typeface="Arial MT"/>
                <a:cs typeface="Arial MT"/>
              </a:rPr>
              <a:t>problem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065" marR="5080">
              <a:lnSpc>
                <a:spcPts val="4700"/>
              </a:lnSpc>
              <a:spcBef>
                <a:spcPts val="740"/>
              </a:spcBef>
            </a:pPr>
            <a:r>
              <a:rPr spc="-509" dirty="0"/>
              <a:t>Graph</a:t>
            </a:r>
            <a:r>
              <a:rPr spc="-175" dirty="0"/>
              <a:t> </a:t>
            </a:r>
            <a:r>
              <a:rPr spc="-385" dirty="0"/>
              <a:t>theory</a:t>
            </a:r>
            <a:r>
              <a:rPr spc="-175" dirty="0"/>
              <a:t> </a:t>
            </a:r>
            <a:r>
              <a:rPr spc="-375" dirty="0"/>
              <a:t>revolutionized</a:t>
            </a:r>
            <a:r>
              <a:rPr spc="-175" dirty="0"/>
              <a:t> </a:t>
            </a:r>
            <a:r>
              <a:rPr spc="-440" dirty="0"/>
              <a:t>and</a:t>
            </a:r>
            <a:r>
              <a:rPr spc="-170" dirty="0"/>
              <a:t> </a:t>
            </a:r>
            <a:r>
              <a:rPr spc="-365" dirty="0"/>
              <a:t>streamlined</a:t>
            </a:r>
            <a:r>
              <a:rPr spc="-170" dirty="0"/>
              <a:t> </a:t>
            </a:r>
            <a:r>
              <a:rPr spc="-360" dirty="0"/>
              <a:t>the </a:t>
            </a:r>
            <a:r>
              <a:rPr spc="-121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09" dirty="0"/>
              <a:t>ce</a:t>
            </a:r>
            <a:r>
              <a:rPr spc="-500" dirty="0"/>
              <a:t>s</a:t>
            </a:r>
            <a:r>
              <a:rPr spc="-4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481" y="6058079"/>
            <a:ext cx="5935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44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4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4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4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4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057" y="1702621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478" y="2002505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112" y="2326214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9045" y="1402276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8898" y="2631122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0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4684" y="2926443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36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920" y="4113734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5384" y="3804157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3531" y="4991016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0469" y="3229339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4607" y="3511731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3995" y="4698589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0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4458" y="4406162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8905" y="5575870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1219" y="5283443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10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4951" y="1812775"/>
            <a:ext cx="50139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Can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you </a:t>
            </a:r>
            <a:r>
              <a:rPr sz="4000" spc="-50" dirty="0">
                <a:solidFill>
                  <a:srgbClr val="424242"/>
                </a:solidFill>
                <a:latin typeface="Arial MT"/>
                <a:cs typeface="Arial MT"/>
              </a:rPr>
              <a:t>think </a:t>
            </a:r>
            <a:r>
              <a:rPr sz="4000" spc="-40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way </a:t>
            </a:r>
            <a:r>
              <a:rPr sz="4000" spc="-11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35" dirty="0">
                <a:solidFill>
                  <a:srgbClr val="424242"/>
                </a:solidFill>
                <a:latin typeface="Arial MT"/>
                <a:cs typeface="Arial MT"/>
              </a:rPr>
              <a:t>to </a:t>
            </a:r>
            <a:r>
              <a:rPr sz="4000" spc="-85" dirty="0">
                <a:solidFill>
                  <a:srgbClr val="424242"/>
                </a:solidFill>
                <a:latin typeface="Arial MT"/>
                <a:cs typeface="Arial MT"/>
              </a:rPr>
              <a:t>represent </a:t>
            </a:r>
            <a:r>
              <a:rPr sz="4000" spc="-60" dirty="0">
                <a:solidFill>
                  <a:srgbClr val="424242"/>
                </a:solidFill>
                <a:latin typeface="Arial MT"/>
                <a:cs typeface="Arial MT"/>
              </a:rPr>
              <a:t>this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using </a:t>
            </a:r>
            <a:r>
              <a:rPr sz="4000" spc="-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55" dirty="0">
                <a:solidFill>
                  <a:srgbClr val="424242"/>
                </a:solidFill>
                <a:latin typeface="Arial MT"/>
                <a:cs typeface="Arial MT"/>
              </a:rPr>
              <a:t>graphs?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016500" cy="6858000"/>
            <a:chOff x="0" y="0"/>
            <a:chExt cx="5016500" cy="6858000"/>
          </a:xfrm>
        </p:grpSpPr>
        <p:sp>
          <p:nvSpPr>
            <p:cNvPr id="3" name="object 3"/>
            <p:cNvSpPr/>
            <p:nvPr/>
          </p:nvSpPr>
          <p:spPr>
            <a:xfrm>
              <a:off x="2857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9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4150" y="3549650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0" y="215900"/>
                  </a:moveTo>
                  <a:lnTo>
                    <a:pt x="18128" y="147658"/>
                  </a:lnTo>
                  <a:lnTo>
                    <a:pt x="68610" y="88392"/>
                  </a:lnTo>
                  <a:lnTo>
                    <a:pt x="104152" y="63235"/>
                  </a:lnTo>
                  <a:lnTo>
                    <a:pt x="145587" y="41656"/>
                  </a:lnTo>
                  <a:lnTo>
                    <a:pt x="192181" y="24098"/>
                  </a:lnTo>
                  <a:lnTo>
                    <a:pt x="243202" y="11006"/>
                  </a:lnTo>
                  <a:lnTo>
                    <a:pt x="297919" y="2825"/>
                  </a:lnTo>
                  <a:lnTo>
                    <a:pt x="355600" y="0"/>
                  </a:lnTo>
                  <a:lnTo>
                    <a:pt x="413280" y="2825"/>
                  </a:lnTo>
                  <a:lnTo>
                    <a:pt x="467997" y="11006"/>
                  </a:lnTo>
                  <a:lnTo>
                    <a:pt x="519018" y="24098"/>
                  </a:lnTo>
                  <a:lnTo>
                    <a:pt x="565612" y="41656"/>
                  </a:lnTo>
                  <a:lnTo>
                    <a:pt x="607047" y="63235"/>
                  </a:lnTo>
                  <a:lnTo>
                    <a:pt x="642589" y="88392"/>
                  </a:lnTo>
                  <a:lnTo>
                    <a:pt x="671508" y="116681"/>
                  </a:lnTo>
                  <a:lnTo>
                    <a:pt x="706545" y="180879"/>
                  </a:lnTo>
                  <a:lnTo>
                    <a:pt x="711200" y="215900"/>
                  </a:lnTo>
                  <a:lnTo>
                    <a:pt x="706545" y="250920"/>
                  </a:lnTo>
                  <a:lnTo>
                    <a:pt x="671508" y="315118"/>
                  </a:lnTo>
                  <a:lnTo>
                    <a:pt x="642589" y="343407"/>
                  </a:lnTo>
                  <a:lnTo>
                    <a:pt x="607047" y="368564"/>
                  </a:lnTo>
                  <a:lnTo>
                    <a:pt x="565612" y="390143"/>
                  </a:lnTo>
                  <a:lnTo>
                    <a:pt x="519018" y="407701"/>
                  </a:lnTo>
                  <a:lnTo>
                    <a:pt x="467997" y="420793"/>
                  </a:lnTo>
                  <a:lnTo>
                    <a:pt x="413280" y="428974"/>
                  </a:lnTo>
                  <a:lnTo>
                    <a:pt x="355600" y="431800"/>
                  </a:lnTo>
                  <a:lnTo>
                    <a:pt x="297919" y="428974"/>
                  </a:lnTo>
                  <a:lnTo>
                    <a:pt x="243202" y="420793"/>
                  </a:lnTo>
                  <a:lnTo>
                    <a:pt x="192181" y="407701"/>
                  </a:lnTo>
                  <a:lnTo>
                    <a:pt x="145587" y="390143"/>
                  </a:lnTo>
                  <a:lnTo>
                    <a:pt x="104152" y="368564"/>
                  </a:lnTo>
                  <a:lnTo>
                    <a:pt x="68610" y="343407"/>
                  </a:lnTo>
                  <a:lnTo>
                    <a:pt x="39691" y="315118"/>
                  </a:lnTo>
                  <a:lnTo>
                    <a:pt x="4654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15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6250" y="35242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065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The</a:t>
            </a:r>
            <a:r>
              <a:rPr spc="-175" dirty="0"/>
              <a:t> </a:t>
            </a:r>
            <a:r>
              <a:rPr spc="-484" dirty="0"/>
              <a:t>consensus</a:t>
            </a:r>
            <a:r>
              <a:rPr spc="-180" dirty="0"/>
              <a:t> </a:t>
            </a:r>
            <a:r>
              <a:rPr spc="-455" dirty="0"/>
              <a:t>sequence</a:t>
            </a:r>
            <a:r>
              <a:rPr spc="-175" dirty="0"/>
              <a:t> </a:t>
            </a:r>
            <a:r>
              <a:rPr spc="-415" dirty="0"/>
              <a:t>can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175" dirty="0"/>
              <a:t> </a:t>
            </a:r>
            <a:r>
              <a:rPr spc="-390" dirty="0"/>
              <a:t>represented</a:t>
            </a:r>
            <a:r>
              <a:rPr spc="-175" dirty="0"/>
              <a:t> </a:t>
            </a:r>
            <a:r>
              <a:rPr spc="-415" dirty="0"/>
              <a:t>as</a:t>
            </a:r>
            <a:r>
              <a:rPr spc="-180" dirty="0"/>
              <a:t> </a:t>
            </a:r>
            <a:r>
              <a:rPr spc="-335" dirty="0"/>
              <a:t>a </a:t>
            </a:r>
            <a:r>
              <a:rPr spc="-1205" dirty="0"/>
              <a:t> </a:t>
            </a:r>
            <a:r>
              <a:rPr spc="-430" dirty="0"/>
              <a:t>p</a:t>
            </a:r>
            <a:r>
              <a:rPr spc="-395" dirty="0"/>
              <a:t>a</a:t>
            </a:r>
            <a:r>
              <a:rPr spc="-170" dirty="0"/>
              <a:t>t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325" dirty="0"/>
              <a:t>w</a:t>
            </a:r>
            <a:r>
              <a:rPr spc="-180" dirty="0"/>
              <a:t>i</a:t>
            </a:r>
            <a:r>
              <a:rPr spc="-170" dirty="0"/>
              <a:t>t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450" dirty="0"/>
              <a:t>ov</a:t>
            </a:r>
            <a:r>
              <a:rPr spc="-340" dirty="0"/>
              <a:t>e</a:t>
            </a:r>
            <a:r>
              <a:rPr spc="-165" dirty="0"/>
              <a:t>r</a:t>
            </a:r>
            <a:r>
              <a:rPr spc="-90" dirty="0"/>
              <a:t>l</a:t>
            </a:r>
            <a:r>
              <a:rPr spc="-325" dirty="0"/>
              <a:t>ap</a:t>
            </a:r>
            <a:r>
              <a:rPr spc="-75" dirty="0"/>
              <a:t> </a:t>
            </a:r>
            <a:r>
              <a:rPr spc="-405" dirty="0"/>
              <a:t>g</a:t>
            </a:r>
            <a:r>
              <a:rPr spc="-165" dirty="0"/>
              <a:t>r</a:t>
            </a:r>
            <a:r>
              <a:rPr spc="-310" dirty="0"/>
              <a:t>a</a:t>
            </a:r>
            <a:r>
              <a:rPr spc="-345" dirty="0"/>
              <a:t>p</a:t>
            </a:r>
            <a:r>
              <a:rPr spc="-400" dirty="0"/>
              <a:t>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62572" y="3504657"/>
            <a:ext cx="136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9" baseline="-2314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-2314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3600" b="1" spc="52" baseline="-2314" dirty="0">
                <a:solidFill>
                  <a:srgbClr val="CAA700"/>
                </a:solidFill>
                <a:latin typeface="Courier New"/>
                <a:cs typeface="Courier New"/>
              </a:rPr>
              <a:t> </a:t>
            </a:r>
            <a:r>
              <a:rPr sz="2400" b="1" spc="6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7500" y="3543300"/>
            <a:ext cx="11849100" cy="2425700"/>
            <a:chOff x="317500" y="3543300"/>
            <a:chExt cx="11849100" cy="24257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519" y="3712244"/>
              <a:ext cx="116142" cy="1142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719" y="3699544"/>
              <a:ext cx="116142" cy="1142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6819" y="3712244"/>
              <a:ext cx="116142" cy="1142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219" y="3712244"/>
              <a:ext cx="116142" cy="1142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73650" y="3549650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0" y="215900"/>
                  </a:moveTo>
                  <a:lnTo>
                    <a:pt x="18128" y="147658"/>
                  </a:lnTo>
                  <a:lnTo>
                    <a:pt x="68610" y="88392"/>
                  </a:lnTo>
                  <a:lnTo>
                    <a:pt x="104152" y="63235"/>
                  </a:lnTo>
                  <a:lnTo>
                    <a:pt x="145587" y="41656"/>
                  </a:lnTo>
                  <a:lnTo>
                    <a:pt x="192181" y="24098"/>
                  </a:lnTo>
                  <a:lnTo>
                    <a:pt x="243202" y="11006"/>
                  </a:lnTo>
                  <a:lnTo>
                    <a:pt x="297919" y="2825"/>
                  </a:lnTo>
                  <a:lnTo>
                    <a:pt x="355600" y="0"/>
                  </a:lnTo>
                  <a:lnTo>
                    <a:pt x="413280" y="2825"/>
                  </a:lnTo>
                  <a:lnTo>
                    <a:pt x="467997" y="11006"/>
                  </a:lnTo>
                  <a:lnTo>
                    <a:pt x="519018" y="24098"/>
                  </a:lnTo>
                  <a:lnTo>
                    <a:pt x="565612" y="41656"/>
                  </a:lnTo>
                  <a:lnTo>
                    <a:pt x="607047" y="63235"/>
                  </a:lnTo>
                  <a:lnTo>
                    <a:pt x="642589" y="88392"/>
                  </a:lnTo>
                  <a:lnTo>
                    <a:pt x="671508" y="116681"/>
                  </a:lnTo>
                  <a:lnTo>
                    <a:pt x="706545" y="180879"/>
                  </a:lnTo>
                  <a:lnTo>
                    <a:pt x="711200" y="215900"/>
                  </a:lnTo>
                  <a:lnTo>
                    <a:pt x="706545" y="250920"/>
                  </a:lnTo>
                  <a:lnTo>
                    <a:pt x="671508" y="315118"/>
                  </a:lnTo>
                  <a:lnTo>
                    <a:pt x="642589" y="343407"/>
                  </a:lnTo>
                  <a:lnTo>
                    <a:pt x="607047" y="368564"/>
                  </a:lnTo>
                  <a:lnTo>
                    <a:pt x="565612" y="390143"/>
                  </a:lnTo>
                  <a:lnTo>
                    <a:pt x="519018" y="407701"/>
                  </a:lnTo>
                  <a:lnTo>
                    <a:pt x="467997" y="420793"/>
                  </a:lnTo>
                  <a:lnTo>
                    <a:pt x="413280" y="428974"/>
                  </a:lnTo>
                  <a:lnTo>
                    <a:pt x="355600" y="431800"/>
                  </a:lnTo>
                  <a:lnTo>
                    <a:pt x="297919" y="428974"/>
                  </a:lnTo>
                  <a:lnTo>
                    <a:pt x="243202" y="420793"/>
                  </a:lnTo>
                  <a:lnTo>
                    <a:pt x="192181" y="407701"/>
                  </a:lnTo>
                  <a:lnTo>
                    <a:pt x="145587" y="390143"/>
                  </a:lnTo>
                  <a:lnTo>
                    <a:pt x="104152" y="368564"/>
                  </a:lnTo>
                  <a:lnTo>
                    <a:pt x="68610" y="343407"/>
                  </a:lnTo>
                  <a:lnTo>
                    <a:pt x="39691" y="315118"/>
                  </a:lnTo>
                  <a:lnTo>
                    <a:pt x="4654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6319" y="3712244"/>
              <a:ext cx="116142" cy="1142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619" y="3712244"/>
              <a:ext cx="116142" cy="1142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357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483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119" y="3712244"/>
              <a:ext cx="116142" cy="1142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3719" y="3712244"/>
              <a:ext cx="116142" cy="1142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231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232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5919" y="3724944"/>
              <a:ext cx="116142" cy="1142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8519" y="3724944"/>
              <a:ext cx="116142" cy="1142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0106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0619" y="3724944"/>
              <a:ext cx="116142" cy="1142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810750" y="3549650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0" y="215900"/>
                  </a:moveTo>
                  <a:lnTo>
                    <a:pt x="18128" y="147658"/>
                  </a:lnTo>
                  <a:lnTo>
                    <a:pt x="68610" y="88392"/>
                  </a:lnTo>
                  <a:lnTo>
                    <a:pt x="104152" y="63235"/>
                  </a:lnTo>
                  <a:lnTo>
                    <a:pt x="145587" y="41656"/>
                  </a:lnTo>
                  <a:lnTo>
                    <a:pt x="192181" y="24098"/>
                  </a:lnTo>
                  <a:lnTo>
                    <a:pt x="243202" y="11006"/>
                  </a:lnTo>
                  <a:lnTo>
                    <a:pt x="297919" y="2825"/>
                  </a:lnTo>
                  <a:lnTo>
                    <a:pt x="355600" y="0"/>
                  </a:lnTo>
                  <a:lnTo>
                    <a:pt x="413280" y="2825"/>
                  </a:lnTo>
                  <a:lnTo>
                    <a:pt x="467997" y="11006"/>
                  </a:lnTo>
                  <a:lnTo>
                    <a:pt x="519018" y="24098"/>
                  </a:lnTo>
                  <a:lnTo>
                    <a:pt x="565612" y="41656"/>
                  </a:lnTo>
                  <a:lnTo>
                    <a:pt x="607047" y="63235"/>
                  </a:lnTo>
                  <a:lnTo>
                    <a:pt x="642589" y="88392"/>
                  </a:lnTo>
                  <a:lnTo>
                    <a:pt x="671508" y="116681"/>
                  </a:lnTo>
                  <a:lnTo>
                    <a:pt x="706545" y="180879"/>
                  </a:lnTo>
                  <a:lnTo>
                    <a:pt x="711200" y="215900"/>
                  </a:lnTo>
                  <a:lnTo>
                    <a:pt x="706545" y="250920"/>
                  </a:lnTo>
                  <a:lnTo>
                    <a:pt x="671508" y="315118"/>
                  </a:lnTo>
                  <a:lnTo>
                    <a:pt x="642589" y="343407"/>
                  </a:lnTo>
                  <a:lnTo>
                    <a:pt x="607047" y="368564"/>
                  </a:lnTo>
                  <a:lnTo>
                    <a:pt x="565612" y="390143"/>
                  </a:lnTo>
                  <a:lnTo>
                    <a:pt x="519018" y="407701"/>
                  </a:lnTo>
                  <a:lnTo>
                    <a:pt x="467997" y="420793"/>
                  </a:lnTo>
                  <a:lnTo>
                    <a:pt x="413280" y="428974"/>
                  </a:lnTo>
                  <a:lnTo>
                    <a:pt x="355600" y="431800"/>
                  </a:lnTo>
                  <a:lnTo>
                    <a:pt x="297919" y="428974"/>
                  </a:lnTo>
                  <a:lnTo>
                    <a:pt x="243202" y="420793"/>
                  </a:lnTo>
                  <a:lnTo>
                    <a:pt x="192181" y="407701"/>
                  </a:lnTo>
                  <a:lnTo>
                    <a:pt x="145587" y="390143"/>
                  </a:lnTo>
                  <a:lnTo>
                    <a:pt x="104152" y="368564"/>
                  </a:lnTo>
                  <a:lnTo>
                    <a:pt x="68610" y="343407"/>
                  </a:lnTo>
                  <a:lnTo>
                    <a:pt x="39691" y="315118"/>
                  </a:lnTo>
                  <a:lnTo>
                    <a:pt x="4654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8019" y="3712244"/>
              <a:ext cx="116142" cy="1142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5981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8119" y="3712244"/>
              <a:ext cx="116142" cy="1142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398250" y="3549650"/>
              <a:ext cx="723900" cy="431800"/>
            </a:xfrm>
            <a:custGeom>
              <a:avLst/>
              <a:gdLst/>
              <a:ahLst/>
              <a:cxnLst/>
              <a:rect l="l" t="t" r="r" b="b"/>
              <a:pathLst>
                <a:path w="723900" h="431800">
                  <a:moveTo>
                    <a:pt x="0" y="215900"/>
                  </a:moveTo>
                  <a:lnTo>
                    <a:pt x="18452" y="147658"/>
                  </a:lnTo>
                  <a:lnTo>
                    <a:pt x="69835" y="88392"/>
                  </a:lnTo>
                  <a:lnTo>
                    <a:pt x="106012" y="63235"/>
                  </a:lnTo>
                  <a:lnTo>
                    <a:pt x="148187" y="41656"/>
                  </a:lnTo>
                  <a:lnTo>
                    <a:pt x="195613" y="24098"/>
                  </a:lnTo>
                  <a:lnTo>
                    <a:pt x="247545" y="11006"/>
                  </a:lnTo>
                  <a:lnTo>
                    <a:pt x="303239" y="2825"/>
                  </a:lnTo>
                  <a:lnTo>
                    <a:pt x="361950" y="0"/>
                  </a:lnTo>
                  <a:lnTo>
                    <a:pt x="420660" y="2825"/>
                  </a:lnTo>
                  <a:lnTo>
                    <a:pt x="476354" y="11006"/>
                  </a:lnTo>
                  <a:lnTo>
                    <a:pt x="528286" y="24098"/>
                  </a:lnTo>
                  <a:lnTo>
                    <a:pt x="575712" y="41656"/>
                  </a:lnTo>
                  <a:lnTo>
                    <a:pt x="617887" y="63235"/>
                  </a:lnTo>
                  <a:lnTo>
                    <a:pt x="654064" y="88392"/>
                  </a:lnTo>
                  <a:lnTo>
                    <a:pt x="683499" y="116681"/>
                  </a:lnTo>
                  <a:lnTo>
                    <a:pt x="719162" y="180879"/>
                  </a:lnTo>
                  <a:lnTo>
                    <a:pt x="723900" y="215900"/>
                  </a:lnTo>
                  <a:lnTo>
                    <a:pt x="719162" y="250920"/>
                  </a:lnTo>
                  <a:lnTo>
                    <a:pt x="683499" y="315118"/>
                  </a:lnTo>
                  <a:lnTo>
                    <a:pt x="654064" y="343407"/>
                  </a:lnTo>
                  <a:lnTo>
                    <a:pt x="617887" y="368564"/>
                  </a:lnTo>
                  <a:lnTo>
                    <a:pt x="575712" y="390143"/>
                  </a:lnTo>
                  <a:lnTo>
                    <a:pt x="528286" y="407701"/>
                  </a:lnTo>
                  <a:lnTo>
                    <a:pt x="476354" y="420793"/>
                  </a:lnTo>
                  <a:lnTo>
                    <a:pt x="420660" y="428974"/>
                  </a:lnTo>
                  <a:lnTo>
                    <a:pt x="361950" y="431800"/>
                  </a:lnTo>
                  <a:lnTo>
                    <a:pt x="303239" y="428974"/>
                  </a:lnTo>
                  <a:lnTo>
                    <a:pt x="247545" y="420793"/>
                  </a:lnTo>
                  <a:lnTo>
                    <a:pt x="195613" y="407701"/>
                  </a:lnTo>
                  <a:lnTo>
                    <a:pt x="148187" y="390143"/>
                  </a:lnTo>
                  <a:lnTo>
                    <a:pt x="106012" y="368564"/>
                  </a:lnTo>
                  <a:lnTo>
                    <a:pt x="69835" y="343407"/>
                  </a:lnTo>
                  <a:lnTo>
                    <a:pt x="40400" y="315118"/>
                  </a:lnTo>
                  <a:lnTo>
                    <a:pt x="4737" y="250920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219" y="3712244"/>
              <a:ext cx="116142" cy="1142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00" y="4356329"/>
              <a:ext cx="11849100" cy="161243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595644" y="4887815"/>
            <a:ext cx="136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9" baseline="-2314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-2314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3600" b="1" spc="52" baseline="-2314" dirty="0">
                <a:solidFill>
                  <a:srgbClr val="CAA700"/>
                </a:solidFill>
                <a:latin typeface="Courier New"/>
                <a:cs typeface="Courier New"/>
              </a:rPr>
              <a:t> </a:t>
            </a:r>
            <a:r>
              <a:rPr sz="2400" b="1" spc="6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214" y="4912022"/>
            <a:ext cx="1172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885" algn="l"/>
              </a:tabLst>
            </a:pPr>
            <a:r>
              <a:rPr sz="24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400" b="1" spc="625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592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34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CAA700"/>
                </a:solidFill>
                <a:latin typeface="Courier New"/>
                <a:cs typeface="Courier New"/>
              </a:rPr>
              <a:t>C	C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315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32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41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3600" b="1" spc="419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412" baseline="1157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19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80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87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142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42" baseline="1157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600" baseline="1157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678" y="1722144"/>
            <a:ext cx="4581525" cy="168211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Target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5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(‘genome’)</a:t>
            </a:r>
            <a:endParaRPr sz="28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785"/>
              </a:spcBef>
            </a:pP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800" b="1" spc="90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800" b="1" spc="9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2800" b="1" spc="9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800" b="1" spc="9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800" b="1" spc="90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8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395"/>
              </a:spcBef>
            </a:pP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5141" y="3367092"/>
            <a:ext cx="11725910" cy="116840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4794885" algn="l"/>
              </a:tabLst>
            </a:pPr>
            <a:r>
              <a:rPr sz="24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6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400" b="1" spc="625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592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34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CAA700"/>
                </a:solidFill>
                <a:latin typeface="Courier New"/>
                <a:cs typeface="Courier New"/>
              </a:rPr>
              <a:t>C	C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315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32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412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r>
              <a:rPr sz="3600" b="1" spc="419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412" baseline="1157" dirty="0">
                <a:solidFill>
                  <a:srgbClr val="B823FF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19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480" baseline="1157" dirty="0">
                <a:solidFill>
                  <a:srgbClr val="0024C2"/>
                </a:solidFill>
                <a:latin typeface="Courier New"/>
                <a:cs typeface="Courier New"/>
              </a:rPr>
              <a:t> 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89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89" baseline="1157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600" b="1" spc="487" baseline="1157" dirty="0">
                <a:solidFill>
                  <a:srgbClr val="008C00"/>
                </a:solidFill>
                <a:latin typeface="Courier New"/>
                <a:cs typeface="Courier New"/>
              </a:rPr>
              <a:t> </a:t>
            </a:r>
            <a:r>
              <a:rPr sz="3600" b="1" spc="142" baseline="115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600" b="1" spc="142" baseline="1157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600" baseline="1157">
              <a:latin typeface="Courier New"/>
              <a:cs typeface="Courier New"/>
            </a:endParaRPr>
          </a:p>
          <a:p>
            <a:pPr marL="124460">
              <a:lnSpc>
                <a:spcPct val="100000"/>
              </a:lnSpc>
              <a:spcBef>
                <a:spcPts val="1490"/>
              </a:spcBef>
            </a:pPr>
            <a:r>
              <a:rPr sz="2800" spc="35" dirty="0">
                <a:solidFill>
                  <a:srgbClr val="424242"/>
                </a:solidFill>
                <a:latin typeface="Arial MT"/>
                <a:cs typeface="Arial MT"/>
              </a:rPr>
              <a:t>Overlap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graph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475" y="5671408"/>
            <a:ext cx="11106785" cy="120586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2205"/>
              </a:spcBef>
            </a:pP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2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424242"/>
                </a:solidFill>
                <a:latin typeface="Arial MT"/>
                <a:cs typeface="Arial MT"/>
              </a:rPr>
              <a:t>Hamiltonian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424242"/>
                </a:solidFill>
                <a:latin typeface="Arial MT"/>
                <a:cs typeface="Arial MT"/>
              </a:rPr>
              <a:t>overlap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graph!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37348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De</a:t>
            </a:r>
            <a:r>
              <a:rPr spc="-490" dirty="0"/>
              <a:t> </a:t>
            </a:r>
            <a:r>
              <a:rPr spc="-305" dirty="0"/>
              <a:t>Bruijn </a:t>
            </a:r>
            <a:r>
              <a:rPr spc="-425" dirty="0"/>
              <a:t>graphs</a:t>
            </a:r>
            <a:r>
              <a:rPr spc="-420" dirty="0"/>
              <a:t> </a:t>
            </a:r>
            <a:r>
              <a:rPr spc="-335" dirty="0"/>
              <a:t>are </a:t>
            </a:r>
            <a:r>
              <a:rPr spc="-415" dirty="0"/>
              <a:t>an</a:t>
            </a:r>
            <a:r>
              <a:rPr spc="-409" dirty="0"/>
              <a:t> </a:t>
            </a:r>
            <a:r>
              <a:rPr spc="-315" dirty="0"/>
              <a:t>alternative </a:t>
            </a:r>
            <a:r>
              <a:rPr spc="-370" dirty="0"/>
              <a:t>representation </a:t>
            </a:r>
            <a:r>
              <a:rPr spc="-1210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70" dirty="0"/>
              <a:t>ff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580" dirty="0"/>
              <a:t>o</a:t>
            </a:r>
            <a:r>
              <a:rPr spc="-515" dirty="0"/>
              <a:t>n</a:t>
            </a:r>
            <a:r>
              <a:rPr spc="-475" dirty="0"/>
              <a:t>s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15" dirty="0"/>
              <a:t>d</a:t>
            </a:r>
            <a:r>
              <a:rPr spc="-475" dirty="0"/>
              <a:t>v</a:t>
            </a:r>
            <a:r>
              <a:rPr spc="-340" dirty="0"/>
              <a:t>a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340" dirty="0"/>
              <a:t>a</a:t>
            </a:r>
            <a:r>
              <a:rPr spc="-450" dirty="0"/>
              <a:t>ge</a:t>
            </a:r>
            <a:r>
              <a:rPr spc="-49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7600" y="4089400"/>
            <a:ext cx="1981200" cy="419100"/>
            <a:chOff x="1117600" y="4089400"/>
            <a:chExt cx="1981200" cy="419100"/>
          </a:xfrm>
        </p:grpSpPr>
        <p:sp>
          <p:nvSpPr>
            <p:cNvPr id="4" name="object 4"/>
            <p:cNvSpPr/>
            <p:nvPr/>
          </p:nvSpPr>
          <p:spPr>
            <a:xfrm>
              <a:off x="1123950" y="40957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0550" y="40957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71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7497" y="4067626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350" y="4095750"/>
            <a:ext cx="495300" cy="393700"/>
          </a:xfrm>
          <a:custGeom>
            <a:avLst/>
            <a:gdLst/>
            <a:ahLst/>
            <a:cxnLst/>
            <a:rect l="l" t="t" r="r" b="b"/>
            <a:pathLst>
              <a:path w="495300" h="393700">
                <a:moveTo>
                  <a:pt x="0" y="196850"/>
                </a:moveTo>
                <a:lnTo>
                  <a:pt x="5031" y="157177"/>
                </a:lnTo>
                <a:lnTo>
                  <a:pt x="19461" y="120227"/>
                </a:lnTo>
                <a:lnTo>
                  <a:pt x="42294" y="86789"/>
                </a:lnTo>
                <a:lnTo>
                  <a:pt x="72535" y="57656"/>
                </a:lnTo>
                <a:lnTo>
                  <a:pt x="109186" y="33618"/>
                </a:lnTo>
                <a:lnTo>
                  <a:pt x="151253" y="15469"/>
                </a:lnTo>
                <a:lnTo>
                  <a:pt x="197739" y="3999"/>
                </a:lnTo>
                <a:lnTo>
                  <a:pt x="247650" y="0"/>
                </a:lnTo>
                <a:lnTo>
                  <a:pt x="297560" y="3999"/>
                </a:lnTo>
                <a:lnTo>
                  <a:pt x="344046" y="15469"/>
                </a:lnTo>
                <a:lnTo>
                  <a:pt x="386113" y="33618"/>
                </a:lnTo>
                <a:lnTo>
                  <a:pt x="422764" y="57656"/>
                </a:lnTo>
                <a:lnTo>
                  <a:pt x="453005" y="86789"/>
                </a:lnTo>
                <a:lnTo>
                  <a:pt x="475838" y="120227"/>
                </a:lnTo>
                <a:lnTo>
                  <a:pt x="490268" y="157177"/>
                </a:lnTo>
                <a:lnTo>
                  <a:pt x="495300" y="196850"/>
                </a:lnTo>
                <a:lnTo>
                  <a:pt x="490268" y="236522"/>
                </a:lnTo>
                <a:lnTo>
                  <a:pt x="475838" y="273472"/>
                </a:lnTo>
                <a:lnTo>
                  <a:pt x="453005" y="306910"/>
                </a:lnTo>
                <a:lnTo>
                  <a:pt x="422764" y="336043"/>
                </a:lnTo>
                <a:lnTo>
                  <a:pt x="386113" y="360081"/>
                </a:lnTo>
                <a:lnTo>
                  <a:pt x="344046" y="378230"/>
                </a:lnTo>
                <a:lnTo>
                  <a:pt x="297560" y="389700"/>
                </a:lnTo>
                <a:lnTo>
                  <a:pt x="247650" y="393700"/>
                </a:lnTo>
                <a:lnTo>
                  <a:pt x="197739" y="389700"/>
                </a:lnTo>
                <a:lnTo>
                  <a:pt x="151253" y="378230"/>
                </a:lnTo>
                <a:lnTo>
                  <a:pt x="109186" y="360081"/>
                </a:lnTo>
                <a:lnTo>
                  <a:pt x="72535" y="336043"/>
                </a:lnTo>
                <a:lnTo>
                  <a:pt x="42294" y="306910"/>
                </a:lnTo>
                <a:lnTo>
                  <a:pt x="19461" y="273472"/>
                </a:lnTo>
                <a:lnTo>
                  <a:pt x="5031" y="236522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567" y="4053215"/>
            <a:ext cx="187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483360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14700" y="4102100"/>
            <a:ext cx="4254500" cy="419100"/>
            <a:chOff x="3314700" y="4102100"/>
            <a:chExt cx="4254500" cy="419100"/>
          </a:xfrm>
        </p:grpSpPr>
        <p:sp>
          <p:nvSpPr>
            <p:cNvPr id="11" name="object 11"/>
            <p:cNvSpPr/>
            <p:nvPr/>
          </p:nvSpPr>
          <p:spPr>
            <a:xfrm>
              <a:off x="3321050" y="4108450"/>
              <a:ext cx="508000" cy="393700"/>
            </a:xfrm>
            <a:custGeom>
              <a:avLst/>
              <a:gdLst/>
              <a:ahLst/>
              <a:cxnLst/>
              <a:rect l="l" t="t" r="r" b="b"/>
              <a:pathLst>
                <a:path w="508000" h="393700">
                  <a:moveTo>
                    <a:pt x="0" y="196850"/>
                  </a:moveTo>
                  <a:lnTo>
                    <a:pt x="5160" y="157177"/>
                  </a:lnTo>
                  <a:lnTo>
                    <a:pt x="19960" y="120227"/>
                  </a:lnTo>
                  <a:lnTo>
                    <a:pt x="43379" y="86789"/>
                  </a:lnTo>
                  <a:lnTo>
                    <a:pt x="74394" y="57656"/>
                  </a:lnTo>
                  <a:lnTo>
                    <a:pt x="111986" y="33618"/>
                  </a:lnTo>
                  <a:lnTo>
                    <a:pt x="155131" y="15469"/>
                  </a:lnTo>
                  <a:lnTo>
                    <a:pt x="202810" y="3999"/>
                  </a:lnTo>
                  <a:lnTo>
                    <a:pt x="254000" y="0"/>
                  </a:lnTo>
                  <a:lnTo>
                    <a:pt x="305189" y="3999"/>
                  </a:lnTo>
                  <a:lnTo>
                    <a:pt x="352868" y="15469"/>
                  </a:lnTo>
                  <a:lnTo>
                    <a:pt x="396013" y="33618"/>
                  </a:lnTo>
                  <a:lnTo>
                    <a:pt x="433605" y="57656"/>
                  </a:lnTo>
                  <a:lnTo>
                    <a:pt x="464620" y="86789"/>
                  </a:lnTo>
                  <a:lnTo>
                    <a:pt x="488039" y="120227"/>
                  </a:lnTo>
                  <a:lnTo>
                    <a:pt x="502839" y="157177"/>
                  </a:lnTo>
                  <a:lnTo>
                    <a:pt x="508000" y="196850"/>
                  </a:lnTo>
                  <a:lnTo>
                    <a:pt x="502839" y="236522"/>
                  </a:lnTo>
                  <a:lnTo>
                    <a:pt x="488039" y="273472"/>
                  </a:lnTo>
                  <a:lnTo>
                    <a:pt x="464620" y="306910"/>
                  </a:lnTo>
                  <a:lnTo>
                    <a:pt x="433605" y="336043"/>
                  </a:lnTo>
                  <a:lnTo>
                    <a:pt x="396013" y="360081"/>
                  </a:lnTo>
                  <a:lnTo>
                    <a:pt x="352868" y="378230"/>
                  </a:lnTo>
                  <a:lnTo>
                    <a:pt x="305189" y="389700"/>
                  </a:lnTo>
                  <a:lnTo>
                    <a:pt x="254000" y="393700"/>
                  </a:lnTo>
                  <a:lnTo>
                    <a:pt x="202810" y="389700"/>
                  </a:lnTo>
                  <a:lnTo>
                    <a:pt x="155131" y="378230"/>
                  </a:lnTo>
                  <a:lnTo>
                    <a:pt x="111986" y="360081"/>
                  </a:lnTo>
                  <a:lnTo>
                    <a:pt x="74394" y="336043"/>
                  </a:lnTo>
                  <a:lnTo>
                    <a:pt x="43379" y="306910"/>
                  </a:lnTo>
                  <a:lnTo>
                    <a:pt x="19960" y="273472"/>
                  </a:lnTo>
                  <a:lnTo>
                    <a:pt x="5160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76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8250" y="4108450"/>
              <a:ext cx="495300" cy="406400"/>
            </a:xfrm>
            <a:custGeom>
              <a:avLst/>
              <a:gdLst/>
              <a:ahLst/>
              <a:cxnLst/>
              <a:rect l="l" t="t" r="r" b="b"/>
              <a:pathLst>
                <a:path w="495300" h="406400">
                  <a:moveTo>
                    <a:pt x="0" y="203200"/>
                  </a:moveTo>
                  <a:lnTo>
                    <a:pt x="5031" y="162248"/>
                  </a:lnTo>
                  <a:lnTo>
                    <a:pt x="19461" y="124105"/>
                  </a:lnTo>
                  <a:lnTo>
                    <a:pt x="42294" y="89588"/>
                  </a:lnTo>
                  <a:lnTo>
                    <a:pt x="72535" y="59515"/>
                  </a:lnTo>
                  <a:lnTo>
                    <a:pt x="109186" y="34703"/>
                  </a:lnTo>
                  <a:lnTo>
                    <a:pt x="151253" y="15968"/>
                  </a:lnTo>
                  <a:lnTo>
                    <a:pt x="197739" y="4128"/>
                  </a:lnTo>
                  <a:lnTo>
                    <a:pt x="247650" y="0"/>
                  </a:lnTo>
                  <a:lnTo>
                    <a:pt x="297560" y="4128"/>
                  </a:lnTo>
                  <a:lnTo>
                    <a:pt x="344046" y="15968"/>
                  </a:lnTo>
                  <a:lnTo>
                    <a:pt x="386113" y="34703"/>
                  </a:lnTo>
                  <a:lnTo>
                    <a:pt x="422764" y="59515"/>
                  </a:lnTo>
                  <a:lnTo>
                    <a:pt x="453005" y="89588"/>
                  </a:lnTo>
                  <a:lnTo>
                    <a:pt x="475838" y="124105"/>
                  </a:lnTo>
                  <a:lnTo>
                    <a:pt x="490268" y="162248"/>
                  </a:lnTo>
                  <a:lnTo>
                    <a:pt x="495300" y="203200"/>
                  </a:lnTo>
                  <a:lnTo>
                    <a:pt x="490268" y="244151"/>
                  </a:lnTo>
                  <a:lnTo>
                    <a:pt x="475838" y="282294"/>
                  </a:lnTo>
                  <a:lnTo>
                    <a:pt x="453005" y="316811"/>
                  </a:lnTo>
                  <a:lnTo>
                    <a:pt x="422764" y="346884"/>
                  </a:lnTo>
                  <a:lnTo>
                    <a:pt x="386113" y="371696"/>
                  </a:lnTo>
                  <a:lnTo>
                    <a:pt x="344046" y="390431"/>
                  </a:lnTo>
                  <a:lnTo>
                    <a:pt x="297560" y="402271"/>
                  </a:lnTo>
                  <a:lnTo>
                    <a:pt x="247650" y="406400"/>
                  </a:lnTo>
                  <a:lnTo>
                    <a:pt x="197739" y="402271"/>
                  </a:lnTo>
                  <a:lnTo>
                    <a:pt x="151253" y="390431"/>
                  </a:lnTo>
                  <a:lnTo>
                    <a:pt x="109186" y="371696"/>
                  </a:lnTo>
                  <a:lnTo>
                    <a:pt x="72535" y="346884"/>
                  </a:lnTo>
                  <a:lnTo>
                    <a:pt x="42294" y="316811"/>
                  </a:lnTo>
                  <a:lnTo>
                    <a:pt x="19461" y="282294"/>
                  </a:lnTo>
                  <a:lnTo>
                    <a:pt x="5031" y="244151"/>
                  </a:lnTo>
                  <a:lnTo>
                    <a:pt x="0" y="20320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75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48283" y="4071279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00600" y="4102100"/>
            <a:ext cx="5041900" cy="406400"/>
            <a:chOff x="4800600" y="4102100"/>
            <a:chExt cx="5041900" cy="406400"/>
          </a:xfrm>
        </p:grpSpPr>
        <p:sp>
          <p:nvSpPr>
            <p:cNvPr id="17" name="object 17"/>
            <p:cNvSpPr/>
            <p:nvPr/>
          </p:nvSpPr>
          <p:spPr>
            <a:xfrm>
              <a:off x="48069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689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408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60237" y="4062026"/>
            <a:ext cx="264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492250" algn="l"/>
                <a:tab pos="2249170" algn="l"/>
              </a:tabLst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CAA700"/>
                </a:solidFill>
                <a:latin typeface="Courier New"/>
                <a:cs typeface="Courier New"/>
              </a:rPr>
              <a:t>C	</a:t>
            </a: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dirty="0">
                <a:solidFill>
                  <a:srgbClr val="CAA700"/>
                </a:solidFill>
                <a:latin typeface="Courier New"/>
                <a:cs typeface="Courier New"/>
              </a:rPr>
              <a:t>C	</a:t>
            </a: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23200" y="4102100"/>
            <a:ext cx="1257300" cy="406400"/>
            <a:chOff x="7823200" y="4102100"/>
            <a:chExt cx="1257300" cy="406400"/>
          </a:xfrm>
        </p:grpSpPr>
        <p:sp>
          <p:nvSpPr>
            <p:cNvPr id="22" name="object 22"/>
            <p:cNvSpPr/>
            <p:nvPr/>
          </p:nvSpPr>
          <p:spPr>
            <a:xfrm>
              <a:off x="78295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88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05816" y="4063409"/>
            <a:ext cx="267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7715" algn="l"/>
                <a:tab pos="1522730" algn="l"/>
                <a:tab pos="2278380" algn="l"/>
              </a:tabLst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83800" y="4102100"/>
            <a:ext cx="2019300" cy="406400"/>
            <a:chOff x="10083800" y="4102100"/>
            <a:chExt cx="2019300" cy="406400"/>
          </a:xfrm>
        </p:grpSpPr>
        <p:sp>
          <p:nvSpPr>
            <p:cNvPr id="26" name="object 26"/>
            <p:cNvSpPr/>
            <p:nvPr/>
          </p:nvSpPr>
          <p:spPr>
            <a:xfrm>
              <a:off x="100901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521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1450" y="4108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129052" y="4067626"/>
            <a:ext cx="192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522095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8273" y="3770454"/>
            <a:ext cx="1232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6600" algn="l"/>
              </a:tabLst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2147" y="375306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65448" y="3782552"/>
            <a:ext cx="1268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CAA700"/>
                </a:solidFill>
                <a:latin typeface="Courier New"/>
                <a:cs typeface="Courier New"/>
              </a:rPr>
              <a:t>C	</a:t>
            </a:r>
            <a:r>
              <a:rPr sz="3000" b="1" spc="142" baseline="2777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000" b="1" spc="142" baseline="2777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3000" baseline="2777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99095" y="3770454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62252" y="3765030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2003" y="3782552"/>
            <a:ext cx="1253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</a:tabLst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3000" b="1" spc="142" baseline="1388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000" b="1" spc="142" baseline="1388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000" b="1" baseline="1388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53350" y="3775153"/>
            <a:ext cx="2023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  <a:tab pos="1527810" algn="l"/>
              </a:tabLst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3000" b="1" spc="142" baseline="1388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000" b="1" spc="142" baseline="1388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000" b="1" baseline="1388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17915" y="3767046"/>
            <a:ext cx="200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6600" algn="l"/>
                <a:tab pos="1495425" algn="l"/>
              </a:tabLst>
            </a:pPr>
            <a:r>
              <a:rPr sz="3000" b="1" spc="142" baseline="1388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000" b="1" spc="142" baseline="1388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3000" b="1" baseline="1388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3000" b="1" spc="142" baseline="1388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3000" b="1" spc="142" baseline="1388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3000" baseline="1388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82649" y="4241800"/>
            <a:ext cx="10721340" cy="127000"/>
            <a:chOff x="882649" y="4241800"/>
            <a:chExt cx="10721340" cy="12700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649" y="4241800"/>
              <a:ext cx="244129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4241800"/>
              <a:ext cx="233405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4714" y="4249502"/>
              <a:ext cx="242580" cy="1140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849" y="4245434"/>
              <a:ext cx="236691" cy="1142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9050" y="4241800"/>
              <a:ext cx="235473" cy="114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949" y="4241800"/>
              <a:ext cx="250955" cy="114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02110" y="4241799"/>
              <a:ext cx="6301740" cy="127000"/>
            </a:xfrm>
            <a:custGeom>
              <a:avLst/>
              <a:gdLst/>
              <a:ahLst/>
              <a:cxnLst/>
              <a:rect l="l" t="t" r="r" b="b"/>
              <a:pathLst>
                <a:path w="6301740" h="127000">
                  <a:moveTo>
                    <a:pt x="260515" y="59004"/>
                  </a:moveTo>
                  <a:lnTo>
                    <a:pt x="146621" y="1041"/>
                  </a:lnTo>
                  <a:lnTo>
                    <a:pt x="146354" y="39141"/>
                  </a:lnTo>
                  <a:lnTo>
                    <a:pt x="266" y="38100"/>
                  </a:lnTo>
                  <a:lnTo>
                    <a:pt x="0" y="76200"/>
                  </a:lnTo>
                  <a:lnTo>
                    <a:pt x="146088" y="77241"/>
                  </a:lnTo>
                  <a:lnTo>
                    <a:pt x="145808" y="115341"/>
                  </a:lnTo>
                  <a:lnTo>
                    <a:pt x="260515" y="59004"/>
                  </a:lnTo>
                  <a:close/>
                </a:path>
                <a:path w="6301740" h="127000">
                  <a:moveTo>
                    <a:pt x="1016762" y="66408"/>
                  </a:moveTo>
                  <a:lnTo>
                    <a:pt x="904621" y="5143"/>
                  </a:lnTo>
                  <a:lnTo>
                    <a:pt x="903236" y="43218"/>
                  </a:lnTo>
                  <a:lnTo>
                    <a:pt x="762825" y="38112"/>
                  </a:lnTo>
                  <a:lnTo>
                    <a:pt x="761441" y="76187"/>
                  </a:lnTo>
                  <a:lnTo>
                    <a:pt x="901852" y="81292"/>
                  </a:lnTo>
                  <a:lnTo>
                    <a:pt x="900468" y="119367"/>
                  </a:lnTo>
                  <a:lnTo>
                    <a:pt x="1016762" y="66408"/>
                  </a:lnTo>
                  <a:close/>
                </a:path>
                <a:path w="6301740" h="127000">
                  <a:moveTo>
                    <a:pt x="1772323" y="57150"/>
                  </a:moveTo>
                  <a:lnTo>
                    <a:pt x="1656346" y="3479"/>
                  </a:lnTo>
                  <a:lnTo>
                    <a:pt x="1657489" y="41567"/>
                  </a:lnTo>
                  <a:lnTo>
                    <a:pt x="1510855" y="45986"/>
                  </a:lnTo>
                  <a:lnTo>
                    <a:pt x="1512011" y="84074"/>
                  </a:lnTo>
                  <a:lnTo>
                    <a:pt x="1658645" y="79641"/>
                  </a:lnTo>
                  <a:lnTo>
                    <a:pt x="1659788" y="117729"/>
                  </a:lnTo>
                  <a:lnTo>
                    <a:pt x="1772323" y="57150"/>
                  </a:lnTo>
                  <a:close/>
                </a:path>
                <a:path w="6301740" h="127000">
                  <a:moveTo>
                    <a:pt x="2519337" y="57162"/>
                  </a:moveTo>
                  <a:lnTo>
                    <a:pt x="2405037" y="0"/>
                  </a:lnTo>
                  <a:lnTo>
                    <a:pt x="2405037" y="38100"/>
                  </a:lnTo>
                  <a:lnTo>
                    <a:pt x="2260739" y="38100"/>
                  </a:lnTo>
                  <a:lnTo>
                    <a:pt x="2260739" y="76200"/>
                  </a:lnTo>
                  <a:lnTo>
                    <a:pt x="2405037" y="76200"/>
                  </a:lnTo>
                  <a:lnTo>
                    <a:pt x="2405037" y="114300"/>
                  </a:lnTo>
                  <a:lnTo>
                    <a:pt x="2519337" y="57162"/>
                  </a:lnTo>
                  <a:close/>
                </a:path>
                <a:path w="6301740" h="127000">
                  <a:moveTo>
                    <a:pt x="3281337" y="57162"/>
                  </a:moveTo>
                  <a:lnTo>
                    <a:pt x="3167037" y="0"/>
                  </a:lnTo>
                  <a:lnTo>
                    <a:pt x="3167037" y="38100"/>
                  </a:lnTo>
                  <a:lnTo>
                    <a:pt x="3022739" y="38100"/>
                  </a:lnTo>
                  <a:lnTo>
                    <a:pt x="3022739" y="76200"/>
                  </a:lnTo>
                  <a:lnTo>
                    <a:pt x="3167037" y="76200"/>
                  </a:lnTo>
                  <a:lnTo>
                    <a:pt x="3167037" y="114300"/>
                  </a:lnTo>
                  <a:lnTo>
                    <a:pt x="3281337" y="57162"/>
                  </a:lnTo>
                  <a:close/>
                </a:path>
                <a:path w="6301740" h="127000">
                  <a:moveTo>
                    <a:pt x="4031246" y="57162"/>
                  </a:moveTo>
                  <a:lnTo>
                    <a:pt x="3916946" y="0"/>
                  </a:lnTo>
                  <a:lnTo>
                    <a:pt x="3916946" y="38100"/>
                  </a:lnTo>
                  <a:lnTo>
                    <a:pt x="3772039" y="38100"/>
                  </a:lnTo>
                  <a:lnTo>
                    <a:pt x="3772039" y="76200"/>
                  </a:lnTo>
                  <a:lnTo>
                    <a:pt x="3916946" y="76200"/>
                  </a:lnTo>
                  <a:lnTo>
                    <a:pt x="3916946" y="114300"/>
                  </a:lnTo>
                  <a:lnTo>
                    <a:pt x="4031246" y="57162"/>
                  </a:lnTo>
                  <a:close/>
                </a:path>
                <a:path w="6301740" h="127000">
                  <a:moveTo>
                    <a:pt x="4794262" y="61379"/>
                  </a:moveTo>
                  <a:lnTo>
                    <a:pt x="4680902" y="2374"/>
                  </a:lnTo>
                  <a:lnTo>
                    <a:pt x="4680280" y="40474"/>
                  </a:lnTo>
                  <a:lnTo>
                    <a:pt x="4534344" y="38112"/>
                  </a:lnTo>
                  <a:lnTo>
                    <a:pt x="4533722" y="76200"/>
                  </a:lnTo>
                  <a:lnTo>
                    <a:pt x="4679670" y="78574"/>
                  </a:lnTo>
                  <a:lnTo>
                    <a:pt x="4679048" y="116662"/>
                  </a:lnTo>
                  <a:lnTo>
                    <a:pt x="4794262" y="61379"/>
                  </a:lnTo>
                  <a:close/>
                </a:path>
                <a:path w="6301740" h="127000">
                  <a:moveTo>
                    <a:pt x="5543562" y="69862"/>
                  </a:moveTo>
                  <a:lnTo>
                    <a:pt x="5429262" y="12700"/>
                  </a:lnTo>
                  <a:lnTo>
                    <a:pt x="5429262" y="50800"/>
                  </a:lnTo>
                  <a:lnTo>
                    <a:pt x="5283339" y="50800"/>
                  </a:lnTo>
                  <a:lnTo>
                    <a:pt x="5283339" y="88900"/>
                  </a:lnTo>
                  <a:lnTo>
                    <a:pt x="5429262" y="88900"/>
                  </a:lnTo>
                  <a:lnTo>
                    <a:pt x="5429262" y="127000"/>
                  </a:lnTo>
                  <a:lnTo>
                    <a:pt x="5543562" y="69862"/>
                  </a:lnTo>
                  <a:close/>
                </a:path>
                <a:path w="6301740" h="127000">
                  <a:moveTo>
                    <a:pt x="6301283" y="69862"/>
                  </a:moveTo>
                  <a:lnTo>
                    <a:pt x="6186983" y="12700"/>
                  </a:lnTo>
                  <a:lnTo>
                    <a:pt x="6186983" y="50800"/>
                  </a:lnTo>
                  <a:lnTo>
                    <a:pt x="6045339" y="50800"/>
                  </a:lnTo>
                  <a:lnTo>
                    <a:pt x="6045339" y="88900"/>
                  </a:lnTo>
                  <a:lnTo>
                    <a:pt x="6186983" y="88900"/>
                  </a:lnTo>
                  <a:lnTo>
                    <a:pt x="6186983" y="127000"/>
                  </a:lnTo>
                  <a:lnTo>
                    <a:pt x="6301283" y="6986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193800" y="2324100"/>
            <a:ext cx="1244600" cy="406400"/>
            <a:chOff x="1193800" y="2324100"/>
            <a:chExt cx="1244600" cy="406400"/>
          </a:xfrm>
        </p:grpSpPr>
        <p:sp>
          <p:nvSpPr>
            <p:cNvPr id="47" name="object 47"/>
            <p:cNvSpPr/>
            <p:nvPr/>
          </p:nvSpPr>
          <p:spPr>
            <a:xfrm>
              <a:off x="1936750" y="2330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00150" y="2330450"/>
              <a:ext cx="495300" cy="393700"/>
            </a:xfrm>
            <a:custGeom>
              <a:avLst/>
              <a:gdLst/>
              <a:ahLst/>
              <a:cxnLst/>
              <a:rect l="l" t="t" r="r" b="b"/>
              <a:pathLst>
                <a:path w="495300" h="393700">
                  <a:moveTo>
                    <a:pt x="0" y="196850"/>
                  </a:moveTo>
                  <a:lnTo>
                    <a:pt x="5031" y="157177"/>
                  </a:lnTo>
                  <a:lnTo>
                    <a:pt x="19461" y="120227"/>
                  </a:lnTo>
                  <a:lnTo>
                    <a:pt x="42294" y="86789"/>
                  </a:lnTo>
                  <a:lnTo>
                    <a:pt x="72535" y="57656"/>
                  </a:lnTo>
                  <a:lnTo>
                    <a:pt x="109186" y="33618"/>
                  </a:lnTo>
                  <a:lnTo>
                    <a:pt x="151253" y="15469"/>
                  </a:lnTo>
                  <a:lnTo>
                    <a:pt x="197739" y="3999"/>
                  </a:lnTo>
                  <a:lnTo>
                    <a:pt x="247650" y="0"/>
                  </a:lnTo>
                  <a:lnTo>
                    <a:pt x="297560" y="3999"/>
                  </a:lnTo>
                  <a:lnTo>
                    <a:pt x="344046" y="15469"/>
                  </a:lnTo>
                  <a:lnTo>
                    <a:pt x="386113" y="33618"/>
                  </a:lnTo>
                  <a:lnTo>
                    <a:pt x="422764" y="57656"/>
                  </a:lnTo>
                  <a:lnTo>
                    <a:pt x="453005" y="86789"/>
                  </a:lnTo>
                  <a:lnTo>
                    <a:pt x="475838" y="120227"/>
                  </a:lnTo>
                  <a:lnTo>
                    <a:pt x="490268" y="157177"/>
                  </a:lnTo>
                  <a:lnTo>
                    <a:pt x="495300" y="196850"/>
                  </a:lnTo>
                  <a:lnTo>
                    <a:pt x="490268" y="236522"/>
                  </a:lnTo>
                  <a:lnTo>
                    <a:pt x="475838" y="273472"/>
                  </a:lnTo>
                  <a:lnTo>
                    <a:pt x="453005" y="306910"/>
                  </a:lnTo>
                  <a:lnTo>
                    <a:pt x="422764" y="336043"/>
                  </a:lnTo>
                  <a:lnTo>
                    <a:pt x="386113" y="360081"/>
                  </a:lnTo>
                  <a:lnTo>
                    <a:pt x="344046" y="378230"/>
                  </a:lnTo>
                  <a:lnTo>
                    <a:pt x="297560" y="389700"/>
                  </a:lnTo>
                  <a:lnTo>
                    <a:pt x="247650" y="393700"/>
                  </a:lnTo>
                  <a:lnTo>
                    <a:pt x="197739" y="389700"/>
                  </a:lnTo>
                  <a:lnTo>
                    <a:pt x="151253" y="378230"/>
                  </a:lnTo>
                  <a:lnTo>
                    <a:pt x="109186" y="360081"/>
                  </a:lnTo>
                  <a:lnTo>
                    <a:pt x="72535" y="336043"/>
                  </a:lnTo>
                  <a:lnTo>
                    <a:pt x="42294" y="306910"/>
                  </a:lnTo>
                  <a:lnTo>
                    <a:pt x="19461" y="273472"/>
                  </a:lnTo>
                  <a:lnTo>
                    <a:pt x="5031" y="236522"/>
                  </a:lnTo>
                  <a:lnTo>
                    <a:pt x="0" y="196850"/>
                  </a:lnTo>
                  <a:close/>
                </a:path>
              </a:pathLst>
            </a:custGeom>
            <a:ln w="12700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32141" y="2292314"/>
            <a:ext cx="115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722" y="199216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5450" y="2476500"/>
            <a:ext cx="244129" cy="11430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637739" y="1922152"/>
            <a:ext cx="1209675" cy="683895"/>
            <a:chOff x="2637739" y="1922152"/>
            <a:chExt cx="1209675" cy="683895"/>
          </a:xfrm>
        </p:grpSpPr>
        <p:sp>
          <p:nvSpPr>
            <p:cNvPr id="53" name="object 53"/>
            <p:cNvSpPr/>
            <p:nvPr/>
          </p:nvSpPr>
          <p:spPr>
            <a:xfrm>
              <a:off x="2644089" y="2025943"/>
              <a:ext cx="493395" cy="400050"/>
            </a:xfrm>
            <a:custGeom>
              <a:avLst/>
              <a:gdLst/>
              <a:ahLst/>
              <a:cxnLst/>
              <a:rect l="l" t="t" r="r" b="b"/>
              <a:pathLst>
                <a:path w="493394" h="400050">
                  <a:moveTo>
                    <a:pt x="2298" y="154671"/>
                  </a:moveTo>
                  <a:lnTo>
                    <a:pt x="14517" y="116351"/>
                  </a:lnTo>
                  <a:lnTo>
                    <a:pt x="35506" y="82437"/>
                  </a:lnTo>
                  <a:lnTo>
                    <a:pt x="64138" y="53530"/>
                  </a:lnTo>
                  <a:lnTo>
                    <a:pt x="99285" y="30231"/>
                  </a:lnTo>
                  <a:lnTo>
                    <a:pt x="139822" y="13142"/>
                  </a:lnTo>
                  <a:lnTo>
                    <a:pt x="184621" y="2865"/>
                  </a:lnTo>
                  <a:lnTo>
                    <a:pt x="232555" y="0"/>
                  </a:lnTo>
                  <a:lnTo>
                    <a:pt x="282498" y="5148"/>
                  </a:lnTo>
                  <a:lnTo>
                    <a:pt x="330977" y="18207"/>
                  </a:lnTo>
                  <a:lnTo>
                    <a:pt x="374714" y="38031"/>
                  </a:lnTo>
                  <a:lnTo>
                    <a:pt x="412871" y="63656"/>
                  </a:lnTo>
                  <a:lnTo>
                    <a:pt x="444611" y="94115"/>
                  </a:lnTo>
                  <a:lnTo>
                    <a:pt x="469097" y="128446"/>
                  </a:lnTo>
                  <a:lnTo>
                    <a:pt x="485492" y="165683"/>
                  </a:lnTo>
                  <a:lnTo>
                    <a:pt x="492959" y="204861"/>
                  </a:lnTo>
                  <a:lnTo>
                    <a:pt x="490661" y="245017"/>
                  </a:lnTo>
                  <a:lnTo>
                    <a:pt x="478441" y="283338"/>
                  </a:lnTo>
                  <a:lnTo>
                    <a:pt x="457452" y="317252"/>
                  </a:lnTo>
                  <a:lnTo>
                    <a:pt x="428820" y="346159"/>
                  </a:lnTo>
                  <a:lnTo>
                    <a:pt x="393673" y="369458"/>
                  </a:lnTo>
                  <a:lnTo>
                    <a:pt x="353137" y="386546"/>
                  </a:lnTo>
                  <a:lnTo>
                    <a:pt x="308338" y="396824"/>
                  </a:lnTo>
                  <a:lnTo>
                    <a:pt x="260404" y="399689"/>
                  </a:lnTo>
                  <a:lnTo>
                    <a:pt x="210461" y="394541"/>
                  </a:lnTo>
                  <a:lnTo>
                    <a:pt x="161982" y="381481"/>
                  </a:lnTo>
                  <a:lnTo>
                    <a:pt x="118245" y="361657"/>
                  </a:lnTo>
                  <a:lnTo>
                    <a:pt x="80088" y="336033"/>
                  </a:lnTo>
                  <a:lnTo>
                    <a:pt x="48348" y="305573"/>
                  </a:lnTo>
                  <a:lnTo>
                    <a:pt x="23862" y="271243"/>
                  </a:lnTo>
                  <a:lnTo>
                    <a:pt x="7467" y="234006"/>
                  </a:lnTo>
                  <a:lnTo>
                    <a:pt x="0" y="194827"/>
                  </a:lnTo>
                  <a:lnTo>
                    <a:pt x="2298" y="154671"/>
                  </a:lnTo>
                  <a:close/>
                </a:path>
              </a:pathLst>
            </a:custGeom>
            <a:ln w="1269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78544" y="1922157"/>
              <a:ext cx="729615" cy="418465"/>
            </a:xfrm>
            <a:custGeom>
              <a:avLst/>
              <a:gdLst/>
              <a:ahLst/>
              <a:cxnLst/>
              <a:rect l="l" t="t" r="r" b="b"/>
              <a:pathLst>
                <a:path w="729614" h="418464">
                  <a:moveTo>
                    <a:pt x="387248" y="400405"/>
                  </a:moveTo>
                  <a:lnTo>
                    <a:pt x="368427" y="386791"/>
                  </a:lnTo>
                  <a:lnTo>
                    <a:pt x="367195" y="380796"/>
                  </a:lnTo>
                  <a:lnTo>
                    <a:pt x="360413" y="347700"/>
                  </a:lnTo>
                  <a:lnTo>
                    <a:pt x="356565" y="328879"/>
                  </a:lnTo>
                  <a:lnTo>
                    <a:pt x="343484" y="264998"/>
                  </a:lnTo>
                  <a:lnTo>
                    <a:pt x="335978" y="228371"/>
                  </a:lnTo>
                  <a:lnTo>
                    <a:pt x="325399" y="226402"/>
                  </a:lnTo>
                  <a:lnTo>
                    <a:pt x="325399" y="328879"/>
                  </a:lnTo>
                  <a:lnTo>
                    <a:pt x="276961" y="319913"/>
                  </a:lnTo>
                  <a:lnTo>
                    <a:pt x="312254" y="264998"/>
                  </a:lnTo>
                  <a:lnTo>
                    <a:pt x="325399" y="328879"/>
                  </a:lnTo>
                  <a:lnTo>
                    <a:pt x="325399" y="226402"/>
                  </a:lnTo>
                  <a:lnTo>
                    <a:pt x="263956" y="214896"/>
                  </a:lnTo>
                  <a:lnTo>
                    <a:pt x="258546" y="215328"/>
                  </a:lnTo>
                  <a:lnTo>
                    <a:pt x="251371" y="219760"/>
                  </a:lnTo>
                  <a:lnTo>
                    <a:pt x="249161" y="223100"/>
                  </a:lnTo>
                  <a:lnTo>
                    <a:pt x="247510" y="232079"/>
                  </a:lnTo>
                  <a:lnTo>
                    <a:pt x="248373" y="236004"/>
                  </a:lnTo>
                  <a:lnTo>
                    <a:pt x="253492" y="242697"/>
                  </a:lnTo>
                  <a:lnTo>
                    <a:pt x="258381" y="245046"/>
                  </a:lnTo>
                  <a:lnTo>
                    <a:pt x="285203" y="249999"/>
                  </a:lnTo>
                  <a:lnTo>
                    <a:pt x="216369" y="358660"/>
                  </a:lnTo>
                  <a:lnTo>
                    <a:pt x="208991" y="357085"/>
                  </a:lnTo>
                  <a:lnTo>
                    <a:pt x="203428" y="357416"/>
                  </a:lnTo>
                  <a:lnTo>
                    <a:pt x="195948" y="361886"/>
                  </a:lnTo>
                  <a:lnTo>
                    <a:pt x="194818" y="363550"/>
                  </a:lnTo>
                  <a:lnTo>
                    <a:pt x="193776" y="360222"/>
                  </a:lnTo>
                  <a:lnTo>
                    <a:pt x="189890" y="356184"/>
                  </a:lnTo>
                  <a:lnTo>
                    <a:pt x="187934" y="354203"/>
                  </a:lnTo>
                  <a:lnTo>
                    <a:pt x="183438" y="352564"/>
                  </a:lnTo>
                  <a:lnTo>
                    <a:pt x="176415" y="351269"/>
                  </a:lnTo>
                  <a:lnTo>
                    <a:pt x="175196" y="345287"/>
                  </a:lnTo>
                  <a:lnTo>
                    <a:pt x="168414" y="312178"/>
                  </a:lnTo>
                  <a:lnTo>
                    <a:pt x="164553" y="293357"/>
                  </a:lnTo>
                  <a:lnTo>
                    <a:pt x="151472" y="229476"/>
                  </a:lnTo>
                  <a:lnTo>
                    <a:pt x="143967" y="192849"/>
                  </a:lnTo>
                  <a:lnTo>
                    <a:pt x="133400" y="190881"/>
                  </a:lnTo>
                  <a:lnTo>
                    <a:pt x="133400" y="293357"/>
                  </a:lnTo>
                  <a:lnTo>
                    <a:pt x="84963" y="284403"/>
                  </a:lnTo>
                  <a:lnTo>
                    <a:pt x="120243" y="229476"/>
                  </a:lnTo>
                  <a:lnTo>
                    <a:pt x="133400" y="293357"/>
                  </a:lnTo>
                  <a:lnTo>
                    <a:pt x="133400" y="190881"/>
                  </a:lnTo>
                  <a:lnTo>
                    <a:pt x="71945" y="179374"/>
                  </a:lnTo>
                  <a:lnTo>
                    <a:pt x="66548" y="179806"/>
                  </a:lnTo>
                  <a:lnTo>
                    <a:pt x="59372" y="184238"/>
                  </a:lnTo>
                  <a:lnTo>
                    <a:pt x="57162" y="187591"/>
                  </a:lnTo>
                  <a:lnTo>
                    <a:pt x="55499" y="196557"/>
                  </a:lnTo>
                  <a:lnTo>
                    <a:pt x="56362" y="200482"/>
                  </a:lnTo>
                  <a:lnTo>
                    <a:pt x="61480" y="207175"/>
                  </a:lnTo>
                  <a:lnTo>
                    <a:pt x="66370" y="209524"/>
                  </a:lnTo>
                  <a:lnTo>
                    <a:pt x="93205" y="214490"/>
                  </a:lnTo>
                  <a:lnTo>
                    <a:pt x="24371" y="323138"/>
                  </a:lnTo>
                  <a:lnTo>
                    <a:pt x="16992" y="321564"/>
                  </a:lnTo>
                  <a:lnTo>
                    <a:pt x="11430" y="321906"/>
                  </a:lnTo>
                  <a:lnTo>
                    <a:pt x="3937" y="326364"/>
                  </a:lnTo>
                  <a:lnTo>
                    <a:pt x="1651" y="329730"/>
                  </a:lnTo>
                  <a:lnTo>
                    <a:pt x="0" y="338709"/>
                  </a:lnTo>
                  <a:lnTo>
                    <a:pt x="863" y="342620"/>
                  </a:lnTo>
                  <a:lnTo>
                    <a:pt x="5981" y="349326"/>
                  </a:lnTo>
                  <a:lnTo>
                    <a:pt x="10871" y="351663"/>
                  </a:lnTo>
                  <a:lnTo>
                    <a:pt x="65697" y="361810"/>
                  </a:lnTo>
                  <a:lnTo>
                    <a:pt x="71094" y="361365"/>
                  </a:lnTo>
                  <a:lnTo>
                    <a:pt x="78270" y="356946"/>
                  </a:lnTo>
                  <a:lnTo>
                    <a:pt x="80479" y="353644"/>
                  </a:lnTo>
                  <a:lnTo>
                    <a:pt x="82118" y="344766"/>
                  </a:lnTo>
                  <a:lnTo>
                    <a:pt x="81254" y="340842"/>
                  </a:lnTo>
                  <a:lnTo>
                    <a:pt x="76136" y="334149"/>
                  </a:lnTo>
                  <a:lnTo>
                    <a:pt x="71247" y="331812"/>
                  </a:lnTo>
                  <a:lnTo>
                    <a:pt x="56705" y="329120"/>
                  </a:lnTo>
                  <a:lnTo>
                    <a:pt x="60490" y="323138"/>
                  </a:lnTo>
                  <a:lnTo>
                    <a:pt x="67411" y="312178"/>
                  </a:lnTo>
                  <a:lnTo>
                    <a:pt x="140284" y="325666"/>
                  </a:lnTo>
                  <a:lnTo>
                    <a:pt x="144081" y="345287"/>
                  </a:lnTo>
                  <a:lnTo>
                    <a:pt x="129540" y="342595"/>
                  </a:lnTo>
                  <a:lnTo>
                    <a:pt x="124142" y="343027"/>
                  </a:lnTo>
                  <a:lnTo>
                    <a:pt x="116967" y="347459"/>
                  </a:lnTo>
                  <a:lnTo>
                    <a:pt x="114757" y="350761"/>
                  </a:lnTo>
                  <a:lnTo>
                    <a:pt x="113118" y="359638"/>
                  </a:lnTo>
                  <a:lnTo>
                    <a:pt x="113982" y="363550"/>
                  </a:lnTo>
                  <a:lnTo>
                    <a:pt x="119100" y="370255"/>
                  </a:lnTo>
                  <a:lnTo>
                    <a:pt x="123990" y="372592"/>
                  </a:lnTo>
                  <a:lnTo>
                    <a:pt x="178816" y="382739"/>
                  </a:lnTo>
                  <a:lnTo>
                    <a:pt x="184200" y="382295"/>
                  </a:lnTo>
                  <a:lnTo>
                    <a:pt x="191274" y="377850"/>
                  </a:lnTo>
                  <a:lnTo>
                    <a:pt x="192417" y="376123"/>
                  </a:lnTo>
                  <a:lnTo>
                    <a:pt x="192862" y="378142"/>
                  </a:lnTo>
                  <a:lnTo>
                    <a:pt x="197980" y="384848"/>
                  </a:lnTo>
                  <a:lnTo>
                    <a:pt x="202869" y="387184"/>
                  </a:lnTo>
                  <a:lnTo>
                    <a:pt x="257695" y="397332"/>
                  </a:lnTo>
                  <a:lnTo>
                    <a:pt x="263105" y="396887"/>
                  </a:lnTo>
                  <a:lnTo>
                    <a:pt x="270281" y="392468"/>
                  </a:lnTo>
                  <a:lnTo>
                    <a:pt x="272478" y="389166"/>
                  </a:lnTo>
                  <a:lnTo>
                    <a:pt x="274116" y="380288"/>
                  </a:lnTo>
                  <a:lnTo>
                    <a:pt x="273253" y="376364"/>
                  </a:lnTo>
                  <a:lnTo>
                    <a:pt x="268135" y="369671"/>
                  </a:lnTo>
                  <a:lnTo>
                    <a:pt x="263245" y="367322"/>
                  </a:lnTo>
                  <a:lnTo>
                    <a:pt x="248716" y="364642"/>
                  </a:lnTo>
                  <a:lnTo>
                    <a:pt x="252488" y="358660"/>
                  </a:lnTo>
                  <a:lnTo>
                    <a:pt x="259410" y="347700"/>
                  </a:lnTo>
                  <a:lnTo>
                    <a:pt x="332295" y="361188"/>
                  </a:lnTo>
                  <a:lnTo>
                    <a:pt x="336080" y="380796"/>
                  </a:lnTo>
                  <a:lnTo>
                    <a:pt x="321538" y="378117"/>
                  </a:lnTo>
                  <a:lnTo>
                    <a:pt x="316141" y="378548"/>
                  </a:lnTo>
                  <a:lnTo>
                    <a:pt x="308965" y="382968"/>
                  </a:lnTo>
                  <a:lnTo>
                    <a:pt x="306768" y="386270"/>
                  </a:lnTo>
                  <a:lnTo>
                    <a:pt x="305117" y="395160"/>
                  </a:lnTo>
                  <a:lnTo>
                    <a:pt x="305993" y="399072"/>
                  </a:lnTo>
                  <a:lnTo>
                    <a:pt x="311099" y="405765"/>
                  </a:lnTo>
                  <a:lnTo>
                    <a:pt x="315988" y="408114"/>
                  </a:lnTo>
                  <a:lnTo>
                    <a:pt x="370827" y="418261"/>
                  </a:lnTo>
                  <a:lnTo>
                    <a:pt x="376199" y="417817"/>
                  </a:lnTo>
                  <a:lnTo>
                    <a:pt x="383286" y="413372"/>
                  </a:lnTo>
                  <a:lnTo>
                    <a:pt x="385457" y="410070"/>
                  </a:lnTo>
                  <a:lnTo>
                    <a:pt x="387248" y="400405"/>
                  </a:lnTo>
                  <a:close/>
                </a:path>
                <a:path w="729614" h="418464">
                  <a:moveTo>
                    <a:pt x="570395" y="162915"/>
                  </a:moveTo>
                  <a:lnTo>
                    <a:pt x="555752" y="150253"/>
                  </a:lnTo>
                  <a:lnTo>
                    <a:pt x="554901" y="142951"/>
                  </a:lnTo>
                  <a:lnTo>
                    <a:pt x="551078" y="109956"/>
                  </a:lnTo>
                  <a:lnTo>
                    <a:pt x="549821" y="99085"/>
                  </a:lnTo>
                  <a:lnTo>
                    <a:pt x="543547" y="45097"/>
                  </a:lnTo>
                  <a:lnTo>
                    <a:pt x="540219" y="16395"/>
                  </a:lnTo>
                  <a:lnTo>
                    <a:pt x="524205" y="11950"/>
                  </a:lnTo>
                  <a:lnTo>
                    <a:pt x="524205" y="99085"/>
                  </a:lnTo>
                  <a:lnTo>
                    <a:pt x="484632" y="88150"/>
                  </a:lnTo>
                  <a:lnTo>
                    <a:pt x="517880" y="45097"/>
                  </a:lnTo>
                  <a:lnTo>
                    <a:pt x="524205" y="99085"/>
                  </a:lnTo>
                  <a:lnTo>
                    <a:pt x="524205" y="11950"/>
                  </a:lnTo>
                  <a:lnTo>
                    <a:pt x="481393" y="25"/>
                  </a:lnTo>
                  <a:lnTo>
                    <a:pt x="476872" y="0"/>
                  </a:lnTo>
                  <a:lnTo>
                    <a:pt x="470598" y="3162"/>
                  </a:lnTo>
                  <a:lnTo>
                    <a:pt x="468528" y="5778"/>
                  </a:lnTo>
                  <a:lnTo>
                    <a:pt x="466496" y="13106"/>
                  </a:lnTo>
                  <a:lnTo>
                    <a:pt x="466940" y="16421"/>
                  </a:lnTo>
                  <a:lnTo>
                    <a:pt x="470700" y="22352"/>
                  </a:lnTo>
                  <a:lnTo>
                    <a:pt x="474599" y="24650"/>
                  </a:lnTo>
                  <a:lnTo>
                    <a:pt x="496506" y="30708"/>
                  </a:lnTo>
                  <a:lnTo>
                    <a:pt x="431546" y="115951"/>
                  </a:lnTo>
                  <a:lnTo>
                    <a:pt x="425526" y="114122"/>
                  </a:lnTo>
                  <a:lnTo>
                    <a:pt x="420890" y="113995"/>
                  </a:lnTo>
                  <a:lnTo>
                    <a:pt x="414350" y="117170"/>
                  </a:lnTo>
                  <a:lnTo>
                    <a:pt x="412216" y="119799"/>
                  </a:lnTo>
                  <a:lnTo>
                    <a:pt x="410184" y="127127"/>
                  </a:lnTo>
                  <a:lnTo>
                    <a:pt x="410616" y="130441"/>
                  </a:lnTo>
                  <a:lnTo>
                    <a:pt x="414388" y="136372"/>
                  </a:lnTo>
                  <a:lnTo>
                    <a:pt x="418274" y="138671"/>
                  </a:lnTo>
                  <a:lnTo>
                    <a:pt x="463067" y="151041"/>
                  </a:lnTo>
                  <a:lnTo>
                    <a:pt x="467588" y="151066"/>
                  </a:lnTo>
                  <a:lnTo>
                    <a:pt x="473862" y="147904"/>
                  </a:lnTo>
                  <a:lnTo>
                    <a:pt x="475932" y="145326"/>
                  </a:lnTo>
                  <a:lnTo>
                    <a:pt x="477926" y="138074"/>
                  </a:lnTo>
                  <a:lnTo>
                    <a:pt x="477494" y="134759"/>
                  </a:lnTo>
                  <a:lnTo>
                    <a:pt x="473722" y="128828"/>
                  </a:lnTo>
                  <a:lnTo>
                    <a:pt x="469836" y="126530"/>
                  </a:lnTo>
                  <a:lnTo>
                    <a:pt x="457962" y="123253"/>
                  </a:lnTo>
                  <a:lnTo>
                    <a:pt x="463511" y="115951"/>
                  </a:lnTo>
                  <a:lnTo>
                    <a:pt x="468071" y="109956"/>
                  </a:lnTo>
                  <a:lnTo>
                    <a:pt x="527596" y="126390"/>
                  </a:lnTo>
                  <a:lnTo>
                    <a:pt x="529336" y="142951"/>
                  </a:lnTo>
                  <a:lnTo>
                    <a:pt x="517461" y="139674"/>
                  </a:lnTo>
                  <a:lnTo>
                    <a:pt x="512940" y="139649"/>
                  </a:lnTo>
                  <a:lnTo>
                    <a:pt x="506666" y="142811"/>
                  </a:lnTo>
                  <a:lnTo>
                    <a:pt x="504596" y="145389"/>
                  </a:lnTo>
                  <a:lnTo>
                    <a:pt x="502818" y="151841"/>
                  </a:lnTo>
                  <a:lnTo>
                    <a:pt x="502716" y="153517"/>
                  </a:lnTo>
                  <a:lnTo>
                    <a:pt x="503034" y="155956"/>
                  </a:lnTo>
                  <a:lnTo>
                    <a:pt x="506806" y="161886"/>
                  </a:lnTo>
                  <a:lnTo>
                    <a:pt x="510692" y="164185"/>
                  </a:lnTo>
                  <a:lnTo>
                    <a:pt x="555485" y="176555"/>
                  </a:lnTo>
                  <a:lnTo>
                    <a:pt x="559981" y="176568"/>
                  </a:lnTo>
                  <a:lnTo>
                    <a:pt x="566178" y="173393"/>
                  </a:lnTo>
                  <a:lnTo>
                    <a:pt x="568223" y="170802"/>
                  </a:lnTo>
                  <a:lnTo>
                    <a:pt x="570395" y="162915"/>
                  </a:lnTo>
                  <a:close/>
                </a:path>
                <a:path w="729614" h="418464">
                  <a:moveTo>
                    <a:pt x="729538" y="206857"/>
                  </a:moveTo>
                  <a:lnTo>
                    <a:pt x="714895" y="194195"/>
                  </a:lnTo>
                  <a:lnTo>
                    <a:pt x="714044" y="186905"/>
                  </a:lnTo>
                  <a:lnTo>
                    <a:pt x="710222" y="153898"/>
                  </a:lnTo>
                  <a:lnTo>
                    <a:pt x="708964" y="143027"/>
                  </a:lnTo>
                  <a:lnTo>
                    <a:pt x="702691" y="89039"/>
                  </a:lnTo>
                  <a:lnTo>
                    <a:pt x="699363" y="60337"/>
                  </a:lnTo>
                  <a:lnTo>
                    <a:pt x="683348" y="55892"/>
                  </a:lnTo>
                  <a:lnTo>
                    <a:pt x="683348" y="143027"/>
                  </a:lnTo>
                  <a:lnTo>
                    <a:pt x="643775" y="132105"/>
                  </a:lnTo>
                  <a:lnTo>
                    <a:pt x="677024" y="89039"/>
                  </a:lnTo>
                  <a:lnTo>
                    <a:pt x="683348" y="143027"/>
                  </a:lnTo>
                  <a:lnTo>
                    <a:pt x="683348" y="55892"/>
                  </a:lnTo>
                  <a:lnTo>
                    <a:pt x="640537" y="43967"/>
                  </a:lnTo>
                  <a:lnTo>
                    <a:pt x="636016" y="43942"/>
                  </a:lnTo>
                  <a:lnTo>
                    <a:pt x="629742" y="47104"/>
                  </a:lnTo>
                  <a:lnTo>
                    <a:pt x="627672" y="49720"/>
                  </a:lnTo>
                  <a:lnTo>
                    <a:pt x="625652" y="57061"/>
                  </a:lnTo>
                  <a:lnTo>
                    <a:pt x="626084" y="60375"/>
                  </a:lnTo>
                  <a:lnTo>
                    <a:pt x="629843" y="66306"/>
                  </a:lnTo>
                  <a:lnTo>
                    <a:pt x="633742" y="68592"/>
                  </a:lnTo>
                  <a:lnTo>
                    <a:pt x="655662" y="74650"/>
                  </a:lnTo>
                  <a:lnTo>
                    <a:pt x="590689" y="159893"/>
                  </a:lnTo>
                  <a:lnTo>
                    <a:pt x="584669" y="158064"/>
                  </a:lnTo>
                  <a:lnTo>
                    <a:pt x="580034" y="157937"/>
                  </a:lnTo>
                  <a:lnTo>
                    <a:pt x="573493" y="161112"/>
                  </a:lnTo>
                  <a:lnTo>
                    <a:pt x="571360" y="163741"/>
                  </a:lnTo>
                  <a:lnTo>
                    <a:pt x="569328" y="171069"/>
                  </a:lnTo>
                  <a:lnTo>
                    <a:pt x="569760" y="174383"/>
                  </a:lnTo>
                  <a:lnTo>
                    <a:pt x="573532" y="180314"/>
                  </a:lnTo>
                  <a:lnTo>
                    <a:pt x="577418" y="182613"/>
                  </a:lnTo>
                  <a:lnTo>
                    <a:pt x="622211" y="194983"/>
                  </a:lnTo>
                  <a:lnTo>
                    <a:pt x="626732" y="195008"/>
                  </a:lnTo>
                  <a:lnTo>
                    <a:pt x="633006" y="191846"/>
                  </a:lnTo>
                  <a:lnTo>
                    <a:pt x="635076" y="189268"/>
                  </a:lnTo>
                  <a:lnTo>
                    <a:pt x="637070" y="182016"/>
                  </a:lnTo>
                  <a:lnTo>
                    <a:pt x="636638" y="178701"/>
                  </a:lnTo>
                  <a:lnTo>
                    <a:pt x="632866" y="172770"/>
                  </a:lnTo>
                  <a:lnTo>
                    <a:pt x="628980" y="170472"/>
                  </a:lnTo>
                  <a:lnTo>
                    <a:pt x="617105" y="167195"/>
                  </a:lnTo>
                  <a:lnTo>
                    <a:pt x="622655" y="159893"/>
                  </a:lnTo>
                  <a:lnTo>
                    <a:pt x="627214" y="153898"/>
                  </a:lnTo>
                  <a:lnTo>
                    <a:pt x="686739" y="170345"/>
                  </a:lnTo>
                  <a:lnTo>
                    <a:pt x="688479" y="186905"/>
                  </a:lnTo>
                  <a:lnTo>
                    <a:pt x="676605" y="183629"/>
                  </a:lnTo>
                  <a:lnTo>
                    <a:pt x="672084" y="183603"/>
                  </a:lnTo>
                  <a:lnTo>
                    <a:pt x="665810" y="186753"/>
                  </a:lnTo>
                  <a:lnTo>
                    <a:pt x="663740" y="189331"/>
                  </a:lnTo>
                  <a:lnTo>
                    <a:pt x="661962" y="195783"/>
                  </a:lnTo>
                  <a:lnTo>
                    <a:pt x="661860" y="197459"/>
                  </a:lnTo>
                  <a:lnTo>
                    <a:pt x="662178" y="199910"/>
                  </a:lnTo>
                  <a:lnTo>
                    <a:pt x="665949" y="205828"/>
                  </a:lnTo>
                  <a:lnTo>
                    <a:pt x="669836" y="208127"/>
                  </a:lnTo>
                  <a:lnTo>
                    <a:pt x="714629" y="220497"/>
                  </a:lnTo>
                  <a:lnTo>
                    <a:pt x="719124" y="220522"/>
                  </a:lnTo>
                  <a:lnTo>
                    <a:pt x="725322" y="217335"/>
                  </a:lnTo>
                  <a:lnTo>
                    <a:pt x="727367" y="214757"/>
                  </a:lnTo>
                  <a:lnTo>
                    <a:pt x="729538" y="206857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8033" y="2199913"/>
              <a:ext cx="493395" cy="400050"/>
            </a:xfrm>
            <a:custGeom>
              <a:avLst/>
              <a:gdLst/>
              <a:ahLst/>
              <a:cxnLst/>
              <a:rect l="l" t="t" r="r" b="b"/>
              <a:pathLst>
                <a:path w="493395" h="400050">
                  <a:moveTo>
                    <a:pt x="2298" y="154671"/>
                  </a:moveTo>
                  <a:lnTo>
                    <a:pt x="14517" y="116351"/>
                  </a:lnTo>
                  <a:lnTo>
                    <a:pt x="35506" y="82437"/>
                  </a:lnTo>
                  <a:lnTo>
                    <a:pt x="64138" y="53530"/>
                  </a:lnTo>
                  <a:lnTo>
                    <a:pt x="99285" y="30231"/>
                  </a:lnTo>
                  <a:lnTo>
                    <a:pt x="139822" y="13142"/>
                  </a:lnTo>
                  <a:lnTo>
                    <a:pt x="184621" y="2865"/>
                  </a:lnTo>
                  <a:lnTo>
                    <a:pt x="232555" y="0"/>
                  </a:lnTo>
                  <a:lnTo>
                    <a:pt x="282498" y="5148"/>
                  </a:lnTo>
                  <a:lnTo>
                    <a:pt x="330977" y="18207"/>
                  </a:lnTo>
                  <a:lnTo>
                    <a:pt x="374714" y="38031"/>
                  </a:lnTo>
                  <a:lnTo>
                    <a:pt x="412871" y="63656"/>
                  </a:lnTo>
                  <a:lnTo>
                    <a:pt x="444611" y="94115"/>
                  </a:lnTo>
                  <a:lnTo>
                    <a:pt x="469097" y="128446"/>
                  </a:lnTo>
                  <a:lnTo>
                    <a:pt x="485492" y="165683"/>
                  </a:lnTo>
                  <a:lnTo>
                    <a:pt x="492959" y="204861"/>
                  </a:lnTo>
                  <a:lnTo>
                    <a:pt x="490661" y="245017"/>
                  </a:lnTo>
                  <a:lnTo>
                    <a:pt x="478441" y="283338"/>
                  </a:lnTo>
                  <a:lnTo>
                    <a:pt x="457452" y="317252"/>
                  </a:lnTo>
                  <a:lnTo>
                    <a:pt x="428820" y="346159"/>
                  </a:lnTo>
                  <a:lnTo>
                    <a:pt x="393673" y="369458"/>
                  </a:lnTo>
                  <a:lnTo>
                    <a:pt x="353137" y="386546"/>
                  </a:lnTo>
                  <a:lnTo>
                    <a:pt x="308338" y="396824"/>
                  </a:lnTo>
                  <a:lnTo>
                    <a:pt x="260404" y="399689"/>
                  </a:lnTo>
                  <a:lnTo>
                    <a:pt x="210461" y="394541"/>
                  </a:lnTo>
                  <a:lnTo>
                    <a:pt x="161982" y="381481"/>
                  </a:lnTo>
                  <a:lnTo>
                    <a:pt x="118245" y="361657"/>
                  </a:lnTo>
                  <a:lnTo>
                    <a:pt x="80088" y="336033"/>
                  </a:lnTo>
                  <a:lnTo>
                    <a:pt x="48348" y="305573"/>
                  </a:lnTo>
                  <a:lnTo>
                    <a:pt x="23862" y="271243"/>
                  </a:lnTo>
                  <a:lnTo>
                    <a:pt x="7467" y="234006"/>
                  </a:lnTo>
                  <a:lnTo>
                    <a:pt x="0" y="194827"/>
                  </a:lnTo>
                  <a:lnTo>
                    <a:pt x="2298" y="154671"/>
                  </a:lnTo>
                  <a:close/>
                </a:path>
              </a:pathLst>
            </a:custGeom>
            <a:ln w="1269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2487" y="2275495"/>
              <a:ext cx="195245" cy="20336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1940" y="2306882"/>
              <a:ext cx="167556" cy="19969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0617" y="2005027"/>
              <a:ext cx="146292" cy="1720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6360" y="2261889"/>
              <a:ext cx="222468" cy="11332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46702" y="2037229"/>
            <a:ext cx="1203269" cy="66557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5819504" y="1797044"/>
            <a:ext cx="4987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Reads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424242"/>
                </a:solidFill>
                <a:latin typeface="Arial MT"/>
                <a:cs typeface="Arial MT"/>
              </a:rPr>
              <a:t>now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2-node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graphs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19504" y="2228844"/>
            <a:ext cx="36017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Nodes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 MT"/>
                <a:cs typeface="Arial MT"/>
              </a:rPr>
              <a:t>prefix/suffix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Edge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 MT"/>
                <a:cs typeface="Arial MT"/>
              </a:rPr>
              <a:t>actual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read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1051" y="3261489"/>
            <a:ext cx="2255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19684" y="5167798"/>
            <a:ext cx="814895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36625" marR="5080" indent="-924560">
              <a:lnSpc>
                <a:spcPct val="101600"/>
              </a:lnSpc>
              <a:spcBef>
                <a:spcPts val="35"/>
              </a:spcBef>
            </a:pPr>
            <a:r>
              <a:rPr sz="3200" spc="-27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3200" spc="-2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construct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actual </a:t>
            </a: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De </a:t>
            </a:r>
            <a:r>
              <a:rPr sz="3200" spc="-75" dirty="0">
                <a:solidFill>
                  <a:srgbClr val="424242"/>
                </a:solidFill>
                <a:latin typeface="Arial MT"/>
                <a:cs typeface="Arial MT"/>
              </a:rPr>
              <a:t>Bruijn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graph, 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nodes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2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424242"/>
                </a:solidFill>
                <a:latin typeface="Arial MT"/>
                <a:cs typeface="Arial MT"/>
              </a:rPr>
              <a:t>identical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424242"/>
                </a:solidFill>
                <a:latin typeface="Arial MT"/>
                <a:cs typeface="Arial MT"/>
              </a:rPr>
              <a:t>should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merged.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9475" y="6577017"/>
            <a:ext cx="3557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21" y="212629"/>
            <a:ext cx="11043285" cy="3500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3855" marR="5080" indent="-351155">
              <a:lnSpc>
                <a:spcPct val="90000"/>
              </a:lnSpc>
              <a:spcBef>
                <a:spcPts val="625"/>
              </a:spcBef>
            </a:pPr>
            <a:r>
              <a:rPr spc="-165" dirty="0">
                <a:solidFill>
                  <a:srgbClr val="424242"/>
                </a:solidFill>
              </a:rPr>
              <a:t>“</a:t>
            </a:r>
            <a:r>
              <a:rPr spc="-340" dirty="0">
                <a:solidFill>
                  <a:srgbClr val="424242"/>
                </a:solidFill>
              </a:rPr>
              <a:t> </a:t>
            </a:r>
            <a:r>
              <a:rPr spc="-495" dirty="0">
                <a:solidFill>
                  <a:srgbClr val="424242"/>
                </a:solidFill>
              </a:rPr>
              <a:t>The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00" dirty="0">
                <a:solidFill>
                  <a:srgbClr val="424242"/>
                </a:solidFill>
              </a:rPr>
              <a:t>rediscovery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70" dirty="0">
                <a:solidFill>
                  <a:srgbClr val="424242"/>
                </a:solidFill>
              </a:rPr>
              <a:t>of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50" dirty="0">
                <a:solidFill>
                  <a:srgbClr val="424242"/>
                </a:solidFill>
              </a:rPr>
              <a:t>Mendel's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laws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70" dirty="0">
                <a:solidFill>
                  <a:srgbClr val="424242"/>
                </a:solidFill>
              </a:rPr>
              <a:t>of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65" dirty="0">
                <a:solidFill>
                  <a:srgbClr val="424242"/>
                </a:solidFill>
              </a:rPr>
              <a:t>heredity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in </a:t>
            </a:r>
            <a:r>
              <a:rPr spc="-330" dirty="0">
                <a:solidFill>
                  <a:srgbClr val="424242"/>
                </a:solidFill>
              </a:rPr>
              <a:t> </a:t>
            </a:r>
            <a:r>
              <a:rPr spc="-360" dirty="0">
                <a:solidFill>
                  <a:srgbClr val="424242"/>
                </a:solidFill>
              </a:rPr>
              <a:t>the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45" dirty="0">
                <a:solidFill>
                  <a:srgbClr val="424242"/>
                </a:solidFill>
              </a:rPr>
              <a:t>opening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80" dirty="0">
                <a:solidFill>
                  <a:srgbClr val="424242"/>
                </a:solidFill>
              </a:rPr>
              <a:t>weeks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70" dirty="0">
                <a:solidFill>
                  <a:srgbClr val="424242"/>
                </a:solidFill>
              </a:rPr>
              <a:t>of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60" dirty="0">
                <a:solidFill>
                  <a:srgbClr val="424242"/>
                </a:solidFill>
              </a:rPr>
              <a:t>the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20th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80" dirty="0">
                <a:solidFill>
                  <a:srgbClr val="424242"/>
                </a:solidFill>
              </a:rPr>
              <a:t>century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90" dirty="0">
                <a:solidFill>
                  <a:srgbClr val="424242"/>
                </a:solidFill>
              </a:rPr>
              <a:t>sparked </a:t>
            </a:r>
            <a:r>
              <a:rPr spc="-385" dirty="0">
                <a:solidFill>
                  <a:srgbClr val="424242"/>
                </a:solidFill>
              </a:rPr>
              <a:t> </a:t>
            </a:r>
            <a:r>
              <a:rPr spc="-335" dirty="0">
                <a:solidFill>
                  <a:srgbClr val="424242"/>
                </a:solidFill>
              </a:rPr>
              <a:t>a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310" dirty="0">
                <a:solidFill>
                  <a:srgbClr val="424242"/>
                </a:solidFill>
              </a:rPr>
              <a:t>scientific</a:t>
            </a:r>
            <a:r>
              <a:rPr spc="-170" dirty="0">
                <a:solidFill>
                  <a:srgbClr val="424242"/>
                </a:solidFill>
              </a:rPr>
              <a:t> </a:t>
            </a:r>
            <a:r>
              <a:rPr spc="-409" dirty="0">
                <a:solidFill>
                  <a:srgbClr val="424242"/>
                </a:solidFill>
              </a:rPr>
              <a:t>quest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375" dirty="0">
                <a:solidFill>
                  <a:srgbClr val="424242"/>
                </a:solidFill>
              </a:rPr>
              <a:t>to</a:t>
            </a:r>
            <a:r>
              <a:rPr spc="-170" dirty="0">
                <a:solidFill>
                  <a:srgbClr val="424242"/>
                </a:solidFill>
              </a:rPr>
              <a:t> </a:t>
            </a:r>
            <a:r>
              <a:rPr spc="-330" dirty="0">
                <a:solidFill>
                  <a:srgbClr val="005D00"/>
                </a:solidFill>
              </a:rPr>
              <a:t>understand</a:t>
            </a:r>
            <a:r>
              <a:rPr spc="-70" dirty="0">
                <a:solidFill>
                  <a:srgbClr val="005D00"/>
                </a:solidFill>
              </a:rPr>
              <a:t> </a:t>
            </a:r>
            <a:r>
              <a:rPr spc="-275" dirty="0">
                <a:solidFill>
                  <a:srgbClr val="005D00"/>
                </a:solidFill>
              </a:rPr>
              <a:t>the</a:t>
            </a:r>
            <a:r>
              <a:rPr spc="-80" dirty="0">
                <a:solidFill>
                  <a:srgbClr val="005D00"/>
                </a:solidFill>
              </a:rPr>
              <a:t> </a:t>
            </a:r>
            <a:r>
              <a:rPr spc="-275" dirty="0">
                <a:solidFill>
                  <a:srgbClr val="005D00"/>
                </a:solidFill>
              </a:rPr>
              <a:t>nature</a:t>
            </a:r>
            <a:r>
              <a:rPr spc="-75" dirty="0">
                <a:solidFill>
                  <a:srgbClr val="005D00"/>
                </a:solidFill>
              </a:rPr>
              <a:t> </a:t>
            </a:r>
            <a:r>
              <a:rPr spc="-355" dirty="0">
                <a:solidFill>
                  <a:srgbClr val="005D00"/>
                </a:solidFill>
              </a:rPr>
              <a:t>and </a:t>
            </a:r>
            <a:r>
              <a:rPr spc="-1205" dirty="0">
                <a:solidFill>
                  <a:srgbClr val="005D00"/>
                </a:solidFill>
              </a:rPr>
              <a:t> </a:t>
            </a:r>
            <a:r>
              <a:rPr spc="-340" dirty="0">
                <a:solidFill>
                  <a:srgbClr val="005D00"/>
                </a:solidFill>
              </a:rPr>
              <a:t>c</a:t>
            </a:r>
            <a:r>
              <a:rPr spc="-445" dirty="0">
                <a:solidFill>
                  <a:srgbClr val="005D00"/>
                </a:solidFill>
              </a:rPr>
              <a:t>o</a:t>
            </a:r>
            <a:r>
              <a:rPr spc="-450" dirty="0">
                <a:solidFill>
                  <a:srgbClr val="005D00"/>
                </a:solidFill>
              </a:rPr>
              <a:t>n</a:t>
            </a:r>
            <a:r>
              <a:rPr spc="-80" dirty="0">
                <a:solidFill>
                  <a:srgbClr val="005D00"/>
                </a:solidFill>
              </a:rPr>
              <a:t>t</a:t>
            </a:r>
            <a:r>
              <a:rPr spc="-340" dirty="0">
                <a:solidFill>
                  <a:srgbClr val="005D00"/>
                </a:solidFill>
              </a:rPr>
              <a:t>e</a:t>
            </a:r>
            <a:r>
              <a:rPr spc="-405" dirty="0">
                <a:solidFill>
                  <a:srgbClr val="005D00"/>
                </a:solidFill>
              </a:rPr>
              <a:t>n</a:t>
            </a:r>
            <a:r>
              <a:rPr spc="-80" dirty="0">
                <a:solidFill>
                  <a:srgbClr val="005D00"/>
                </a:solidFill>
              </a:rPr>
              <a:t>t</a:t>
            </a:r>
            <a:r>
              <a:rPr spc="-75" dirty="0">
                <a:solidFill>
                  <a:srgbClr val="005D00"/>
                </a:solidFill>
              </a:rPr>
              <a:t> </a:t>
            </a:r>
            <a:r>
              <a:rPr spc="-285" dirty="0">
                <a:solidFill>
                  <a:srgbClr val="005D00"/>
                </a:solidFill>
              </a:rPr>
              <a:t>of</a:t>
            </a:r>
            <a:r>
              <a:rPr spc="-75" dirty="0">
                <a:solidFill>
                  <a:srgbClr val="005D00"/>
                </a:solidFill>
              </a:rPr>
              <a:t> </a:t>
            </a:r>
            <a:r>
              <a:rPr spc="-405" dirty="0">
                <a:solidFill>
                  <a:srgbClr val="005D00"/>
                </a:solidFill>
              </a:rPr>
              <a:t>g</a:t>
            </a:r>
            <a:r>
              <a:rPr spc="-340" dirty="0">
                <a:solidFill>
                  <a:srgbClr val="005D00"/>
                </a:solidFill>
              </a:rPr>
              <a:t>e</a:t>
            </a:r>
            <a:r>
              <a:rPr spc="-405" dirty="0">
                <a:solidFill>
                  <a:srgbClr val="005D00"/>
                </a:solidFill>
              </a:rPr>
              <a:t>n</a:t>
            </a:r>
            <a:r>
              <a:rPr spc="-340" dirty="0">
                <a:solidFill>
                  <a:srgbClr val="005D00"/>
                </a:solidFill>
              </a:rPr>
              <a:t>e</a:t>
            </a:r>
            <a:r>
              <a:rPr spc="-80" dirty="0">
                <a:solidFill>
                  <a:srgbClr val="005D00"/>
                </a:solidFill>
              </a:rPr>
              <a:t>t</a:t>
            </a:r>
            <a:r>
              <a:rPr spc="-90" dirty="0">
                <a:solidFill>
                  <a:srgbClr val="005D00"/>
                </a:solidFill>
              </a:rPr>
              <a:t>i</a:t>
            </a:r>
            <a:r>
              <a:rPr spc="-335" dirty="0">
                <a:solidFill>
                  <a:srgbClr val="005D00"/>
                </a:solidFill>
              </a:rPr>
              <a:t>c</a:t>
            </a:r>
            <a:r>
              <a:rPr spc="-80" dirty="0">
                <a:solidFill>
                  <a:srgbClr val="005D00"/>
                </a:solidFill>
              </a:rPr>
              <a:t> </a:t>
            </a:r>
            <a:r>
              <a:rPr spc="-90" dirty="0">
                <a:solidFill>
                  <a:srgbClr val="005D00"/>
                </a:solidFill>
              </a:rPr>
              <a:t>i</a:t>
            </a:r>
            <a:r>
              <a:rPr spc="-405" dirty="0">
                <a:solidFill>
                  <a:srgbClr val="005D00"/>
                </a:solidFill>
              </a:rPr>
              <a:t>n</a:t>
            </a:r>
            <a:r>
              <a:rPr spc="-80" dirty="0">
                <a:solidFill>
                  <a:srgbClr val="005D00"/>
                </a:solidFill>
              </a:rPr>
              <a:t>f</a:t>
            </a:r>
            <a:r>
              <a:rPr spc="-330" dirty="0">
                <a:solidFill>
                  <a:srgbClr val="005D00"/>
                </a:solidFill>
              </a:rPr>
              <a:t>or</a:t>
            </a:r>
            <a:r>
              <a:rPr spc="-490" dirty="0">
                <a:solidFill>
                  <a:srgbClr val="005D00"/>
                </a:solidFill>
              </a:rPr>
              <a:t>m</a:t>
            </a:r>
            <a:r>
              <a:rPr spc="-165" dirty="0">
                <a:solidFill>
                  <a:srgbClr val="005D00"/>
                </a:solidFill>
              </a:rPr>
              <a:t>at</a:t>
            </a:r>
            <a:r>
              <a:rPr spc="-90" dirty="0">
                <a:solidFill>
                  <a:srgbClr val="005D00"/>
                </a:solidFill>
              </a:rPr>
              <a:t>i</a:t>
            </a:r>
            <a:r>
              <a:rPr spc="-445" dirty="0">
                <a:solidFill>
                  <a:srgbClr val="005D00"/>
                </a:solidFill>
              </a:rPr>
              <a:t>on</a:t>
            </a:r>
            <a:r>
              <a:rPr spc="-175" dirty="0">
                <a:solidFill>
                  <a:srgbClr val="005D00"/>
                </a:solidFill>
              </a:rPr>
              <a:t> </a:t>
            </a:r>
            <a:r>
              <a:rPr spc="-170" dirty="0">
                <a:solidFill>
                  <a:srgbClr val="424242"/>
                </a:solidFill>
              </a:rPr>
              <a:t>t</a:t>
            </a:r>
            <a:r>
              <a:rPr spc="-430" dirty="0">
                <a:solidFill>
                  <a:srgbClr val="424242"/>
                </a:solidFill>
              </a:rPr>
              <a:t>h</a:t>
            </a:r>
            <a:r>
              <a:rPr spc="-395" dirty="0">
                <a:solidFill>
                  <a:srgbClr val="424242"/>
                </a:solidFill>
              </a:rPr>
              <a:t>a</a:t>
            </a:r>
            <a:r>
              <a:rPr spc="-165" dirty="0">
                <a:solidFill>
                  <a:srgbClr val="424242"/>
                </a:solidFill>
              </a:rPr>
              <a:t>t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30" dirty="0">
                <a:solidFill>
                  <a:srgbClr val="424242"/>
                </a:solidFill>
              </a:rPr>
              <a:t>h</a:t>
            </a:r>
            <a:r>
              <a:rPr spc="-395" dirty="0">
                <a:solidFill>
                  <a:srgbClr val="424242"/>
                </a:solidFill>
              </a:rPr>
              <a:t>a</a:t>
            </a:r>
            <a:r>
              <a:rPr spc="-330" dirty="0">
                <a:solidFill>
                  <a:srgbClr val="424242"/>
                </a:solidFill>
              </a:rPr>
              <a:t>s  </a:t>
            </a:r>
            <a:r>
              <a:rPr spc="-450" dirty="0">
                <a:solidFill>
                  <a:srgbClr val="424242"/>
                </a:solidFill>
              </a:rPr>
              <a:t>p</a:t>
            </a:r>
            <a:r>
              <a:rPr spc="-295" dirty="0">
                <a:solidFill>
                  <a:srgbClr val="424242"/>
                </a:solidFill>
              </a:rPr>
              <a:t>r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450" dirty="0">
                <a:solidFill>
                  <a:srgbClr val="424242"/>
                </a:solidFill>
              </a:rPr>
              <a:t>pe</a:t>
            </a:r>
            <a:r>
              <a:rPr spc="-180" dirty="0">
                <a:solidFill>
                  <a:srgbClr val="424242"/>
                </a:solidFill>
              </a:rPr>
              <a:t>ll</a:t>
            </a:r>
            <a:r>
              <a:rPr spc="-409" dirty="0">
                <a:solidFill>
                  <a:srgbClr val="424242"/>
                </a:solidFill>
              </a:rPr>
              <a:t>e</a:t>
            </a:r>
            <a:r>
              <a:rPr spc="-490" dirty="0">
                <a:solidFill>
                  <a:srgbClr val="424242"/>
                </a:solidFill>
              </a:rPr>
              <a:t>d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50" dirty="0">
                <a:solidFill>
                  <a:srgbClr val="424242"/>
                </a:solidFill>
              </a:rPr>
              <a:t>b</a:t>
            </a:r>
            <a:r>
              <a:rPr spc="-215" dirty="0">
                <a:solidFill>
                  <a:srgbClr val="424242"/>
                </a:solidFill>
              </a:rPr>
              <a:t>i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180" dirty="0">
                <a:solidFill>
                  <a:srgbClr val="424242"/>
                </a:solidFill>
              </a:rPr>
              <a:t>l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450" dirty="0">
                <a:solidFill>
                  <a:srgbClr val="424242"/>
                </a:solidFill>
              </a:rPr>
              <a:t>g</a:t>
            </a:r>
            <a:r>
              <a:rPr spc="-495" dirty="0">
                <a:solidFill>
                  <a:srgbClr val="424242"/>
                </a:solidFill>
              </a:rPr>
              <a:t>y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170" dirty="0">
                <a:solidFill>
                  <a:srgbClr val="424242"/>
                </a:solidFill>
              </a:rPr>
              <a:t>f</a:t>
            </a:r>
            <a:r>
              <a:rPr spc="-580" dirty="0">
                <a:solidFill>
                  <a:srgbClr val="424242"/>
                </a:solidFill>
              </a:rPr>
              <a:t>o</a:t>
            </a:r>
            <a:r>
              <a:rPr spc="-250" dirty="0">
                <a:solidFill>
                  <a:srgbClr val="424242"/>
                </a:solidFill>
              </a:rPr>
              <a:t>r</a:t>
            </a:r>
            <a:r>
              <a:rPr spc="-180" dirty="0">
                <a:solidFill>
                  <a:srgbClr val="424242"/>
                </a:solidFill>
              </a:rPr>
              <a:t> </a:t>
            </a:r>
            <a:r>
              <a:rPr spc="-170" dirty="0">
                <a:solidFill>
                  <a:srgbClr val="424242"/>
                </a:solidFill>
              </a:rPr>
              <a:t>t</a:t>
            </a:r>
            <a:r>
              <a:rPr spc="-450" dirty="0">
                <a:solidFill>
                  <a:srgbClr val="424242"/>
                </a:solidFill>
              </a:rPr>
              <a:t>he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180" dirty="0">
                <a:solidFill>
                  <a:srgbClr val="424242"/>
                </a:solidFill>
              </a:rPr>
              <a:t>l</a:t>
            </a:r>
            <a:r>
              <a:rPr spc="-340" dirty="0">
                <a:solidFill>
                  <a:srgbClr val="424242"/>
                </a:solidFill>
              </a:rPr>
              <a:t>a</a:t>
            </a:r>
            <a:r>
              <a:rPr spc="-500" dirty="0">
                <a:solidFill>
                  <a:srgbClr val="424242"/>
                </a:solidFill>
              </a:rPr>
              <a:t>s</a:t>
            </a:r>
            <a:r>
              <a:rPr spc="-165" dirty="0">
                <a:solidFill>
                  <a:srgbClr val="424242"/>
                </a:solidFill>
              </a:rPr>
              <a:t>t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75" dirty="0">
                <a:solidFill>
                  <a:srgbClr val="424242"/>
                </a:solidFill>
              </a:rPr>
              <a:t>hund</a:t>
            </a:r>
            <a:r>
              <a:rPr spc="-310" dirty="0">
                <a:solidFill>
                  <a:srgbClr val="424242"/>
                </a:solidFill>
              </a:rPr>
              <a:t>r</a:t>
            </a:r>
            <a:r>
              <a:rPr spc="-409" dirty="0">
                <a:solidFill>
                  <a:srgbClr val="424242"/>
                </a:solidFill>
              </a:rPr>
              <a:t>e</a:t>
            </a:r>
            <a:r>
              <a:rPr spc="-490" dirty="0">
                <a:solidFill>
                  <a:srgbClr val="424242"/>
                </a:solidFill>
              </a:rPr>
              <a:t>d</a:t>
            </a:r>
            <a:r>
              <a:rPr spc="-175" dirty="0">
                <a:solidFill>
                  <a:srgbClr val="424242"/>
                </a:solidFill>
              </a:rPr>
              <a:t> </a:t>
            </a:r>
            <a:r>
              <a:rPr spc="-459" dirty="0">
                <a:solidFill>
                  <a:srgbClr val="424242"/>
                </a:solidFill>
              </a:rPr>
              <a:t>y</a:t>
            </a:r>
            <a:r>
              <a:rPr spc="-455" dirty="0">
                <a:solidFill>
                  <a:srgbClr val="424242"/>
                </a:solidFill>
              </a:rPr>
              <a:t>e</a:t>
            </a:r>
            <a:r>
              <a:rPr spc="-355" dirty="0">
                <a:solidFill>
                  <a:srgbClr val="424242"/>
                </a:solidFill>
              </a:rPr>
              <a:t>ars</a:t>
            </a:r>
            <a:r>
              <a:rPr spc="-204" dirty="0">
                <a:solidFill>
                  <a:srgbClr val="424242"/>
                </a:solidFill>
              </a:rPr>
              <a:t>.</a:t>
            </a:r>
            <a:r>
              <a:rPr spc="-165" dirty="0">
                <a:solidFill>
                  <a:srgbClr val="424242"/>
                </a:solidFill>
              </a:rPr>
              <a:t>”</a:t>
            </a:r>
          </a:p>
          <a:p>
            <a:pPr marL="363855">
              <a:lnSpc>
                <a:spcPts val="3080"/>
              </a:lnSpc>
            </a:pPr>
            <a:r>
              <a:rPr sz="2800" b="0" spc="-135" dirty="0">
                <a:solidFill>
                  <a:srgbClr val="424242"/>
                </a:solidFill>
                <a:latin typeface="Arial MT"/>
                <a:cs typeface="Arial MT"/>
              </a:rPr>
              <a:t>International</a:t>
            </a:r>
            <a:r>
              <a:rPr sz="28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130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10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800" b="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85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spc="-80" dirty="0">
                <a:solidFill>
                  <a:srgbClr val="424242"/>
                </a:solidFill>
                <a:latin typeface="Arial MT"/>
                <a:cs typeface="Arial MT"/>
              </a:rPr>
              <a:t>Consortium,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b="0" i="1" spc="-120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2800" b="0" i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424242"/>
                </a:solidFill>
                <a:latin typeface="Arial MT"/>
                <a:cs typeface="Arial MT"/>
              </a:rPr>
              <a:t>2001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B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089400"/>
            <a:ext cx="2971800" cy="1193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258" y="4481532"/>
            <a:ext cx="16840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80" dirty="0">
                <a:solidFill>
                  <a:srgbClr val="FFFFFF"/>
                </a:solidFill>
                <a:latin typeface="Arial"/>
                <a:cs typeface="Arial"/>
              </a:rPr>
              <a:t>Chromosomes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221" y="5405787"/>
            <a:ext cx="2097405" cy="596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solidFill>
                  <a:srgbClr val="313131"/>
                </a:solidFill>
                <a:latin typeface="Arial"/>
                <a:cs typeface="Arial"/>
              </a:rPr>
              <a:t>Cellular </a:t>
            </a: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basis 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of </a:t>
            </a:r>
            <a:r>
              <a:rPr sz="2000" spc="-55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Arial MT"/>
                <a:cs typeface="Arial MT"/>
              </a:rPr>
              <a:t>heredity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3100" y="4089400"/>
            <a:ext cx="8978899" cy="11937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78492" y="4481532"/>
            <a:ext cx="5232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360" dirty="0">
                <a:solidFill>
                  <a:srgbClr val="FFFFFF"/>
                </a:solidFill>
                <a:latin typeface="Arial"/>
                <a:cs typeface="Arial"/>
              </a:rPr>
              <a:t>DNA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5192" y="5405787"/>
            <a:ext cx="2374900" cy="596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15" dirty="0">
                <a:solidFill>
                  <a:srgbClr val="313131"/>
                </a:solidFill>
                <a:latin typeface="Arial"/>
                <a:cs typeface="Arial"/>
              </a:rPr>
              <a:t>Molecular</a:t>
            </a:r>
            <a:r>
              <a:rPr sz="2000" b="1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basis 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of </a:t>
            </a:r>
            <a:r>
              <a:rPr sz="2000" spc="-54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Arial MT"/>
                <a:cs typeface="Arial MT"/>
              </a:rPr>
              <a:t>heredity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5464" y="4481532"/>
            <a:ext cx="15233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300" b="1" spc="-195" dirty="0">
                <a:solidFill>
                  <a:srgbClr val="FFFFFF"/>
                </a:solidFill>
                <a:latin typeface="Arial"/>
                <a:cs typeface="Arial"/>
              </a:rPr>
              <a:t>enet</a:t>
            </a:r>
            <a:r>
              <a:rPr sz="2300" b="1" spc="-15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25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163" y="5399044"/>
            <a:ext cx="203263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Informational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50"/>
              </a:lnSpc>
            </a:pP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basis</a:t>
            </a:r>
            <a:r>
              <a:rPr sz="2000" spc="-3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Arial MT"/>
                <a:cs typeface="Arial MT"/>
              </a:rPr>
              <a:t>heredity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2502" y="4366248"/>
            <a:ext cx="149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7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3600" b="1" spc="-450" dirty="0">
                <a:solidFill>
                  <a:srgbClr val="FFFFFF"/>
                </a:solidFill>
                <a:latin typeface="Arial"/>
                <a:cs typeface="Arial"/>
              </a:rPr>
              <a:t>nom</a:t>
            </a:r>
            <a:r>
              <a:rPr sz="3600" b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37348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De</a:t>
            </a:r>
            <a:r>
              <a:rPr spc="-490" dirty="0"/>
              <a:t> </a:t>
            </a:r>
            <a:r>
              <a:rPr spc="-305" dirty="0"/>
              <a:t>Bruijn </a:t>
            </a:r>
            <a:r>
              <a:rPr spc="-425" dirty="0"/>
              <a:t>graphs</a:t>
            </a:r>
            <a:r>
              <a:rPr spc="-420" dirty="0"/>
              <a:t> </a:t>
            </a:r>
            <a:r>
              <a:rPr spc="-335" dirty="0"/>
              <a:t>are </a:t>
            </a:r>
            <a:r>
              <a:rPr spc="-415" dirty="0"/>
              <a:t>an</a:t>
            </a:r>
            <a:r>
              <a:rPr spc="-409" dirty="0"/>
              <a:t> </a:t>
            </a:r>
            <a:r>
              <a:rPr spc="-315" dirty="0"/>
              <a:t>alternative </a:t>
            </a:r>
            <a:r>
              <a:rPr spc="-370" dirty="0"/>
              <a:t>representation </a:t>
            </a:r>
            <a:r>
              <a:rPr spc="-1210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165" dirty="0"/>
              <a:t>t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70" dirty="0"/>
              <a:t>ff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580" dirty="0"/>
              <a:t>o</a:t>
            </a:r>
            <a:r>
              <a:rPr spc="-515" dirty="0"/>
              <a:t>n</a:t>
            </a:r>
            <a:r>
              <a:rPr spc="-475" dirty="0"/>
              <a:t>s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15" dirty="0"/>
              <a:t>d</a:t>
            </a:r>
            <a:r>
              <a:rPr spc="-475" dirty="0"/>
              <a:t>v</a:t>
            </a:r>
            <a:r>
              <a:rPr spc="-340" dirty="0"/>
              <a:t>a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340" dirty="0"/>
              <a:t>a</a:t>
            </a:r>
            <a:r>
              <a:rPr spc="-450" dirty="0"/>
              <a:t>ge</a:t>
            </a:r>
            <a:r>
              <a:rPr spc="-49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663700"/>
            <a:ext cx="11023600" cy="4330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6571" y="1643311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75" y="3591036"/>
            <a:ext cx="1874520" cy="110617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70"/>
              </a:spcBef>
              <a:tabLst>
                <a:tab pos="740410" algn="l"/>
                <a:tab pos="1470660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  <a:p>
            <a:pPr marR="8890" algn="r">
              <a:lnSpc>
                <a:spcPct val="100000"/>
              </a:lnSpc>
              <a:spcBef>
                <a:spcPts val="1375"/>
              </a:spcBef>
            </a:pP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9844" y="5548924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255" y="3465320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413" y="1646138"/>
            <a:ext cx="951865" cy="216725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155"/>
              </a:spcBef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1265"/>
              </a:spcBef>
            </a:pP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b="1" spc="6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795"/>
              </a:spcBef>
            </a:pP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0992" y="4687032"/>
            <a:ext cx="101600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100"/>
              </a:spcBef>
            </a:pP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485775">
              <a:lnSpc>
                <a:spcPts val="2675"/>
              </a:lnSpc>
            </a:pP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127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1880" y="3439242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7548" y="1679972"/>
            <a:ext cx="2228850" cy="410082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819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865"/>
              </a:spcBef>
            </a:pP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  <a:spcBef>
                <a:spcPts val="735"/>
              </a:spcBef>
            </a:pP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450"/>
              </a:spcBef>
            </a:pP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6725">
              <a:lnSpc>
                <a:spcPts val="1985"/>
              </a:lnSpc>
              <a:spcBef>
                <a:spcPts val="545"/>
              </a:spcBef>
            </a:pP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ts val="2465"/>
              </a:lnSpc>
              <a:tabLst>
                <a:tab pos="973455" algn="l"/>
                <a:tab pos="1824989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400">
              <a:latin typeface="Courier New"/>
              <a:cs typeface="Courier New"/>
            </a:endParaRPr>
          </a:p>
          <a:p>
            <a:pPr marL="70485">
              <a:lnSpc>
                <a:spcPct val="100000"/>
              </a:lnSpc>
              <a:spcBef>
                <a:spcPts val="1975"/>
              </a:spcBef>
            </a:pPr>
            <a:r>
              <a:rPr sz="2400" b="1" spc="4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75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000">
              <a:latin typeface="Courier New"/>
              <a:cs typeface="Courier New"/>
            </a:endParaRPr>
          </a:p>
          <a:p>
            <a:pPr marL="70485">
              <a:lnSpc>
                <a:spcPct val="100000"/>
              </a:lnSpc>
              <a:spcBef>
                <a:spcPts val="20"/>
              </a:spcBef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192" y="5635133"/>
            <a:ext cx="6426200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52855" marR="5080" indent="-1240790">
              <a:lnSpc>
                <a:spcPct val="101600"/>
              </a:lnSpc>
              <a:spcBef>
                <a:spcPts val="35"/>
              </a:spcBef>
            </a:pP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14" dirty="0">
                <a:solidFill>
                  <a:srgbClr val="424242"/>
                </a:solidFill>
                <a:latin typeface="Arial MT"/>
                <a:cs typeface="Arial MT"/>
              </a:rPr>
              <a:t>Eulerian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path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75" dirty="0">
                <a:solidFill>
                  <a:srgbClr val="424242"/>
                </a:solidFill>
                <a:latin typeface="Arial MT"/>
                <a:cs typeface="Arial MT"/>
              </a:rPr>
              <a:t>Bruijn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424242"/>
                </a:solidFill>
                <a:latin typeface="Arial MT"/>
                <a:cs typeface="Arial MT"/>
              </a:rPr>
              <a:t>graph!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4" y="3633988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810" algn="l"/>
              </a:tabLst>
            </a:pPr>
            <a:r>
              <a:rPr sz="3600" b="1" spc="142" baseline="2314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3600" b="1" baseline="2314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965" y="3623232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1862" y="1628402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5227" y="3626492"/>
            <a:ext cx="217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  <a:tab pos="1772285" algn="l"/>
              </a:tabLst>
            </a:pP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0024C2"/>
                </a:solidFill>
                <a:latin typeface="Courier New"/>
                <a:cs typeface="Courier New"/>
              </a:rPr>
              <a:t>G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4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1891" y="3364956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8957" y="334431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5227" y="1665063"/>
            <a:ext cx="831850" cy="1295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819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4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735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5643" y="4840798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19157" y="4202379"/>
            <a:ext cx="52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08277" y="4247380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7704" y="1631229"/>
            <a:ext cx="951865" cy="13347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155"/>
              </a:spcBef>
            </a:pPr>
            <a:r>
              <a:rPr sz="2000" b="1" spc="95" dirty="0">
                <a:solidFill>
                  <a:srgbClr val="CAA700"/>
                </a:solidFill>
                <a:latin typeface="Courier New"/>
                <a:cs typeface="Courier New"/>
              </a:rPr>
              <a:t>CC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1265"/>
              </a:spcBef>
            </a:pPr>
            <a:r>
              <a:rPr sz="2400" b="1" spc="45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400" b="1" spc="4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b="1" spc="60" dirty="0">
                <a:solidFill>
                  <a:srgbClr val="CAA700"/>
                </a:solidFill>
                <a:latin typeface="Courier New"/>
                <a:cs typeface="Courier New"/>
              </a:rPr>
              <a:t>C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58586" y="4147786"/>
            <a:ext cx="2152650" cy="107696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b="1" spc="60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60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60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1640"/>
              </a:spcBef>
              <a:tabLst>
                <a:tab pos="1748789" algn="l"/>
              </a:tabLst>
            </a:pP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400" b="1" dirty="0">
                <a:solidFill>
                  <a:srgbClr val="B823FF"/>
                </a:solidFill>
                <a:latin typeface="Courier New"/>
                <a:cs typeface="Courier New"/>
              </a:rPr>
              <a:t>A	</a:t>
            </a:r>
            <a:r>
              <a:rPr sz="24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9475" y="5081826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GG</a:t>
            </a:r>
            <a:r>
              <a:rPr sz="2000" b="1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97151" y="3427497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</a:tabLst>
            </a:pP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008C00"/>
                </a:solidFill>
                <a:latin typeface="Courier New"/>
                <a:cs typeface="Courier New"/>
              </a:rPr>
              <a:t>T	</a:t>
            </a:r>
            <a:r>
              <a:rPr sz="2000" b="1" spc="95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644" y="3534215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23376" y="2967158"/>
            <a:ext cx="508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5" dirty="0">
                <a:solidFill>
                  <a:srgbClr val="B823FF"/>
                </a:solidFill>
                <a:latin typeface="Courier New"/>
                <a:cs typeface="Courier New"/>
              </a:rPr>
              <a:t>A</a:t>
            </a:r>
            <a:r>
              <a:rPr sz="2000" b="1" spc="95" dirty="0">
                <a:solidFill>
                  <a:srgbClr val="008C00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24C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475" y="6577017"/>
            <a:ext cx="3557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0951210" cy="64036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algn="ctr">
              <a:lnSpc>
                <a:spcPts val="4700"/>
              </a:lnSpc>
              <a:spcBef>
                <a:spcPts val="740"/>
              </a:spcBef>
            </a:pPr>
            <a:r>
              <a:rPr lang="en-US" sz="3200" spc="-80" dirty="0">
                <a:latin typeface="Arial"/>
                <a:cs typeface="Arial"/>
              </a:rPr>
              <a:t>Modern genome assemblers</a:t>
            </a:r>
            <a:endParaRPr sz="3200" spc="-80" dirty="0">
              <a:latin typeface="Arial"/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2B3840-B091-1AB4-18A2-85E31AB6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76415"/>
              </p:ext>
            </p:extLst>
          </p:nvPr>
        </p:nvGraphicFramePr>
        <p:xfrm>
          <a:off x="2679696" y="1524000"/>
          <a:ext cx="745490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2">
                  <a:extLst>
                    <a:ext uri="{9D8B030D-6E8A-4147-A177-3AD203B41FA5}">
                      <a16:colId xmlns:a16="http://schemas.microsoft.com/office/drawing/2014/main" val="1189651331"/>
                    </a:ext>
                  </a:extLst>
                </a:gridCol>
                <a:gridCol w="3727452">
                  <a:extLst>
                    <a:ext uri="{9D8B030D-6E8A-4147-A177-3AD203B41FA5}">
                      <a16:colId xmlns:a16="http://schemas.microsoft.com/office/drawing/2014/main" val="423260353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7054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Hifiasm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Bruijn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7518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Verkko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Bruijn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1378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Spades [</a:t>
                      </a:r>
                      <a:r>
                        <a:rPr lang="en-US" dirty="0" err="1"/>
                        <a:t>metaspade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Bruijn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79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022286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655" dirty="0"/>
              <a:t>L</a:t>
            </a:r>
            <a:r>
              <a:rPr spc="-580" dirty="0"/>
              <a:t>o</a:t>
            </a:r>
            <a:r>
              <a:rPr spc="-490" dirty="0"/>
              <a:t>n</a:t>
            </a:r>
            <a:r>
              <a:rPr spc="-495" dirty="0"/>
              <a:t>g</a:t>
            </a:r>
            <a:r>
              <a:rPr spc="155" dirty="0"/>
              <a:t>-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340" dirty="0"/>
              <a:t>a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nd</a:t>
            </a:r>
            <a:r>
              <a:rPr spc="-175" dirty="0"/>
              <a:t> </a:t>
            </a:r>
            <a:r>
              <a:rPr spc="-580" dirty="0"/>
              <a:t>mo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v</a:t>
            </a:r>
            <a:r>
              <a:rPr spc="-340" dirty="0"/>
              <a:t>a</a:t>
            </a:r>
            <a:r>
              <a:rPr spc="-180" dirty="0"/>
              <a:t>il</a:t>
            </a:r>
            <a:r>
              <a:rPr spc="-340" dirty="0"/>
              <a:t>a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275" dirty="0"/>
              <a:t>e 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09" dirty="0"/>
              <a:t>c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465" dirty="0"/>
              <a:t>nge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09" dirty="0"/>
              <a:t>ce</a:t>
            </a:r>
            <a:r>
              <a:rPr spc="-500" dirty="0"/>
              <a:t>s</a:t>
            </a:r>
            <a:r>
              <a:rPr spc="-49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658" y="3645685"/>
            <a:ext cx="4682612" cy="2475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300" y="2700215"/>
            <a:ext cx="5499946" cy="1465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7370" y="4795761"/>
            <a:ext cx="5405039" cy="16143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449" y="1526464"/>
            <a:ext cx="783526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25" dirty="0">
                <a:solidFill>
                  <a:srgbClr val="424242"/>
                </a:solidFill>
                <a:latin typeface="Arial MT"/>
                <a:cs typeface="Arial MT"/>
              </a:rPr>
              <a:t>Increased</a:t>
            </a:r>
            <a:r>
              <a:rPr sz="32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14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30" dirty="0">
                <a:solidFill>
                  <a:srgbClr val="424242"/>
                </a:solidFill>
                <a:latin typeface="Arial MT"/>
                <a:cs typeface="Arial MT"/>
              </a:rPr>
              <a:t>quality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45" dirty="0">
                <a:solidFill>
                  <a:srgbClr val="424242"/>
                </a:solidFill>
                <a:latin typeface="Arial MT"/>
                <a:cs typeface="Arial MT"/>
              </a:rPr>
              <a:t>Ability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10" dirty="0">
                <a:solidFill>
                  <a:srgbClr val="424242"/>
                </a:solidFill>
                <a:latin typeface="Arial MT"/>
                <a:cs typeface="Arial MT"/>
              </a:rPr>
              <a:t>assemble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35" dirty="0">
                <a:solidFill>
                  <a:srgbClr val="424242"/>
                </a:solidFill>
                <a:latin typeface="Arial MT"/>
                <a:cs typeface="Arial MT"/>
              </a:rPr>
              <a:t>more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424242"/>
                </a:solidFill>
                <a:latin typeface="Arial MT"/>
                <a:cs typeface="Arial MT"/>
              </a:rPr>
              <a:t>complex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00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419" y="2676053"/>
            <a:ext cx="5222240" cy="113855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455"/>
              </a:spcBef>
            </a:pPr>
            <a:r>
              <a:rPr sz="2800" b="1" spc="-25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2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DBG2OLC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Assembler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b="1" spc="-70" dirty="0">
                <a:solidFill>
                  <a:srgbClr val="424242"/>
                </a:solidFill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0171" y="2603682"/>
            <a:ext cx="28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424242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2522" y="4646497"/>
            <a:ext cx="28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424242"/>
                </a:solidFill>
                <a:latin typeface="Arial"/>
                <a:cs typeface="Arial"/>
              </a:rPr>
              <a:t>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335" y="6472093"/>
            <a:ext cx="241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75" dirty="0">
                <a:solidFill>
                  <a:srgbClr val="767171"/>
                </a:solidFill>
                <a:latin typeface="Arial"/>
                <a:cs typeface="Arial"/>
              </a:rPr>
              <a:t>Y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988631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8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qu</a:t>
            </a:r>
            <a:r>
              <a:rPr spc="-415" dirty="0"/>
              <a:t>a</a:t>
            </a:r>
            <a:r>
              <a:rPr spc="-180" dirty="0"/>
              <a:t>li</a:t>
            </a:r>
            <a:r>
              <a:rPr spc="-170" dirty="0"/>
              <a:t>t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35" dirty="0"/>
              <a:t>be  </a:t>
            </a:r>
            <a:r>
              <a:rPr spc="-409" dirty="0"/>
              <a:t>e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495" dirty="0"/>
              <a:t>by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180" dirty="0"/>
              <a:t>l</a:t>
            </a:r>
            <a:r>
              <a:rPr spc="-409" dirty="0"/>
              <a:t>c</a:t>
            </a:r>
            <a:r>
              <a:rPr spc="-450" dirty="0"/>
              <a:t>u</a:t>
            </a:r>
            <a:r>
              <a:rPr spc="-215" dirty="0"/>
              <a:t>l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170" dirty="0"/>
              <a:t>l</a:t>
            </a:r>
            <a:r>
              <a:rPr spc="-180" dirty="0"/>
              <a:t> </a:t>
            </a:r>
            <a:r>
              <a:rPr spc="-430" dirty="0"/>
              <a:t>p</a:t>
            </a:r>
            <a:r>
              <a:rPr spc="-395" dirty="0"/>
              <a:t>a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478" y="1526464"/>
            <a:ext cx="11663680" cy="529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15" dirty="0">
                <a:solidFill>
                  <a:srgbClr val="424242"/>
                </a:solidFill>
                <a:latin typeface="Arial"/>
                <a:cs typeface="Arial"/>
              </a:rPr>
              <a:t>No.</a:t>
            </a: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424242"/>
                </a:solidFill>
                <a:latin typeface="Arial"/>
                <a:cs typeface="Arial"/>
              </a:rPr>
              <a:t>contigs:</a:t>
            </a:r>
            <a:r>
              <a:rPr sz="2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24242"/>
                </a:solidFill>
                <a:latin typeface="Arial MT"/>
                <a:cs typeface="Arial MT"/>
              </a:rPr>
              <a:t>Total</a:t>
            </a:r>
            <a:r>
              <a:rPr sz="2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endParaRPr sz="2800">
              <a:latin typeface="Arial MT"/>
              <a:cs typeface="Arial MT"/>
            </a:endParaRPr>
          </a:p>
          <a:p>
            <a:pPr marL="533400" indent="-4572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Largest </a:t>
            </a:r>
            <a:r>
              <a:rPr sz="2800" b="1" spc="-25" dirty="0">
                <a:solidFill>
                  <a:srgbClr val="424242"/>
                </a:solidFill>
                <a:latin typeface="Arial"/>
                <a:cs typeface="Arial"/>
              </a:rPr>
              <a:t>contig: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bases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424242"/>
                </a:solidFill>
                <a:latin typeface="Arial MT"/>
                <a:cs typeface="Arial MT"/>
              </a:rPr>
              <a:t>largest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</a:t>
            </a:r>
            <a:endParaRPr sz="2800">
              <a:latin typeface="Arial MT"/>
              <a:cs typeface="Arial MT"/>
            </a:endParaRPr>
          </a:p>
          <a:p>
            <a:pPr marL="533400" indent="-457200">
              <a:lnSpc>
                <a:spcPts val="3329"/>
              </a:lnSpc>
              <a:spcBef>
                <a:spcPts val="4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5" dirty="0">
                <a:solidFill>
                  <a:srgbClr val="424242"/>
                </a:solidFill>
                <a:latin typeface="Arial"/>
                <a:cs typeface="Arial"/>
              </a:rPr>
              <a:t>Total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424242"/>
                </a:solidFill>
                <a:latin typeface="Arial"/>
                <a:cs typeface="Arial"/>
              </a:rPr>
              <a:t>length:</a:t>
            </a: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Number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bases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all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endParaRPr sz="2800">
              <a:latin typeface="Arial MT"/>
              <a:cs typeface="Arial MT"/>
            </a:endParaRPr>
          </a:p>
          <a:p>
            <a:pPr marL="533400" marR="273685" indent="-457200">
              <a:lnSpc>
                <a:spcPts val="3400"/>
              </a:lnSpc>
              <a:spcBef>
                <a:spcPts val="5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850" b="1" spc="-82" baseline="-17543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2800" b="1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Length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424242"/>
                </a:solidFill>
                <a:latin typeface="Arial MT"/>
                <a:cs typeface="Arial MT"/>
              </a:rPr>
              <a:t>largest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424242"/>
                </a:solidFill>
                <a:latin typeface="Arial MT"/>
                <a:cs typeface="Arial MT"/>
              </a:rPr>
              <a:t>(</a:t>
            </a:r>
            <a:r>
              <a:rPr sz="2800" i="1" spc="-22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spc="-225" dirty="0">
                <a:solidFill>
                  <a:srgbClr val="424242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such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length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40" dirty="0">
                <a:solidFill>
                  <a:srgbClr val="424242"/>
                </a:solidFill>
                <a:latin typeface="Arial MT"/>
                <a:cs typeface="Arial MT"/>
              </a:rPr>
              <a:t>≥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i="1" spc="-16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2800" i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account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for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eas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i="1" spc="-210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280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315" dirty="0">
                <a:solidFill>
                  <a:srgbClr val="424242"/>
                </a:solidFill>
                <a:latin typeface="Arial MT"/>
                <a:cs typeface="Arial MT"/>
              </a:rPr>
              <a:t>%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ase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800" spc="-15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800" spc="-160" dirty="0">
                <a:solidFill>
                  <a:srgbClr val="424242"/>
                </a:solidFill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  <a:p>
            <a:pPr marL="990600" lvl="1" indent="-457200">
              <a:lnSpc>
                <a:spcPts val="2760"/>
              </a:lnSpc>
              <a:buChar char="•"/>
              <a:tabLst>
                <a:tab pos="989965" algn="l"/>
                <a:tab pos="990600" algn="l"/>
              </a:tabLst>
            </a:pP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424242"/>
                </a:solidFill>
                <a:latin typeface="Arial MT"/>
                <a:cs typeface="Arial MT"/>
              </a:rPr>
              <a:t>most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commonly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used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400" spc="-60" baseline="-17361" dirty="0">
                <a:solidFill>
                  <a:srgbClr val="424242"/>
                </a:solidFill>
                <a:latin typeface="Arial MT"/>
                <a:cs typeface="Arial MT"/>
              </a:rPr>
              <a:t>50</a:t>
            </a:r>
            <a:endParaRPr sz="2400" baseline="-17361">
              <a:latin typeface="Arial MT"/>
              <a:cs typeface="Arial MT"/>
            </a:endParaRPr>
          </a:p>
          <a:p>
            <a:pPr marL="990600" lvl="1" indent="-457200">
              <a:lnSpc>
                <a:spcPts val="2840"/>
              </a:lnSpc>
              <a:buChar char="•"/>
              <a:tabLst>
                <a:tab pos="989965" algn="l"/>
                <a:tab pos="990600" algn="l"/>
              </a:tabLst>
            </a:pPr>
            <a:r>
              <a:rPr sz="2400" spc="-18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400" spc="-17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num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</a:t>
            </a:r>
            <a:r>
              <a:rPr sz="2400" spc="-19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8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ly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me</a:t>
            </a:r>
            <a:r>
              <a:rPr sz="2400" spc="-114" dirty="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b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ly</a:t>
            </a:r>
            <a:endParaRPr sz="2400">
              <a:latin typeface="Arial MT"/>
              <a:cs typeface="Arial MT"/>
            </a:endParaRPr>
          </a:p>
          <a:p>
            <a:pPr marL="533400" indent="-4572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GC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424242"/>
                </a:solidFill>
                <a:latin typeface="Arial"/>
                <a:cs typeface="Arial"/>
              </a:rPr>
              <a:t>(%):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24242"/>
                </a:solidFill>
                <a:latin typeface="Arial MT"/>
                <a:cs typeface="Arial MT"/>
              </a:rPr>
              <a:t>Percentage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424242"/>
                </a:solidFill>
                <a:latin typeface="Arial MT"/>
                <a:cs typeface="Arial MT"/>
              </a:rPr>
              <a:t>bases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endParaRPr sz="2800">
              <a:latin typeface="Arial MT"/>
              <a:cs typeface="Arial MT"/>
            </a:endParaRPr>
          </a:p>
          <a:p>
            <a:pPr marL="533400" indent="-457200">
              <a:lnSpc>
                <a:spcPts val="3329"/>
              </a:lnSpc>
              <a:spcBef>
                <a:spcPts val="40"/>
              </a:spcBef>
              <a:buFont typeface="Arial MT"/>
              <a:buChar char="•"/>
              <a:tabLst>
                <a:tab pos="532765" algn="l"/>
                <a:tab pos="533400" algn="l"/>
              </a:tabLst>
            </a:pP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Misassembly</a:t>
            </a:r>
            <a:r>
              <a:rPr sz="2800" b="1" spc="-10" dirty="0">
                <a:solidFill>
                  <a:srgbClr val="424242"/>
                </a:solidFill>
                <a:latin typeface="Arial"/>
                <a:cs typeface="Arial"/>
              </a:rPr>
              <a:t> breakpoint:</a:t>
            </a:r>
            <a:r>
              <a:rPr sz="2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2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125" dirty="0">
                <a:solidFill>
                  <a:srgbClr val="424242"/>
                </a:solidFill>
                <a:latin typeface="Arial"/>
                <a:cs typeface="Arial"/>
              </a:rPr>
              <a:t>aligning</a:t>
            </a:r>
            <a:r>
              <a:rPr sz="2800" i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7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16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800" i="1" spc="-105" dirty="0">
                <a:solidFill>
                  <a:srgbClr val="424242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  <a:p>
            <a:pPr marL="990600" lvl="1" indent="-457200">
              <a:lnSpc>
                <a:spcPts val="2850"/>
              </a:lnSpc>
              <a:buChar char="•"/>
              <a:tabLst>
                <a:tab pos="989965" algn="l"/>
                <a:tab pos="990600" algn="l"/>
              </a:tabLst>
            </a:pP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left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aligns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over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1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 MT"/>
                <a:cs typeface="Arial MT"/>
              </a:rPr>
              <a:t>kb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Arial MT"/>
                <a:cs typeface="Arial MT"/>
              </a:rPr>
              <a:t>away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right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endParaRPr sz="2400">
              <a:latin typeface="Arial MT"/>
              <a:cs typeface="Arial MT"/>
            </a:endParaRPr>
          </a:p>
          <a:p>
            <a:pPr marL="990600" lvl="1" indent="-457200">
              <a:lnSpc>
                <a:spcPct val="100000"/>
              </a:lnSpc>
              <a:spcBef>
                <a:spcPts val="20"/>
              </a:spcBef>
              <a:buChar char="•"/>
              <a:tabLst>
                <a:tab pos="989965" algn="l"/>
                <a:tab pos="990600" algn="l"/>
              </a:tabLst>
            </a:pPr>
            <a:r>
              <a:rPr sz="2400" spc="-120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sequences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overlap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424242"/>
                </a:solidFill>
                <a:latin typeface="Arial MT"/>
                <a:cs typeface="Arial MT"/>
              </a:rPr>
              <a:t>≥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1kb</a:t>
            </a:r>
            <a:endParaRPr sz="2400">
              <a:latin typeface="Arial MT"/>
              <a:cs typeface="Arial MT"/>
            </a:endParaRPr>
          </a:p>
          <a:p>
            <a:pPr marL="990600" lvl="1" indent="-457200">
              <a:lnSpc>
                <a:spcPct val="100000"/>
              </a:lnSpc>
              <a:spcBef>
                <a:spcPts val="20"/>
              </a:spcBef>
              <a:buChar char="•"/>
              <a:tabLst>
                <a:tab pos="989965" algn="l"/>
                <a:tab pos="990600" algn="l"/>
              </a:tabLst>
            </a:pPr>
            <a:r>
              <a:rPr sz="2400" spc="-120" dirty="0">
                <a:solidFill>
                  <a:srgbClr val="424242"/>
                </a:solidFill>
                <a:latin typeface="Arial MT"/>
                <a:cs typeface="Arial MT"/>
              </a:rPr>
              <a:t>Flanking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sequences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424242"/>
                </a:solidFill>
                <a:latin typeface="Arial MT"/>
                <a:cs typeface="Arial MT"/>
              </a:rPr>
              <a:t>align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424242"/>
                </a:solidFill>
                <a:latin typeface="Arial MT"/>
                <a:cs typeface="Arial MT"/>
              </a:rPr>
              <a:t>opposite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strands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or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different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chromosomes</a:t>
            </a:r>
            <a:endParaRPr sz="2400">
              <a:latin typeface="Arial MT"/>
              <a:cs typeface="Arial MT"/>
            </a:endParaRPr>
          </a:p>
          <a:p>
            <a:pPr marR="17780" algn="r">
              <a:lnSpc>
                <a:spcPct val="100000"/>
              </a:lnSpc>
              <a:spcBef>
                <a:spcPts val="135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405" dirty="0">
                <a:solidFill>
                  <a:srgbClr val="767171"/>
                </a:solidFill>
                <a:latin typeface="Arial"/>
                <a:cs typeface="Arial"/>
              </a:rPr>
              <a:t>G</a:t>
            </a:r>
            <a:r>
              <a:rPr sz="1800" b="1" spc="-155" dirty="0">
                <a:solidFill>
                  <a:srgbClr val="767171"/>
                </a:solidFill>
                <a:latin typeface="Arial"/>
                <a:cs typeface="Arial"/>
              </a:rPr>
              <a:t>ur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h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7099" y="172760"/>
            <a:ext cx="4826000" cy="24993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50"/>
              </a:spcBef>
            </a:pPr>
            <a:r>
              <a:rPr spc="-980" dirty="0"/>
              <a:t>G</a:t>
            </a:r>
            <a:r>
              <a:rPr spc="-409" dirty="0"/>
              <a:t>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35" dirty="0"/>
              <a:t>do</a:t>
            </a:r>
            <a:r>
              <a:rPr spc="-170" dirty="0"/>
              <a:t>t</a:t>
            </a:r>
            <a:r>
              <a:rPr spc="155" dirty="0"/>
              <a:t>-</a:t>
            </a:r>
            <a:r>
              <a:rPr spc="-450" dirty="0"/>
              <a:t>p</a:t>
            </a:r>
            <a:r>
              <a:rPr spc="-215" dirty="0"/>
              <a:t>l</a:t>
            </a:r>
            <a:r>
              <a:rPr spc="-580" dirty="0"/>
              <a:t>o</a:t>
            </a:r>
            <a:r>
              <a:rPr spc="-170" dirty="0"/>
              <a:t>t</a:t>
            </a:r>
            <a:r>
              <a:rPr spc="-330" dirty="0"/>
              <a:t>s 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500" dirty="0"/>
              <a:t>v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175" dirty="0"/>
              <a:t> </a:t>
            </a:r>
            <a:r>
              <a:rPr spc="-500" dirty="0"/>
              <a:t>v</a:t>
            </a:r>
            <a:r>
              <a:rPr spc="-180" dirty="0"/>
              <a:t>i</a:t>
            </a:r>
            <a:r>
              <a:rPr spc="-500" dirty="0"/>
              <a:t>s</a:t>
            </a:r>
            <a:r>
              <a:rPr spc="-430" dirty="0"/>
              <a:t>u</a:t>
            </a:r>
            <a:r>
              <a:rPr spc="-395" dirty="0"/>
              <a:t>a</a:t>
            </a:r>
            <a:r>
              <a:rPr spc="-170" dirty="0"/>
              <a:t>l  </a:t>
            </a:r>
            <a:r>
              <a:rPr spc="-180" dirty="0"/>
              <a:t>i</a:t>
            </a:r>
            <a:r>
              <a:rPr spc="-425" dirty="0"/>
              <a:t>n</a:t>
            </a:r>
            <a:r>
              <a:rPr spc="-235" dirty="0"/>
              <a:t>f</a:t>
            </a:r>
            <a:r>
              <a:rPr spc="-580" dirty="0"/>
              <a:t>o</a:t>
            </a:r>
            <a:r>
              <a:rPr spc="-254" dirty="0"/>
              <a:t>r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580" dirty="0"/>
              <a:t>o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35" dirty="0"/>
              <a:t>bo</a:t>
            </a:r>
            <a:r>
              <a:rPr spc="-330" dirty="0"/>
              <a:t>ut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335" dirty="0"/>
              <a:t>he  </a:t>
            </a:r>
            <a:r>
              <a:rPr spc="-170" dirty="0"/>
              <a:t>t</a:t>
            </a:r>
            <a:r>
              <a:rPr spc="-325" dirty="0"/>
              <a:t>w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180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491" y="2838922"/>
            <a:ext cx="5417185" cy="40379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89025">
              <a:lnSpc>
                <a:spcPct val="101200"/>
              </a:lnSpc>
              <a:spcBef>
                <a:spcPts val="60"/>
              </a:spcBef>
            </a:pPr>
            <a:r>
              <a:rPr sz="2800" spc="25" dirty="0">
                <a:solidFill>
                  <a:srgbClr val="424242"/>
                </a:solidFill>
                <a:latin typeface="Arial MT"/>
                <a:cs typeface="Arial MT"/>
              </a:rPr>
              <a:t>Dots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correspond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25" dirty="0">
                <a:solidFill>
                  <a:srgbClr val="424242"/>
                </a:solidFill>
                <a:latin typeface="Arial MT"/>
                <a:cs typeface="Arial MT"/>
              </a:rPr>
              <a:t>3-mers </a:t>
            </a:r>
            <a:r>
              <a:rPr sz="2800" spc="-7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shared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85" dirty="0">
                <a:solidFill>
                  <a:srgbClr val="424242"/>
                </a:solidFill>
                <a:latin typeface="Arial MT"/>
                <a:cs typeface="Arial MT"/>
              </a:rPr>
              <a:t>two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sequences.</a:t>
            </a:r>
            <a:endParaRPr sz="2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10" dirty="0">
                <a:solidFill>
                  <a:srgbClr val="424242"/>
                </a:solidFill>
                <a:latin typeface="Arial"/>
                <a:cs typeface="Arial"/>
              </a:rPr>
              <a:t>Red</a:t>
            </a: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identical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shared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k-mer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25" dirty="0">
                <a:solidFill>
                  <a:srgbClr val="424242"/>
                </a:solidFill>
                <a:latin typeface="Arial"/>
                <a:cs typeface="Arial"/>
              </a:rPr>
              <a:t>Blue</a:t>
            </a:r>
            <a:r>
              <a:rPr sz="2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reverse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complementary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k-mer</a:t>
            </a:r>
            <a:endParaRPr sz="2400">
              <a:latin typeface="Arial MT"/>
              <a:cs typeface="Arial MT"/>
            </a:endParaRPr>
          </a:p>
          <a:p>
            <a:pPr marL="12700" marR="629285">
              <a:lnSpc>
                <a:spcPct val="101200"/>
              </a:lnSpc>
              <a:spcBef>
                <a:spcPts val="2180"/>
              </a:spcBef>
            </a:pPr>
            <a:r>
              <a:rPr sz="2800" dirty="0">
                <a:solidFill>
                  <a:srgbClr val="424242"/>
                </a:solidFill>
                <a:latin typeface="Arial MT"/>
                <a:cs typeface="Arial MT"/>
              </a:rPr>
              <a:t>Synteny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blocks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424242"/>
                </a:solidFill>
                <a:latin typeface="Arial MT"/>
                <a:cs typeface="Arial MT"/>
              </a:rPr>
              <a:t>correspond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to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424242"/>
                </a:solidFill>
                <a:latin typeface="Arial MT"/>
                <a:cs typeface="Arial MT"/>
              </a:rPr>
              <a:t>diagonals.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There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also </a:t>
            </a:r>
            <a:r>
              <a:rPr sz="2800" spc="15" dirty="0">
                <a:solidFill>
                  <a:srgbClr val="424242"/>
                </a:solidFill>
                <a:latin typeface="Arial MT"/>
                <a:cs typeface="Arial MT"/>
              </a:rPr>
              <a:t>six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80" dirty="0">
                <a:solidFill>
                  <a:srgbClr val="424242"/>
                </a:solidFill>
                <a:latin typeface="Arial MT"/>
                <a:cs typeface="Arial MT"/>
              </a:rPr>
              <a:t>“nosiy”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dots.</a:t>
            </a:r>
            <a:endParaRPr sz="2800">
              <a:latin typeface="Arial MT"/>
              <a:cs typeface="Arial MT"/>
            </a:endParaRPr>
          </a:p>
          <a:p>
            <a:pPr marL="1871345">
              <a:lnSpc>
                <a:spcPct val="100000"/>
              </a:lnSpc>
              <a:spcBef>
                <a:spcPts val="277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om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pe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20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767171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5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291" y="372463"/>
          <a:ext cx="5160003" cy="5024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424242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7438" y="5466210"/>
          <a:ext cx="5397500" cy="897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7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C2106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42424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2141" y="221212"/>
            <a:ext cx="483234" cy="529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A-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A-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G-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G-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T-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C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0432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C21064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T-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G-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C-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b="1" spc="-5" dirty="0">
                <a:solidFill>
                  <a:srgbClr val="424242"/>
                </a:solidFill>
                <a:latin typeface="Courier New"/>
                <a:cs typeface="Courier New"/>
              </a:rPr>
              <a:t>T-</a:t>
            </a:r>
            <a:r>
              <a:rPr sz="2000" b="1" dirty="0">
                <a:solidFill>
                  <a:srgbClr val="424242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534670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054600"/>
            <a:ext cx="114300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1800" y="4762500"/>
            <a:ext cx="101600" cy="101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300" y="4470400"/>
            <a:ext cx="114300" cy="101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4400" y="1803400"/>
            <a:ext cx="1016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9200" y="1511300"/>
            <a:ext cx="114300" cy="101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6700" y="1206500"/>
            <a:ext cx="101600" cy="1143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1500" y="914400"/>
            <a:ext cx="114300" cy="1016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9100" y="1206500"/>
            <a:ext cx="114300" cy="114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3900" y="1511300"/>
            <a:ext cx="101600" cy="1016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8700" y="1803400"/>
            <a:ext cx="101600" cy="1143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03500" y="2095500"/>
            <a:ext cx="101600" cy="1143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8300" y="2679700"/>
            <a:ext cx="101600" cy="1143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00400" y="2984500"/>
            <a:ext cx="114300" cy="1016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5200" y="3276600"/>
            <a:ext cx="114300" cy="1143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00" y="3568700"/>
            <a:ext cx="101600" cy="1143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9200" y="4470400"/>
            <a:ext cx="114300" cy="1016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6700" y="4762500"/>
            <a:ext cx="1143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2340" y="3805656"/>
            <a:ext cx="800925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CAA700"/>
                </a:solidFill>
                <a:latin typeface="Arial"/>
                <a:cs typeface="Arial"/>
              </a:rPr>
              <a:t>Part</a:t>
            </a:r>
            <a:r>
              <a:rPr sz="3600" b="1" spc="-45" dirty="0">
                <a:solidFill>
                  <a:srgbClr val="CAA700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CAA700"/>
                </a:solidFill>
                <a:latin typeface="Arial"/>
                <a:cs typeface="Arial"/>
              </a:rPr>
              <a:t>III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100"/>
              </a:lnSpc>
              <a:spcBef>
                <a:spcPts val="1005"/>
              </a:spcBef>
            </a:pPr>
            <a:r>
              <a:rPr sz="6600" spc="-355" dirty="0">
                <a:solidFill>
                  <a:srgbClr val="424242"/>
                </a:solidFill>
                <a:latin typeface="Arial MT"/>
                <a:cs typeface="Arial MT"/>
              </a:rPr>
              <a:t>Future</a:t>
            </a:r>
            <a:r>
              <a:rPr sz="66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66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29" dirty="0">
                <a:solidFill>
                  <a:srgbClr val="424242"/>
                </a:solidFill>
                <a:latin typeface="Arial MT"/>
                <a:cs typeface="Arial MT"/>
              </a:rPr>
              <a:t>Genome </a:t>
            </a:r>
            <a:r>
              <a:rPr sz="6600" spc="-2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r>
              <a:rPr sz="66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1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6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310" dirty="0">
                <a:solidFill>
                  <a:srgbClr val="424242"/>
                </a:solidFill>
                <a:latin typeface="Arial MT"/>
                <a:cs typeface="Arial MT"/>
              </a:rPr>
              <a:t>Analysis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72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11758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A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l</a:t>
            </a:r>
            <a:r>
              <a:rPr spc="-409" dirty="0"/>
              <a:t>e</a:t>
            </a:r>
            <a:r>
              <a:rPr spc="-500" dirty="0"/>
              <a:t>s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09" dirty="0"/>
              <a:t>e</a:t>
            </a:r>
            <a:r>
              <a:rPr spc="-415" dirty="0"/>
              <a:t>x</a:t>
            </a:r>
            <a:r>
              <a:rPr spc="-450" dirty="0"/>
              <a:t>pe</a:t>
            </a:r>
            <a:r>
              <a:rPr spc="-515" dirty="0"/>
              <a:t>n</a:t>
            </a:r>
            <a:r>
              <a:rPr spc="-475" dirty="0"/>
              <a:t>s</a:t>
            </a:r>
            <a:r>
              <a:rPr spc="-180" dirty="0"/>
              <a:t>i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0" dirty="0"/>
              <a:t>,</a:t>
            </a:r>
            <a:r>
              <a:rPr spc="-505" dirty="0"/>
              <a:t> </a:t>
            </a:r>
            <a:r>
              <a:rPr spc="-165" dirty="0"/>
              <a:t>“</a:t>
            </a:r>
            <a:r>
              <a:rPr spc="-450" dirty="0"/>
              <a:t>b</a:t>
            </a:r>
            <a:r>
              <a:rPr spc="-215" dirty="0"/>
              <a:t>i</a:t>
            </a:r>
            <a:r>
              <a:rPr spc="-315" dirty="0"/>
              <a:t>g  </a:t>
            </a:r>
            <a:r>
              <a:rPr spc="-375" dirty="0"/>
              <a:t>science”</a:t>
            </a:r>
            <a:r>
              <a:rPr spc="-340" dirty="0"/>
              <a:t> </a:t>
            </a:r>
            <a:r>
              <a:rPr spc="-375" dirty="0"/>
              <a:t>projects</a:t>
            </a:r>
            <a:r>
              <a:rPr spc="-170" dirty="0"/>
              <a:t> </a:t>
            </a:r>
            <a:r>
              <a:rPr spc="-434" dirty="0"/>
              <a:t>have</a:t>
            </a:r>
            <a:r>
              <a:rPr spc="-170" dirty="0"/>
              <a:t> </a:t>
            </a:r>
            <a:r>
              <a:rPr spc="-405" dirty="0"/>
              <a:t>explored</a:t>
            </a:r>
            <a:r>
              <a:rPr spc="-170" dirty="0"/>
              <a:t> </a:t>
            </a:r>
            <a:r>
              <a:rPr spc="-495" dirty="0"/>
              <a:t>genome</a:t>
            </a:r>
            <a:r>
              <a:rPr spc="-170" dirty="0"/>
              <a:t> </a:t>
            </a:r>
            <a:r>
              <a:rPr spc="-335" dirty="0"/>
              <a:t>variation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992" y="1553785"/>
            <a:ext cx="10956925" cy="5059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290195" indent="-457200">
              <a:lnSpc>
                <a:spcPct val="100699"/>
              </a:lnSpc>
              <a:spcBef>
                <a:spcPts val="70"/>
              </a:spcBef>
              <a:buSzPct val="103225"/>
              <a:buChar char="•"/>
              <a:tabLst>
                <a:tab pos="469265" algn="l"/>
                <a:tab pos="469900" algn="l"/>
              </a:tabLst>
            </a:pPr>
            <a:r>
              <a:rPr sz="3100" spc="50" dirty="0">
                <a:solidFill>
                  <a:srgbClr val="867000"/>
                </a:solidFill>
                <a:latin typeface="Arial MT"/>
                <a:cs typeface="Arial MT"/>
              </a:rPr>
              <a:t>1000</a:t>
            </a:r>
            <a:r>
              <a:rPr sz="3100" spc="20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100" spc="120" dirty="0">
                <a:solidFill>
                  <a:srgbClr val="867000"/>
                </a:solidFill>
                <a:latin typeface="Arial MT"/>
                <a:cs typeface="Arial MT"/>
              </a:rPr>
              <a:t>genomes</a:t>
            </a:r>
            <a:r>
              <a:rPr sz="3100" spc="30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100" spc="140" dirty="0">
                <a:solidFill>
                  <a:srgbClr val="867000"/>
                </a:solidFill>
                <a:latin typeface="Arial MT"/>
                <a:cs typeface="Arial MT"/>
              </a:rPr>
              <a:t>project</a:t>
            </a:r>
            <a:r>
              <a:rPr sz="3100" spc="25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867000"/>
                </a:solidFill>
                <a:latin typeface="Arial MT"/>
                <a:cs typeface="Arial MT"/>
              </a:rPr>
              <a:t>(2010):</a:t>
            </a:r>
            <a:r>
              <a:rPr sz="3100" spc="15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genomes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from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at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least 1,000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volunteers </a:t>
            </a:r>
            <a:r>
              <a:rPr sz="3200" spc="45" dirty="0">
                <a:solidFill>
                  <a:srgbClr val="424242"/>
                </a:solidFill>
                <a:latin typeface="Arial MT"/>
                <a:cs typeface="Arial MT"/>
              </a:rPr>
              <a:t>worldwide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from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African, </a:t>
            </a:r>
            <a:r>
              <a:rPr sz="3200" spc="-30" dirty="0">
                <a:solidFill>
                  <a:srgbClr val="424242"/>
                </a:solidFill>
                <a:latin typeface="Arial MT"/>
                <a:cs typeface="Arial MT"/>
              </a:rPr>
              <a:t>Asian </a:t>
            </a:r>
            <a:r>
              <a:rPr sz="32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3200" spc="-30" dirty="0">
                <a:solidFill>
                  <a:srgbClr val="424242"/>
                </a:solidFill>
                <a:latin typeface="Arial MT"/>
                <a:cs typeface="Arial MT"/>
              </a:rPr>
              <a:t>European </a:t>
            </a:r>
            <a:r>
              <a:rPr sz="3200" spc="30" dirty="0">
                <a:solidFill>
                  <a:srgbClr val="424242"/>
                </a:solidFill>
                <a:latin typeface="Arial MT"/>
                <a:cs typeface="Arial MT"/>
              </a:rPr>
              <a:t>populations </a:t>
            </a:r>
            <a:r>
              <a:rPr sz="3200" spc="85" dirty="0">
                <a:solidFill>
                  <a:srgbClr val="424242"/>
                </a:solidFill>
                <a:latin typeface="Arial MT"/>
                <a:cs typeface="Arial MT"/>
              </a:rPr>
              <a:t>to 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analyze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variation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in </a:t>
            </a:r>
            <a:r>
              <a:rPr sz="3200" spc="15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genome.</a:t>
            </a:r>
            <a:endParaRPr sz="3200">
              <a:latin typeface="Arial MT"/>
              <a:cs typeface="Arial MT"/>
            </a:endParaRPr>
          </a:p>
          <a:p>
            <a:pPr marL="469900" marR="5080" indent="-457200">
              <a:lnSpc>
                <a:spcPct val="100299"/>
              </a:lnSpc>
              <a:spcBef>
                <a:spcPts val="5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10" dirty="0">
                <a:solidFill>
                  <a:srgbClr val="867000"/>
                </a:solidFill>
                <a:latin typeface="Arial"/>
                <a:cs typeface="Arial"/>
              </a:rPr>
              <a:t>100k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867000"/>
                </a:solidFill>
                <a:latin typeface="Arial"/>
                <a:cs typeface="Arial"/>
              </a:rPr>
              <a:t>pathogen</a:t>
            </a:r>
            <a:r>
              <a:rPr sz="3200" b="1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867000"/>
                </a:solidFill>
                <a:latin typeface="Arial"/>
                <a:cs typeface="Arial"/>
              </a:rPr>
              <a:t>genome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867000"/>
                </a:solidFill>
                <a:latin typeface="Arial"/>
                <a:cs typeface="Arial"/>
              </a:rPr>
              <a:t>project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867000"/>
                </a:solidFill>
                <a:latin typeface="Arial"/>
                <a:cs typeface="Arial"/>
              </a:rPr>
              <a:t>(2012):</a:t>
            </a:r>
            <a:r>
              <a:rPr sz="3200" b="1" spc="-10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create </a:t>
            </a:r>
            <a:r>
              <a:rPr sz="3200" spc="-6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424242"/>
                </a:solidFill>
                <a:latin typeface="Arial MT"/>
                <a:cs typeface="Arial MT"/>
              </a:rPr>
              <a:t>publicly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424242"/>
                </a:solidFill>
                <a:latin typeface="Arial MT"/>
                <a:cs typeface="Arial MT"/>
              </a:rPr>
              <a:t>available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genetic </a:t>
            </a: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database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3200" spc="15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most common </a:t>
            </a: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424242"/>
                </a:solidFill>
                <a:latin typeface="Arial MT"/>
                <a:cs typeface="Arial MT"/>
              </a:rPr>
              <a:t>foodborne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disease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causing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microbes.</a:t>
            </a:r>
            <a:endParaRPr sz="3200">
              <a:latin typeface="Arial MT"/>
              <a:cs typeface="Arial MT"/>
            </a:endParaRPr>
          </a:p>
          <a:p>
            <a:pPr marL="469900" marR="73025" indent="-457200">
              <a:lnSpc>
                <a:spcPct val="100299"/>
              </a:lnSpc>
              <a:spcBef>
                <a:spcPts val="5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1000</a:t>
            </a:r>
            <a:r>
              <a:rPr sz="3200" b="1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867000"/>
                </a:solidFill>
                <a:latin typeface="Arial"/>
                <a:cs typeface="Arial"/>
              </a:rPr>
              <a:t>plants</a:t>
            </a:r>
            <a:r>
              <a:rPr sz="3200" b="1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867000"/>
                </a:solidFill>
                <a:latin typeface="Arial"/>
                <a:cs typeface="Arial"/>
              </a:rPr>
              <a:t>initiative</a:t>
            </a:r>
            <a:r>
              <a:rPr sz="3200" b="1" spc="10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b="1" spc="-65" dirty="0">
                <a:solidFill>
                  <a:srgbClr val="867000"/>
                </a:solidFill>
                <a:latin typeface="Arial"/>
                <a:cs typeface="Arial"/>
              </a:rPr>
              <a:t>(2015):</a:t>
            </a:r>
            <a:r>
              <a:rPr sz="3200" b="1" spc="-5" dirty="0">
                <a:solidFill>
                  <a:srgbClr val="8670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international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5" dirty="0">
                <a:solidFill>
                  <a:srgbClr val="424242"/>
                </a:solidFill>
                <a:latin typeface="Arial MT"/>
                <a:cs typeface="Arial MT"/>
              </a:rPr>
              <a:t>consortium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5" dirty="0">
                <a:solidFill>
                  <a:srgbClr val="424242"/>
                </a:solidFill>
                <a:latin typeface="Arial MT"/>
                <a:cs typeface="Arial MT"/>
              </a:rPr>
              <a:t>for </a:t>
            </a:r>
            <a:r>
              <a:rPr sz="3200" spc="-869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generating large-scale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sequencing </a:t>
            </a:r>
            <a:r>
              <a:rPr sz="3200" spc="25" dirty="0">
                <a:solidFill>
                  <a:srgbClr val="424242"/>
                </a:solidFill>
                <a:latin typeface="Arial MT"/>
                <a:cs typeface="Arial MT"/>
              </a:rPr>
              <a:t>data </a:t>
            </a:r>
            <a:r>
              <a:rPr sz="3200" spc="35" dirty="0">
                <a:solidFill>
                  <a:srgbClr val="424242"/>
                </a:solidFill>
                <a:latin typeface="Arial MT"/>
                <a:cs typeface="Arial MT"/>
              </a:rPr>
              <a:t>for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over 1000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424242"/>
                </a:solidFill>
                <a:latin typeface="Arial MT"/>
                <a:cs typeface="Arial MT"/>
              </a:rPr>
              <a:t>plant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species.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2" y="81972"/>
            <a:ext cx="6270625" cy="19024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25"/>
              </a:spcBef>
            </a:pPr>
            <a:r>
              <a:rPr spc="-420" dirty="0"/>
              <a:t>M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340" dirty="0"/>
              <a:t>a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330" dirty="0"/>
              <a:t>s  </a:t>
            </a:r>
            <a:r>
              <a:rPr spc="-450" dirty="0"/>
              <a:t>be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580" dirty="0"/>
              <a:t>m</a:t>
            </a:r>
            <a:r>
              <a:rPr spc="-535" dirty="0"/>
              <a:t>po</a:t>
            </a:r>
            <a:r>
              <a:rPr spc="-254" dirty="0"/>
              <a:t>r</a:t>
            </a:r>
            <a:r>
              <a:rPr spc="-170" dirty="0"/>
              <a:t>t</a:t>
            </a:r>
            <a:r>
              <a:rPr spc="-340" dirty="0"/>
              <a:t>a</a:t>
            </a:r>
            <a:r>
              <a:rPr spc="-330" dirty="0"/>
              <a:t>nt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580" dirty="0"/>
              <a:t>oo</a:t>
            </a:r>
            <a:r>
              <a:rPr spc="-170" dirty="0"/>
              <a:t>l</a:t>
            </a:r>
            <a:r>
              <a:rPr spc="-180" dirty="0"/>
              <a:t> i</a:t>
            </a:r>
            <a:r>
              <a:rPr spc="-315" dirty="0"/>
              <a:t>n  </a:t>
            </a:r>
            <a:r>
              <a:rPr spc="-580" dirty="0"/>
              <a:t>m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254" dirty="0"/>
              <a:t>r</a:t>
            </a:r>
            <a:r>
              <a:rPr spc="-580" dirty="0"/>
              <a:t>o</a:t>
            </a:r>
            <a:r>
              <a:rPr spc="-450" dirty="0"/>
              <a:t>b</a:t>
            </a:r>
            <a:r>
              <a:rPr spc="-215" dirty="0"/>
              <a:t>i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470" dirty="0"/>
              <a:t>ud</a:t>
            </a:r>
            <a:r>
              <a:rPr spc="-225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0107" y="6462931"/>
            <a:ext cx="389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P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160" dirty="0">
                <a:solidFill>
                  <a:srgbClr val="767171"/>
                </a:solidFill>
                <a:latin typeface="Arial"/>
                <a:cs typeface="Arial"/>
              </a:rPr>
              <a:t>ng,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465" dirty="0">
                <a:solidFill>
                  <a:srgbClr val="767171"/>
                </a:solidFill>
                <a:latin typeface="Arial"/>
                <a:cs typeface="Arial"/>
              </a:rPr>
              <a:t>Y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(</a:t>
            </a:r>
            <a:r>
              <a:rPr sz="1800" b="1" spc="-16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t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60" dirty="0">
                <a:solidFill>
                  <a:srgbClr val="767171"/>
                </a:solidFill>
                <a:latin typeface="Arial"/>
                <a:cs typeface="Arial"/>
              </a:rPr>
              <a:t>-</a:t>
            </a:r>
            <a:r>
              <a:rPr sz="1800" b="1" spc="-90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215" dirty="0">
                <a:solidFill>
                  <a:srgbClr val="767171"/>
                </a:solidFill>
                <a:latin typeface="Arial"/>
                <a:cs typeface="Arial"/>
              </a:rPr>
              <a:t>D</a:t>
            </a:r>
            <a:r>
              <a:rPr sz="1800" b="1" spc="-305" dirty="0">
                <a:solidFill>
                  <a:srgbClr val="767171"/>
                </a:solidFill>
                <a:latin typeface="Arial"/>
                <a:cs typeface="Arial"/>
              </a:rPr>
              <a:t>BA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39699"/>
            <a:ext cx="3987800" cy="6578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692" y="2128231"/>
            <a:ext cx="6960870" cy="39954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9860" marR="5080" indent="649605">
              <a:lnSpc>
                <a:spcPct val="102200"/>
              </a:lnSpc>
              <a:spcBef>
                <a:spcPts val="15"/>
              </a:spcBef>
            </a:pPr>
            <a:r>
              <a:rPr sz="3100" spc="-200" dirty="0">
                <a:solidFill>
                  <a:srgbClr val="424242"/>
                </a:solidFill>
                <a:latin typeface="Arial MT"/>
                <a:cs typeface="Arial MT"/>
              </a:rPr>
              <a:t>It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20" dirty="0">
                <a:solidFill>
                  <a:srgbClr val="424242"/>
                </a:solidFill>
                <a:latin typeface="Arial MT"/>
                <a:cs typeface="Arial MT"/>
              </a:rPr>
              <a:t>has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90" dirty="0">
                <a:solidFill>
                  <a:srgbClr val="424242"/>
                </a:solidFill>
                <a:latin typeface="Arial MT"/>
                <a:cs typeface="Arial MT"/>
              </a:rPr>
              <a:t>been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05" dirty="0">
                <a:solidFill>
                  <a:srgbClr val="424242"/>
                </a:solidFill>
                <a:latin typeface="Arial MT"/>
                <a:cs typeface="Arial MT"/>
              </a:rPr>
              <a:t>estimated</a:t>
            </a:r>
            <a:r>
              <a:rPr sz="31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05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20" dirty="0">
                <a:solidFill>
                  <a:srgbClr val="424242"/>
                </a:solidFill>
                <a:latin typeface="Arial MT"/>
                <a:cs typeface="Arial MT"/>
              </a:rPr>
              <a:t>99%</a:t>
            </a:r>
            <a:r>
              <a:rPr sz="31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90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3100" spc="-85" dirty="0">
                <a:solidFill>
                  <a:srgbClr val="424242"/>
                </a:solidFill>
                <a:latin typeface="Arial MT"/>
                <a:cs typeface="Arial MT"/>
              </a:rPr>
              <a:t> microbes</a:t>
            </a:r>
            <a:r>
              <a:rPr sz="31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80" dirty="0">
                <a:solidFill>
                  <a:srgbClr val="424242"/>
                </a:solidFill>
                <a:latin typeface="Arial MT"/>
                <a:cs typeface="Arial MT"/>
              </a:rPr>
              <a:t>cannot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60" dirty="0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10" dirty="0">
                <a:solidFill>
                  <a:srgbClr val="424242"/>
                </a:solidFill>
                <a:latin typeface="Arial MT"/>
                <a:cs typeface="Arial MT"/>
              </a:rPr>
              <a:t>isolated</a:t>
            </a:r>
            <a:r>
              <a:rPr sz="31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120" dirty="0">
                <a:solidFill>
                  <a:srgbClr val="424242"/>
                </a:solidFill>
                <a:latin typeface="Arial MT"/>
                <a:cs typeface="Arial MT"/>
              </a:rPr>
              <a:t>nor</a:t>
            </a:r>
            <a:r>
              <a:rPr sz="31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100" spc="-90" dirty="0">
                <a:solidFill>
                  <a:srgbClr val="424242"/>
                </a:solidFill>
                <a:latin typeface="Arial MT"/>
                <a:cs typeface="Arial MT"/>
              </a:rPr>
              <a:t>cultured!</a:t>
            </a:r>
            <a:endParaRPr sz="3100">
              <a:latin typeface="Arial MT"/>
              <a:cs typeface="Arial MT"/>
            </a:endParaRPr>
          </a:p>
          <a:p>
            <a:pPr marL="12700" marR="965200">
              <a:lnSpc>
                <a:spcPct val="101200"/>
              </a:lnSpc>
              <a:spcBef>
                <a:spcPts val="2340"/>
              </a:spcBef>
            </a:pP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Two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40" dirty="0">
                <a:solidFill>
                  <a:srgbClr val="424242"/>
                </a:solidFill>
                <a:latin typeface="Arial MT"/>
                <a:cs typeface="Arial MT"/>
              </a:rPr>
              <a:t>issues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24242"/>
                </a:solidFill>
                <a:latin typeface="Arial MT"/>
                <a:cs typeface="Arial MT"/>
              </a:rPr>
              <a:t>complicate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60" dirty="0">
                <a:solidFill>
                  <a:srgbClr val="424242"/>
                </a:solidFill>
                <a:latin typeface="Arial MT"/>
                <a:cs typeface="Arial MT"/>
              </a:rPr>
              <a:t>metagenome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424242"/>
                </a:solidFill>
                <a:latin typeface="Arial MT"/>
                <a:cs typeface="Arial MT"/>
              </a:rPr>
              <a:t>assemblies:</a:t>
            </a:r>
            <a:endParaRPr sz="2800">
              <a:latin typeface="Arial MT"/>
              <a:cs typeface="Arial MT"/>
            </a:endParaRPr>
          </a:p>
          <a:p>
            <a:pPr marL="469900" marR="320675" indent="-457200">
              <a:lnSpc>
                <a:spcPts val="3300"/>
              </a:lnSpc>
              <a:spcBef>
                <a:spcPts val="8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4050" spc="179" baseline="1028" dirty="0">
                <a:solidFill>
                  <a:srgbClr val="867000"/>
                </a:solidFill>
                <a:latin typeface="Arial MT"/>
                <a:cs typeface="Arial MT"/>
              </a:rPr>
              <a:t>Polymorphisms</a:t>
            </a:r>
            <a:r>
              <a:rPr sz="4050" spc="7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among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424242"/>
                </a:solidFill>
                <a:latin typeface="Arial MT"/>
                <a:cs typeface="Arial MT"/>
              </a:rPr>
              <a:t>similar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5" dirty="0">
                <a:solidFill>
                  <a:srgbClr val="424242"/>
                </a:solidFill>
                <a:latin typeface="Arial MT"/>
                <a:cs typeface="Arial MT"/>
              </a:rPr>
              <a:t>subsp.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50" spc="247" baseline="1028" dirty="0">
                <a:solidFill>
                  <a:srgbClr val="867000"/>
                </a:solidFill>
                <a:latin typeface="Arial MT"/>
                <a:cs typeface="Arial MT"/>
              </a:rPr>
              <a:t>common</a:t>
            </a:r>
            <a:r>
              <a:rPr sz="4050" spc="37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4050" spc="202" baseline="1028" dirty="0">
                <a:solidFill>
                  <a:srgbClr val="867000"/>
                </a:solidFill>
                <a:latin typeface="Arial MT"/>
                <a:cs typeface="Arial MT"/>
              </a:rPr>
              <a:t>genomic</a:t>
            </a:r>
            <a:r>
              <a:rPr sz="4050" spc="44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4050" spc="142" baseline="1028" dirty="0">
                <a:solidFill>
                  <a:srgbClr val="867000"/>
                </a:solidFill>
                <a:latin typeface="Arial MT"/>
                <a:cs typeface="Arial MT"/>
              </a:rPr>
              <a:t>regions</a:t>
            </a:r>
            <a:endParaRPr sz="4050" baseline="1028">
              <a:latin typeface="Arial MT"/>
              <a:cs typeface="Arial MT"/>
            </a:endParaRPr>
          </a:p>
          <a:p>
            <a:pPr marL="469900" marR="96520" indent="-457200">
              <a:lnSpc>
                <a:spcPts val="33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4050" spc="120" baseline="1028" dirty="0">
                <a:solidFill>
                  <a:srgbClr val="867000"/>
                </a:solidFill>
                <a:latin typeface="Arial MT"/>
                <a:cs typeface="Arial MT"/>
              </a:rPr>
              <a:t>Uneven</a:t>
            </a:r>
            <a:r>
              <a:rPr sz="4050" spc="37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4050" spc="187" baseline="1028" dirty="0">
                <a:solidFill>
                  <a:srgbClr val="867000"/>
                </a:solidFill>
                <a:latin typeface="Arial MT"/>
                <a:cs typeface="Arial MT"/>
              </a:rPr>
              <a:t>abundance</a:t>
            </a:r>
            <a:r>
              <a:rPr sz="4050" spc="30" baseline="1028" dirty="0">
                <a:solidFill>
                  <a:srgbClr val="867000"/>
                </a:solidFill>
                <a:latin typeface="Arial MT"/>
                <a:cs typeface="Arial MT"/>
              </a:rPr>
              <a:t> </a:t>
            </a:r>
            <a:r>
              <a:rPr sz="2800" spc="65" dirty="0">
                <a:solidFill>
                  <a:srgbClr val="424242"/>
                </a:solidFill>
                <a:latin typeface="Arial MT"/>
                <a:cs typeface="Arial MT"/>
              </a:rPr>
              <a:t>ratios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65" dirty="0">
                <a:solidFill>
                  <a:srgbClr val="424242"/>
                </a:solidFill>
                <a:latin typeface="Arial MT"/>
                <a:cs typeface="Arial MT"/>
              </a:rPr>
              <a:t>species</a:t>
            </a:r>
            <a:r>
              <a:rPr sz="2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424242"/>
                </a:solidFill>
                <a:latin typeface="Arial MT"/>
                <a:cs typeface="Arial MT"/>
              </a:rPr>
              <a:t>in </a:t>
            </a:r>
            <a:r>
              <a:rPr sz="2800" spc="-7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2800" spc="60" dirty="0">
                <a:solidFill>
                  <a:srgbClr val="424242"/>
                </a:solidFill>
                <a:latin typeface="Arial MT"/>
                <a:cs typeface="Arial MT"/>
              </a:rPr>
              <a:t>sample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300" y="3828756"/>
            <a:ext cx="7327900" cy="277524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118235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620" dirty="0"/>
              <a:t>P</a:t>
            </a:r>
            <a:r>
              <a:rPr spc="-455" dirty="0"/>
              <a:t>a</a:t>
            </a:r>
            <a:r>
              <a:rPr spc="-490" dirty="0"/>
              <a:t>n</a:t>
            </a:r>
            <a:r>
              <a:rPr spc="155" dirty="0"/>
              <a:t>-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500" dirty="0"/>
              <a:t>v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180" dirty="0"/>
              <a:t>l</a:t>
            </a:r>
            <a:r>
              <a:rPr spc="-500" dirty="0"/>
              <a:t>s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409" dirty="0"/>
              <a:t>e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15" dirty="0"/>
              <a:t>u</a:t>
            </a:r>
            <a:r>
              <a:rPr spc="-475" dirty="0"/>
              <a:t>s</a:t>
            </a:r>
            <a:r>
              <a:rPr spc="-409" dirty="0"/>
              <a:t>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409" dirty="0"/>
              <a:t>c</a:t>
            </a:r>
            <a:r>
              <a:rPr spc="-430" dirty="0"/>
              <a:t>h</a:t>
            </a:r>
            <a:r>
              <a:rPr spc="-395" dirty="0"/>
              <a:t>a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409" dirty="0"/>
              <a:t>c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180" dirty="0"/>
              <a:t>i</a:t>
            </a:r>
            <a:r>
              <a:rPr spc="-330" dirty="0"/>
              <a:t>z</a:t>
            </a:r>
            <a:r>
              <a:rPr spc="-275" dirty="0"/>
              <a:t>e 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50" dirty="0"/>
              <a:t>p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50" dirty="0"/>
              <a:t>pe</a:t>
            </a:r>
            <a:r>
              <a:rPr spc="-409" dirty="0"/>
              <a:t>c</a:t>
            </a:r>
            <a:r>
              <a:rPr spc="-180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992" y="6451258"/>
            <a:ext cx="297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Go</a:t>
            </a:r>
            <a:r>
              <a:rPr sz="1800" b="1" spc="-114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z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9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3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</a:t>
            </a:r>
            <a:r>
              <a:rPr sz="1800" b="1" spc="-140" dirty="0">
                <a:solidFill>
                  <a:srgbClr val="767171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992" y="1505178"/>
            <a:ext cx="10457180" cy="19634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200" spc="60" dirty="0">
                <a:solidFill>
                  <a:srgbClr val="424242"/>
                </a:solidFill>
                <a:latin typeface="Arial MT"/>
                <a:cs typeface="Arial MT"/>
              </a:rPr>
              <a:t>Pan-genome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424242"/>
                </a:solidFill>
                <a:latin typeface="Arial MT"/>
                <a:cs typeface="Arial MT"/>
              </a:rPr>
              <a:t>analyses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85" dirty="0">
                <a:solidFill>
                  <a:srgbClr val="424242"/>
                </a:solidFill>
                <a:latin typeface="Arial MT"/>
                <a:cs typeface="Arial MT"/>
              </a:rPr>
              <a:t>should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answer</a:t>
            </a: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3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main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424242"/>
                </a:solidFill>
                <a:latin typeface="Arial MT"/>
                <a:cs typeface="Arial MT"/>
              </a:rPr>
              <a:t>questions:</a:t>
            </a:r>
            <a:endParaRPr sz="32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424242"/>
                </a:solidFill>
                <a:latin typeface="Arial MT"/>
                <a:cs typeface="Arial MT"/>
              </a:rPr>
              <a:t>“core”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size?</a:t>
            </a:r>
            <a:endParaRPr sz="24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pan-genome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size?</a:t>
            </a:r>
            <a:endParaRPr sz="24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spc="70" dirty="0">
                <a:solidFill>
                  <a:srgbClr val="424242"/>
                </a:solidFill>
                <a:latin typeface="Arial MT"/>
                <a:cs typeface="Arial MT"/>
              </a:rPr>
              <a:t>How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many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genes/gene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families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24242"/>
                </a:solidFill>
                <a:latin typeface="Arial MT"/>
                <a:cs typeface="Arial MT"/>
              </a:rPr>
              <a:t>added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with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each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individual?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049" y="3790950"/>
            <a:ext cx="3962400" cy="1993900"/>
          </a:xfrm>
          <a:prstGeom prst="rect">
            <a:avLst/>
          </a:prstGeom>
          <a:solidFill>
            <a:srgbClr val="F2F2F2"/>
          </a:solidFill>
          <a:ln w="12700">
            <a:solidFill>
              <a:srgbClr val="FFD60E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9"/>
              </a:spcBef>
            </a:pPr>
            <a:r>
              <a:rPr sz="2700" spc="105" dirty="0">
                <a:solidFill>
                  <a:srgbClr val="424242"/>
                </a:solidFill>
                <a:latin typeface="Arial MT"/>
                <a:cs typeface="Arial MT"/>
              </a:rPr>
              <a:t>Pan-genome:</a:t>
            </a:r>
            <a:endParaRPr sz="2700">
              <a:latin typeface="Arial MT"/>
              <a:cs typeface="Arial MT"/>
            </a:endParaRPr>
          </a:p>
          <a:p>
            <a:pPr marL="80010" marR="122555">
              <a:lnSpc>
                <a:spcPct val="100699"/>
              </a:lnSpc>
              <a:spcBef>
                <a:spcPts val="75"/>
              </a:spcBef>
            </a:pP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complete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genes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that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either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424242"/>
                </a:solidFill>
                <a:latin typeface="Arial MT"/>
                <a:cs typeface="Arial MT"/>
              </a:rPr>
              <a:t>present </a:t>
            </a:r>
            <a:r>
              <a:rPr sz="2400" spc="-6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all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424242"/>
                </a:solidFill>
                <a:latin typeface="Arial MT"/>
                <a:cs typeface="Arial MT"/>
              </a:rPr>
              <a:t>individuals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species 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dispensable/accessory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86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2" y="150959"/>
            <a:ext cx="1073848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A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30" dirty="0"/>
              <a:t>n</a:t>
            </a:r>
            <a:r>
              <a:rPr spc="-395" dirty="0"/>
              <a:t>a</a:t>
            </a:r>
            <a:r>
              <a:rPr spc="-180" dirty="0"/>
              <a:t>l</a:t>
            </a:r>
            <a:r>
              <a:rPr spc="-500" dirty="0"/>
              <a:t>ys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i</a:t>
            </a:r>
            <a:r>
              <a:rPr spc="-450" dirty="0"/>
              <a:t>nc</a:t>
            </a:r>
            <a:r>
              <a:rPr spc="-580" dirty="0"/>
              <a:t>o</a:t>
            </a:r>
            <a:r>
              <a:rPr spc="-254" dirty="0"/>
              <a:t>r</a:t>
            </a:r>
            <a:r>
              <a:rPr spc="-535" dirty="0"/>
              <a:t>po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80" dirty="0"/>
              <a:t>mo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30" dirty="0"/>
              <a:t>d</a:t>
            </a:r>
            <a:r>
              <a:rPr spc="-395" dirty="0"/>
              <a:t>a</a:t>
            </a:r>
            <a:r>
              <a:rPr spc="-170" dirty="0"/>
              <a:t>t</a:t>
            </a:r>
            <a:r>
              <a:rPr spc="-340" dirty="0"/>
              <a:t>a</a:t>
            </a:r>
            <a:r>
              <a:rPr spc="-170" dirty="0"/>
              <a:t>,  </a:t>
            </a:r>
            <a:r>
              <a:rPr spc="-500" dirty="0"/>
              <a:t>v</a:t>
            </a:r>
            <a:r>
              <a:rPr spc="-180" dirty="0"/>
              <a:t>i</a:t>
            </a:r>
            <a:r>
              <a:rPr spc="-500" dirty="0"/>
              <a:t>s</a:t>
            </a:r>
            <a:r>
              <a:rPr spc="-430" dirty="0"/>
              <a:t>u</a:t>
            </a:r>
            <a:r>
              <a:rPr spc="-395" dirty="0"/>
              <a:t>a</a:t>
            </a:r>
            <a:r>
              <a:rPr spc="-180" dirty="0"/>
              <a:t>li</a:t>
            </a:r>
            <a:r>
              <a:rPr spc="-330" dirty="0"/>
              <a:t>z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580" dirty="0"/>
              <a:t>o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90" dirty="0"/>
              <a:t>nd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430" dirty="0"/>
              <a:t>n</a:t>
            </a:r>
            <a:r>
              <a:rPr spc="-395" dirty="0"/>
              <a:t>a</a:t>
            </a:r>
            <a:r>
              <a:rPr spc="-180" dirty="0"/>
              <a:t>l</a:t>
            </a:r>
            <a:r>
              <a:rPr spc="-500" dirty="0"/>
              <a:t>ys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450" dirty="0"/>
              <a:t>be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580" dirty="0"/>
              <a:t>mo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50" dirty="0"/>
              <a:t>d</a:t>
            </a:r>
            <a:r>
              <a:rPr spc="-215" dirty="0"/>
              <a:t>i</a:t>
            </a:r>
            <a:r>
              <a:rPr spc="-170" dirty="0"/>
              <a:t>ff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450" dirty="0"/>
              <a:t>u</a:t>
            </a:r>
            <a:r>
              <a:rPr spc="-215" dirty="0"/>
              <a:t>l</a:t>
            </a:r>
            <a:r>
              <a:rPr spc="-16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992" y="6451258"/>
            <a:ext cx="255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7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60" dirty="0">
                <a:solidFill>
                  <a:srgbClr val="767171"/>
                </a:solidFill>
                <a:latin typeface="Arial"/>
                <a:cs typeface="Arial"/>
              </a:rPr>
              <a:t>un,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870200"/>
            <a:ext cx="8369300" cy="3606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4992" y="1526464"/>
            <a:ext cx="11402695" cy="359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424242"/>
                </a:solidFill>
                <a:latin typeface="Arial MT"/>
                <a:cs typeface="Arial MT"/>
              </a:rPr>
              <a:t>Rice</a:t>
            </a:r>
            <a:r>
              <a:rPr sz="32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424242"/>
                </a:solidFill>
                <a:latin typeface="Arial MT"/>
                <a:cs typeface="Arial MT"/>
              </a:rPr>
              <a:t>(</a:t>
            </a:r>
            <a:r>
              <a:rPr sz="3200" i="1" spc="-35" dirty="0">
                <a:solidFill>
                  <a:srgbClr val="424242"/>
                </a:solidFill>
                <a:latin typeface="Arial"/>
                <a:cs typeface="Arial"/>
              </a:rPr>
              <a:t>Oryza</a:t>
            </a:r>
            <a:r>
              <a:rPr sz="32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i="1" spc="35" dirty="0">
                <a:solidFill>
                  <a:srgbClr val="424242"/>
                </a:solidFill>
                <a:latin typeface="Arial"/>
                <a:cs typeface="Arial"/>
              </a:rPr>
              <a:t>sativa</a:t>
            </a:r>
            <a:r>
              <a:rPr sz="32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L.)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424242"/>
                </a:solidFill>
                <a:latin typeface="Arial MT"/>
                <a:cs typeface="Arial MT"/>
              </a:rPr>
              <a:t>pan-genome: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spc="5" dirty="0">
                <a:solidFill>
                  <a:srgbClr val="424242"/>
                </a:solidFill>
                <a:latin typeface="Arial MT"/>
                <a:cs typeface="Arial MT"/>
              </a:rPr>
              <a:t>~3000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rice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r>
              <a:rPr sz="32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424242"/>
                </a:solidFill>
                <a:latin typeface="Arial MT"/>
                <a:cs typeface="Arial MT"/>
              </a:rPr>
              <a:t>sequenced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32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424242"/>
                </a:solidFill>
                <a:latin typeface="Arial MT"/>
                <a:cs typeface="Arial MT"/>
              </a:rPr>
              <a:t>14.3</a:t>
            </a:r>
            <a:r>
              <a:rPr sz="2000" spc="-10" dirty="0">
                <a:solidFill>
                  <a:srgbClr val="424242"/>
                </a:solidFill>
                <a:latin typeface="MS Gothic"/>
                <a:cs typeface="MS Gothic"/>
              </a:rPr>
              <a:t>✕</a:t>
            </a:r>
            <a:endParaRPr sz="2000">
              <a:latin typeface="MS Gothic"/>
              <a:cs typeface="MS Gothic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2000" spc="-85" dirty="0">
                <a:solidFill>
                  <a:srgbClr val="2A2A2A"/>
                </a:solidFill>
                <a:latin typeface="Arial MT"/>
                <a:cs typeface="Arial MT"/>
              </a:rPr>
              <a:t>Rice</a:t>
            </a:r>
            <a:r>
              <a:rPr sz="2000" spc="-1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2A2A2A"/>
                </a:solidFill>
                <a:latin typeface="Arial MT"/>
                <a:cs typeface="Arial MT"/>
              </a:rPr>
              <a:t>Pan-genome</a:t>
            </a:r>
            <a:r>
              <a:rPr sz="2000" spc="-1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2A2A2A"/>
                </a:solidFill>
                <a:latin typeface="Arial MT"/>
                <a:cs typeface="Arial MT"/>
              </a:rPr>
              <a:t>Browser</a:t>
            </a:r>
            <a:r>
              <a:rPr sz="2000" spc="-2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2A2A2A"/>
                </a:solidFill>
                <a:latin typeface="Arial MT"/>
                <a:cs typeface="Arial MT"/>
              </a:rPr>
              <a:t>(RPAN)</a:t>
            </a:r>
            <a:endParaRPr sz="2000">
              <a:latin typeface="Arial MT"/>
              <a:cs typeface="Arial MT"/>
            </a:endParaRPr>
          </a:p>
          <a:p>
            <a:pPr marL="347980" marR="8387080" indent="1618615" algn="r">
              <a:lnSpc>
                <a:spcPct val="99700"/>
              </a:lnSpc>
              <a:spcBef>
                <a:spcPts val="760"/>
              </a:spcBef>
            </a:pPr>
            <a:r>
              <a:rPr sz="2800" spc="-14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800" spc="-125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800" spc="-110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2800" spc="55" dirty="0">
                <a:solidFill>
                  <a:srgbClr val="424242"/>
                </a:solidFill>
                <a:latin typeface="Arial MT"/>
                <a:cs typeface="Arial MT"/>
              </a:rPr>
              <a:t>b</a:t>
            </a:r>
            <a:r>
              <a:rPr sz="2800" spc="-114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e  </a:t>
            </a:r>
            <a:r>
              <a:rPr sz="2800" spc="-80" dirty="0">
                <a:solidFill>
                  <a:srgbClr val="424242"/>
                </a:solidFill>
                <a:latin typeface="Arial MT"/>
                <a:cs typeface="Arial MT"/>
              </a:rPr>
              <a:t>visualization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 of </a:t>
            </a:r>
            <a:r>
              <a:rPr sz="2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subspecies</a:t>
            </a:r>
            <a:r>
              <a:rPr sz="2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28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424242"/>
                </a:solidFill>
                <a:latin typeface="Arial MT"/>
                <a:cs typeface="Arial MT"/>
              </a:rPr>
              <a:t>relative </a:t>
            </a:r>
            <a:r>
              <a:rPr sz="2800" spc="-55" dirty="0">
                <a:solidFill>
                  <a:srgbClr val="424242"/>
                </a:solidFill>
                <a:latin typeface="Arial MT"/>
                <a:cs typeface="Arial MT"/>
              </a:rPr>
              <a:t>frequency </a:t>
            </a:r>
            <a:r>
              <a:rPr sz="2800" spc="-7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2800" spc="-70" dirty="0">
                <a:solidFill>
                  <a:srgbClr val="424242"/>
                </a:solidFill>
                <a:latin typeface="Arial MT"/>
                <a:cs typeface="Arial MT"/>
              </a:rPr>
              <a:t>genes/alleles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339" y="3758565"/>
            <a:ext cx="6685915" cy="250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008C00"/>
                </a:solidFill>
                <a:latin typeface="Arial"/>
                <a:cs typeface="Arial"/>
              </a:rPr>
              <a:t>Part</a:t>
            </a:r>
            <a:r>
              <a:rPr sz="3600" b="1" spc="-50" dirty="0">
                <a:solidFill>
                  <a:srgbClr val="008C00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008C00"/>
                </a:solidFill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7509"/>
              </a:lnSpc>
              <a:spcBef>
                <a:spcPts val="190"/>
              </a:spcBef>
            </a:pPr>
            <a:r>
              <a:rPr sz="6600" spc="-254" dirty="0">
                <a:solidFill>
                  <a:srgbClr val="424242"/>
                </a:solidFill>
                <a:latin typeface="Arial MT"/>
                <a:cs typeface="Arial MT"/>
              </a:rPr>
              <a:t>History</a:t>
            </a:r>
            <a:r>
              <a:rPr sz="6600" spc="-4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endParaRPr sz="6600">
              <a:latin typeface="Arial MT"/>
              <a:cs typeface="Arial MT"/>
            </a:endParaRPr>
          </a:p>
          <a:p>
            <a:pPr marL="12700">
              <a:lnSpc>
                <a:spcPts val="7509"/>
              </a:lnSpc>
            </a:pPr>
            <a:r>
              <a:rPr sz="6600" spc="-229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6600" spc="-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145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15" y="38067"/>
            <a:ext cx="11467465" cy="25298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63855" marR="5080" indent="-351155">
              <a:lnSpc>
                <a:spcPct val="90200"/>
              </a:lnSpc>
              <a:spcBef>
                <a:spcPts val="735"/>
              </a:spcBef>
            </a:pPr>
            <a:r>
              <a:rPr sz="5400" spc="-105" dirty="0">
                <a:solidFill>
                  <a:srgbClr val="424242"/>
                </a:solidFill>
              </a:rPr>
              <a:t>“</a:t>
            </a:r>
            <a:r>
              <a:rPr sz="5400" spc="-350" dirty="0">
                <a:solidFill>
                  <a:srgbClr val="424242"/>
                </a:solidFill>
              </a:rPr>
              <a:t> </a:t>
            </a:r>
            <a:r>
              <a:rPr sz="4800" spc="-625" dirty="0">
                <a:solidFill>
                  <a:srgbClr val="424242"/>
                </a:solidFill>
              </a:rPr>
              <a:t>F</a:t>
            </a:r>
            <a:r>
              <a:rPr sz="4800" spc="-105" dirty="0">
                <a:solidFill>
                  <a:srgbClr val="424242"/>
                </a:solidFill>
              </a:rPr>
              <a:t>i</a:t>
            </a:r>
            <a:r>
              <a:rPr sz="4800" spc="-440" dirty="0">
                <a:solidFill>
                  <a:srgbClr val="424242"/>
                </a:solidFill>
              </a:rPr>
              <a:t>n</a:t>
            </a:r>
            <a:r>
              <a:rPr sz="4800" spc="-245" dirty="0">
                <a:solidFill>
                  <a:srgbClr val="424242"/>
                </a:solidFill>
              </a:rPr>
              <a:t>a</a:t>
            </a:r>
            <a:r>
              <a:rPr sz="4800" spc="-130" dirty="0">
                <a:solidFill>
                  <a:srgbClr val="424242"/>
                </a:solidFill>
              </a:rPr>
              <a:t>l</a:t>
            </a:r>
            <a:r>
              <a:rPr sz="4800" spc="-105" dirty="0">
                <a:solidFill>
                  <a:srgbClr val="424242"/>
                </a:solidFill>
              </a:rPr>
              <a:t>l</a:t>
            </a:r>
            <a:r>
              <a:rPr sz="4800" spc="-715" dirty="0">
                <a:solidFill>
                  <a:srgbClr val="424242"/>
                </a:solidFill>
              </a:rPr>
              <a:t>y</a:t>
            </a:r>
            <a:r>
              <a:rPr sz="4800" spc="-90" dirty="0">
                <a:solidFill>
                  <a:srgbClr val="424242"/>
                </a:solidFill>
              </a:rPr>
              <a:t>,</a:t>
            </a:r>
            <a:r>
              <a:rPr sz="4800" spc="-260" dirty="0">
                <a:solidFill>
                  <a:srgbClr val="424242"/>
                </a:solidFill>
              </a:rPr>
              <a:t> </a:t>
            </a:r>
            <a:r>
              <a:rPr sz="4800" spc="-190" dirty="0">
                <a:solidFill>
                  <a:srgbClr val="424242"/>
                </a:solidFill>
              </a:rPr>
              <a:t>i</a:t>
            </a:r>
            <a:r>
              <a:rPr sz="4800" spc="-180" dirty="0">
                <a:solidFill>
                  <a:srgbClr val="424242"/>
                </a:solidFill>
              </a:rPr>
              <a:t>t </a:t>
            </a:r>
            <a:r>
              <a:rPr sz="4800" spc="-450" dirty="0">
                <a:solidFill>
                  <a:srgbClr val="424242"/>
                </a:solidFill>
              </a:rPr>
              <a:t>ha</a:t>
            </a:r>
            <a:r>
              <a:rPr sz="4800" spc="-540" dirty="0">
                <a:solidFill>
                  <a:srgbClr val="424242"/>
                </a:solidFill>
              </a:rPr>
              <a:t>s</a:t>
            </a:r>
            <a:r>
              <a:rPr sz="4800" spc="-190" dirty="0">
                <a:solidFill>
                  <a:srgbClr val="424242"/>
                </a:solidFill>
              </a:rPr>
              <a:t> </a:t>
            </a:r>
            <a:r>
              <a:rPr sz="4800" spc="-580" dirty="0">
                <a:solidFill>
                  <a:srgbClr val="424242"/>
                </a:solidFill>
              </a:rPr>
              <a:t>n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180" dirty="0">
                <a:solidFill>
                  <a:srgbClr val="424242"/>
                </a:solidFill>
              </a:rPr>
              <a:t>t 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550" dirty="0">
                <a:solidFill>
                  <a:srgbClr val="424242"/>
                </a:solidFill>
              </a:rPr>
              <a:t>s</a:t>
            </a:r>
            <a:r>
              <a:rPr sz="4800" spc="-450" dirty="0">
                <a:solidFill>
                  <a:srgbClr val="424242"/>
                </a:solidFill>
              </a:rPr>
              <a:t>c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490" dirty="0">
                <a:solidFill>
                  <a:srgbClr val="424242"/>
                </a:solidFill>
              </a:rPr>
              <a:t>pe</a:t>
            </a:r>
            <a:r>
              <a:rPr sz="4800" spc="-535" dirty="0">
                <a:solidFill>
                  <a:srgbClr val="424242"/>
                </a:solidFill>
              </a:rPr>
              <a:t>d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635" dirty="0">
                <a:solidFill>
                  <a:srgbClr val="424242"/>
                </a:solidFill>
              </a:rPr>
              <a:t>o</a:t>
            </a:r>
            <a:r>
              <a:rPr sz="4800" spc="-405" dirty="0">
                <a:solidFill>
                  <a:srgbClr val="424242"/>
                </a:solidFill>
              </a:rPr>
              <a:t>ur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580" dirty="0">
                <a:solidFill>
                  <a:srgbClr val="424242"/>
                </a:solidFill>
              </a:rPr>
              <a:t>n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190" dirty="0">
                <a:solidFill>
                  <a:srgbClr val="424242"/>
                </a:solidFill>
              </a:rPr>
              <a:t>i</a:t>
            </a:r>
            <a:r>
              <a:rPr sz="4800" spc="-450" dirty="0">
                <a:solidFill>
                  <a:srgbClr val="424242"/>
                </a:solidFill>
              </a:rPr>
              <a:t>ce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450" dirty="0">
                <a:solidFill>
                  <a:srgbClr val="424242"/>
                </a:solidFill>
              </a:rPr>
              <a:t>ha</a:t>
            </a:r>
            <a:r>
              <a:rPr sz="4800" spc="-180" dirty="0">
                <a:solidFill>
                  <a:srgbClr val="424242"/>
                </a:solidFill>
              </a:rPr>
              <a:t>t t</a:t>
            </a:r>
            <a:r>
              <a:rPr sz="4800" spc="-365" dirty="0">
                <a:solidFill>
                  <a:srgbClr val="424242"/>
                </a:solidFill>
              </a:rPr>
              <a:t>he  </a:t>
            </a:r>
            <a:r>
              <a:rPr sz="4800" spc="-635" dirty="0">
                <a:solidFill>
                  <a:srgbClr val="424242"/>
                </a:solidFill>
              </a:rPr>
              <a:t>mo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360" dirty="0">
                <a:solidFill>
                  <a:srgbClr val="424242"/>
                </a:solidFill>
              </a:rPr>
              <a:t>w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90" dirty="0">
                <a:solidFill>
                  <a:srgbClr val="424242"/>
                </a:solidFill>
              </a:rPr>
              <a:t>l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535" dirty="0">
                <a:solidFill>
                  <a:srgbClr val="424242"/>
                </a:solidFill>
              </a:rPr>
              <a:t>n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580" dirty="0">
                <a:solidFill>
                  <a:srgbClr val="424242"/>
                </a:solidFill>
              </a:rPr>
              <a:t>b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355" dirty="0">
                <a:solidFill>
                  <a:srgbClr val="424242"/>
                </a:solidFill>
              </a:rPr>
              <a:t>ut</a:t>
            </a:r>
            <a:r>
              <a:rPr sz="4800" spc="-180" dirty="0">
                <a:solidFill>
                  <a:srgbClr val="424242"/>
                </a:solidFill>
              </a:rPr>
              <a:t> t</a:t>
            </a:r>
            <a:r>
              <a:rPr sz="4800" spc="-490" dirty="0">
                <a:solidFill>
                  <a:srgbClr val="424242"/>
                </a:solidFill>
              </a:rPr>
              <a:t>he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495" dirty="0">
                <a:solidFill>
                  <a:srgbClr val="424242"/>
                </a:solidFill>
              </a:rPr>
              <a:t>hu</a:t>
            </a:r>
            <a:r>
              <a:rPr sz="4800" spc="-720" dirty="0">
                <a:solidFill>
                  <a:srgbClr val="424242"/>
                </a:solidFill>
              </a:rPr>
              <a:t>m</a:t>
            </a:r>
            <a:r>
              <a:rPr sz="4800" spc="-365" dirty="0">
                <a:solidFill>
                  <a:srgbClr val="424242"/>
                </a:solidFill>
              </a:rPr>
              <a:t>a</a:t>
            </a:r>
            <a:r>
              <a:rPr sz="4800" spc="-535" dirty="0">
                <a:solidFill>
                  <a:srgbClr val="424242"/>
                </a:solidFill>
              </a:rPr>
              <a:t>n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490" dirty="0">
                <a:solidFill>
                  <a:srgbClr val="424242"/>
                </a:solidFill>
              </a:rPr>
              <a:t>ge</a:t>
            </a:r>
            <a:r>
              <a:rPr sz="4800" spc="-580" dirty="0">
                <a:solidFill>
                  <a:srgbClr val="424242"/>
                </a:solidFill>
              </a:rPr>
              <a:t>n</a:t>
            </a:r>
            <a:r>
              <a:rPr sz="4800" spc="-585" dirty="0">
                <a:solidFill>
                  <a:srgbClr val="424242"/>
                </a:solidFill>
              </a:rPr>
              <a:t>o</a:t>
            </a:r>
            <a:r>
              <a:rPr sz="4800" spc="-635" dirty="0">
                <a:solidFill>
                  <a:srgbClr val="424242"/>
                </a:solidFill>
              </a:rPr>
              <a:t>m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,</a:t>
            </a:r>
            <a:r>
              <a:rPr sz="4800" spc="-365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365" dirty="0">
                <a:solidFill>
                  <a:srgbClr val="424242"/>
                </a:solidFill>
              </a:rPr>
              <a:t>he  </a:t>
            </a:r>
            <a:r>
              <a:rPr sz="4800" spc="-635" dirty="0">
                <a:solidFill>
                  <a:srgbClr val="424242"/>
                </a:solidFill>
              </a:rPr>
              <a:t>mo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490" dirty="0">
                <a:solidFill>
                  <a:srgbClr val="424242"/>
                </a:solidFill>
              </a:rPr>
              <a:t>he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85" dirty="0">
                <a:solidFill>
                  <a:srgbClr val="424242"/>
                </a:solidFill>
              </a:rPr>
              <a:t> </a:t>
            </a:r>
            <a:r>
              <a:rPr sz="4800" spc="-190" dirty="0">
                <a:solidFill>
                  <a:srgbClr val="424242"/>
                </a:solidFill>
              </a:rPr>
              <a:t>i</a:t>
            </a:r>
            <a:r>
              <a:rPr sz="4800" spc="-540" dirty="0">
                <a:solidFill>
                  <a:srgbClr val="424242"/>
                </a:solidFill>
              </a:rPr>
              <a:t>s</a:t>
            </a:r>
            <a:r>
              <a:rPr sz="4800" spc="-190" dirty="0">
                <a:solidFill>
                  <a:srgbClr val="424242"/>
                </a:solidFill>
              </a:rPr>
              <a:t> </a:t>
            </a:r>
            <a:r>
              <a:rPr sz="4800" spc="-180" dirty="0">
                <a:solidFill>
                  <a:srgbClr val="424242"/>
                </a:solidFill>
              </a:rPr>
              <a:t>t</a:t>
            </a:r>
            <a:r>
              <a:rPr sz="4800" spc="-630" dirty="0">
                <a:solidFill>
                  <a:srgbClr val="424242"/>
                </a:solidFill>
              </a:rPr>
              <a:t>o</a:t>
            </a:r>
            <a:r>
              <a:rPr sz="4800" spc="-190" dirty="0">
                <a:solidFill>
                  <a:srgbClr val="424242"/>
                </a:solidFill>
              </a:rPr>
              <a:t> 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465" dirty="0">
                <a:solidFill>
                  <a:srgbClr val="424242"/>
                </a:solidFill>
              </a:rPr>
              <a:t>x</a:t>
            </a:r>
            <a:r>
              <a:rPr sz="4800" spc="-495" dirty="0">
                <a:solidFill>
                  <a:srgbClr val="424242"/>
                </a:solidFill>
              </a:rPr>
              <a:t>p</a:t>
            </a:r>
            <a:r>
              <a:rPr sz="4800" spc="-229" dirty="0">
                <a:solidFill>
                  <a:srgbClr val="424242"/>
                </a:solidFill>
              </a:rPr>
              <a:t>l</a:t>
            </a:r>
            <a:r>
              <a:rPr sz="4800" spc="-635" dirty="0">
                <a:solidFill>
                  <a:srgbClr val="424242"/>
                </a:solidFill>
              </a:rPr>
              <a:t>o</a:t>
            </a:r>
            <a:r>
              <a:rPr sz="4800" spc="-270" dirty="0">
                <a:solidFill>
                  <a:srgbClr val="424242"/>
                </a:solidFill>
              </a:rPr>
              <a:t>r</a:t>
            </a:r>
            <a:r>
              <a:rPr sz="4800" spc="-450" dirty="0">
                <a:solidFill>
                  <a:srgbClr val="424242"/>
                </a:solidFill>
              </a:rPr>
              <a:t>e</a:t>
            </a:r>
            <a:r>
              <a:rPr sz="4800" spc="-190" dirty="0">
                <a:solidFill>
                  <a:srgbClr val="424242"/>
                </a:solidFill>
              </a:rPr>
              <a:t>.</a:t>
            </a:r>
            <a:r>
              <a:rPr sz="4800" spc="-180" dirty="0">
                <a:solidFill>
                  <a:srgbClr val="424242"/>
                </a:solidFill>
              </a:rPr>
              <a:t>”</a:t>
            </a:r>
            <a:endParaRPr sz="4800"/>
          </a:p>
          <a:p>
            <a:pPr marL="363855">
              <a:lnSpc>
                <a:spcPts val="2860"/>
              </a:lnSpc>
            </a:pPr>
            <a:r>
              <a:rPr sz="2600" b="0" spc="-125" dirty="0">
                <a:solidFill>
                  <a:srgbClr val="424242"/>
                </a:solidFill>
                <a:latin typeface="Arial MT"/>
                <a:cs typeface="Arial MT"/>
              </a:rPr>
              <a:t>International</a:t>
            </a:r>
            <a:r>
              <a:rPr sz="2600" b="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114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26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9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r>
              <a:rPr sz="26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75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r>
              <a:rPr sz="2600" b="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spc="-70" dirty="0">
                <a:solidFill>
                  <a:srgbClr val="424242"/>
                </a:solidFill>
                <a:latin typeface="Arial MT"/>
                <a:cs typeface="Arial MT"/>
              </a:rPr>
              <a:t>Consortium,</a:t>
            </a:r>
            <a:r>
              <a:rPr sz="2600" b="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600" b="0" i="1" spc="-110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2600" b="0" i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600" b="0" spc="-5" dirty="0">
                <a:solidFill>
                  <a:srgbClr val="424242"/>
                </a:solidFill>
                <a:latin typeface="Arial MT"/>
                <a:cs typeface="Arial MT"/>
              </a:rPr>
              <a:t>2001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B82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63900" y="2768600"/>
            <a:ext cx="5842000" cy="3962400"/>
            <a:chOff x="3263900" y="2768600"/>
            <a:chExt cx="5842000" cy="3962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2768600"/>
              <a:ext cx="5842000" cy="3962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100" y="2844800"/>
              <a:ext cx="5638800" cy="3759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21050" y="2825750"/>
              <a:ext cx="5676900" cy="3797300"/>
            </a:xfrm>
            <a:custGeom>
              <a:avLst/>
              <a:gdLst/>
              <a:ahLst/>
              <a:cxnLst/>
              <a:rect l="l" t="t" r="r" b="b"/>
              <a:pathLst>
                <a:path w="5676900" h="3797300">
                  <a:moveTo>
                    <a:pt x="0" y="0"/>
                  </a:moveTo>
                  <a:lnTo>
                    <a:pt x="5676900" y="0"/>
                  </a:lnTo>
                  <a:lnTo>
                    <a:pt x="5676900" y="3797300"/>
                  </a:lnTo>
                  <a:lnTo>
                    <a:pt x="0" y="37973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6925" y="6495346"/>
            <a:ext cx="18694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200" b="1" spc="-13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200" b="1" spc="-90" dirty="0">
                <a:solidFill>
                  <a:srgbClr val="767171"/>
                </a:solidFill>
                <a:latin typeface="Arial"/>
                <a:cs typeface="Arial"/>
              </a:rPr>
              <a:t>ag</a:t>
            </a:r>
            <a:r>
              <a:rPr sz="1200" b="1" spc="-95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200" b="1" spc="-125" dirty="0">
                <a:solidFill>
                  <a:srgbClr val="767171"/>
                </a:solidFill>
                <a:latin typeface="Arial"/>
                <a:cs typeface="Arial"/>
              </a:rPr>
              <a:t>sou</a:t>
            </a:r>
            <a:r>
              <a:rPr sz="1200" b="1" spc="-45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200" b="1" spc="-100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200" b="1" spc="-90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200" b="1" spc="-6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200" b="1" spc="-235" dirty="0">
                <a:solidFill>
                  <a:srgbClr val="767171"/>
                </a:solidFill>
                <a:latin typeface="Arial"/>
                <a:cs typeface="Arial"/>
              </a:rPr>
              <a:t>W</a:t>
            </a:r>
            <a:r>
              <a:rPr sz="1200" b="1" spc="-135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200" b="1" spc="-55" dirty="0">
                <a:solidFill>
                  <a:srgbClr val="767171"/>
                </a:solidFill>
                <a:latin typeface="Arial"/>
                <a:cs typeface="Arial"/>
              </a:rPr>
              <a:t>ll</a:t>
            </a:r>
            <a:r>
              <a:rPr sz="1200" b="1" spc="-125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200" b="1" spc="-165" dirty="0">
                <a:solidFill>
                  <a:srgbClr val="767171"/>
                </a:solidFill>
                <a:latin typeface="Arial"/>
                <a:cs typeface="Arial"/>
              </a:rPr>
              <a:t>o</a:t>
            </a:r>
            <a:r>
              <a:rPr sz="1200" b="1" spc="-160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200" b="1" spc="-114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200" b="1" spc="-10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200" b="1" spc="-250" dirty="0">
                <a:solidFill>
                  <a:srgbClr val="767171"/>
                </a:solidFill>
                <a:latin typeface="Arial"/>
                <a:cs typeface="Arial"/>
              </a:rPr>
              <a:t>T</a:t>
            </a:r>
            <a:r>
              <a:rPr sz="12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200" b="1" spc="-135" dirty="0">
                <a:solidFill>
                  <a:srgbClr val="767171"/>
                </a:solidFill>
                <a:latin typeface="Arial"/>
                <a:cs typeface="Arial"/>
              </a:rPr>
              <a:t>us</a:t>
            </a:r>
            <a:r>
              <a:rPr sz="1200" b="1" spc="-45" dirty="0">
                <a:solidFill>
                  <a:srgbClr val="767171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2100" y="1535075"/>
            <a:ext cx="5143500" cy="5119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034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The</a:t>
            </a:r>
            <a:r>
              <a:rPr spc="-175" dirty="0"/>
              <a:t> </a:t>
            </a:r>
            <a:r>
              <a:rPr spc="-229" dirty="0"/>
              <a:t>cauliflower</a:t>
            </a:r>
            <a:r>
              <a:rPr spc="-75" dirty="0"/>
              <a:t> </a:t>
            </a:r>
            <a:r>
              <a:rPr spc="-345" dirty="0"/>
              <a:t>mosaic</a:t>
            </a:r>
            <a:r>
              <a:rPr spc="-80" dirty="0"/>
              <a:t> </a:t>
            </a:r>
            <a:r>
              <a:rPr spc="-295" dirty="0"/>
              <a:t>virus</a:t>
            </a:r>
            <a:r>
              <a:rPr spc="-175" dirty="0"/>
              <a:t> </a:t>
            </a:r>
            <a:r>
              <a:rPr spc="-385" dirty="0"/>
              <a:t>was</a:t>
            </a:r>
            <a:r>
              <a:rPr spc="-180" dirty="0"/>
              <a:t> </a:t>
            </a:r>
            <a:r>
              <a:rPr spc="-360" dirty="0"/>
              <a:t>the</a:t>
            </a:r>
            <a:r>
              <a:rPr spc="-175" dirty="0"/>
              <a:t> </a:t>
            </a:r>
            <a:r>
              <a:rPr spc="-254" dirty="0"/>
              <a:t>first </a:t>
            </a:r>
            <a:r>
              <a:rPr spc="-1210" dirty="0"/>
              <a:t> </a:t>
            </a:r>
            <a:r>
              <a:rPr spc="-409" dirty="0"/>
              <a:t>c</a:t>
            </a:r>
            <a:r>
              <a:rPr spc="-580" dirty="0"/>
              <a:t>om</a:t>
            </a:r>
            <a:r>
              <a:rPr spc="-450" dirty="0"/>
              <a:t>p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450" dirty="0"/>
              <a:t>be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409" dirty="0"/>
              <a:t>e</a:t>
            </a:r>
            <a:r>
              <a:rPr spc="-490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215" y="1870015"/>
            <a:ext cx="536829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3B3838"/>
                </a:solidFill>
                <a:latin typeface="Arial MT"/>
                <a:cs typeface="Arial MT"/>
              </a:rPr>
              <a:t>Sequenced</a:t>
            </a:r>
            <a:r>
              <a:rPr sz="36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3B3838"/>
                </a:solidFill>
                <a:latin typeface="Arial MT"/>
                <a:cs typeface="Arial MT"/>
              </a:rPr>
              <a:t>in</a:t>
            </a:r>
            <a:r>
              <a:rPr sz="36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B3838"/>
                </a:solidFill>
                <a:latin typeface="Arial MT"/>
                <a:cs typeface="Arial MT"/>
              </a:rPr>
              <a:t>1981</a:t>
            </a:r>
            <a:endParaRPr sz="3600">
              <a:latin typeface="Arial MT"/>
              <a:cs typeface="Arial MT"/>
            </a:endParaRPr>
          </a:p>
          <a:p>
            <a:pPr marL="469900" indent="-457200">
              <a:lnSpc>
                <a:spcPts val="3820"/>
              </a:lnSpc>
              <a:spcBef>
                <a:spcPts val="8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3B3838"/>
                </a:solidFill>
                <a:latin typeface="Arial MT"/>
                <a:cs typeface="Arial MT"/>
              </a:rPr>
              <a:t>8031</a:t>
            </a:r>
            <a:r>
              <a:rPr sz="3200" spc="-3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3B3838"/>
                </a:solidFill>
                <a:latin typeface="Arial MT"/>
                <a:cs typeface="Arial MT"/>
              </a:rPr>
              <a:t>base</a:t>
            </a:r>
            <a:r>
              <a:rPr sz="32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3B3838"/>
                </a:solidFill>
                <a:latin typeface="Arial MT"/>
                <a:cs typeface="Arial MT"/>
              </a:rPr>
              <a:t>pairs</a:t>
            </a:r>
            <a:endParaRPr sz="3200">
              <a:latin typeface="Arial MT"/>
              <a:cs typeface="Arial MT"/>
            </a:endParaRPr>
          </a:p>
          <a:p>
            <a:pPr marL="469900" marR="290830" indent="-457200">
              <a:lnSpc>
                <a:spcPts val="3800"/>
              </a:lnSpc>
              <a:spcBef>
                <a:spcPts val="14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85" dirty="0">
                <a:solidFill>
                  <a:srgbClr val="3B3838"/>
                </a:solidFill>
                <a:latin typeface="Arial MT"/>
                <a:cs typeface="Arial MT"/>
              </a:rPr>
              <a:t>Produced</a:t>
            </a:r>
            <a:r>
              <a:rPr sz="3200" spc="-5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3B3838"/>
                </a:solidFill>
                <a:latin typeface="Arial MT"/>
                <a:cs typeface="Arial MT"/>
              </a:rPr>
              <a:t>using</a:t>
            </a:r>
            <a:r>
              <a:rPr sz="3200" spc="-4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3B3838"/>
                </a:solidFill>
                <a:latin typeface="Arial MT"/>
                <a:cs typeface="Arial MT"/>
              </a:rPr>
              <a:t>shotgun </a:t>
            </a:r>
            <a:r>
              <a:rPr sz="3200" spc="-87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85" dirty="0">
                <a:solidFill>
                  <a:srgbClr val="3B3838"/>
                </a:solidFill>
                <a:latin typeface="Arial MT"/>
                <a:cs typeface="Arial MT"/>
              </a:rPr>
              <a:t>restriction</a:t>
            </a:r>
            <a:r>
              <a:rPr sz="32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5" dirty="0">
                <a:solidFill>
                  <a:srgbClr val="3B3838"/>
                </a:solidFill>
                <a:latin typeface="Arial MT"/>
                <a:cs typeface="Arial MT"/>
              </a:rPr>
              <a:t>fragments</a:t>
            </a:r>
            <a:endParaRPr sz="3200">
              <a:latin typeface="Arial MT"/>
              <a:cs typeface="Arial MT"/>
            </a:endParaRPr>
          </a:p>
          <a:p>
            <a:pPr marL="469900" marR="5080" indent="-457200">
              <a:lnSpc>
                <a:spcPts val="38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55" dirty="0">
                <a:solidFill>
                  <a:srgbClr val="3B3838"/>
                </a:solidFill>
                <a:latin typeface="Arial MT"/>
                <a:cs typeface="Arial MT"/>
              </a:rPr>
              <a:t>Sequenced </a:t>
            </a:r>
            <a:r>
              <a:rPr sz="3200" spc="70" dirty="0">
                <a:solidFill>
                  <a:srgbClr val="3B3838"/>
                </a:solidFill>
                <a:latin typeface="Arial MT"/>
                <a:cs typeface="Arial MT"/>
              </a:rPr>
              <a:t>using </a:t>
            </a:r>
            <a:r>
              <a:rPr sz="3200" spc="90" dirty="0">
                <a:solidFill>
                  <a:srgbClr val="3B3838"/>
                </a:solidFill>
                <a:latin typeface="Arial MT"/>
                <a:cs typeface="Arial MT"/>
              </a:rPr>
              <a:t>dideoxy </a:t>
            </a:r>
            <a:r>
              <a:rPr sz="3200" spc="-87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3B3838"/>
                </a:solidFill>
                <a:latin typeface="Arial MT"/>
                <a:cs typeface="Arial MT"/>
              </a:rPr>
              <a:t>chain</a:t>
            </a:r>
            <a:r>
              <a:rPr sz="32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5" dirty="0">
                <a:solidFill>
                  <a:srgbClr val="3B3838"/>
                </a:solidFill>
                <a:latin typeface="Arial MT"/>
                <a:cs typeface="Arial MT"/>
              </a:rPr>
              <a:t>termination</a:t>
            </a:r>
            <a:r>
              <a:rPr sz="32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3B3838"/>
                </a:solidFill>
                <a:latin typeface="Arial MT"/>
                <a:cs typeface="Arial MT"/>
              </a:rPr>
              <a:t>reaction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ts val="3779"/>
              </a:lnSpc>
            </a:pPr>
            <a:r>
              <a:rPr sz="3200" spc="-30" dirty="0">
                <a:solidFill>
                  <a:srgbClr val="3B3838"/>
                </a:solidFill>
                <a:latin typeface="Arial MT"/>
                <a:cs typeface="Arial MT"/>
              </a:rPr>
              <a:t>(Sanger)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41" y="6420604"/>
            <a:ext cx="304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405" dirty="0">
                <a:solidFill>
                  <a:srgbClr val="767171"/>
                </a:solidFill>
                <a:latin typeface="Arial"/>
                <a:cs typeface="Arial"/>
              </a:rPr>
              <a:t>G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a</a:t>
            </a:r>
            <a:r>
              <a:rPr sz="1800" b="1" spc="-105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90" dirty="0">
                <a:solidFill>
                  <a:srgbClr val="767171"/>
                </a:solidFill>
                <a:latin typeface="Arial"/>
                <a:cs typeface="Arial"/>
              </a:rPr>
              <a:t>dne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5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1981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0" y="1668490"/>
            <a:ext cx="6451600" cy="456720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495" dirty="0"/>
              <a:t>The</a:t>
            </a:r>
            <a:r>
              <a:rPr spc="-175" dirty="0"/>
              <a:t> </a:t>
            </a:r>
            <a:r>
              <a:rPr spc="-480" dirty="0"/>
              <a:t>human</a:t>
            </a:r>
            <a:r>
              <a:rPr spc="-175" dirty="0"/>
              <a:t> </a:t>
            </a:r>
            <a:r>
              <a:rPr spc="-495" dirty="0"/>
              <a:t>genome</a:t>
            </a:r>
            <a:r>
              <a:rPr spc="-175" dirty="0"/>
              <a:t> </a:t>
            </a:r>
            <a:r>
              <a:rPr spc="-375" dirty="0"/>
              <a:t>required</a:t>
            </a:r>
            <a:r>
              <a:rPr spc="-17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325" dirty="0"/>
              <a:t>significant </a:t>
            </a:r>
            <a:r>
              <a:rPr spc="-1210" dirty="0"/>
              <a:t> </a:t>
            </a:r>
            <a:r>
              <a:rPr spc="-170" dirty="0"/>
              <a:t>t</a:t>
            </a:r>
            <a:r>
              <a:rPr spc="-409" dirty="0"/>
              <a:t>ec</a:t>
            </a:r>
            <a:r>
              <a:rPr spc="-520" dirty="0"/>
              <a:t>hno</a:t>
            </a:r>
            <a:r>
              <a:rPr spc="-180" dirty="0"/>
              <a:t>l</a:t>
            </a:r>
            <a:r>
              <a:rPr spc="-580" dirty="0"/>
              <a:t>o</a:t>
            </a:r>
            <a:r>
              <a:rPr spc="-450" dirty="0"/>
              <a:t>g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170" dirty="0"/>
              <a:t>l</a:t>
            </a:r>
            <a:r>
              <a:rPr spc="-180" dirty="0"/>
              <a:t> </a:t>
            </a:r>
            <a:r>
              <a:rPr spc="-505" dirty="0"/>
              <a:t>pu</a:t>
            </a:r>
            <a:r>
              <a:rPr spc="-465" dirty="0"/>
              <a:t>s</a:t>
            </a:r>
            <a:r>
              <a:rPr spc="-490" dirty="0"/>
              <a:t>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443" y="1492229"/>
            <a:ext cx="4710430" cy="49123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6385" marR="160655" algn="ctr">
              <a:lnSpc>
                <a:spcPct val="100699"/>
              </a:lnSpc>
              <a:spcBef>
                <a:spcPts val="70"/>
              </a:spcBef>
            </a:pPr>
            <a:r>
              <a:rPr sz="3600" spc="-5" dirty="0">
                <a:solidFill>
                  <a:srgbClr val="424242"/>
                </a:solidFill>
                <a:latin typeface="Arial MT"/>
                <a:cs typeface="Arial MT"/>
              </a:rPr>
              <a:t>25</a:t>
            </a:r>
            <a:r>
              <a:rPr sz="2400" spc="-5" dirty="0">
                <a:solidFill>
                  <a:srgbClr val="424242"/>
                </a:solidFill>
                <a:latin typeface="MS Gothic"/>
                <a:cs typeface="MS Gothic"/>
              </a:rPr>
              <a:t>✕ </a:t>
            </a:r>
            <a:r>
              <a:rPr sz="3600" spc="-95" dirty="0">
                <a:solidFill>
                  <a:srgbClr val="424242"/>
                </a:solidFill>
                <a:latin typeface="Arial MT"/>
                <a:cs typeface="Arial MT"/>
              </a:rPr>
              <a:t>larger </a:t>
            </a:r>
            <a:r>
              <a:rPr sz="3600" spc="-60" dirty="0">
                <a:solidFill>
                  <a:srgbClr val="424242"/>
                </a:solidFill>
                <a:latin typeface="Arial MT"/>
                <a:cs typeface="Arial MT"/>
              </a:rPr>
              <a:t>than </a:t>
            </a:r>
            <a:r>
              <a:rPr sz="3600" spc="-120" dirty="0">
                <a:solidFill>
                  <a:srgbClr val="424242"/>
                </a:solidFill>
                <a:latin typeface="Arial MT"/>
                <a:cs typeface="Arial MT"/>
              </a:rPr>
              <a:t>any </a:t>
            </a:r>
            <a:r>
              <a:rPr sz="3600" spc="-114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600" spc="-95" dirty="0">
                <a:solidFill>
                  <a:srgbClr val="424242"/>
                </a:solidFill>
                <a:latin typeface="Arial MT"/>
                <a:cs typeface="Arial MT"/>
              </a:rPr>
              <a:t>previously</a:t>
            </a:r>
            <a:r>
              <a:rPr sz="3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600" spc="-55" dirty="0">
                <a:solidFill>
                  <a:srgbClr val="424242"/>
                </a:solidFill>
                <a:latin typeface="Arial MT"/>
                <a:cs typeface="Arial MT"/>
              </a:rPr>
              <a:t>sequenced </a:t>
            </a:r>
            <a:r>
              <a:rPr sz="3600" spc="-98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600" spc="-60" dirty="0">
                <a:solidFill>
                  <a:srgbClr val="424242"/>
                </a:solidFill>
                <a:latin typeface="Arial MT"/>
                <a:cs typeface="Arial MT"/>
              </a:rPr>
              <a:t>genome</a:t>
            </a:r>
            <a:endParaRPr sz="3600">
              <a:latin typeface="Arial MT"/>
              <a:cs typeface="Arial MT"/>
            </a:endParaRPr>
          </a:p>
          <a:p>
            <a:pPr marL="335280" marR="321310" indent="-322580">
              <a:lnSpc>
                <a:spcPct val="100699"/>
              </a:lnSpc>
              <a:spcBef>
                <a:spcPts val="2360"/>
              </a:spcBef>
              <a:buAutoNum type="arabicPeriod"/>
              <a:tabLst>
                <a:tab pos="335280" algn="l"/>
              </a:tabLst>
            </a:pPr>
            <a:r>
              <a:rPr sz="2400" spc="65" dirty="0">
                <a:solidFill>
                  <a:srgbClr val="424242"/>
                </a:solidFill>
                <a:latin typeface="Arial MT"/>
                <a:cs typeface="Arial MT"/>
              </a:rPr>
              <a:t>Construction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3450" spc="157" baseline="1207" dirty="0">
                <a:solidFill>
                  <a:srgbClr val="424242"/>
                </a:solidFill>
                <a:latin typeface="Arial MT"/>
                <a:cs typeface="Arial MT"/>
              </a:rPr>
              <a:t>genetic </a:t>
            </a:r>
            <a:r>
              <a:rPr sz="3450" spc="165" baseline="1207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3450" spc="172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50" baseline="1207" dirty="0">
                <a:solidFill>
                  <a:srgbClr val="424242"/>
                </a:solidFill>
                <a:latin typeface="Arial MT"/>
                <a:cs typeface="Arial MT"/>
              </a:rPr>
              <a:t>physical</a:t>
            </a:r>
            <a:r>
              <a:rPr sz="3450" spc="7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87" baseline="1207" dirty="0">
                <a:solidFill>
                  <a:srgbClr val="424242"/>
                </a:solidFill>
                <a:latin typeface="Arial MT"/>
                <a:cs typeface="Arial MT"/>
              </a:rPr>
              <a:t>maps</a:t>
            </a:r>
            <a:r>
              <a:rPr sz="3450" spc="22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24242"/>
                </a:solidFill>
                <a:latin typeface="Arial MT"/>
                <a:cs typeface="Arial MT"/>
              </a:rPr>
              <a:t>human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24242"/>
                </a:solidFill>
                <a:latin typeface="Arial MT"/>
                <a:cs typeface="Arial MT"/>
              </a:rPr>
              <a:t>mouse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endParaRPr sz="2400">
              <a:latin typeface="Arial MT"/>
              <a:cs typeface="Arial MT"/>
            </a:endParaRPr>
          </a:p>
          <a:p>
            <a:pPr marL="335280" indent="-322580">
              <a:lnSpc>
                <a:spcPts val="2745"/>
              </a:lnSpc>
              <a:spcBef>
                <a:spcPts val="85"/>
              </a:spcBef>
              <a:buAutoNum type="arabicPeriod"/>
              <a:tabLst>
                <a:tab pos="335280" algn="l"/>
              </a:tabLst>
            </a:pPr>
            <a:r>
              <a:rPr sz="2300" spc="95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r>
              <a:rPr sz="23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30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3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90" dirty="0">
                <a:solidFill>
                  <a:srgbClr val="424242"/>
                </a:solidFill>
                <a:latin typeface="Arial MT"/>
                <a:cs typeface="Arial MT"/>
              </a:rPr>
              <a:t>yeast</a:t>
            </a:r>
            <a:r>
              <a:rPr sz="23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1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3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45" dirty="0">
                <a:solidFill>
                  <a:srgbClr val="424242"/>
                </a:solidFill>
                <a:latin typeface="Arial MT"/>
                <a:cs typeface="Arial MT"/>
              </a:rPr>
              <a:t>worm</a:t>
            </a:r>
            <a:endParaRPr sz="2300">
              <a:latin typeface="Arial MT"/>
              <a:cs typeface="Arial MT"/>
            </a:endParaRPr>
          </a:p>
          <a:p>
            <a:pPr marL="335280">
              <a:lnSpc>
                <a:spcPts val="2865"/>
              </a:lnSpc>
            </a:pP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genomes</a:t>
            </a:r>
            <a:endParaRPr sz="2400">
              <a:latin typeface="Arial MT"/>
              <a:cs typeface="Arial MT"/>
            </a:endParaRPr>
          </a:p>
          <a:p>
            <a:pPr marL="335280" marR="995680" indent="-322580">
              <a:lnSpc>
                <a:spcPts val="2870"/>
              </a:lnSpc>
              <a:spcBef>
                <a:spcPts val="125"/>
              </a:spcBef>
              <a:buAutoNum type="arabicPeriod" startAt="3"/>
              <a:tabLst>
                <a:tab pos="335280" algn="l"/>
              </a:tabLst>
            </a:pPr>
            <a:r>
              <a:rPr sz="2400" spc="55" dirty="0">
                <a:solidFill>
                  <a:srgbClr val="424242"/>
                </a:solidFill>
                <a:latin typeface="Arial MT"/>
                <a:cs typeface="Arial MT"/>
              </a:rPr>
              <a:t>Pilot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424242"/>
                </a:solidFill>
                <a:latin typeface="Arial MT"/>
                <a:cs typeface="Arial MT"/>
              </a:rPr>
              <a:t>projects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1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72" baseline="1207" dirty="0">
                <a:solidFill>
                  <a:srgbClr val="424242"/>
                </a:solidFill>
                <a:latin typeface="Arial MT"/>
                <a:cs typeface="Arial MT"/>
              </a:rPr>
              <a:t>test</a:t>
            </a:r>
            <a:r>
              <a:rPr sz="3450" spc="15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450" spc="150" baseline="1207" dirty="0">
                <a:solidFill>
                  <a:srgbClr val="424242"/>
                </a:solidFill>
                <a:latin typeface="Arial MT"/>
                <a:cs typeface="Arial MT"/>
              </a:rPr>
              <a:t>the </a:t>
            </a:r>
            <a:r>
              <a:rPr sz="3450" spc="-937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90" dirty="0">
                <a:solidFill>
                  <a:srgbClr val="424242"/>
                </a:solidFill>
                <a:latin typeface="Arial MT"/>
                <a:cs typeface="Arial MT"/>
              </a:rPr>
              <a:t>feasibility</a:t>
            </a:r>
            <a:r>
              <a:rPr sz="23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1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23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300" spc="150" dirty="0">
                <a:solidFill>
                  <a:srgbClr val="424242"/>
                </a:solidFill>
                <a:latin typeface="Arial MT"/>
                <a:cs typeface="Arial MT"/>
              </a:rPr>
              <a:t>cost-</a:t>
            </a:r>
            <a:endParaRPr sz="2300">
              <a:latin typeface="Arial MT"/>
              <a:cs typeface="Arial MT"/>
            </a:endParaRPr>
          </a:p>
          <a:p>
            <a:pPr marL="335280">
              <a:lnSpc>
                <a:spcPts val="2835"/>
              </a:lnSpc>
            </a:pPr>
            <a:r>
              <a:rPr sz="3450" spc="135" baseline="1207" dirty="0">
                <a:solidFill>
                  <a:srgbClr val="424242"/>
                </a:solidFill>
                <a:latin typeface="Arial MT"/>
                <a:cs typeface="Arial MT"/>
              </a:rPr>
              <a:t>effectiveness</a:t>
            </a:r>
            <a:r>
              <a:rPr sz="3450" spc="15" baseline="120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large-scale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024" y="6381729"/>
            <a:ext cx="165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8007" y="6379123"/>
            <a:ext cx="658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767171"/>
                </a:solidFill>
                <a:latin typeface="Arial"/>
                <a:cs typeface="Arial"/>
              </a:rPr>
              <a:t>Source:</a:t>
            </a:r>
            <a:r>
              <a:rPr sz="1800" b="1" spc="-10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The</a:t>
            </a:r>
            <a:r>
              <a:rPr sz="1800" b="1" spc="-5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International</a:t>
            </a:r>
            <a:r>
              <a:rPr sz="1800" b="1" spc="-5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20" dirty="0">
                <a:solidFill>
                  <a:srgbClr val="767171"/>
                </a:solidFill>
                <a:latin typeface="Arial"/>
                <a:cs typeface="Arial"/>
              </a:rPr>
              <a:t>Human</a:t>
            </a:r>
            <a:r>
              <a:rPr sz="1800" b="1" spc="-6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Genome</a:t>
            </a:r>
            <a:r>
              <a:rPr sz="1800" b="1" spc="-5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Sequencing</a:t>
            </a:r>
            <a:r>
              <a:rPr sz="1800" b="1" spc="-5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67171"/>
                </a:solidFill>
                <a:latin typeface="Arial"/>
                <a:cs typeface="Arial"/>
              </a:rPr>
              <a:t>Consortium,</a:t>
            </a:r>
            <a:r>
              <a:rPr sz="1800" b="1" spc="-12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2100" cy="6858000"/>
          </a:xfrm>
          <a:custGeom>
            <a:avLst/>
            <a:gdLst/>
            <a:ahLst/>
            <a:cxnLst/>
            <a:rect l="l" t="t" r="r" b="b"/>
            <a:pathLst>
              <a:path w="292100" h="6858000">
                <a:moveTo>
                  <a:pt x="292100" y="0"/>
                </a:moveTo>
                <a:lnTo>
                  <a:pt x="0" y="0"/>
                </a:lnTo>
                <a:lnTo>
                  <a:pt x="0" y="6858000"/>
                </a:lnTo>
                <a:lnTo>
                  <a:pt x="292100" y="6858000"/>
                </a:lnTo>
                <a:lnTo>
                  <a:pt x="292100" y="0"/>
                </a:lnTo>
                <a:close/>
              </a:path>
            </a:pathLst>
          </a:custGeom>
          <a:solidFill>
            <a:srgbClr val="00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93" y="150959"/>
            <a:ext cx="968565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910" dirty="0"/>
              <a:t>T</a:t>
            </a:r>
            <a:r>
              <a:rPr spc="-325" dirty="0"/>
              <a:t>w</a:t>
            </a:r>
            <a:r>
              <a:rPr spc="-580" dirty="0"/>
              <a:t>o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465" dirty="0"/>
              <a:t>que</a:t>
            </a:r>
            <a:r>
              <a:rPr spc="-450" dirty="0"/>
              <a:t>nc</a:t>
            </a:r>
            <a:r>
              <a:rPr spc="-180" dirty="0"/>
              <a:t>i</a:t>
            </a:r>
            <a:r>
              <a:rPr spc="-490" dirty="0"/>
              <a:t>ng</a:t>
            </a:r>
            <a:r>
              <a:rPr spc="-175" dirty="0"/>
              <a:t> 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254" dirty="0"/>
              <a:t>r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450" dirty="0"/>
              <a:t>g</a:t>
            </a:r>
            <a:r>
              <a:rPr spc="-215" dirty="0"/>
              <a:t>i</a:t>
            </a:r>
            <a:r>
              <a:rPr spc="-409" dirty="0"/>
              <a:t>e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09" dirty="0"/>
              <a:t>e</a:t>
            </a:r>
            <a:r>
              <a:rPr spc="-254" dirty="0"/>
              <a:t>r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465" dirty="0"/>
              <a:t>pu</a:t>
            </a:r>
            <a:r>
              <a:rPr spc="-305" dirty="0"/>
              <a:t>r</a:t>
            </a:r>
            <a:r>
              <a:rPr spc="-500" dirty="0"/>
              <a:t>s</a:t>
            </a:r>
            <a:r>
              <a:rPr spc="-450" dirty="0"/>
              <a:t>ue</a:t>
            </a:r>
            <a:r>
              <a:rPr spc="-490" dirty="0"/>
              <a:t>d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370" dirty="0"/>
              <a:t>o 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520" dirty="0"/>
              <a:t>hum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3911" y="6356263"/>
            <a:ext cx="299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180" dirty="0">
                <a:solidFill>
                  <a:srgbClr val="767171"/>
                </a:solidFill>
                <a:latin typeface="Arial"/>
                <a:cs typeface="Arial"/>
              </a:rPr>
              <a:t>u</a:t>
            </a:r>
            <a:r>
              <a:rPr sz="1800" b="1" spc="-26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800" b="1" spc="-245" dirty="0">
                <a:solidFill>
                  <a:srgbClr val="767171"/>
                </a:solidFill>
                <a:latin typeface="Arial"/>
                <a:cs typeface="Arial"/>
              </a:rPr>
              <a:t>m</a:t>
            </a:r>
            <a:r>
              <a:rPr sz="1800" b="1" spc="-65" dirty="0">
                <a:solidFill>
                  <a:srgbClr val="767171"/>
                </a:solidFill>
                <a:latin typeface="Arial"/>
                <a:cs typeface="Arial"/>
              </a:rPr>
              <a:t>i</a:t>
            </a:r>
            <a:r>
              <a:rPr sz="1800" b="1" spc="-204" dirty="0">
                <a:solidFill>
                  <a:srgbClr val="767171"/>
                </a:solidFill>
                <a:latin typeface="Arial"/>
                <a:cs typeface="Arial"/>
              </a:rPr>
              <a:t>ns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J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2009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1981200"/>
            <a:ext cx="5765800" cy="3365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" y="2019299"/>
            <a:ext cx="5765800" cy="3898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99877" y="1596528"/>
            <a:ext cx="571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Wh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400" spc="-135" dirty="0">
                <a:solidFill>
                  <a:srgbClr val="424242"/>
                </a:solidFill>
                <a:latin typeface="Arial MT"/>
                <a:cs typeface="Arial MT"/>
              </a:rPr>
              <a:t>l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en</a:t>
            </a:r>
            <a:r>
              <a:rPr sz="24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me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2400" spc="-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un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424242"/>
                </a:solidFill>
                <a:latin typeface="Arial MT"/>
                <a:cs typeface="Arial MT"/>
              </a:rPr>
              <a:t>(</a:t>
            </a:r>
            <a:r>
              <a:rPr sz="2400" spc="-265" dirty="0">
                <a:solidFill>
                  <a:srgbClr val="424242"/>
                </a:solidFill>
                <a:latin typeface="Arial MT"/>
                <a:cs typeface="Arial MT"/>
              </a:rPr>
              <a:t>W</a:t>
            </a: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sz="2400" spc="-85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2400" spc="-225" dirty="0">
                <a:solidFill>
                  <a:srgbClr val="424242"/>
                </a:solidFill>
                <a:latin typeface="Arial MT"/>
                <a:cs typeface="Arial MT"/>
              </a:rPr>
              <a:t>)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Se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q</a:t>
            </a:r>
            <a:r>
              <a:rPr sz="2400" spc="-90" dirty="0">
                <a:solidFill>
                  <a:srgbClr val="424242"/>
                </a:solidFill>
                <a:latin typeface="Arial MT"/>
                <a:cs typeface="Arial MT"/>
              </a:rPr>
              <a:t>uen</a:t>
            </a:r>
            <a:r>
              <a:rPr sz="2400" spc="45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2400" spc="-16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154" y="1610757"/>
            <a:ext cx="425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24242"/>
                </a:solidFill>
                <a:latin typeface="Arial MT"/>
                <a:cs typeface="Arial MT"/>
              </a:rPr>
              <a:t>Hierarchical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 MT"/>
                <a:cs typeface="Arial MT"/>
              </a:rPr>
              <a:t>Shotgun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424242"/>
                </a:solidFill>
                <a:latin typeface="Arial MT"/>
                <a:cs typeface="Arial MT"/>
              </a:rPr>
              <a:t>Sequencing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224" y="5955412"/>
            <a:ext cx="3635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13131"/>
                </a:solidFill>
                <a:latin typeface="Arial MT"/>
                <a:cs typeface="Arial MT"/>
              </a:rPr>
              <a:t>Public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313131"/>
                </a:solidFill>
                <a:latin typeface="Arial MT"/>
                <a:cs typeface="Arial MT"/>
              </a:rPr>
              <a:t>Human</a:t>
            </a:r>
            <a:r>
              <a:rPr sz="2000" spc="-2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313131"/>
                </a:solidFill>
                <a:latin typeface="Arial MT"/>
                <a:cs typeface="Arial MT"/>
              </a:rPr>
              <a:t>Genome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313131"/>
                </a:solidFill>
                <a:latin typeface="Arial MT"/>
                <a:cs typeface="Arial MT"/>
              </a:rPr>
              <a:t>Project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4529" y="5381040"/>
            <a:ext cx="4685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13131"/>
                </a:solidFill>
                <a:latin typeface="Arial MT"/>
                <a:cs typeface="Arial MT"/>
              </a:rPr>
              <a:t>Private</a:t>
            </a:r>
            <a:r>
              <a:rPr sz="2000" spc="-1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313131"/>
                </a:solidFill>
                <a:latin typeface="Arial MT"/>
                <a:cs typeface="Arial MT"/>
              </a:rPr>
              <a:t>Human</a:t>
            </a:r>
            <a:r>
              <a:rPr sz="2000" spc="-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313131"/>
                </a:solidFill>
                <a:latin typeface="Arial MT"/>
                <a:cs typeface="Arial MT"/>
              </a:rPr>
              <a:t>Genome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313131"/>
                </a:solidFill>
                <a:latin typeface="Arial MT"/>
                <a:cs typeface="Arial MT"/>
              </a:rPr>
              <a:t>Project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13131"/>
                </a:solidFill>
                <a:latin typeface="Arial MT"/>
                <a:cs typeface="Arial MT"/>
              </a:rPr>
              <a:t>(Celera)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835900" cy="6858000"/>
            <a:chOff x="0" y="0"/>
            <a:chExt cx="78359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2100" cy="6858000"/>
            </a:xfrm>
            <a:custGeom>
              <a:avLst/>
              <a:gdLst/>
              <a:ahLst/>
              <a:cxnLst/>
              <a:rect l="l" t="t" r="r" b="b"/>
              <a:pathLst>
                <a:path w="292100" h="6858000">
                  <a:moveTo>
                    <a:pt x="2921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2100" y="685800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00" y="82751"/>
              <a:ext cx="7543800" cy="67752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6617" y="47166"/>
            <a:ext cx="3545204" cy="28321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75"/>
              </a:spcBef>
            </a:pPr>
            <a:r>
              <a:rPr sz="4000" spc="-745" dirty="0"/>
              <a:t>W</a:t>
            </a:r>
            <a:r>
              <a:rPr sz="4000" spc="-890" dirty="0"/>
              <a:t>G</a:t>
            </a:r>
            <a:r>
              <a:rPr sz="4000" spc="-595" dirty="0"/>
              <a:t>S</a:t>
            </a:r>
            <a:r>
              <a:rPr sz="4000" spc="-155" dirty="0"/>
              <a:t> </a:t>
            </a:r>
            <a:r>
              <a:rPr sz="4000" spc="-600" dirty="0"/>
              <a:t>S</a:t>
            </a:r>
            <a:r>
              <a:rPr sz="4000" spc="-380" dirty="0"/>
              <a:t>e</a:t>
            </a:r>
            <a:r>
              <a:rPr sz="4000" spc="-434" dirty="0"/>
              <a:t>qu</a:t>
            </a:r>
            <a:r>
              <a:rPr sz="4000" spc="-400" dirty="0"/>
              <a:t>e</a:t>
            </a:r>
            <a:r>
              <a:rPr sz="4000" spc="-430" dirty="0"/>
              <a:t>n</a:t>
            </a:r>
            <a:r>
              <a:rPr sz="4000" spc="-395" dirty="0"/>
              <a:t>c</a:t>
            </a:r>
            <a:r>
              <a:rPr sz="4000" spc="-155" dirty="0"/>
              <a:t>i</a:t>
            </a:r>
            <a:r>
              <a:rPr sz="4000" spc="-325" dirty="0"/>
              <a:t>ng  </a:t>
            </a:r>
            <a:r>
              <a:rPr sz="4000" spc="-430" dirty="0"/>
              <a:t>b</a:t>
            </a:r>
            <a:r>
              <a:rPr sz="4000" spc="-395" dirty="0"/>
              <a:t>e</a:t>
            </a:r>
            <a:r>
              <a:rPr sz="4000" spc="-380" dirty="0"/>
              <a:t>c</a:t>
            </a:r>
            <a:r>
              <a:rPr sz="4000" spc="-305" dirty="0"/>
              <a:t>a</a:t>
            </a:r>
            <a:r>
              <a:rPr sz="4000" spc="-520" dirty="0"/>
              <a:t>m</a:t>
            </a:r>
            <a:r>
              <a:rPr sz="4000" spc="-375" dirty="0"/>
              <a:t>e</a:t>
            </a:r>
            <a:r>
              <a:rPr sz="4000" spc="-155" dirty="0"/>
              <a:t> </a:t>
            </a:r>
            <a:r>
              <a:rPr sz="4000" spc="-150" dirty="0"/>
              <a:t>t</a:t>
            </a:r>
            <a:r>
              <a:rPr sz="4000" spc="-305" dirty="0"/>
              <a:t>he  </a:t>
            </a:r>
            <a:r>
              <a:rPr sz="4000" spc="-409" dirty="0"/>
              <a:t>p</a:t>
            </a:r>
            <a:r>
              <a:rPr sz="4000" spc="-254" dirty="0"/>
              <a:t>r</a:t>
            </a:r>
            <a:r>
              <a:rPr sz="4000" spc="-380" dirty="0"/>
              <a:t>e</a:t>
            </a:r>
            <a:r>
              <a:rPr sz="4000" spc="-150" dirty="0"/>
              <a:t>f</a:t>
            </a:r>
            <a:r>
              <a:rPr sz="4000" spc="-380" dirty="0"/>
              <a:t>e</a:t>
            </a:r>
            <a:r>
              <a:rPr sz="4000" spc="-220" dirty="0"/>
              <a:t>rr</a:t>
            </a:r>
            <a:r>
              <a:rPr sz="4000" spc="-380" dirty="0"/>
              <a:t>e</a:t>
            </a:r>
            <a:r>
              <a:rPr sz="4000" spc="-445" dirty="0"/>
              <a:t>d</a:t>
            </a:r>
            <a:r>
              <a:rPr sz="4000" spc="-150" dirty="0"/>
              <a:t> </a:t>
            </a:r>
            <a:r>
              <a:rPr sz="4000" spc="-520" dirty="0"/>
              <a:t>m</a:t>
            </a:r>
            <a:r>
              <a:rPr sz="4000" spc="-380" dirty="0"/>
              <a:t>e</a:t>
            </a:r>
            <a:r>
              <a:rPr sz="4000" spc="-150" dirty="0"/>
              <a:t>t</a:t>
            </a:r>
            <a:r>
              <a:rPr sz="4000" spc="-484" dirty="0"/>
              <a:t>h</a:t>
            </a:r>
            <a:r>
              <a:rPr sz="4000" spc="-480" dirty="0"/>
              <a:t>o</a:t>
            </a:r>
            <a:r>
              <a:rPr sz="4000" spc="-285" dirty="0"/>
              <a:t>d  </a:t>
            </a:r>
            <a:r>
              <a:rPr sz="4000" spc="-150" dirty="0"/>
              <a:t>f</a:t>
            </a:r>
            <a:r>
              <a:rPr sz="4000" spc="-520" dirty="0"/>
              <a:t>o</a:t>
            </a:r>
            <a:r>
              <a:rPr sz="4000" spc="-225" dirty="0"/>
              <a:t>r</a:t>
            </a:r>
            <a:r>
              <a:rPr sz="4000" spc="-145" dirty="0"/>
              <a:t> </a:t>
            </a:r>
            <a:r>
              <a:rPr sz="4000" spc="-455" dirty="0"/>
              <a:t>s</a:t>
            </a:r>
            <a:r>
              <a:rPr sz="4000" spc="-380" dirty="0"/>
              <a:t>e</a:t>
            </a:r>
            <a:r>
              <a:rPr sz="4000" spc="-434" dirty="0"/>
              <a:t>qu</a:t>
            </a:r>
            <a:r>
              <a:rPr sz="4000" spc="-400" dirty="0"/>
              <a:t>e</a:t>
            </a:r>
            <a:r>
              <a:rPr sz="4000" spc="-430" dirty="0"/>
              <a:t>n</a:t>
            </a:r>
            <a:r>
              <a:rPr sz="4000" spc="-395" dirty="0"/>
              <a:t>c</a:t>
            </a:r>
            <a:r>
              <a:rPr sz="4000" spc="-155" dirty="0"/>
              <a:t>i</a:t>
            </a:r>
            <a:r>
              <a:rPr sz="4000" spc="-325" dirty="0"/>
              <a:t>ng  </a:t>
            </a:r>
            <a:r>
              <a:rPr sz="4000" spc="-520" dirty="0"/>
              <a:t>o</a:t>
            </a:r>
            <a:r>
              <a:rPr sz="4000" spc="-150" dirty="0"/>
              <a:t>t</a:t>
            </a:r>
            <a:r>
              <a:rPr sz="4000" spc="-430" dirty="0"/>
              <a:t>h</a:t>
            </a:r>
            <a:r>
              <a:rPr sz="4000" spc="-395" dirty="0"/>
              <a:t>e</a:t>
            </a:r>
            <a:r>
              <a:rPr sz="4000" spc="-225" dirty="0"/>
              <a:t>r</a:t>
            </a:r>
            <a:r>
              <a:rPr sz="4000" spc="-145" dirty="0"/>
              <a:t> </a:t>
            </a:r>
            <a:r>
              <a:rPr sz="4000" spc="-430" dirty="0"/>
              <a:t>g</a:t>
            </a:r>
            <a:r>
              <a:rPr sz="4000" spc="-395" dirty="0"/>
              <a:t>e</a:t>
            </a:r>
            <a:r>
              <a:rPr sz="4000" spc="-484" dirty="0"/>
              <a:t>n</a:t>
            </a:r>
            <a:r>
              <a:rPr sz="4000" spc="-480" dirty="0"/>
              <a:t>o</a:t>
            </a:r>
            <a:r>
              <a:rPr sz="4000" spc="-520" dirty="0"/>
              <a:t>m</a:t>
            </a:r>
            <a:r>
              <a:rPr sz="4000" spc="-380" dirty="0"/>
              <a:t>e</a:t>
            </a:r>
            <a:r>
              <a:rPr sz="4000" spc="-450" dirty="0"/>
              <a:t>s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375920" y="6244688"/>
            <a:ext cx="16395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nt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3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al.</a:t>
            </a:r>
            <a:r>
              <a:rPr sz="1800" b="1" i="1" spc="-2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4684" y="3400097"/>
            <a:ext cx="3821429" cy="1483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spc="-5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sequencing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strategy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used </a:t>
            </a:r>
            <a:r>
              <a:rPr sz="2400" spc="40" dirty="0">
                <a:solidFill>
                  <a:srgbClr val="3B3838"/>
                </a:solidFill>
                <a:latin typeface="Arial MT"/>
                <a:cs typeface="Arial MT"/>
              </a:rPr>
              <a:t>by </a:t>
            </a:r>
            <a:r>
              <a:rPr sz="2400" spc="-50" dirty="0">
                <a:solidFill>
                  <a:srgbClr val="3B3838"/>
                </a:solidFill>
                <a:latin typeface="Arial MT"/>
                <a:cs typeface="Arial MT"/>
              </a:rPr>
              <a:t>Venter </a:t>
            </a:r>
            <a:r>
              <a:rPr sz="2400" i="1" spc="15" dirty="0">
                <a:solidFill>
                  <a:srgbClr val="3B3838"/>
                </a:solidFill>
                <a:latin typeface="Arial"/>
                <a:cs typeface="Arial"/>
              </a:rPr>
              <a:t>et </a:t>
            </a:r>
            <a:r>
              <a:rPr sz="2400" i="1" spc="-30" dirty="0">
                <a:solidFill>
                  <a:srgbClr val="3B3838"/>
                </a:solidFill>
                <a:latin typeface="Arial"/>
                <a:cs typeface="Arial"/>
              </a:rPr>
              <a:t>al. 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has 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changed</a:t>
            </a:r>
            <a:r>
              <a:rPr sz="24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surprisingly</a:t>
            </a:r>
            <a:r>
              <a:rPr sz="2400" spc="-2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little</a:t>
            </a:r>
            <a:r>
              <a:rPr sz="2400" spc="-3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in </a:t>
            </a:r>
            <a:r>
              <a:rPr sz="2400" spc="-65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these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last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16</a:t>
            </a:r>
            <a:r>
              <a:rPr sz="24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B3838"/>
                </a:solidFill>
                <a:latin typeface="Arial MT"/>
                <a:cs typeface="Arial MT"/>
              </a:rPr>
              <a:t>years!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4684" y="4980333"/>
            <a:ext cx="3649345" cy="1483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Next </a:t>
            </a:r>
            <a:r>
              <a:rPr sz="2400" spc="-10" dirty="0">
                <a:solidFill>
                  <a:srgbClr val="3B3838"/>
                </a:solidFill>
                <a:latin typeface="Arial MT"/>
                <a:cs typeface="Arial MT"/>
              </a:rPr>
              <a:t>Generation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Sequencing 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has </a:t>
            </a:r>
            <a:r>
              <a:rPr sz="2400" spc="5" dirty="0">
                <a:solidFill>
                  <a:srgbClr val="3B3838"/>
                </a:solidFill>
                <a:latin typeface="Arial MT"/>
                <a:cs typeface="Arial MT"/>
              </a:rPr>
              <a:t>only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838"/>
                </a:solidFill>
                <a:latin typeface="Arial MT"/>
                <a:cs typeface="Arial MT"/>
              </a:rPr>
              <a:t>increased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3B3838"/>
                </a:solidFill>
                <a:latin typeface="Arial MT"/>
                <a:cs typeface="Arial MT"/>
              </a:rPr>
              <a:t>popularity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3B3838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3B3838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3B3838"/>
                </a:solidFill>
                <a:latin typeface="Arial MT"/>
                <a:cs typeface="Arial MT"/>
              </a:rPr>
              <a:t>WGS</a:t>
            </a:r>
            <a:r>
              <a:rPr sz="2400" spc="-20" dirty="0">
                <a:solidFill>
                  <a:srgbClr val="3B3838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3B3838"/>
                </a:solidFill>
                <a:latin typeface="Arial MT"/>
                <a:cs typeface="Arial MT"/>
              </a:rPr>
              <a:t>approach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5549900"/>
            <a:ext cx="1638300" cy="482600"/>
          </a:xfrm>
          <a:custGeom>
            <a:avLst/>
            <a:gdLst/>
            <a:ahLst/>
            <a:cxnLst/>
            <a:rect l="l" t="t" r="r" b="b"/>
            <a:pathLst>
              <a:path w="1638300" h="482600">
                <a:moveTo>
                  <a:pt x="0" y="0"/>
                </a:moveTo>
                <a:lnTo>
                  <a:pt x="1638300" y="0"/>
                </a:lnTo>
                <a:lnTo>
                  <a:pt x="1638300" y="482600"/>
                </a:lnTo>
                <a:lnTo>
                  <a:pt x="0" y="4826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ED2B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0200" cy="6858000"/>
            <a:chOff x="0" y="0"/>
            <a:chExt cx="79502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663151"/>
              <a:ext cx="7874000" cy="42423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2100" cy="6858000"/>
            </a:xfrm>
            <a:custGeom>
              <a:avLst/>
              <a:gdLst/>
              <a:ahLst/>
              <a:cxnLst/>
              <a:rect l="l" t="t" r="r" b="b"/>
              <a:pathLst>
                <a:path w="292100" h="6858000">
                  <a:moveTo>
                    <a:pt x="2921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92100" y="685800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735" dirty="0"/>
              <a:t>B</a:t>
            </a:r>
            <a:r>
              <a:rPr spc="-180" dirty="0"/>
              <a:t>i</a:t>
            </a:r>
            <a:r>
              <a:rPr spc="-580" dirty="0"/>
              <a:t>o</a:t>
            </a:r>
            <a:r>
              <a:rPr spc="-180" dirty="0"/>
              <a:t>i</a:t>
            </a:r>
            <a:r>
              <a:rPr spc="-425" dirty="0"/>
              <a:t>n</a:t>
            </a:r>
            <a:r>
              <a:rPr spc="-235" dirty="0"/>
              <a:t>f</a:t>
            </a:r>
            <a:r>
              <a:rPr spc="-580" dirty="0"/>
              <a:t>o</a:t>
            </a:r>
            <a:r>
              <a:rPr spc="-254" dirty="0"/>
              <a:t>r</a:t>
            </a:r>
            <a:r>
              <a:rPr spc="-580" dirty="0"/>
              <a:t>m</a:t>
            </a:r>
            <a:r>
              <a:rPr spc="-340" dirty="0"/>
              <a:t>a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0" dirty="0"/>
              <a:t>t</a:t>
            </a:r>
            <a:r>
              <a:rPr spc="-535" dirty="0"/>
              <a:t>ho</a:t>
            </a:r>
            <a:r>
              <a:rPr spc="-495" dirty="0"/>
              <a:t>ds</a:t>
            </a:r>
            <a:r>
              <a:rPr spc="-180" dirty="0"/>
              <a:t> </a:t>
            </a:r>
            <a:r>
              <a:rPr spc="-170" dirty="0"/>
              <a:t>f</a:t>
            </a:r>
            <a:r>
              <a:rPr spc="-580" dirty="0"/>
              <a:t>o</a:t>
            </a:r>
            <a:r>
              <a:rPr spc="-250" dirty="0"/>
              <a:t>r</a:t>
            </a:r>
            <a:r>
              <a:rPr spc="-180" dirty="0"/>
              <a:t> </a:t>
            </a:r>
            <a:r>
              <a:rPr spc="-450" dirty="0"/>
              <a:t>ge</a:t>
            </a:r>
            <a:r>
              <a:rPr spc="-535" dirty="0"/>
              <a:t>no</a:t>
            </a:r>
            <a:r>
              <a:rPr spc="-580" dirty="0"/>
              <a:t>m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340" dirty="0"/>
              <a:t>a</a:t>
            </a:r>
            <a:r>
              <a:rPr spc="-500" dirty="0"/>
              <a:t>ss</a:t>
            </a:r>
            <a:r>
              <a:rPr spc="-409" dirty="0"/>
              <a:t>e</a:t>
            </a:r>
            <a:r>
              <a:rPr spc="-580" dirty="0"/>
              <a:t>m</a:t>
            </a:r>
            <a:r>
              <a:rPr spc="-450" dirty="0"/>
              <a:t>b</a:t>
            </a:r>
            <a:r>
              <a:rPr spc="-215" dirty="0"/>
              <a:t>l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40" dirty="0"/>
              <a:t>a</a:t>
            </a:r>
            <a:r>
              <a:rPr spc="-254" dirty="0"/>
              <a:t>r</a:t>
            </a:r>
            <a:r>
              <a:rPr spc="-275" dirty="0"/>
              <a:t>e 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09" dirty="0"/>
              <a:t>c</a:t>
            </a:r>
            <a:r>
              <a:rPr spc="-254" dirty="0"/>
              <a:t>r</a:t>
            </a:r>
            <a:r>
              <a:rPr spc="-180" dirty="0"/>
              <a:t>i</a:t>
            </a:r>
            <a:r>
              <a:rPr spc="-170" dirty="0"/>
              <a:t>t</a:t>
            </a:r>
            <a:r>
              <a:rPr spc="-180" dirty="0"/>
              <a:t>i</a:t>
            </a:r>
            <a:r>
              <a:rPr spc="-409" dirty="0"/>
              <a:t>c</a:t>
            </a:r>
            <a:r>
              <a:rPr spc="-340" dirty="0"/>
              <a:t>a</a:t>
            </a:r>
            <a:r>
              <a:rPr spc="-170" dirty="0"/>
              <a:t>l</a:t>
            </a:r>
            <a:r>
              <a:rPr spc="-180" dirty="0"/>
              <a:t> </a:t>
            </a:r>
            <a:r>
              <a:rPr spc="-500" dirty="0"/>
              <a:t>s</a:t>
            </a:r>
            <a:r>
              <a:rPr spc="-170" dirty="0"/>
              <a:t>t</a:t>
            </a:r>
            <a:r>
              <a:rPr spc="-409" dirty="0"/>
              <a:t>e</a:t>
            </a:r>
            <a:r>
              <a:rPr spc="-490" dirty="0"/>
              <a:t>p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175" dirty="0"/>
              <a:t> </a:t>
            </a:r>
            <a:r>
              <a:rPr spc="-450" dirty="0"/>
              <a:t>p</a:t>
            </a:r>
            <a:r>
              <a:rPr spc="-295" dirty="0"/>
              <a:t>r</a:t>
            </a:r>
            <a:r>
              <a:rPr spc="-580" dirty="0"/>
              <a:t>o</a:t>
            </a:r>
            <a:r>
              <a:rPr spc="-409" dirty="0"/>
              <a:t>ce</a:t>
            </a:r>
            <a:r>
              <a:rPr spc="-500" dirty="0"/>
              <a:t>s</a:t>
            </a:r>
            <a:r>
              <a:rPr spc="-49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993" y="5934061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67171"/>
                </a:solidFill>
                <a:latin typeface="Arial"/>
                <a:cs typeface="Arial"/>
              </a:rPr>
              <a:t>ou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ce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00" dirty="0">
                <a:solidFill>
                  <a:srgbClr val="767171"/>
                </a:solidFill>
                <a:latin typeface="Arial"/>
                <a:cs typeface="Arial"/>
              </a:rPr>
              <a:t>V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67171"/>
                </a:solidFill>
                <a:latin typeface="Arial"/>
                <a:cs typeface="Arial"/>
              </a:rPr>
              <a:t>nt</a:t>
            </a:r>
            <a:r>
              <a:rPr sz="1800" b="1" spc="-170" dirty="0">
                <a:solidFill>
                  <a:srgbClr val="767171"/>
                </a:solidFill>
                <a:latin typeface="Arial"/>
                <a:cs typeface="Arial"/>
              </a:rPr>
              <a:t>e</a:t>
            </a:r>
            <a:r>
              <a:rPr sz="1800" b="1" spc="-240" dirty="0">
                <a:solidFill>
                  <a:srgbClr val="767171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,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spc="-340" dirty="0">
                <a:solidFill>
                  <a:srgbClr val="76717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767171"/>
                </a:solidFill>
                <a:latin typeface="Arial"/>
                <a:cs typeface="Arial"/>
              </a:rPr>
              <a:t>.</a:t>
            </a:r>
            <a:r>
              <a:rPr sz="1800" b="1" spc="-12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1800" b="1" i="1" spc="45" dirty="0">
                <a:solidFill>
                  <a:srgbClr val="767171"/>
                </a:solidFill>
                <a:latin typeface="Arial"/>
                <a:cs typeface="Arial"/>
              </a:rPr>
              <a:t>et</a:t>
            </a:r>
            <a:r>
              <a:rPr sz="1800" b="1" i="1" spc="-5" dirty="0">
                <a:solidFill>
                  <a:srgbClr val="767171"/>
                </a:solidFill>
                <a:latin typeface="Arial"/>
                <a:cs typeface="Arial"/>
              </a:rPr>
              <a:t> a</a:t>
            </a:r>
            <a:r>
              <a:rPr sz="1800" b="1" i="1" spc="-10" dirty="0">
                <a:solidFill>
                  <a:srgbClr val="767171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767171"/>
                </a:solidFill>
                <a:latin typeface="Arial"/>
                <a:cs typeface="Arial"/>
              </a:rPr>
              <a:t>. </a:t>
            </a:r>
            <a:r>
              <a:rPr sz="1800" b="1" spc="-145" dirty="0">
                <a:solidFill>
                  <a:srgbClr val="767171"/>
                </a:solidFill>
                <a:latin typeface="Arial"/>
                <a:cs typeface="Arial"/>
              </a:rPr>
              <a:t>2001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4002" y="1414170"/>
            <a:ext cx="3943985" cy="46075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81660">
              <a:lnSpc>
                <a:spcPct val="101600"/>
              </a:lnSpc>
              <a:spcBef>
                <a:spcPts val="35"/>
              </a:spcBef>
            </a:pPr>
            <a:r>
              <a:rPr sz="3200" spc="65" dirty="0">
                <a:solidFill>
                  <a:srgbClr val="424242"/>
                </a:solidFill>
                <a:latin typeface="Arial MT"/>
                <a:cs typeface="Arial MT"/>
              </a:rPr>
              <a:t>Steps</a:t>
            </a:r>
            <a:r>
              <a:rPr sz="3200" spc="-4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424242"/>
                </a:solidFill>
                <a:latin typeface="Arial MT"/>
                <a:cs typeface="Arial MT"/>
              </a:rPr>
              <a:t>for</a:t>
            </a:r>
            <a:r>
              <a:rPr sz="32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424242"/>
                </a:solidFill>
                <a:latin typeface="Arial MT"/>
                <a:cs typeface="Arial MT"/>
              </a:rPr>
              <a:t>genome </a:t>
            </a:r>
            <a:r>
              <a:rPr sz="3200" spc="-8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424242"/>
                </a:solidFill>
                <a:latin typeface="Arial MT"/>
                <a:cs typeface="Arial MT"/>
              </a:rPr>
              <a:t>assembly:</a:t>
            </a:r>
            <a:endParaRPr sz="3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Align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reads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 MT"/>
                <a:cs typeface="Arial MT"/>
              </a:rPr>
              <a:t>find</a:t>
            </a:r>
            <a:endParaRPr sz="240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2400" b="1" spc="-15" dirty="0">
                <a:solidFill>
                  <a:srgbClr val="005D00"/>
                </a:solidFill>
                <a:latin typeface="Arial"/>
                <a:cs typeface="Arial"/>
              </a:rPr>
              <a:t>overlapping</a:t>
            </a:r>
            <a:r>
              <a:rPr sz="2400" b="1" spc="-40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5D00"/>
                </a:solidFill>
                <a:latin typeface="Arial"/>
                <a:cs typeface="Arial"/>
              </a:rPr>
              <a:t>regions</a:t>
            </a:r>
            <a:endParaRPr sz="2400">
              <a:latin typeface="Arial"/>
              <a:cs typeface="Arial"/>
            </a:endParaRPr>
          </a:p>
          <a:p>
            <a:pPr marL="298450" marR="436880" indent="-285750">
              <a:lnSpc>
                <a:spcPct val="100699"/>
              </a:lnSpc>
              <a:spcBef>
                <a:spcPts val="60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Determine 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consensus </a:t>
            </a:r>
            <a:r>
              <a:rPr sz="2400" spc="-6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24242"/>
                </a:solidFill>
                <a:latin typeface="Arial MT"/>
                <a:cs typeface="Arial MT"/>
              </a:rPr>
              <a:t>sequence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24242"/>
                </a:solidFill>
                <a:latin typeface="Arial MT"/>
                <a:cs typeface="Arial MT"/>
              </a:rPr>
              <a:t>(or</a:t>
            </a:r>
            <a:r>
              <a:rPr sz="24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b="1" spc="-30" dirty="0">
                <a:solidFill>
                  <a:srgbClr val="005D00"/>
                </a:solidFill>
                <a:latin typeface="Arial"/>
                <a:cs typeface="Arial"/>
              </a:rPr>
              <a:t>contig</a:t>
            </a:r>
            <a:r>
              <a:rPr sz="2400" spc="-30" dirty="0">
                <a:solidFill>
                  <a:srgbClr val="424242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298450" marR="5080" indent="-285750">
              <a:lnSpc>
                <a:spcPct val="99000"/>
              </a:lnSpc>
              <a:spcBef>
                <a:spcPts val="6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-10" dirty="0">
                <a:solidFill>
                  <a:srgbClr val="005D00"/>
                </a:solidFill>
                <a:latin typeface="Arial"/>
                <a:cs typeface="Arial"/>
              </a:rPr>
              <a:t>Scaffold</a:t>
            </a:r>
            <a:r>
              <a:rPr sz="2400" b="1" spc="-25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24242"/>
                </a:solidFill>
                <a:latin typeface="Arial MT"/>
                <a:cs typeface="Arial MT"/>
              </a:rPr>
              <a:t>contigs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based</a:t>
            </a:r>
            <a:r>
              <a:rPr sz="24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on </a:t>
            </a:r>
            <a:r>
              <a:rPr sz="2400" spc="-6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read </a:t>
            </a:r>
            <a:r>
              <a:rPr sz="2400" spc="5" dirty="0">
                <a:solidFill>
                  <a:srgbClr val="424242"/>
                </a:solidFill>
                <a:latin typeface="Arial MT"/>
                <a:cs typeface="Arial MT"/>
              </a:rPr>
              <a:t>pairs </a:t>
            </a:r>
            <a:r>
              <a:rPr sz="2400" spc="30" dirty="0">
                <a:solidFill>
                  <a:srgbClr val="424242"/>
                </a:solidFill>
                <a:latin typeface="Arial MT"/>
                <a:cs typeface="Arial MT"/>
              </a:rPr>
              <a:t>and/or </a:t>
            </a:r>
            <a:r>
              <a:rPr sz="24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424242"/>
                </a:solidFill>
                <a:latin typeface="Arial MT"/>
                <a:cs typeface="Arial MT"/>
              </a:rPr>
              <a:t>overlapping</a:t>
            </a:r>
            <a:r>
              <a:rPr sz="24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 MT"/>
                <a:cs typeface="Arial MT"/>
              </a:rPr>
              <a:t>regions</a:t>
            </a:r>
            <a:endParaRPr sz="2400">
              <a:latin typeface="Arial MT"/>
              <a:cs typeface="Arial MT"/>
            </a:endParaRPr>
          </a:p>
          <a:p>
            <a:pPr marL="298450" marR="794385" indent="-285750">
              <a:lnSpc>
                <a:spcPct val="100699"/>
              </a:lnSpc>
              <a:spcBef>
                <a:spcPts val="6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spc="10" dirty="0">
                <a:solidFill>
                  <a:srgbClr val="005D00"/>
                </a:solidFill>
                <a:latin typeface="Arial"/>
                <a:cs typeface="Arial"/>
              </a:rPr>
              <a:t>Generate </a:t>
            </a:r>
            <a:r>
              <a:rPr sz="2400" b="1" spc="15" dirty="0">
                <a:solidFill>
                  <a:srgbClr val="005D00"/>
                </a:solidFill>
                <a:latin typeface="Arial"/>
                <a:cs typeface="Arial"/>
              </a:rPr>
              <a:t>pseudo- </a:t>
            </a:r>
            <a:r>
              <a:rPr sz="2400" b="1" spc="20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5D00"/>
                </a:solidFill>
                <a:latin typeface="Arial"/>
                <a:cs typeface="Arial"/>
              </a:rPr>
              <a:t>molecules</a:t>
            </a:r>
            <a:r>
              <a:rPr sz="2400" b="1" spc="-45" dirty="0">
                <a:solidFill>
                  <a:srgbClr val="005D0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based</a:t>
            </a:r>
            <a:r>
              <a:rPr sz="2400" spc="-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9752" y="5998869"/>
            <a:ext cx="1866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424242"/>
                </a:solidFill>
                <a:latin typeface="Arial MT"/>
                <a:cs typeface="Arial MT"/>
              </a:rPr>
              <a:t>genetic</a:t>
            </a:r>
            <a:r>
              <a:rPr sz="2400" spc="-8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424242"/>
                </a:solidFill>
                <a:latin typeface="Arial MT"/>
                <a:cs typeface="Arial MT"/>
              </a:rPr>
              <a:t>maps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0960" y="3769917"/>
            <a:ext cx="72815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C21064"/>
                </a:solidFill>
                <a:latin typeface="Arial"/>
                <a:cs typeface="Arial"/>
              </a:rPr>
              <a:t>Part</a:t>
            </a:r>
            <a:r>
              <a:rPr sz="3600" b="1" spc="-50" dirty="0">
                <a:solidFill>
                  <a:srgbClr val="C21064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C21064"/>
                </a:solidFill>
                <a:latin typeface="Arial"/>
                <a:cs typeface="Arial"/>
              </a:rPr>
              <a:t>II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100"/>
              </a:lnSpc>
              <a:spcBef>
                <a:spcPts val="1019"/>
              </a:spcBef>
            </a:pP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Basics</a:t>
            </a:r>
            <a:r>
              <a:rPr sz="6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185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66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29" dirty="0">
                <a:solidFill>
                  <a:srgbClr val="424242"/>
                </a:solidFill>
                <a:latin typeface="Arial MT"/>
                <a:cs typeface="Arial MT"/>
              </a:rPr>
              <a:t>Genome </a:t>
            </a:r>
            <a:r>
              <a:rPr sz="6600" spc="-2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0" dirty="0">
                <a:solidFill>
                  <a:srgbClr val="424242"/>
                </a:solidFill>
                <a:latin typeface="Arial MT"/>
                <a:cs typeface="Arial MT"/>
              </a:rPr>
              <a:t>Assembly</a:t>
            </a:r>
            <a:r>
              <a:rPr sz="6600" spc="-7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6600" spc="-254" dirty="0">
                <a:solidFill>
                  <a:srgbClr val="424242"/>
                </a:solidFill>
                <a:latin typeface="Arial MT"/>
                <a:cs typeface="Arial MT"/>
              </a:rPr>
              <a:t>Algorithms</a:t>
            </a:r>
            <a:endParaRPr sz="6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73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1729</Words>
  <Application>Microsoft Macintosh PowerPoint</Application>
  <PresentationFormat>Widescreen</PresentationFormat>
  <Paragraphs>376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MS Gothic</vt:lpstr>
      <vt:lpstr>Arial</vt:lpstr>
      <vt:lpstr>Arial MT</vt:lpstr>
      <vt:lpstr>Calibri</vt:lpstr>
      <vt:lpstr>Courier New</vt:lpstr>
      <vt:lpstr>Söhne</vt:lpstr>
      <vt:lpstr>Times New Roman</vt:lpstr>
      <vt:lpstr>Office Theme</vt:lpstr>
      <vt:lpstr>Introduction to genome assembly</vt:lpstr>
      <vt:lpstr>“ The rediscovery of Mendel's laws of heredity in  the opening weeks of the 20th century sparked  a scientific quest to understand the nature and  content of genetic information that has  propelled biology for the last hundred years.” International Human Genome Sequencing Consortium, Nature 2001</vt:lpstr>
      <vt:lpstr>PowerPoint Presentation</vt:lpstr>
      <vt:lpstr>The cauliflower mosaic virus was the first  complete genome to be sequenced</vt:lpstr>
      <vt:lpstr>The human genome required a significant  technological push</vt:lpstr>
      <vt:lpstr>Two sequencing strategies were pursued to  assemble the human genome</vt:lpstr>
      <vt:lpstr>WGS Sequencing  became the  preferred method  for sequencing  other genomes</vt:lpstr>
      <vt:lpstr>Bioinformatics methods for genome assembly are  a critical step in the process</vt:lpstr>
      <vt:lpstr>PowerPoint Presentation</vt:lpstr>
      <vt:lpstr>Terminologies</vt:lpstr>
      <vt:lpstr>Can you identify which of these is a graph?</vt:lpstr>
      <vt:lpstr>Can you identify which of these is a graph? B</vt:lpstr>
      <vt:lpstr>Can you draw these graphs without lifting your  pencil? You are not allowed to draw the same edge twice.</vt:lpstr>
      <vt:lpstr>Looking at the vertices may give us a clue as to  why some graphs have an Eulerian path</vt:lpstr>
      <vt:lpstr>Balanced graphs have Eulerian cycles,  nearly balanced graphs have Eulerian paths</vt:lpstr>
      <vt:lpstr>Graph problems that involve finding Hamiltonian  paths are much harder to solve in polynomial time</vt:lpstr>
      <vt:lpstr>Graph theory revolutionized and streamlined the  genome assembly process</vt:lpstr>
      <vt:lpstr>The consensus sequence can be represented as a  path within an overlap graph</vt:lpstr>
      <vt:lpstr>De Bruijn graphs are an alternative representation  of the problem that offers considerable advantages</vt:lpstr>
      <vt:lpstr>De Bruijn graphs are an alternative representation  of the problem that offers considerable advantages</vt:lpstr>
      <vt:lpstr>Modern genome assemblers</vt:lpstr>
      <vt:lpstr>Long-read sequencing and more available  genomes have changed the assembly process</vt:lpstr>
      <vt:lpstr>The quality of a genome assembly can be  estimated by calculating several parameters</vt:lpstr>
      <vt:lpstr>Genome dot-plots  provide visual  information about the  two assemblies</vt:lpstr>
      <vt:lpstr>PowerPoint Presentation</vt:lpstr>
      <vt:lpstr>As sequencing becomes less expensive, “big  science” projects have explored genome variation</vt:lpstr>
      <vt:lpstr>Metagenome assembly has  become an important tool in  microbiome studies</vt:lpstr>
      <vt:lpstr>Pan-genomes have also been used to characterize  the genome of a complete species</vt:lpstr>
      <vt:lpstr>As genomic analyses incorporate more data,  visualization and analysis become more difficult</vt:lpstr>
      <vt:lpstr>“ Finally, it has not escaped our notice that the  more we learn about the human genome, the  more there is to explore.” International Human Genome Sequencing Consortium, Nature 2001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 assembly</dc:title>
  <cp:lastModifiedBy>Okendo, Javan (NIH/NHGRI) [F]</cp:lastModifiedBy>
  <cp:revision>2</cp:revision>
  <dcterms:created xsi:type="dcterms:W3CDTF">2023-09-13T16:17:55Z</dcterms:created>
  <dcterms:modified xsi:type="dcterms:W3CDTF">2023-09-13T16:40:59Z</dcterms:modified>
</cp:coreProperties>
</file>