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89" r:id="rId10"/>
    <p:sldId id="290" r:id="rId11"/>
    <p:sldId id="263" r:id="rId12"/>
    <p:sldId id="264" r:id="rId13"/>
    <p:sldId id="265" r:id="rId14"/>
    <p:sldId id="266" r:id="rId15"/>
    <p:sldId id="267" r:id="rId16"/>
    <p:sldId id="268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93BC-2023-FC4F-A704-DD86562225BE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C4E2-47BB-B043-9288-DB832FE6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C4E2-47BB-B043-9288-DB832FE650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45D7-75BB-D700-EA4E-4EB4B119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C1092-278D-A832-DBC9-2D9A8DB0D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2B8-91E9-DBC8-F909-157C1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7F66-9AC6-1E86-84D9-70A7BD3B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CB93-2D18-A185-F2B8-997B4CA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53C5-AC2B-17D8-4DED-7AA7681F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E329-D5DC-7D74-EE40-E9B4BED9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8872-34B1-7467-9142-59043A1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DB4-FA10-C6C5-683D-D7FA3F4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5E67-EA57-6D5B-9DF2-7FDABCF8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CC01-9755-BF36-147D-2B43E36A8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74EA-A05E-598B-8B36-556E7057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95F-EC59-2A76-9F3E-6E26C80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EDBA-1ACC-3B74-3643-02BE6A9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8F49-A9BF-8F8C-C76B-7ED41B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9394-4577-69CA-069A-76C7856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89AB-7F38-7868-9FBA-3C5EA3A9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A4EE-3ED7-7B76-CB71-1488E40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18EA-8564-CA99-8F51-02C0A61F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B706-8024-CBD1-FEE7-575514E7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D50A-498C-7F05-26FE-4B54BC01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9EF-6EA2-E343-F190-44DA8B76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25A4-A923-248C-00EC-88FDC69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65FF-66E6-9F62-ECF1-9B1D05B4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65B-A9F4-AAB6-D5B4-4AE2A47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F69-FEDE-D5F1-DBEF-8FD3374F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3061-552F-36B2-74F0-DCF9AA62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8C618-4137-4D7E-D556-AA1593C7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322B2-F496-0894-98DC-83DA71F5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4687-056A-75BF-7DB3-FFB610FA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B35F-F312-0B96-631E-5398172C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8B1-3425-077A-BA4A-94568E12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D2F3C-83C9-007F-574E-AC4994B7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50B4-C416-8438-1682-461AAF4B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B138-3B83-D05F-ABC8-43899862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3131-5F5D-6590-83A8-070A88B38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1718-5223-E862-123E-DF28959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29E-748C-62CB-779F-E27653C6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3088-2C68-8222-977F-9A87631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4F9-4E8D-6C17-CA8A-0D03FFB4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4C3E7-37A7-6CFD-659A-1A8CE8C6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4189A-483C-7DB9-A4BA-84FA3E20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9689-BA9F-1AEF-64E7-5F50B18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9DC86-E328-89D5-C1F9-7E5D795D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103D2-2DCC-9EE3-8942-EDBF3F7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08C3-7797-C6AA-D325-5FBE997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8341-CFFF-9F9C-9F44-BD530737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CA2C-CC8E-F8EF-BB9A-BBA23B02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A04D-E77C-5F72-F2F5-9D86EFA6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4B90-D38C-6932-FDF7-883469B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289C-EC82-98D0-230A-64AAB6D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3925-9B95-30A5-BA2D-27B70EC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FD48-242B-5674-284E-13A2D244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6021-F153-A031-1BFD-6CCA3015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68BF-2055-805D-CA8F-52F94CBE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79-B47F-C869-E356-D9915B63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249B-23A1-AAEA-0889-320EA6F0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F16C-0E5A-D94C-7088-2044504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754A-3D2C-3803-51E2-7A2EACE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5C77-DA4C-B45A-0C7D-3284CB83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5D59-5E9C-9264-61A2-0333CDD1E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48F8-1F81-2655-0102-9E499627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534D-267F-4E2F-C0F4-2ADA7F39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B47-8B88-5868-0EAE-2150BAFE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565315"/>
            <a:ext cx="10531366" cy="2387600"/>
          </a:xfrm>
        </p:spPr>
        <p:txBody>
          <a:bodyPr/>
          <a:lstStyle/>
          <a:p>
            <a:r>
              <a:rPr lang="en-US" dirty="0"/>
              <a:t>Introduction to genome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C0FA-DCF7-F455-8988-6B9A4D11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Javan Okendo,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12579"/>
            <a:ext cx="10212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215" algn="l"/>
              </a:tabLst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  <a:r>
              <a:rPr dirty="0"/>
              <a:t>	</a:t>
            </a:r>
            <a:r>
              <a:rPr sz="4800" spc="-715" dirty="0">
                <a:solidFill>
                  <a:srgbClr val="008C00"/>
                </a:solidFill>
              </a:rPr>
              <a:t>B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4" name="object 4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190500" y="0"/>
                  </a:moveTo>
                  <a:lnTo>
                    <a:pt x="0" y="0"/>
                  </a:lnTo>
                  <a:lnTo>
                    <a:pt x="0" y="2317750"/>
                  </a:lnTo>
                  <a:lnTo>
                    <a:pt x="190500" y="2317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0" y="0"/>
                  </a:moveTo>
                  <a:lnTo>
                    <a:pt x="190500" y="0"/>
                  </a:lnTo>
                  <a:lnTo>
                    <a:pt x="190500" y="2317749"/>
                  </a:lnTo>
                </a:path>
                <a:path w="190500" h="2317750">
                  <a:moveTo>
                    <a:pt x="0" y="2317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190500" y="0"/>
                  </a:moveTo>
                  <a:lnTo>
                    <a:pt x="0" y="0"/>
                  </a:lnTo>
                  <a:lnTo>
                    <a:pt x="0" y="1289050"/>
                  </a:lnTo>
                  <a:lnTo>
                    <a:pt x="190500" y="12890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0" y="0"/>
                  </a:moveTo>
                  <a:lnTo>
                    <a:pt x="190500" y="0"/>
                  </a:lnTo>
                  <a:lnTo>
                    <a:pt x="190500" y="1289049"/>
                  </a:lnTo>
                </a:path>
                <a:path w="190500" h="1289050">
                  <a:moveTo>
                    <a:pt x="0" y="12890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190500" y="0"/>
                  </a:moveTo>
                  <a:lnTo>
                    <a:pt x="0" y="0"/>
                  </a:lnTo>
                  <a:lnTo>
                    <a:pt x="0" y="1339850"/>
                  </a:lnTo>
                  <a:lnTo>
                    <a:pt x="190500" y="1339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0" y="0"/>
                  </a:moveTo>
                  <a:lnTo>
                    <a:pt x="190500" y="0"/>
                  </a:lnTo>
                  <a:lnTo>
                    <a:pt x="190500" y="1339849"/>
                  </a:lnTo>
                </a:path>
                <a:path w="190500" h="1339850">
                  <a:moveTo>
                    <a:pt x="0" y="13398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190500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190500" y="2368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0" y="0"/>
                  </a:moveTo>
                  <a:lnTo>
                    <a:pt x="190500" y="0"/>
                  </a:lnTo>
                  <a:lnTo>
                    <a:pt x="190500" y="2368549"/>
                  </a:lnTo>
                </a:path>
                <a:path w="190500" h="2368550">
                  <a:moveTo>
                    <a:pt x="0" y="2368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0" y="0"/>
                  </a:moveTo>
                  <a:lnTo>
                    <a:pt x="190500" y="0"/>
                  </a:lnTo>
                  <a:lnTo>
                    <a:pt x="190500" y="1885949"/>
                  </a:lnTo>
                </a:path>
                <a:path w="190500" h="1885950">
                  <a:moveTo>
                    <a:pt x="0" y="1885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1905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90500" y="971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0" y="0"/>
                  </a:moveTo>
                  <a:lnTo>
                    <a:pt x="190500" y="0"/>
                  </a:lnTo>
                  <a:lnTo>
                    <a:pt x="190500" y="971549"/>
                  </a:lnTo>
                </a:path>
                <a:path w="190500" h="971550">
                  <a:moveTo>
                    <a:pt x="0" y="971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19" name="object 19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1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99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1016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1016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857500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1016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1016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3492500"/>
              <a:ext cx="1016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41300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3086100"/>
              <a:ext cx="101600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00" y="2095500"/>
              <a:ext cx="1016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23241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1" y="0"/>
                  </a:moveTo>
                  <a:lnTo>
                    <a:pt x="0" y="2316943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0" name="object 40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618212" y="1752600"/>
            <a:ext cx="2567940" cy="3359785"/>
            <a:chOff x="3618212" y="1752600"/>
            <a:chExt cx="2567940" cy="3359785"/>
          </a:xfrm>
        </p:grpSpPr>
        <p:sp>
          <p:nvSpPr>
            <p:cNvPr id="49" name="object 49"/>
            <p:cNvSpPr/>
            <p:nvPr/>
          </p:nvSpPr>
          <p:spPr>
            <a:xfrm>
              <a:off x="4571999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3499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1499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49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4649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1899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649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2099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44949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849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5749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204" y="4279899"/>
              <a:ext cx="2567940" cy="832485"/>
            </a:xfrm>
            <a:custGeom>
              <a:avLst/>
              <a:gdLst/>
              <a:ahLst/>
              <a:cxnLst/>
              <a:rect l="l" t="t" r="r" b="b"/>
              <a:pathLst>
                <a:path w="2567940" h="832485">
                  <a:moveTo>
                    <a:pt x="1286852" y="324192"/>
                  </a:moveTo>
                  <a:lnTo>
                    <a:pt x="1187043" y="88900"/>
                  </a:lnTo>
                  <a:lnTo>
                    <a:pt x="1058697" y="309930"/>
                  </a:lnTo>
                  <a:lnTo>
                    <a:pt x="1136142" y="314769"/>
                  </a:lnTo>
                  <a:lnTo>
                    <a:pt x="1133678" y="412915"/>
                  </a:lnTo>
                  <a:lnTo>
                    <a:pt x="1115796" y="454342"/>
                  </a:lnTo>
                  <a:lnTo>
                    <a:pt x="1051267" y="505548"/>
                  </a:lnTo>
                  <a:lnTo>
                    <a:pt x="1001483" y="532180"/>
                  </a:lnTo>
                  <a:lnTo>
                    <a:pt x="941565" y="558241"/>
                  </a:lnTo>
                  <a:lnTo>
                    <a:pt x="872604" y="583209"/>
                  </a:lnTo>
                  <a:lnTo>
                    <a:pt x="795604" y="606717"/>
                  </a:lnTo>
                  <a:lnTo>
                    <a:pt x="711530" y="628421"/>
                  </a:lnTo>
                  <a:lnTo>
                    <a:pt x="621322" y="648055"/>
                  </a:lnTo>
                  <a:lnTo>
                    <a:pt x="525881" y="665353"/>
                  </a:lnTo>
                  <a:lnTo>
                    <a:pt x="426389" y="680021"/>
                  </a:lnTo>
                  <a:lnTo>
                    <a:pt x="217081" y="700659"/>
                  </a:lnTo>
                  <a:lnTo>
                    <a:pt x="0" y="707999"/>
                  </a:lnTo>
                  <a:lnTo>
                    <a:pt x="2578" y="784161"/>
                  </a:lnTo>
                  <a:lnTo>
                    <a:pt x="222110" y="776732"/>
                  </a:lnTo>
                  <a:lnTo>
                    <a:pt x="435686" y="755662"/>
                  </a:lnTo>
                  <a:lnTo>
                    <a:pt x="538226" y="740562"/>
                  </a:lnTo>
                  <a:lnTo>
                    <a:pt x="636219" y="722807"/>
                  </a:lnTo>
                  <a:lnTo>
                    <a:pt x="729170" y="702564"/>
                  </a:lnTo>
                  <a:lnTo>
                    <a:pt x="816267" y="680072"/>
                  </a:lnTo>
                  <a:lnTo>
                    <a:pt x="896708" y="655523"/>
                  </a:lnTo>
                  <a:lnTo>
                    <a:pt x="969759" y="629069"/>
                  </a:lnTo>
                  <a:lnTo>
                    <a:pt x="1034707" y="600824"/>
                  </a:lnTo>
                  <a:lnTo>
                    <a:pt x="1090930" y="570750"/>
                  </a:lnTo>
                  <a:lnTo>
                    <a:pt x="1137881" y="538518"/>
                  </a:lnTo>
                  <a:lnTo>
                    <a:pt x="1174978" y="503212"/>
                  </a:lnTo>
                  <a:lnTo>
                    <a:pt x="1200734" y="463067"/>
                  </a:lnTo>
                  <a:lnTo>
                    <a:pt x="1209675" y="422071"/>
                  </a:lnTo>
                  <a:lnTo>
                    <a:pt x="1212253" y="319532"/>
                  </a:lnTo>
                  <a:lnTo>
                    <a:pt x="1286852" y="324192"/>
                  </a:lnTo>
                  <a:close/>
                </a:path>
                <a:path w="2567940" h="832485">
                  <a:moveTo>
                    <a:pt x="2567711" y="756259"/>
                  </a:moveTo>
                  <a:lnTo>
                    <a:pt x="2519997" y="751992"/>
                  </a:lnTo>
                  <a:lnTo>
                    <a:pt x="2475357" y="740257"/>
                  </a:lnTo>
                  <a:lnTo>
                    <a:pt x="2430576" y="720953"/>
                  </a:lnTo>
                  <a:lnTo>
                    <a:pt x="2386101" y="694385"/>
                  </a:lnTo>
                  <a:lnTo>
                    <a:pt x="2342464" y="660933"/>
                  </a:lnTo>
                  <a:lnTo>
                    <a:pt x="2300211" y="621093"/>
                  </a:lnTo>
                  <a:lnTo>
                    <a:pt x="2259876" y="575411"/>
                  </a:lnTo>
                  <a:lnTo>
                    <a:pt x="2222385" y="525043"/>
                  </a:lnTo>
                  <a:lnTo>
                    <a:pt x="2154961" y="408508"/>
                  </a:lnTo>
                  <a:lnTo>
                    <a:pt x="2127339" y="346011"/>
                  </a:lnTo>
                  <a:lnTo>
                    <a:pt x="2103983" y="281000"/>
                  </a:lnTo>
                  <a:lnTo>
                    <a:pt x="2090712" y="221576"/>
                  </a:lnTo>
                  <a:lnTo>
                    <a:pt x="2162568" y="212521"/>
                  </a:lnTo>
                  <a:lnTo>
                    <a:pt x="2020595" y="0"/>
                  </a:lnTo>
                  <a:lnTo>
                    <a:pt x="1935759" y="241096"/>
                  </a:lnTo>
                  <a:lnTo>
                    <a:pt x="2014778" y="231140"/>
                  </a:lnTo>
                  <a:lnTo>
                    <a:pt x="2030653" y="302260"/>
                  </a:lnTo>
                  <a:lnTo>
                    <a:pt x="2056549" y="374332"/>
                  </a:lnTo>
                  <a:lnTo>
                    <a:pt x="2086927" y="443090"/>
                  </a:lnTo>
                  <a:lnTo>
                    <a:pt x="2158631" y="567004"/>
                  </a:lnTo>
                  <a:lnTo>
                    <a:pt x="2200643" y="623468"/>
                  </a:lnTo>
                  <a:lnTo>
                    <a:pt x="2245398" y="674154"/>
                  </a:lnTo>
                  <a:lnTo>
                    <a:pt x="2293023" y="719048"/>
                  </a:lnTo>
                  <a:lnTo>
                    <a:pt x="2343239" y="757542"/>
                  </a:lnTo>
                  <a:lnTo>
                    <a:pt x="2395804" y="788936"/>
                  </a:lnTo>
                  <a:lnTo>
                    <a:pt x="2450439" y="812495"/>
                  </a:lnTo>
                  <a:lnTo>
                    <a:pt x="2506815" y="827316"/>
                  </a:lnTo>
                  <a:lnTo>
                    <a:pt x="2560917" y="832154"/>
                  </a:lnTo>
                  <a:lnTo>
                    <a:pt x="2567711" y="7562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64299" y="4798273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3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12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32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3200" b="1" spc="-3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3200" b="1" spc="-33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4871" y="4753133"/>
            <a:ext cx="84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40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16" y="5428188"/>
            <a:ext cx="10419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44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he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70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,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4000" b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4000" b="1" spc="7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3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efe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 </a:t>
            </a: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40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vertices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connected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10" dirty="0">
                <a:solidFill>
                  <a:srgbClr val="424242"/>
                </a:solidFill>
                <a:latin typeface="Arial"/>
                <a:cs typeface="Arial"/>
              </a:rPr>
              <a:t>edges</a:t>
            </a:r>
            <a:r>
              <a:rPr sz="4000" spc="10" dirty="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161-7719-B0C8-188C-BDB044DE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Genome assembly graphs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55EFE61-D8B7-314B-6E74-7C9BEB01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909" y="1173983"/>
            <a:ext cx="7110826" cy="5184775"/>
          </a:xfrm>
        </p:spPr>
      </p:pic>
    </p:spTree>
    <p:extLst>
      <p:ext uri="{BB962C8B-B14F-4D97-AF65-F5344CB8AC3E}">
        <p14:creationId xmlns:p14="http://schemas.microsoft.com/office/powerpoint/2010/main" val="261358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B7D-D7E7-10FD-D38B-17F09A07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56"/>
            <a:ext cx="10515600" cy="5282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 more realistic graph</a:t>
            </a:r>
          </a:p>
        </p:txBody>
      </p:sp>
      <p:pic>
        <p:nvPicPr>
          <p:cNvPr id="5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610275F-5370-0F1D-B2F7-4A580970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1121432"/>
            <a:ext cx="10687585" cy="5310899"/>
          </a:xfrm>
        </p:spPr>
      </p:pic>
    </p:spTree>
    <p:extLst>
      <p:ext uri="{BB962C8B-B14F-4D97-AF65-F5344CB8AC3E}">
        <p14:creationId xmlns:p14="http://schemas.microsoft.com/office/powerpoint/2010/main" val="129019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3A72-9B11-187A-0ACE-8D8B28B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ruins the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6E59-EEF7-F2BA-7F51-F73C9FB7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Read errors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Introduces false edges and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Non haploid organisms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Heterozygosity causes lots of detours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Repeats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they are longer than the read length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Causes nodes to be shared, locality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CED5-6564-1528-98C4-816E693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pPr algn="ctr"/>
            <a:r>
              <a:rPr lang="en-US" b="1" dirty="0"/>
              <a:t>What is a DNA repeat?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FA69-E2D8-45B3-5CD4-3BB908AC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49"/>
            <a:ext cx="10515600" cy="4351338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292B2C"/>
                </a:solidFill>
                <a:effectLst/>
                <a:latin typeface="Atkinson Hyperlegible"/>
              </a:rPr>
              <a:t>A segment of DNA which occurs more than once in the genome sequence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Very common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Transposons (self replicating genes)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Satellites (repetitive adjacent patterns)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Gene duplications (paralogs)</a:t>
            </a:r>
          </a:p>
          <a:p>
            <a:endParaRPr lang="en-US" dirty="0"/>
          </a:p>
        </p:txBody>
      </p:sp>
      <p:pic>
        <p:nvPicPr>
          <p:cNvPr id="1026" name="Picture 2" descr="Three human children wearing similar shirts. One reads I was planned, one I was not, and the third Me neither.">
            <a:extLst>
              <a:ext uri="{FF2B5EF4-FFF2-40B4-BE49-F238E27FC236}">
                <a16:creationId xmlns:a16="http://schemas.microsoft.com/office/drawing/2014/main" id="{40E5712F-45F3-BDFA-A81D-6FA3B433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83" y="2962549"/>
            <a:ext cx="4064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06B-49D4-052F-1CB9-CC46FD1D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706930"/>
          </a:xfrm>
        </p:spPr>
        <p:txBody>
          <a:bodyPr/>
          <a:lstStyle/>
          <a:p>
            <a:pPr algn="ctr"/>
            <a:r>
              <a:rPr lang="en-US" b="1" dirty="0"/>
              <a:t>Effect of repeats on assembly</a:t>
            </a:r>
          </a:p>
        </p:txBody>
      </p:sp>
      <p:pic>
        <p:nvPicPr>
          <p:cNvPr id="5" name="Content Placeholder 4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F13CF4AC-7ADF-3370-D3A5-E59F50E2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9" y="1058369"/>
            <a:ext cx="7384459" cy="3695940"/>
          </a:xfrm>
        </p:spPr>
      </p:pic>
      <p:pic>
        <p:nvPicPr>
          <p:cNvPr id="6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137B194-DA06-2EF2-DDC7-724823B8C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76" b="30409"/>
          <a:stretch/>
        </p:blipFill>
        <p:spPr>
          <a:xfrm>
            <a:off x="8113987" y="2645433"/>
            <a:ext cx="3796624" cy="36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64C7-E6E9-3458-2E42-DAA05A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50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“law” of repeats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5267-12A7-B522-A81A-A0FAABB9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92B2C"/>
                </a:solidFill>
                <a:effectLst/>
                <a:latin typeface="Yanone Kaffeesatz"/>
              </a:rPr>
              <a:t>It is impossible to resolve repeats of length S unless you have reads longer than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87E-AFA7-28F3-D71C-BBC49E9C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2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356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16E6-4B30-D980-2D48-49A9F1D2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genome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FAFF-D369-5D2D-8394-3FE5011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1690688"/>
            <a:ext cx="11939752" cy="435133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the process of reconstructing the complete genome of an organism from its raw DNA sequencing data.</a:t>
            </a:r>
            <a:endParaRPr lang="en-US" dirty="0"/>
          </a:p>
        </p:txBody>
      </p:sp>
      <p:pic>
        <p:nvPicPr>
          <p:cNvPr id="3076" name="Picture 4" descr="What is de novo assembly? - The Sequencing Center">
            <a:extLst>
              <a:ext uri="{FF2B5EF4-FFF2-40B4-BE49-F238E27FC236}">
                <a16:creationId xmlns:a16="http://schemas.microsoft.com/office/drawing/2014/main" id="{2414B7A8-60AF-F4D4-9DB7-A7B58065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3" y="3237187"/>
            <a:ext cx="6239558" cy="30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e Story of Three Bricklayers – A Parable About The Power of Purpose -  Sacred Structures by Jim Baker : Sacred Structures by Jim Baker">
            <a:extLst>
              <a:ext uri="{FF2B5EF4-FFF2-40B4-BE49-F238E27FC236}">
                <a16:creationId xmlns:a16="http://schemas.microsoft.com/office/drawing/2014/main" id="{3A8EAC8F-55C2-937B-1FA9-355AC5D0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60" y="3429000"/>
            <a:ext cx="4797347" cy="25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872-5F32-EDDA-1280-EA51AFD8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45"/>
            <a:ext cx="10515600" cy="6186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Strategies used in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DE38-41F6-56C2-1A49-F391CB41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253331"/>
            <a:ext cx="11813628" cy="435133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De Novo Assembly: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genome is reconstructed from scratch without the use of a reference genome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Reference-Guided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 involves using a closely related reference genome as a scaffold to guide the assembly process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Hybrid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Hybrid assembly combines data from different sequencing technologies, typically short-read and long-read sequencing.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5D-FF43-BC12-489A-D993649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3146-2673-EB81-8AF5-091CD988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621" y="1066800"/>
            <a:ext cx="11309985" cy="526297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Genome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complete set of an organism's genetic material, including all of its genes and non-coding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Short DNA sequences generated through DNA sequencing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Contigs are intermediate sequences in the assembly process and represent portions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Scaffold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scaffold is a collection of ordered and oriented contigs that represent a portion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N50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statistical measure used to assess the quality of an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Assembly graph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graphical representation of how reads overlap and can be assembled into contigs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Coverage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average number of times a base in the genome is represented by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K-</a:t>
            </a:r>
            <a:r>
              <a:rPr lang="en-US" b="1" i="0" dirty="0" err="1"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sequence of k nucleotides</a:t>
            </a:r>
          </a:p>
          <a:p>
            <a:pPr marL="0" indent="0">
              <a:buNone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Haplotype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versions of a specific genomic region on homologous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D829-A323-F502-A286-C8ED78B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pPr algn="ctr"/>
            <a:r>
              <a:rPr lang="en-US" b="1" i="1" dirty="0"/>
              <a:t>De novo </a:t>
            </a:r>
            <a:r>
              <a:rPr lang="en-US" b="1" dirty="0"/>
              <a:t>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10CA-D7F4-B42C-C511-8389D012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292B2C"/>
                </a:solidFill>
                <a:effectLst/>
                <a:latin typeface="Atkinson Hyperlegible"/>
              </a:rPr>
              <a:t>The process of reconstructing the original DNA sequence from the fragment reads alone.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Instinctively like a jigsaw puzzle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Find reads which "fit together" (overlap)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Could be missing pieces (sequencing bias)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Some pieces will be dirty (sequencing errors)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D73-B687-BDF7-73F8-E5FC0035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US" b="1" dirty="0"/>
              <a:t>Graphical view of </a:t>
            </a:r>
            <a:r>
              <a:rPr lang="en-US" b="1" i="1" dirty="0"/>
              <a:t>De novo </a:t>
            </a:r>
            <a:r>
              <a:rPr lang="en-US" b="1" dirty="0"/>
              <a:t>assembly</a:t>
            </a:r>
          </a:p>
        </p:txBody>
      </p:sp>
      <p:pic>
        <p:nvPicPr>
          <p:cNvPr id="5" name="Content Placeholder 4" descr="A diagram of a process of making a dna&#10;&#10;Description automatically generated with medium confidence">
            <a:extLst>
              <a:ext uri="{FF2B5EF4-FFF2-40B4-BE49-F238E27FC236}">
                <a16:creationId xmlns:a16="http://schemas.microsoft.com/office/drawing/2014/main" id="{88472802-3814-1C88-B6DD-8E1CAF89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74" y="1299542"/>
            <a:ext cx="8533485" cy="5135112"/>
          </a:xfrm>
        </p:spPr>
      </p:pic>
    </p:spTree>
    <p:extLst>
      <p:ext uri="{BB962C8B-B14F-4D97-AF65-F5344CB8AC3E}">
        <p14:creationId xmlns:p14="http://schemas.microsoft.com/office/powerpoint/2010/main" val="424195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71F-8485-24E3-B9A2-9924E112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5"/>
            <a:ext cx="10515600" cy="722270"/>
          </a:xfrm>
        </p:spPr>
        <p:txBody>
          <a:bodyPr/>
          <a:lstStyle/>
          <a:p>
            <a:pPr algn="ctr"/>
            <a:r>
              <a:rPr lang="en-US" b="1" dirty="0"/>
              <a:t>Why is it so hard?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A94AA6-3E83-9ED9-D0F6-0D9E864E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8" y="1263840"/>
            <a:ext cx="11020063" cy="4853179"/>
          </a:xfrm>
        </p:spPr>
      </p:pic>
    </p:spTree>
    <p:extLst>
      <p:ext uri="{BB962C8B-B14F-4D97-AF65-F5344CB8AC3E}">
        <p14:creationId xmlns:p14="http://schemas.microsoft.com/office/powerpoint/2010/main" val="35130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07E0-C01C-C252-2D3B-6C39C3B4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92B2C"/>
                </a:solidFill>
                <a:effectLst/>
                <a:latin typeface="Yanone Kaffeesatz"/>
              </a:rPr>
              <a:t>Assembly recipe</a:t>
            </a:r>
            <a:endParaRPr lang="en-US" dirty="0"/>
          </a:p>
        </p:txBody>
      </p:sp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0C53106B-F51A-AC8E-4A5E-9C462D6D5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61" y="1223798"/>
            <a:ext cx="9714515" cy="5408230"/>
          </a:xfrm>
        </p:spPr>
      </p:pic>
    </p:spTree>
    <p:extLst>
      <p:ext uri="{BB962C8B-B14F-4D97-AF65-F5344CB8AC3E}">
        <p14:creationId xmlns:p14="http://schemas.microsoft.com/office/powerpoint/2010/main" val="176597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52711"/>
            <a:ext cx="9595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1900" y="1752600"/>
            <a:ext cx="2184400" cy="2857500"/>
            <a:chOff x="3771900" y="1752600"/>
            <a:chExt cx="2184400" cy="2857500"/>
          </a:xfrm>
        </p:grpSpPr>
        <p:sp>
          <p:nvSpPr>
            <p:cNvPr id="4" name="object 4"/>
            <p:cNvSpPr/>
            <p:nvPr/>
          </p:nvSpPr>
          <p:spPr>
            <a:xfrm>
              <a:off x="4572000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0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5050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4650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650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100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4950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5750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18" name="object 18"/>
            <p:cNvSpPr/>
            <p:nvPr/>
          </p:nvSpPr>
          <p:spPr>
            <a:xfrm>
              <a:off x="6629400" y="2070099"/>
              <a:ext cx="1879600" cy="2311400"/>
            </a:xfrm>
            <a:custGeom>
              <a:avLst/>
              <a:gdLst/>
              <a:ahLst/>
              <a:cxnLst/>
              <a:rect l="l" t="t" r="r" b="b"/>
              <a:pathLst>
                <a:path w="1879600" h="2311400">
                  <a:moveTo>
                    <a:pt x="1905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190500" y="2311400"/>
                  </a:lnTo>
                  <a:lnTo>
                    <a:pt x="190500" y="0"/>
                  </a:lnTo>
                  <a:close/>
                </a:path>
                <a:path w="1879600" h="2311400">
                  <a:moveTo>
                    <a:pt x="1041400" y="965200"/>
                  </a:moveTo>
                  <a:lnTo>
                    <a:pt x="850900" y="965200"/>
                  </a:lnTo>
                  <a:lnTo>
                    <a:pt x="850900" y="2311400"/>
                  </a:lnTo>
                  <a:lnTo>
                    <a:pt x="1041400" y="2311400"/>
                  </a:lnTo>
                  <a:lnTo>
                    <a:pt x="1041400" y="965200"/>
                  </a:lnTo>
                  <a:close/>
                </a:path>
                <a:path w="1879600" h="2311400">
                  <a:moveTo>
                    <a:pt x="1879600" y="431800"/>
                  </a:moveTo>
                  <a:lnTo>
                    <a:pt x="1689100" y="431800"/>
                  </a:lnTo>
                  <a:lnTo>
                    <a:pt x="1689100" y="2311400"/>
                  </a:lnTo>
                  <a:lnTo>
                    <a:pt x="1879600" y="2311400"/>
                  </a:lnTo>
                  <a:lnTo>
                    <a:pt x="1879600" y="431800"/>
                  </a:lnTo>
                  <a:close/>
                </a:path>
              </a:pathLst>
            </a:custGeom>
            <a:solidFill>
              <a:srgbClr val="D7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700" y="2019299"/>
              <a:ext cx="1879600" cy="2362200"/>
            </a:xfrm>
            <a:custGeom>
              <a:avLst/>
              <a:gdLst/>
              <a:ahLst/>
              <a:cxnLst/>
              <a:rect l="l" t="t" r="r" b="b"/>
              <a:pathLst>
                <a:path w="1879600" h="2362200">
                  <a:moveTo>
                    <a:pt x="190500" y="1066800"/>
                  </a:moveTo>
                  <a:lnTo>
                    <a:pt x="0" y="1066800"/>
                  </a:lnTo>
                  <a:lnTo>
                    <a:pt x="0" y="2362200"/>
                  </a:lnTo>
                  <a:lnTo>
                    <a:pt x="190500" y="2362200"/>
                  </a:lnTo>
                  <a:lnTo>
                    <a:pt x="190500" y="1066800"/>
                  </a:lnTo>
                  <a:close/>
                </a:path>
                <a:path w="1879600" h="2362200">
                  <a:moveTo>
                    <a:pt x="1041400" y="0"/>
                  </a:moveTo>
                  <a:lnTo>
                    <a:pt x="850900" y="0"/>
                  </a:lnTo>
                  <a:lnTo>
                    <a:pt x="850900" y="2362200"/>
                  </a:lnTo>
                  <a:lnTo>
                    <a:pt x="1041400" y="2362200"/>
                  </a:lnTo>
                  <a:lnTo>
                    <a:pt x="1041400" y="0"/>
                  </a:lnTo>
                  <a:close/>
                </a:path>
                <a:path w="1879600" h="2362200">
                  <a:moveTo>
                    <a:pt x="1879600" y="1397000"/>
                  </a:moveTo>
                  <a:lnTo>
                    <a:pt x="1689100" y="1397000"/>
                  </a:lnTo>
                  <a:lnTo>
                    <a:pt x="1689100" y="2362200"/>
                  </a:lnTo>
                  <a:lnTo>
                    <a:pt x="1879600" y="2362200"/>
                  </a:lnTo>
                  <a:lnTo>
                    <a:pt x="1879600" y="139700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23" name="object 23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8890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889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889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857500"/>
              <a:ext cx="8890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8890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8890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889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8890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3492500"/>
              <a:ext cx="889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413000"/>
              <a:ext cx="8890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8890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500" y="3086100"/>
              <a:ext cx="88900" cy="88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2095500"/>
              <a:ext cx="8890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2324100"/>
              <a:ext cx="88900" cy="889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1" name="object 41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FFD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294" y="4529990"/>
            <a:ext cx="35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9270" y="4515656"/>
            <a:ext cx="33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424242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9244" y="4501320"/>
            <a:ext cx="34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89219" y="4486986"/>
            <a:ext cx="349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9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453</Words>
  <Application>Microsoft Macintosh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Atkinson Hyperlegible</vt:lpstr>
      <vt:lpstr>Calibri</vt:lpstr>
      <vt:lpstr>Calibri Light</vt:lpstr>
      <vt:lpstr>Söhne</vt:lpstr>
      <vt:lpstr>Yanone Kaffeesatz</vt:lpstr>
      <vt:lpstr>Office Theme</vt:lpstr>
      <vt:lpstr>Introduction to genome assembly</vt:lpstr>
      <vt:lpstr>What is genome assembly?</vt:lpstr>
      <vt:lpstr>Strategies used in genome assembly</vt:lpstr>
      <vt:lpstr>Terminologies</vt:lpstr>
      <vt:lpstr>De novo genome assembly</vt:lpstr>
      <vt:lpstr>Graphical view of De novo assembly</vt:lpstr>
      <vt:lpstr>Why is it so hard?</vt:lpstr>
      <vt:lpstr>Assembly recipe</vt:lpstr>
      <vt:lpstr>Can you identify which of these is a graph?</vt:lpstr>
      <vt:lpstr>Can you identify which of these is a graph? B</vt:lpstr>
      <vt:lpstr>Genome assembly graphs</vt:lpstr>
      <vt:lpstr>A more realistic graph</vt:lpstr>
      <vt:lpstr>What ruins the graph?</vt:lpstr>
      <vt:lpstr>What is a DNA repeat?</vt:lpstr>
      <vt:lpstr>Effect of repeats on assembly</vt:lpstr>
      <vt:lpstr>The “law” of repeats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assembly</dc:title>
  <dc:creator>Okendo, Javan (NIH/NHGRI) [F]</dc:creator>
  <cp:lastModifiedBy>Okendo, Javan (NIH/NHGRI) [F]</cp:lastModifiedBy>
  <cp:revision>5</cp:revision>
  <dcterms:created xsi:type="dcterms:W3CDTF">2023-09-25T13:40:42Z</dcterms:created>
  <dcterms:modified xsi:type="dcterms:W3CDTF">2023-09-25T14:29:03Z</dcterms:modified>
</cp:coreProperties>
</file>