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3" r:id="rId3"/>
    <p:sldId id="304" r:id="rId4"/>
    <p:sldId id="278" r:id="rId5"/>
    <p:sldId id="257" r:id="rId6"/>
    <p:sldId id="263" r:id="rId7"/>
    <p:sldId id="294" r:id="rId8"/>
    <p:sldId id="279" r:id="rId9"/>
    <p:sldId id="280" r:id="rId10"/>
    <p:sldId id="307" r:id="rId11"/>
    <p:sldId id="303" r:id="rId12"/>
    <p:sldId id="299" r:id="rId13"/>
    <p:sldId id="295" r:id="rId14"/>
    <p:sldId id="281" r:id="rId15"/>
    <p:sldId id="282" r:id="rId16"/>
    <p:sldId id="305" r:id="rId17"/>
    <p:sldId id="300" r:id="rId18"/>
    <p:sldId id="306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65" r:id="rId28"/>
    <p:sldId id="267" r:id="rId29"/>
    <p:sldId id="268" r:id="rId30"/>
    <p:sldId id="266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97" r:id="rId41"/>
    <p:sldId id="298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AB8A6-CCFD-4B46-B71C-992C38A586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B87A-096C-4D5B-970B-6233048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0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0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8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1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5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BFE7-B7B2-40E7-8699-78FEADACB1A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8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version/0.23/generated/pandas.DataFrame.from_dic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DataFrame.to_js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tting_started/instal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datasci.com/tutorials/python-pandas-tutorial-complete-introduction-for-beginner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io.html" TargetMode="External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reference/plotting.html" TargetMode="External"/><Relationship Id="rId5" Type="http://schemas.openxmlformats.org/officeDocument/2006/relationships/hyperlink" Target="https://pandas.pydata.org/pandas-docs/stable/reference/series.html" TargetMode="External"/><Relationship Id="rId4" Type="http://schemas.openxmlformats.org/officeDocument/2006/relationships/hyperlink" Target="https://pandas.pydata.org/pandas-docs/stable/reference/fram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893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Pandas’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0279"/>
            <a:ext cx="9144000" cy="29739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Library that is Used for Data Manipulation and Analysis Tool</a:t>
            </a:r>
          </a:p>
          <a:p>
            <a:r>
              <a:rPr lang="en-US" dirty="0"/>
              <a:t>Using Powerful Data Structures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By </a:t>
            </a:r>
          </a:p>
          <a:p>
            <a:r>
              <a:rPr lang="en-US" i="1" dirty="0">
                <a:solidFill>
                  <a:srgbClr val="FF0000"/>
                </a:solidFill>
              </a:rPr>
              <a:t>Javan Okendo, PhD</a:t>
            </a:r>
          </a:p>
          <a:p>
            <a:r>
              <a:rPr lang="en-US" i="1" dirty="0">
                <a:solidFill>
                  <a:srgbClr val="FF0000"/>
                </a:solidFill>
              </a:rPr>
              <a:t>Bioinformatician ACEGID/NIH</a:t>
            </a:r>
          </a:p>
        </p:txBody>
      </p:sp>
    </p:spTree>
    <p:extLst>
      <p:ext uri="{BB962C8B-B14F-4D97-AF65-F5344CB8AC3E}">
        <p14:creationId xmlns:p14="http://schemas.microsoft.com/office/powerpoint/2010/main" val="1978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822"/>
            <a:ext cx="10515600" cy="956899"/>
          </a:xfrm>
        </p:spPr>
        <p:txBody>
          <a:bodyPr/>
          <a:lstStyle/>
          <a:p>
            <a:r>
              <a:rPr lang="en-US" b="1" dirty="0" err="1"/>
              <a:t>pandas.DataFrame.</a:t>
            </a:r>
            <a:r>
              <a:rPr lang="en-US" b="1" dirty="0" err="1">
                <a:solidFill>
                  <a:srgbClr val="0070C0"/>
                </a:solidFill>
              </a:rPr>
              <a:t>from_dict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308" y="1113551"/>
            <a:ext cx="115107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pandas.DataFrame.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from_dict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orient='columns',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=None, columns=None)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308" y="1687354"/>
            <a:ext cx="117201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</a:t>
            </a:r>
            <a:r>
              <a:rPr lang="en-US" sz="2000" dirty="0"/>
              <a:t> : </a:t>
            </a:r>
            <a:r>
              <a:rPr lang="en-US" sz="2000" dirty="0" err="1"/>
              <a:t>dict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Of the form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field:array-like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/>
              <a:t>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field:dict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orient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{‘columns’, ‘index’}</a:t>
            </a:r>
            <a:r>
              <a:rPr lang="en-US" sz="2000" dirty="0"/>
              <a:t>, </a:t>
            </a:r>
            <a:r>
              <a:rPr lang="en-US" sz="2000" u="sng" dirty="0"/>
              <a:t>default</a:t>
            </a:r>
            <a:r>
              <a:rPr lang="en-US" sz="2000" dirty="0"/>
              <a:t> ‘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sz="2000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“orientation” of the 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keys of the passed </a:t>
            </a:r>
            <a:r>
              <a:rPr lang="en-US" sz="2000" dirty="0" err="1"/>
              <a:t>dict</a:t>
            </a:r>
            <a:r>
              <a:rPr lang="en-US" sz="2000" dirty="0"/>
              <a:t> should be the columns of the resulting </a:t>
            </a:r>
            <a:r>
              <a:rPr lang="en-US" sz="2000" dirty="0" err="1"/>
              <a:t>DataFrame</a:t>
            </a:r>
            <a:r>
              <a:rPr lang="en-US" sz="2000" dirty="0"/>
              <a:t>, pass ‘columns’ (default).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 if the keys should be rows, pass ‘index’.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dtype</a:t>
            </a:r>
            <a:r>
              <a:rPr lang="en-US" sz="2000" dirty="0"/>
              <a:t> 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type to force, otherwise infer.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columns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Column labels to use when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orient='index'</a:t>
            </a:r>
            <a:r>
              <a:rPr lang="en-US" sz="2000" dirty="0"/>
              <a:t>. Raises 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dirty="0"/>
              <a:t> if used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orient='columns'</a:t>
            </a:r>
            <a:r>
              <a:rPr lang="en-US" sz="20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012" y="6407353"/>
            <a:ext cx="11631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https://pandas.pydata.org/pandas-docs/version/0.23/generated/pandas.DataFrame.from_dict.html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26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031358"/>
          </a:xfrm>
        </p:spPr>
        <p:txBody>
          <a:bodyPr/>
          <a:lstStyle/>
          <a:p>
            <a:r>
              <a:rPr lang="en-US" dirty="0"/>
              <a:t>pandas’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orient</a:t>
            </a:r>
            <a:r>
              <a:rPr lang="en-US" dirty="0"/>
              <a:t> keyword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6817" y="586691"/>
            <a:ext cx="11240608" cy="2055391"/>
            <a:chOff x="506817" y="586691"/>
            <a:chExt cx="11240608" cy="2055391"/>
          </a:xfrm>
        </p:grpSpPr>
        <p:sp>
          <p:nvSpPr>
            <p:cNvPr id="18" name="Rectangle 17"/>
            <p:cNvSpPr/>
            <p:nvPr/>
          </p:nvSpPr>
          <p:spPr>
            <a:xfrm>
              <a:off x="506817" y="1115999"/>
              <a:ext cx="7965155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 = {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'col_1'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], 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'col_2'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a'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'b'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'c'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'd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]} </a:t>
              </a:r>
            </a:p>
            <a:p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pd.DataFrame.from_dict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(data)</a:t>
              </a:r>
              <a:endPara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4156" y="586691"/>
              <a:ext cx="1843269" cy="2055391"/>
            </a:xfrm>
            <a:prstGeom prst="rect">
              <a:avLst/>
            </a:prstGeom>
          </p:spPr>
        </p:pic>
        <p:sp>
          <p:nvSpPr>
            <p:cNvPr id="19" name="Right Arrow 18"/>
            <p:cNvSpPr/>
            <p:nvPr/>
          </p:nvSpPr>
          <p:spPr>
            <a:xfrm>
              <a:off x="8943195" y="1237437"/>
              <a:ext cx="776177" cy="478465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0565" y="3009781"/>
            <a:ext cx="11430885" cy="1389066"/>
            <a:chOff x="506815" y="3008491"/>
            <a:chExt cx="11430885" cy="1389066"/>
          </a:xfrm>
        </p:grpSpPr>
        <p:sp>
          <p:nvSpPr>
            <p:cNvPr id="21" name="Rectangle 20"/>
            <p:cNvSpPr/>
            <p:nvPr/>
          </p:nvSpPr>
          <p:spPr>
            <a:xfrm>
              <a:off x="506816" y="3173320"/>
              <a:ext cx="799140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 = {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'row_1'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], 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'row_2'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a'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'b'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'c'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'd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]} </a:t>
              </a:r>
            </a:p>
            <a:p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pd.DataFrame.from_dict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(data, 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          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orient=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'index'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  <a:endPara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06815" y="3008491"/>
              <a:ext cx="1137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2507" y="3151621"/>
              <a:ext cx="2115193" cy="1245936"/>
            </a:xfrm>
            <a:prstGeom prst="rect">
              <a:avLst/>
            </a:prstGeom>
          </p:spPr>
        </p:pic>
        <p:sp>
          <p:nvSpPr>
            <p:cNvPr id="24" name="Right Arrow 23"/>
            <p:cNvSpPr/>
            <p:nvPr/>
          </p:nvSpPr>
          <p:spPr>
            <a:xfrm>
              <a:off x="8969445" y="3304640"/>
              <a:ext cx="776177" cy="478465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6815" y="4692235"/>
            <a:ext cx="11404635" cy="1493718"/>
            <a:chOff x="506815" y="4692235"/>
            <a:chExt cx="11404635" cy="149371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06815" y="4692235"/>
              <a:ext cx="1137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ight Arrow 26"/>
            <p:cNvSpPr/>
            <p:nvPr/>
          </p:nvSpPr>
          <p:spPr>
            <a:xfrm>
              <a:off x="8943195" y="4947241"/>
              <a:ext cx="776177" cy="478465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6816" y="4985624"/>
              <a:ext cx="7965156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 = {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'row_1'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], 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'row_2'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a'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'b'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'c'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'd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]} </a:t>
              </a:r>
            </a:p>
            <a:p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pd.DataFrame.from_dict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(data, </a:t>
              </a:r>
              <a:b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</a:b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          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orient  = 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'index'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</a:t>
              </a:r>
              <a:b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</a:b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          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columns = 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'A'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'B'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'C'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'D'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])</a:t>
              </a:r>
              <a:endPara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3248" y="4947241"/>
              <a:ext cx="2088202" cy="1215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737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16523"/>
            <a:ext cx="10515600" cy="1529221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Loading a </a:t>
            </a:r>
            <a:r>
              <a:rPr lang="en-US" sz="6600" b="1" dirty="0" err="1"/>
              <a:t>DataFrame</a:t>
            </a:r>
            <a:r>
              <a:rPr lang="en-US" sz="6600" b="1" dirty="0"/>
              <a:t> from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3" y="3294043"/>
            <a:ext cx="11714354" cy="31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0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pPr algn="ctr"/>
            <a:r>
              <a:rPr lang="en-US" dirty="0"/>
              <a:t>Reading data from a CSV file</a:t>
            </a:r>
          </a:p>
        </p:txBody>
      </p:sp>
      <p:sp>
        <p:nvSpPr>
          <p:cNvPr id="10" name="Bent-Up Arrow 9"/>
          <p:cNvSpPr/>
          <p:nvPr/>
        </p:nvSpPr>
        <p:spPr>
          <a:xfrm flipV="1">
            <a:off x="4425941" y="1645304"/>
            <a:ext cx="1130595" cy="903768"/>
          </a:xfrm>
          <a:prstGeom prst="bentUpArrow">
            <a:avLst>
              <a:gd name="adj1" fmla="val 25000"/>
              <a:gd name="adj2" fmla="val 28175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6" y="1254642"/>
            <a:ext cx="3896543" cy="3086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41" y="2654720"/>
            <a:ext cx="74009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258"/>
            <a:ext cx="10515600" cy="1325563"/>
          </a:xfrm>
        </p:spPr>
        <p:txBody>
          <a:bodyPr/>
          <a:lstStyle/>
          <a:p>
            <a:r>
              <a:rPr lang="en-US" dirty="0"/>
              <a:t>Reading data from CSVs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276"/>
            <a:ext cx="10515600" cy="531985"/>
          </a:xfrm>
        </p:spPr>
        <p:txBody>
          <a:bodyPr>
            <a:normAutofit/>
          </a:bodyPr>
          <a:lstStyle/>
          <a:p>
            <a:r>
              <a:rPr lang="en-US" sz="2000" dirty="0"/>
              <a:t>With CSV files, all you need is a single line to load in the data: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7689" y="1988278"/>
            <a:ext cx="4458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7323"/>
            <a:ext cx="10707477" cy="69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CSVs don't have indexes like our </a:t>
            </a:r>
            <a:r>
              <a:rPr lang="en-US" sz="2000" dirty="0" err="1"/>
              <a:t>DataFrames</a:t>
            </a:r>
            <a:r>
              <a:rPr lang="en-US" sz="2000" dirty="0"/>
              <a:t>, so all we need to do is just designate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/>
              <a:t> when reading: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7689" y="4562112"/>
            <a:ext cx="62504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9436" y="5516055"/>
            <a:ext cx="5962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Note: here we're setting the </a:t>
            </a:r>
            <a:r>
              <a:rPr lang="en-US" sz="2000" i="1" u="sng" dirty="0"/>
              <a:t>index to be column zero</a:t>
            </a:r>
            <a:r>
              <a:rPr lang="en-US" sz="2000" i="1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91" y="1641265"/>
            <a:ext cx="3155874" cy="1936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91" y="4554882"/>
            <a:ext cx="2472828" cy="18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0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40457"/>
          </a:xfrm>
        </p:spPr>
        <p:txBody>
          <a:bodyPr>
            <a:normAutofit/>
          </a:bodyPr>
          <a:lstStyle/>
          <a:p>
            <a:r>
              <a:rPr lang="en-US" sz="2000" dirty="0"/>
              <a:t>If you have a JSON file — which is essentially a stored Python </a:t>
            </a:r>
            <a:r>
              <a:rPr lang="en-US" sz="2000" dirty="0" err="1"/>
              <a:t>dict</a:t>
            </a:r>
            <a:r>
              <a:rPr lang="en-US" sz="2000" dirty="0"/>
              <a:t> — pandas can read this just as easily: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01019"/>
            <a:ext cx="52629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read_json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94218"/>
            <a:ext cx="10515600" cy="2053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Notice this time our index came with us correctly since using JSON allowed indexes to work through nesting.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Pandas will try to figure out how to create a </a:t>
            </a:r>
            <a:r>
              <a:rPr lang="en-US" sz="2000" dirty="0" err="1"/>
              <a:t>DataFrame</a:t>
            </a:r>
            <a:r>
              <a:rPr lang="en-US" sz="2000" dirty="0"/>
              <a:t> by analyzing structure of your JSON, and sometimes it doesn't get it right.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Often you'll need to set 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orient</a:t>
            </a:r>
            <a:r>
              <a:rPr lang="en-US" sz="2000" dirty="0"/>
              <a:t> keyword argument depending on the structure</a:t>
            </a:r>
          </a:p>
        </p:txBody>
      </p:sp>
    </p:spTree>
    <p:extLst>
      <p:ext uri="{BB962C8B-B14F-4D97-AF65-F5344CB8AC3E}">
        <p14:creationId xmlns:p14="http://schemas.microsoft.com/office/powerpoint/2010/main" val="24881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#1:</a:t>
            </a:r>
            <a:r>
              <a:rPr lang="en-US" dirty="0"/>
              <a:t>Reading data from 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3186"/>
            <a:ext cx="5534025" cy="16859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849991" y="4457684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4115972" y="3290319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4486"/>
            <a:ext cx="9867900" cy="1409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718" y="3988895"/>
            <a:ext cx="2504382" cy="18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3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#2: </a:t>
            </a:r>
            <a:r>
              <a:rPr lang="en-US" dirty="0"/>
              <a:t>Reading data from 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3" y="1575857"/>
            <a:ext cx="5943600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3" y="4355842"/>
            <a:ext cx="5953130" cy="1813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524" y="4589884"/>
            <a:ext cx="4027578" cy="127108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640670" y="4458421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2699342" y="3554699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66822"/>
            <a:ext cx="10515600" cy="780571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#3: </a:t>
            </a:r>
            <a:r>
              <a:rPr lang="en-US" dirty="0"/>
              <a:t>Reading data from 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3" y="1140268"/>
            <a:ext cx="4635778" cy="1359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73" y="5056902"/>
            <a:ext cx="3445957" cy="108753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5400000">
            <a:off x="2471744" y="2491920"/>
            <a:ext cx="402015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62" y="2946419"/>
            <a:ext cx="4635778" cy="158674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2471743" y="4509196"/>
            <a:ext cx="402015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967" y="2917901"/>
            <a:ext cx="4773458" cy="1615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4094" y="4915785"/>
            <a:ext cx="2099054" cy="15878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5400000">
            <a:off x="8642613" y="4472146"/>
            <a:ext cx="402015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flipV="1">
            <a:off x="5165074" y="1555807"/>
            <a:ext cx="3917779" cy="1077224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9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916"/>
          </a:xfrm>
        </p:spPr>
        <p:txBody>
          <a:bodyPr/>
          <a:lstStyle/>
          <a:p>
            <a:r>
              <a:rPr lang="en-US" dirty="0"/>
              <a:t>Converting back to a CSV or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613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So after extensive work on cleaning your data, you’re now ready to save it as a file of your choice. Similar to the ways we read in data, pandas provides intuitive commands to save it: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When we save JSON and CSV files, all we have to input into those functions is our desired filename with the appropriate file extension.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'new_dataset.csv'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to_json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new_dataset.json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df.to_sql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new_dataset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con)</a:t>
            </a:r>
            <a:endParaRPr lang="en-US" sz="2000" b="1" i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344" y="6406907"/>
            <a:ext cx="10051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Reference: </a:t>
            </a:r>
            <a:r>
              <a:rPr lang="en-US" sz="1400" dirty="0">
                <a:hlinkClick r:id="rId2"/>
              </a:rPr>
              <a:t>https://pandas.pydata.org/pandas-docs/stable/reference/api/pandas.DataFrame.to_json.html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095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Pandas First Steps: </a:t>
            </a:r>
            <a:r>
              <a:rPr lang="en-US" b="1" dirty="0">
                <a:solidFill>
                  <a:srgbClr val="FF0000"/>
                </a:solidFill>
              </a:rPr>
              <a:t>install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16"/>
            <a:ext cx="10687493" cy="4486275"/>
          </a:xfrm>
        </p:spPr>
        <p:txBody>
          <a:bodyPr>
            <a:normAutofit/>
          </a:bodyPr>
          <a:lstStyle/>
          <a:p>
            <a:r>
              <a:rPr lang="en-US" sz="2400" dirty="0"/>
              <a:t>Pandas is an easy package to install. Open up your terminal program (shell or </a:t>
            </a:r>
            <a:r>
              <a:rPr lang="en-US" sz="2400" dirty="0" err="1"/>
              <a:t>cmd</a:t>
            </a:r>
            <a:r>
              <a:rPr lang="en-US" sz="2400" dirty="0"/>
              <a:t>) and install it using either of the following commands: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sz="2400" dirty="0"/>
              <a:t>users, you can run this cell: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/>
              <a:t> at the beginning runs cells as if they were in a terminal.</a:t>
            </a:r>
          </a:p>
          <a:p>
            <a:endParaRPr lang="en-US" sz="2400" dirty="0"/>
          </a:p>
          <a:p>
            <a:r>
              <a:rPr lang="en-US" sz="2400" dirty="0"/>
              <a:t>To import pandas we usually import it with a shorter name since it's used so much: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5256" y="2303097"/>
            <a:ext cx="357020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pandas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pip  install  pandas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45257" y="3896464"/>
            <a:ext cx="35702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!pip install pandas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45256" y="5829463"/>
            <a:ext cx="35702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488668"/>
            <a:ext cx="6694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Installation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https://pandas.pydata.org/pandas-docs/stable/getting_started/install.html</a:t>
            </a: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6179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08814" y="612001"/>
            <a:ext cx="9144000" cy="2387600"/>
          </a:xfrm>
        </p:spPr>
        <p:txBody>
          <a:bodyPr/>
          <a:lstStyle/>
          <a:p>
            <a:r>
              <a:rPr lang="en-US" b="1" dirty="0"/>
              <a:t>Most important </a:t>
            </a:r>
            <a:r>
              <a:rPr lang="en-US" b="1" dirty="0" err="1"/>
              <a:t>DataFrame</a:t>
            </a:r>
            <a:r>
              <a:rPr lang="en-US" b="1" dirty="0"/>
              <a:t> operations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01749" y="3696926"/>
            <a:ext cx="10558130" cy="223604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DataFrames</a:t>
            </a:r>
            <a:r>
              <a:rPr lang="en-US" sz="2000" dirty="0"/>
              <a:t> possess hundreds of methods and other operations that are crucial to any analysis.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a beginner, you should know the operations that: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perform </a:t>
            </a:r>
            <a:r>
              <a:rPr lang="en-US" u="sng" dirty="0">
                <a:solidFill>
                  <a:srgbClr val="FF0000"/>
                </a:solidFill>
              </a:rPr>
              <a:t>simple transformations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your data and those 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provide </a:t>
            </a:r>
            <a:r>
              <a:rPr lang="en-US" u="sng" dirty="0"/>
              <a:t>fundamental statistical analysis</a:t>
            </a:r>
            <a:r>
              <a:rPr lang="en-US" dirty="0"/>
              <a:t> on your data.</a:t>
            </a:r>
          </a:p>
        </p:txBody>
      </p:sp>
    </p:spTree>
    <p:extLst>
      <p:ext uri="{BB962C8B-B14F-4D97-AF65-F5344CB8AC3E}">
        <p14:creationId xmlns:p14="http://schemas.microsoft.com/office/powerpoint/2010/main" val="2121004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dataset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1980"/>
          </a:xfrm>
        </p:spPr>
        <p:txBody>
          <a:bodyPr>
            <a:normAutofit/>
          </a:bodyPr>
          <a:lstStyle/>
          <a:p>
            <a:r>
              <a:rPr lang="en-US" sz="2400" dirty="0"/>
              <a:t>We're loading this dataset from a CSV and designating the movie titles to be our index.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42487"/>
            <a:ext cx="1075651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"movies.csv"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"title"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344516"/>
            <a:ext cx="427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https://grouplens.org/datasets/movielens/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487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first thing to do when opening a new dataset is print out a few rows to keep as a visual reference. We accomplish this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.head()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.head() outputs the first five rows of your </a:t>
            </a:r>
            <a:r>
              <a:rPr lang="en-US" sz="2000" dirty="0" err="1"/>
              <a:t>DataFrame</a:t>
            </a:r>
            <a:r>
              <a:rPr lang="en-US" sz="2000" dirty="0"/>
              <a:t> by default, but we could also pass a number as well: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movies_df.head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000" dirty="0"/>
              <a:t> would output the top ten rows, for example.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see the last five rows use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.tail()</a:t>
            </a:r>
            <a:r>
              <a:rPr lang="en-US" sz="2000" dirty="0"/>
              <a:t> that also accepts a number, and in this case we printing the bottom two rows.: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04764" y="2362985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4764" y="5040083"/>
            <a:ext cx="25282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93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info about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29488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should be one of the very first commands you run after loading your data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provides the essential details about your dataset, such as the number of rows and columns, the number of non-null values, what type of data is in each column, and how much memory your </a:t>
            </a:r>
            <a:r>
              <a:rPr lang="en-US" sz="2000" dirty="0" err="1"/>
              <a:t>DataFrame</a:t>
            </a:r>
            <a:r>
              <a:rPr lang="en-US" sz="2000" dirty="0"/>
              <a:t> is using.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2096" y="2922092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08" y="2922092"/>
            <a:ext cx="5677684" cy="25966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2096" y="5713610"/>
            <a:ext cx="22525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08" y="5713610"/>
            <a:ext cx="1514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13"/>
            <a:ext cx="10515600" cy="1325563"/>
          </a:xfrm>
        </p:spPr>
        <p:txBody>
          <a:bodyPr/>
          <a:lstStyle/>
          <a:p>
            <a:r>
              <a:rPr lang="en-US" b="1" dirty="0"/>
              <a:t>Handling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192691"/>
          </a:xfrm>
        </p:spPr>
        <p:txBody>
          <a:bodyPr>
            <a:noAutofit/>
          </a:bodyPr>
          <a:lstStyle/>
          <a:p>
            <a:r>
              <a:rPr lang="en-US" sz="2000" dirty="0"/>
              <a:t>This dataset does not have duplicate rows, but it is always important to verify you aren't aggregating duplicate rows.</a:t>
            </a:r>
          </a:p>
          <a:p>
            <a:r>
              <a:rPr lang="en-US" sz="2000" dirty="0"/>
              <a:t>To demonstrate, let's simply just double up our movies </a:t>
            </a:r>
            <a:r>
              <a:rPr lang="en-US" sz="2000" dirty="0" err="1"/>
              <a:t>DataFrame</a:t>
            </a:r>
            <a:r>
              <a:rPr lang="en-US" sz="2000" dirty="0"/>
              <a:t> by appending it to itself:</a:t>
            </a:r>
          </a:p>
          <a:p>
            <a:r>
              <a:rPr lang="en-US" sz="2000" dirty="0"/>
              <a:t>Using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000" dirty="0"/>
              <a:t>will return a copy without affecting the original </a:t>
            </a:r>
            <a:r>
              <a:rPr lang="en-US" sz="2000" dirty="0" err="1"/>
              <a:t>DataFrame</a:t>
            </a:r>
            <a:r>
              <a:rPr lang="en-US" sz="2000" dirty="0"/>
              <a:t>. We are capturing this copy in </a:t>
            </a:r>
            <a:r>
              <a:rPr lang="en-US" sz="2000" b="1" dirty="0"/>
              <a:t>temp</a:t>
            </a:r>
            <a:r>
              <a:rPr lang="en-US" sz="2000" dirty="0"/>
              <a:t> so we aren't working with the real data.</a:t>
            </a:r>
          </a:p>
          <a:p>
            <a:r>
              <a:rPr lang="en-US" sz="2000" dirty="0"/>
              <a:t>Notice call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.shape</a:t>
            </a:r>
            <a:r>
              <a:rPr lang="en-US" sz="2000" dirty="0"/>
              <a:t> quickly proves our </a:t>
            </a:r>
            <a:r>
              <a:rPr lang="en-US" sz="2000" dirty="0" err="1"/>
              <a:t>DataFrame</a:t>
            </a:r>
            <a:r>
              <a:rPr lang="en-US" sz="2000" dirty="0"/>
              <a:t> rows have doubled.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4131204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6" y="4131204"/>
            <a:ext cx="2037116" cy="9392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15215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roxima-nova"/>
              </a:rPr>
              <a:t>Now we can try dropping duplicates: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5572945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06" y="5572945"/>
            <a:ext cx="2037116" cy="8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6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939"/>
            <a:ext cx="10515600" cy="1325563"/>
          </a:xfrm>
        </p:spPr>
        <p:txBody>
          <a:bodyPr/>
          <a:lstStyle/>
          <a:p>
            <a:r>
              <a:rPr lang="en-US" b="1" dirty="0"/>
              <a:t>Handling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34691"/>
          </a:xfrm>
        </p:spPr>
        <p:txBody>
          <a:bodyPr>
            <a:noAutofit/>
          </a:bodyPr>
          <a:lstStyle/>
          <a:p>
            <a:r>
              <a:rPr lang="en-US" sz="2000" dirty="0"/>
              <a:t>Just like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/>
              <a:t>,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will also return a copy of your </a:t>
            </a:r>
            <a:r>
              <a:rPr lang="en-US" sz="2000" dirty="0" err="1"/>
              <a:t>DataFrame</a:t>
            </a:r>
            <a:r>
              <a:rPr lang="en-US" sz="2000" dirty="0"/>
              <a:t>, but this time with duplicates removed. Calling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.shape </a:t>
            </a:r>
            <a:r>
              <a:rPr lang="en-US" sz="2000" dirty="0"/>
              <a:t>confirms we're back to the 1000 rows of our original dataset.</a:t>
            </a:r>
          </a:p>
          <a:p>
            <a:r>
              <a:rPr lang="en-US" sz="2000" dirty="0"/>
              <a:t>It's a little verbose to keep assigning </a:t>
            </a:r>
            <a:r>
              <a:rPr lang="en-US" sz="2000" dirty="0" err="1"/>
              <a:t>DataFrames</a:t>
            </a:r>
            <a:r>
              <a:rPr lang="en-US" sz="2000" dirty="0"/>
              <a:t> to the same variable like in this example. For this reason, pandas has the </a:t>
            </a:r>
            <a:r>
              <a:rPr lang="en-US" sz="2000" dirty="0" err="1"/>
              <a:t>inplace</a:t>
            </a:r>
            <a:r>
              <a:rPr lang="en-US" sz="2000" dirty="0"/>
              <a:t> keyword argument on many of its methods. 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2000" dirty="0"/>
              <a:t> will modify the </a:t>
            </a:r>
            <a:r>
              <a:rPr lang="en-US" sz="2000" dirty="0" err="1"/>
              <a:t>DataFrame</a:t>
            </a:r>
            <a:r>
              <a:rPr lang="en-US" sz="2000" dirty="0"/>
              <a:t> object in place: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Another important argument 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keep, which has three possible options: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first</a:t>
            </a:r>
            <a:r>
              <a:rPr lang="en-US" sz="1600" dirty="0"/>
              <a:t>: (default) Drop duplicates </a:t>
            </a:r>
            <a:r>
              <a:rPr lang="en-US" sz="1600" u="sng" dirty="0"/>
              <a:t>except</a:t>
            </a:r>
            <a:r>
              <a:rPr lang="en-US" sz="1600" dirty="0"/>
              <a:t> for the first occurrence.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last</a:t>
            </a:r>
            <a:r>
              <a:rPr lang="en-US" sz="1600" dirty="0"/>
              <a:t>: Drop duplicates </a:t>
            </a:r>
            <a:r>
              <a:rPr lang="en-US" sz="1600" u="sng" dirty="0"/>
              <a:t>except</a:t>
            </a:r>
            <a:r>
              <a:rPr lang="en-US" sz="1600" dirty="0"/>
              <a:t> for the last occurrence.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False</a:t>
            </a:r>
            <a:r>
              <a:rPr lang="en-US" sz="1600" dirty="0"/>
              <a:t>: Drop </a:t>
            </a:r>
            <a:r>
              <a:rPr lang="en-US" sz="1600" u="sng" dirty="0"/>
              <a:t>all</a:t>
            </a:r>
            <a:r>
              <a:rPr lang="en-US" sz="1600" dirty="0"/>
              <a:t> duplicates.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5922" y="3828228"/>
            <a:ext cx="52854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289" y="6246563"/>
            <a:ext cx="11428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https://www.learndatasci.com/tutorials/python-pandas-tutorial-complete-introduction-for-beginners/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1630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87"/>
            <a:ext cx="10515600" cy="1325563"/>
          </a:xfrm>
        </p:spPr>
        <p:txBody>
          <a:bodyPr/>
          <a:lstStyle/>
          <a:p>
            <a:r>
              <a:rPr lang="en-US" b="1" dirty="0"/>
              <a:t>Understanding your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12"/>
            <a:ext cx="10515600" cy="510796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Using 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 </a:t>
            </a:r>
            <a:r>
              <a:rPr lang="en-US" sz="2000" dirty="0"/>
              <a:t>on an entire </a:t>
            </a:r>
            <a:r>
              <a:rPr lang="en-US" sz="2000" dirty="0" err="1"/>
              <a:t>DataFrame</a:t>
            </a:r>
            <a:r>
              <a:rPr lang="en-US" sz="2000" dirty="0"/>
              <a:t> we can get a summary of the distribution of continuous variables: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.describe() </a:t>
            </a:r>
            <a:r>
              <a:rPr lang="en-US" sz="2000" dirty="0"/>
              <a:t>can also be used on a categorical variable to get the count of rows, unique count of categories, top category, and </a:t>
            </a:r>
            <a:r>
              <a:rPr lang="en-US" sz="2000" dirty="0" err="1"/>
              <a:t>freq</a:t>
            </a:r>
            <a:r>
              <a:rPr lang="en-US" sz="2000" dirty="0"/>
              <a:t> of top category: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tells us that the genre column has 207 unique values, the top value is Action/Adventure/Sci-Fi, which shows up 50 times (</a:t>
            </a:r>
            <a:r>
              <a:rPr lang="en-US" sz="2000" dirty="0" err="1"/>
              <a:t>freq</a:t>
            </a:r>
            <a:r>
              <a:rPr lang="en-US" sz="2000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89" y="2150372"/>
            <a:ext cx="29418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87" y="1991264"/>
            <a:ext cx="4692498" cy="1967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89" y="4931001"/>
            <a:ext cx="4182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'genre'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369" y="4487871"/>
            <a:ext cx="2875401" cy="12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4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007"/>
            <a:ext cx="10515600" cy="1325563"/>
          </a:xfrm>
        </p:spPr>
        <p:txBody>
          <a:bodyPr/>
          <a:lstStyle/>
          <a:p>
            <a:r>
              <a:rPr lang="en-US" b="1" dirty="0"/>
              <a:t>More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00588"/>
            <a:ext cx="68950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[1,2,3,10,20,30]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788265"/>
            <a:ext cx="68950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[30,45]}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231" y="1809513"/>
            <a:ext cx="976449" cy="230163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489755" y="2000588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285" y="4728114"/>
            <a:ext cx="1800515" cy="107723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8289458" y="4788265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5948" y="4280962"/>
            <a:ext cx="106309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66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342"/>
            <a:ext cx="10515600" cy="1161235"/>
          </a:xfrm>
        </p:spPr>
        <p:txBody>
          <a:bodyPr/>
          <a:lstStyle/>
          <a:p>
            <a:r>
              <a:rPr lang="en-US" b="1" dirty="0"/>
              <a:t>More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0189" y="1744750"/>
            <a:ext cx="73652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189" y="3983775"/>
            <a:ext cx="73652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index=[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87098" y="1692812"/>
            <a:ext cx="288689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b     c</a:t>
            </a:r>
          </a:p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0  1   2   NaN</a:t>
            </a:r>
          </a:p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1  5  10  20.0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994469" y="2085833"/>
            <a:ext cx="644434" cy="4963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87097" y="3983775"/>
            <a:ext cx="2886891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   b     c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  2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 10  20.0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994469" y="4376796"/>
            <a:ext cx="644434" cy="4963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0188" y="3719259"/>
            <a:ext cx="1133856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43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49" y="125276"/>
            <a:ext cx="10515600" cy="1075748"/>
          </a:xfrm>
        </p:spPr>
        <p:txBody>
          <a:bodyPr/>
          <a:lstStyle/>
          <a:p>
            <a:r>
              <a:rPr lang="en-US" b="1" dirty="0"/>
              <a:t>More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018" y="1770643"/>
            <a:ext cx="9543473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</a:p>
          <a:p>
            <a:endParaRPr lang="pt-B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#With two column indices, values same as dictionary keys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pd.DataFrame(data,index=[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],columns=[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pt-B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#With two column indices with one index with other name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pd.DataFrame(data,index=[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],columns=[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'b1'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'...........'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018" y="1189422"/>
            <a:ext cx="11360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E.g. This shows how to create a </a:t>
            </a:r>
            <a:r>
              <a:rPr lang="en-US" sz="2000" dirty="0" err="1"/>
              <a:t>DataFrame</a:t>
            </a:r>
            <a:r>
              <a:rPr lang="en-US" sz="2000" dirty="0"/>
              <a:t> with a list of dictionaries, row indices, and column indices.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67489" y="3804519"/>
            <a:ext cx="2094938" cy="29084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  b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  2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 10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 b1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6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 Table Representation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56" y="1883080"/>
            <a:ext cx="5153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21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/>
              <a:t>Create a </a:t>
            </a:r>
            <a:r>
              <a:rPr lang="en-US" b="1" dirty="0" err="1"/>
              <a:t>DataFrame</a:t>
            </a:r>
            <a:r>
              <a:rPr lang="en-US" b="1" dirty="0"/>
              <a:t> from </a:t>
            </a:r>
            <a:r>
              <a:rPr lang="en-US" b="1" dirty="0" err="1"/>
              <a:t>Dict</a:t>
            </a:r>
            <a:r>
              <a:rPr lang="en-US" b="1" dirty="0"/>
              <a:t> of Series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49718"/>
            <a:ext cx="889692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  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452238"/>
            <a:ext cx="1780903" cy="2077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</p:txBody>
      </p:sp>
    </p:spTree>
    <p:extLst>
      <p:ext uri="{BB962C8B-B14F-4D97-AF65-F5344CB8AC3E}">
        <p14:creationId xmlns:p14="http://schemas.microsoft.com/office/powerpoint/2010/main" val="3858147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73" y="144341"/>
            <a:ext cx="10515600" cy="1325563"/>
          </a:xfrm>
        </p:spPr>
        <p:txBody>
          <a:bodyPr/>
          <a:lstStyle/>
          <a:p>
            <a:r>
              <a:rPr lang="en-US" b="1" dirty="0"/>
              <a:t>More Examples: Column Addition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492" y="1469904"/>
            <a:ext cx="7123545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:pd.Series([1,2,3],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:pd.Series([1,2,3,4],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Adding a new column to an existing DataFrame object</a:t>
            </a: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column label by passing new series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print("Adding a new column by passing as Series:")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pd.Series([10,20,30],index=[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print("Adding a column using an existing columns in DataFrame:")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'four'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]+df[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7927" y="1494692"/>
            <a:ext cx="3860800" cy="4770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Adding a column using Series: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Adding a column using columns: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  four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  11.0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  22.0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  33.0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24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133523"/>
            <a:ext cx="10515600" cy="1085678"/>
          </a:xfrm>
        </p:spPr>
        <p:txBody>
          <a:bodyPr/>
          <a:lstStyle/>
          <a:p>
            <a:r>
              <a:rPr lang="en-US" b="1" dirty="0"/>
              <a:t>More Examples: Column Deletion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473" y="1459085"/>
            <a:ext cx="8388927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the previous DataFrame, we will delete a column</a:t>
            </a: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del function</a:t>
            </a:r>
          </a:p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pd.Series([10,20,30],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("Our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is:")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del function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print("Deleting the first column using DEL function:")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pop function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print("Deleting another column using POP function:")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</p:txBody>
      </p:sp>
      <p:sp>
        <p:nvSpPr>
          <p:cNvPr id="5" name="Rectangle 4"/>
          <p:cNvSpPr/>
          <p:nvPr/>
        </p:nvSpPr>
        <p:spPr>
          <a:xfrm>
            <a:off x="8719127" y="2029206"/>
            <a:ext cx="3373582" cy="46782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Our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Deleting the first column: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two  three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 1   10.0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2   20.0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 3   30.0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Deleting another column: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10.0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20.0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30.0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41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Slicing</a:t>
            </a:r>
            <a:r>
              <a:rPr lang="en-US" b="1" dirty="0"/>
              <a:t> in </a:t>
            </a:r>
            <a:r>
              <a:rPr lang="en-US" b="1" dirty="0" err="1"/>
              <a:t>DataFrames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4309" y="1843318"/>
            <a:ext cx="860136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print(df[2:4])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309" y="4443002"/>
            <a:ext cx="219423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  two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</p:txBody>
      </p:sp>
    </p:spTree>
    <p:extLst>
      <p:ext uri="{BB962C8B-B14F-4D97-AF65-F5344CB8AC3E}">
        <p14:creationId xmlns:p14="http://schemas.microsoft.com/office/powerpoint/2010/main" val="1228931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Addition</a:t>
            </a:r>
            <a:r>
              <a:rPr lang="en-US" b="1" dirty="0"/>
              <a:t> of rows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255" y="1483099"/>
            <a:ext cx="7927110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pd.DataFrame([[5,6], [7,8]], columns = 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df.append(df2 )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599" y="1483099"/>
            <a:ext cx="2981037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 two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5.0  6.0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</a:p>
        </p:txBody>
      </p:sp>
    </p:spTree>
    <p:extLst>
      <p:ext uri="{BB962C8B-B14F-4D97-AF65-F5344CB8AC3E}">
        <p14:creationId xmlns:p14="http://schemas.microsoft.com/office/powerpoint/2010/main" val="635150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Deletion</a:t>
            </a:r>
            <a:r>
              <a:rPr lang="en-US" b="1" dirty="0"/>
              <a:t> of rows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545" y="1511242"/>
            <a:ext cx="8037946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pd.DataFrame([[5,6], [7,8]], columns = 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df.append(df2 )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df.drop(0)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599" y="1483099"/>
            <a:ext cx="2981037" cy="4924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5.0  6.0</a:t>
            </a:r>
          </a:p>
          <a:p>
            <a:pPr marL="342900" indent="-342900">
              <a:buAutoNum type="arabicPlain"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</a:p>
          <a:p>
            <a:pPr marL="342900" indent="-342900">
              <a:buAutoNum type="arabicPlain"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</a:p>
        </p:txBody>
      </p:sp>
    </p:spTree>
    <p:extLst>
      <p:ext uri="{BB962C8B-B14F-4D97-AF65-F5344CB8AC3E}">
        <p14:creationId xmlns:p14="http://schemas.microsoft.com/office/powerpoint/2010/main" val="1252852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21434"/>
            <a:ext cx="10515600" cy="1325563"/>
          </a:xfrm>
        </p:spPr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 err="1">
                <a:solidFill>
                  <a:srgbClr val="FF0000"/>
                </a:solidFill>
              </a:rPr>
              <a:t>Reindexing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258" y="1526451"/>
            <a:ext cx="7276011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Creating the first dataframe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pd.DataFrame({"A":[1, 5, 3, 4, 2],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"B":[3, 2, 4, 3, 4],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"C":[2, 2, 7, 3, 4],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"D":[4, 3, 6, 12, 7]},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index =["A1", "A2", "A3", "A4", "A5"])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Creating the second dataframe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pd.DataFrame({"A":[10, 11, 7, 8, 5],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"B":[21, 5, 32, 4, 6],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"C":[11, 21, 23, 7, 9],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"D":[1, 5, 3, 8, 6]},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index =["A1", "A3", "A4", "A7", "A8"])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first dataframe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matching indexes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df1.reindex_like(df2)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03030" y="615474"/>
            <a:ext cx="42889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Pandas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dataframe.reindex_like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function return an object with matching indices to myself.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Any non-matching indexes are filled with </a:t>
            </a:r>
            <a:r>
              <a:rPr lang="en-US" sz="2000" dirty="0" err="1"/>
              <a:t>NaN</a:t>
            </a:r>
            <a:r>
              <a:rPr lang="en-US" sz="2000" dirty="0"/>
              <a:t> values.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482" y="2948506"/>
            <a:ext cx="4064217" cy="28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9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Concatenating</a:t>
            </a:r>
            <a:r>
              <a:rPr lang="en-US" b="1" dirty="0"/>
              <a:t> Objects (Data Frames)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6334" y="2371638"/>
            <a:ext cx="1097933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:[10,20],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:[90, 95] })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:[25,30],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:[80, 97] })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 = pd.concat([df1, df2])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</a:p>
        </p:txBody>
      </p:sp>
    </p:spTree>
    <p:extLst>
      <p:ext uri="{BB962C8B-B14F-4D97-AF65-F5344CB8AC3E}">
        <p14:creationId xmlns:p14="http://schemas.microsoft.com/office/powerpoint/2010/main" val="2300895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821"/>
            <a:ext cx="10515600" cy="1325563"/>
          </a:xfrm>
        </p:spPr>
        <p:txBody>
          <a:bodyPr/>
          <a:lstStyle/>
          <a:p>
            <a:r>
              <a:rPr lang="en-US" b="1" dirty="0"/>
              <a:t>Handling 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086"/>
            <a:ext cx="10515600" cy="45658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There are many data that are repetitive for example gender , country , and codes are always repetitive 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Categorical variables can take on only a limited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categorical data type is useful in the following cases −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 string variable consisting of only a few different values. Converting such a string variable to a categorical variable will save some memory.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lexical order of a variable is not the same as the logical order (“one”, “two”, “three”).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By converting to a categorical and specifying an order on the categories, sorting and min/max will use the logical order instead of the lexical order.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As a signal to other python libraries that this column should be treated as a categorical variable (e.g. to use suitable statistical methods or plot types).</a:t>
            </a:r>
          </a:p>
        </p:txBody>
      </p:sp>
    </p:spTree>
    <p:extLst>
      <p:ext uri="{BB962C8B-B14F-4D97-AF65-F5344CB8AC3E}">
        <p14:creationId xmlns:p14="http://schemas.microsoft.com/office/powerpoint/2010/main" val="2368813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6334" y="2371638"/>
            <a:ext cx="1097933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cat = pd.Categorical([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6333" y="4082872"/>
            <a:ext cx="109793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pd.Categorical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categories=[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cat,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]})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].describe())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223817"/>
            <a:ext cx="10981508" cy="10215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Core components of pandas:  </a:t>
            </a:r>
            <a:r>
              <a:rPr lang="en-US" sz="4000" b="1" dirty="0">
                <a:solidFill>
                  <a:srgbClr val="0070C0"/>
                </a:solidFill>
              </a:rPr>
              <a:t>Series</a:t>
            </a:r>
            <a:r>
              <a:rPr lang="en-US" sz="4000" b="1" dirty="0"/>
              <a:t> &amp; </a:t>
            </a:r>
            <a:r>
              <a:rPr lang="en-US" sz="4000" b="1" dirty="0" err="1">
                <a:solidFill>
                  <a:srgbClr val="0070C0"/>
                </a:solidFill>
              </a:rPr>
              <a:t>DataFrames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1245327"/>
            <a:ext cx="10874828" cy="23727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primary two components of pandas are the </a:t>
            </a:r>
            <a:r>
              <a:rPr lang="en-US" sz="2000" u="sng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and </a:t>
            </a:r>
            <a:r>
              <a:rPr lang="en-US" sz="2000" u="sng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essentially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, and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multi-dimensional table made up of a </a:t>
            </a:r>
            <a:r>
              <a:rPr lang="en-US" sz="2000" dirty="0">
                <a:solidFill>
                  <a:srgbClr val="FF0000"/>
                </a:solidFill>
              </a:rPr>
              <a:t>collection of Series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are quite similar in that many </a:t>
            </a:r>
            <a:r>
              <a:rPr lang="en-US" sz="2000" u="sng" dirty="0"/>
              <a:t>operations</a:t>
            </a:r>
            <a:r>
              <a:rPr lang="en-US" sz="2000" dirty="0"/>
              <a:t> that you can do with one you can do with the other, such as filling in null values and calculating the mean.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Data frame is a two-dimensional data structure, i.e., data is aligned in a tabular fashion in rows and columns.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1026" name="Picture 2" descr="Series vs Data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26" y="4562996"/>
            <a:ext cx="5291545" cy="20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972" y="4028842"/>
            <a:ext cx="52861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of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Potentially columns are of different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Size – Mutable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Labeled axes (</a:t>
            </a:r>
            <a:r>
              <a:rPr lang="en-US" i="1" dirty="0"/>
              <a:t>rows</a:t>
            </a:r>
            <a:r>
              <a:rPr lang="en-US" dirty="0"/>
              <a:t> and </a:t>
            </a:r>
            <a:r>
              <a:rPr lang="en-US" i="1" dirty="0"/>
              <a:t>columns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Perform Arithmetic operations on rows and columns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129555" y="5268687"/>
            <a:ext cx="1010193" cy="1114696"/>
            <a:chOff x="11129555" y="5268687"/>
            <a:chExt cx="1010193" cy="111469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11129555" y="5799909"/>
              <a:ext cx="444136" cy="7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95413" y="5875501"/>
              <a:ext cx="378278" cy="507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1460480" y="5686103"/>
              <a:ext cx="679268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rows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11129555" y="5268687"/>
              <a:ext cx="444136" cy="60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910355" y="3848839"/>
            <a:ext cx="1474197" cy="1306635"/>
            <a:chOff x="9910355" y="3848839"/>
            <a:chExt cx="1474197" cy="1306635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9910355" y="4232366"/>
              <a:ext cx="971550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0672355" y="4232366"/>
              <a:ext cx="218258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374359" y="3848839"/>
              <a:ext cx="1010193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8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872"/>
            <a:ext cx="10515600" cy="1325563"/>
          </a:xfrm>
        </p:spPr>
        <p:txBody>
          <a:bodyPr/>
          <a:lstStyle/>
          <a:p>
            <a:r>
              <a:rPr lang="en-US" dirty="0"/>
              <a:t>Reading data from a 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210"/>
            <a:ext cx="10515600" cy="3899971"/>
          </a:xfrm>
        </p:spPr>
        <p:txBody>
          <a:bodyPr>
            <a:normAutofit/>
          </a:bodyPr>
          <a:lstStyle/>
          <a:p>
            <a:r>
              <a:rPr lang="en-US" sz="2000" dirty="0"/>
              <a:t>f you’re working with data from a SQL database you need to first establish a connection using an appropriate Python library, then pass a query to pandas. Here we'll use SQLite to demonstrate.</a:t>
            </a:r>
          </a:p>
          <a:p>
            <a:r>
              <a:rPr lang="en-US" sz="2000" dirty="0"/>
              <a:t>First, we need pysqlite3 installed, so run this command in your terminal:</a:t>
            </a:r>
          </a:p>
          <a:p>
            <a:pPr lvl="1"/>
            <a:r>
              <a:rPr lang="en-US" sz="1600" dirty="0"/>
              <a:t>pip install pysqlite3</a:t>
            </a:r>
          </a:p>
          <a:p>
            <a:pPr lvl="1"/>
            <a:r>
              <a:rPr lang="en-US" sz="1600" dirty="0"/>
              <a:t>Or run this cell if you're in a notebook: !pip install pysqlite3</a:t>
            </a:r>
          </a:p>
          <a:p>
            <a:r>
              <a:rPr lang="en-US" sz="2000" dirty="0"/>
              <a:t>sqlite3 is used to create a connection to a database which we can then use to generate a </a:t>
            </a:r>
            <a:r>
              <a:rPr lang="en-US" sz="2000" dirty="0" err="1"/>
              <a:t>DataFrame</a:t>
            </a:r>
            <a:r>
              <a:rPr lang="en-US" sz="2000" dirty="0"/>
              <a:t> through a SELECT query.</a:t>
            </a:r>
          </a:p>
          <a:p>
            <a:pPr lvl="1"/>
            <a:r>
              <a:rPr lang="en-US" sz="1600" dirty="0"/>
              <a:t>So first we'll make a connection to a SQLite database file: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In this SQLite database we have a table called purchases, and our index is in a column called "index".</a:t>
            </a:r>
          </a:p>
          <a:p>
            <a:pPr lvl="1"/>
            <a:r>
              <a:rPr lang="en-US" sz="1600" dirty="0"/>
              <a:t>By passing a SELECT query and our con, we can read from the purchases table:</a:t>
            </a:r>
          </a:p>
          <a:p>
            <a:pPr lvl="1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599104" y="3800819"/>
            <a:ext cx="537623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8959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sqlite3 </a:t>
            </a:r>
          </a:p>
          <a:p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 </a:t>
            </a:r>
            <a:r>
              <a:rPr lang="it-IT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sqlite3.</a:t>
            </a:r>
            <a:r>
              <a:rPr lang="it-IT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"database.db"</a:t>
            </a:r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7426" y="5343181"/>
            <a:ext cx="77779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read_sql_query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purchases"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con) </a:t>
            </a:r>
          </a:p>
        </p:txBody>
      </p:sp>
    </p:spTree>
    <p:extLst>
      <p:ext uri="{BB962C8B-B14F-4D97-AF65-F5344CB8AC3E}">
        <p14:creationId xmlns:p14="http://schemas.microsoft.com/office/powerpoint/2010/main" val="1880791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4865"/>
          </a:xfrm>
        </p:spPr>
        <p:txBody>
          <a:bodyPr/>
          <a:lstStyle/>
          <a:p>
            <a:r>
              <a:rPr lang="en-US" dirty="0"/>
              <a:t>Reading data from a 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210"/>
            <a:ext cx="10515600" cy="369065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In this SQLite database we have a table called purchases, and our index is in a column called "index".</a:t>
            </a:r>
          </a:p>
          <a:p>
            <a:r>
              <a:rPr lang="en-US" sz="2000" dirty="0"/>
              <a:t>By passing a SELECT query and our con, we can read from the purchases table: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Just like with CSVs, we could pass </a:t>
            </a:r>
            <a:r>
              <a:rPr lang="en-US" sz="2000" dirty="0" err="1"/>
              <a:t>index_col</a:t>
            </a:r>
            <a:r>
              <a:rPr lang="en-US" sz="2000" dirty="0"/>
              <a:t>='index', but we can also set an index after-the-fact:</a:t>
            </a:r>
          </a:p>
          <a:p>
            <a:pPr lvl="1"/>
            <a:r>
              <a:rPr lang="en-US" sz="1600" dirty="0"/>
              <a:t>In fact, we could use </a:t>
            </a:r>
            <a:r>
              <a:rPr lang="en-US" sz="1600" dirty="0" err="1"/>
              <a:t>set_index</a:t>
            </a:r>
            <a:r>
              <a:rPr lang="en-US" sz="1600" dirty="0"/>
              <a:t>() on any </a:t>
            </a:r>
            <a:r>
              <a:rPr lang="en-US" sz="1600" dirty="0" err="1"/>
              <a:t>DataFrame</a:t>
            </a:r>
            <a:r>
              <a:rPr lang="en-US" sz="1600" dirty="0"/>
              <a:t> using any column at any time. Indexing Series and </a:t>
            </a:r>
            <a:r>
              <a:rPr lang="en-US" sz="1600" dirty="0" err="1"/>
              <a:t>DataFrames</a:t>
            </a:r>
            <a:r>
              <a:rPr lang="en-US" sz="1600" dirty="0"/>
              <a:t> is a very common task, and the different ways of doing it is worth remembering. </a:t>
            </a:r>
          </a:p>
          <a:p>
            <a:pPr lvl="1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123720" y="2264685"/>
            <a:ext cx="77779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read_sql_query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purchases"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482" y="2243149"/>
            <a:ext cx="2794550" cy="1491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79623" y="5151734"/>
            <a:ext cx="3768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set_index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076" y="4912085"/>
            <a:ext cx="2331362" cy="17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1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documentation</a:t>
            </a:r>
          </a:p>
          <a:p>
            <a:pPr lvl="1"/>
            <a:r>
              <a:rPr lang="en-US" sz="2000" dirty="0">
                <a:hlinkClick r:id="rId2"/>
              </a:rPr>
              <a:t>https://pandas.pydata.org/pandas-docs/stable/index.html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Input/output</a:t>
            </a:r>
          </a:p>
          <a:p>
            <a:pPr lvl="1"/>
            <a:r>
              <a:rPr lang="en-US" sz="2000" dirty="0">
                <a:hlinkClick r:id="rId3"/>
              </a:rPr>
              <a:t>https://pandas.pydata.org/pandas-docs/stable/reference/io.html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</a:t>
            </a:r>
            <a:r>
              <a:rPr lang="en-US" sz="2400" dirty="0" err="1"/>
              <a:t>DataFrame</a:t>
            </a:r>
            <a:endParaRPr lang="en-US" sz="2400" dirty="0"/>
          </a:p>
          <a:p>
            <a:pPr lvl="1"/>
            <a:r>
              <a:rPr lang="en-US" sz="2000" dirty="0">
                <a:hlinkClick r:id="rId4"/>
              </a:rPr>
              <a:t>https://pandas.pydata.org/pandas-docs/stable/reference/frame.html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Series</a:t>
            </a:r>
          </a:p>
          <a:p>
            <a:pPr lvl="1"/>
            <a:r>
              <a:rPr lang="en-US" sz="2000" dirty="0">
                <a:hlinkClick r:id="rId5"/>
              </a:rPr>
              <a:t>https://pandas.pydata.org/pandas-docs/stable/reference/series.html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Plotting</a:t>
            </a:r>
          </a:p>
          <a:p>
            <a:pPr lvl="1"/>
            <a:r>
              <a:rPr lang="en-US" sz="2000" dirty="0">
                <a:hlinkClick r:id="rId6"/>
              </a:rPr>
              <a:t>https://pandas.pydata.org/pandas-docs/stable/reference/plotting.html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5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Structure in Pandas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820709"/>
              </p:ext>
            </p:extLst>
          </p:nvPr>
        </p:nvGraphicFramePr>
        <p:xfrm>
          <a:off x="838200" y="1690688"/>
          <a:ext cx="10515600" cy="2092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5753">
                  <a:extLst>
                    <a:ext uri="{9D8B030D-6E8A-4147-A177-3AD203B41FA5}">
                      <a16:colId xmlns:a16="http://schemas.microsoft.com/office/drawing/2014/main" val="750764602"/>
                    </a:ext>
                  </a:extLst>
                </a:gridCol>
                <a:gridCol w="1541721">
                  <a:extLst>
                    <a:ext uri="{9D8B030D-6E8A-4147-A177-3AD203B41FA5}">
                      <a16:colId xmlns:a16="http://schemas.microsoft.com/office/drawing/2014/main" val="3776776231"/>
                    </a:ext>
                  </a:extLst>
                </a:gridCol>
                <a:gridCol w="6888126">
                  <a:extLst>
                    <a:ext uri="{9D8B030D-6E8A-4147-A177-3AD203B41FA5}">
                      <a16:colId xmlns:a16="http://schemas.microsoft.com/office/drawing/2014/main" val="3716100037"/>
                    </a:ext>
                  </a:extLst>
                </a:gridCol>
              </a:tblGrid>
              <a:tr h="473888">
                <a:tc>
                  <a:txBody>
                    <a:bodyPr/>
                    <a:lstStyle/>
                    <a:p>
                      <a:r>
                        <a:rPr lang="en-US" sz="2000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0883"/>
                  </a:ext>
                </a:extLst>
              </a:tr>
              <a:tr h="443688">
                <a:tc>
                  <a:txBody>
                    <a:bodyPr/>
                    <a:lstStyle/>
                    <a:p>
                      <a:r>
                        <a:rPr lang="en-US" sz="2000" b="1" dirty="0"/>
                        <a:t>Series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1D labeled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homogeneous</a:t>
                      </a:r>
                      <a:r>
                        <a:rPr lang="en-US" sz="2000" dirty="0"/>
                        <a:t> array</a:t>
                      </a:r>
                      <a:r>
                        <a:rPr lang="en-US" sz="2000" baseline="0" dirty="0"/>
                        <a:t> with</a:t>
                      </a:r>
                      <a:r>
                        <a:rPr lang="en-US" sz="2000" dirty="0"/>
                        <a:t> immutable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491421"/>
                  </a:ext>
                </a:extLst>
              </a:tr>
              <a:tr h="642539"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Frames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General 2D labeled, size mutable tabular structure</a:t>
                      </a:r>
                    </a:p>
                    <a:p>
                      <a:r>
                        <a:rPr lang="en-US" sz="2000" dirty="0"/>
                        <a:t>with potentially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heterogeneously</a:t>
                      </a:r>
                      <a:r>
                        <a:rPr lang="en-US" sz="2000" dirty="0"/>
                        <a:t> typed columns.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07339"/>
                  </a:ext>
                </a:extLst>
              </a:tr>
              <a:tr h="473888">
                <a:tc>
                  <a:txBody>
                    <a:bodyPr/>
                    <a:lstStyle/>
                    <a:p>
                      <a:r>
                        <a:rPr lang="en-US" sz="2000" b="1" dirty="0"/>
                        <a:t>Panel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General 3D labeled, size mutable array.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861149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74823"/>
            <a:ext cx="10515600" cy="2194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Series &amp; </a:t>
            </a:r>
            <a:r>
              <a:rPr lang="en-US" sz="2400" b="1" dirty="0" err="1"/>
              <a:t>DataFrame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a one-dimensional array (1D Array) like structure with homogeneous data. 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two-dimensional array (2D Array) with </a:t>
            </a:r>
            <a:r>
              <a:rPr lang="en-US" sz="2000" u="sng" dirty="0">
                <a:solidFill>
                  <a:srgbClr val="FF0000"/>
                </a:solidFill>
              </a:rPr>
              <a:t>heterogeneous</a:t>
            </a:r>
            <a:r>
              <a:rPr lang="en-US" sz="2000" dirty="0"/>
              <a:t> data. </a:t>
            </a:r>
          </a:p>
          <a:p>
            <a:r>
              <a:rPr lang="en-US" sz="2400" b="1" dirty="0"/>
              <a:t>Panel</a:t>
            </a:r>
          </a:p>
          <a:p>
            <a:pPr lvl="1"/>
            <a:r>
              <a:rPr lang="en-US" sz="2000" dirty="0"/>
              <a:t>Panel is a three-dimensional data structure (3D Array) with </a:t>
            </a:r>
            <a:r>
              <a:rPr lang="en-US" sz="2000" u="sng" dirty="0">
                <a:solidFill>
                  <a:srgbClr val="FF0000"/>
                </a:solidFill>
              </a:rPr>
              <a:t>heterogeneous</a:t>
            </a:r>
            <a:r>
              <a:rPr lang="en-US" sz="2000" dirty="0"/>
              <a:t> data.</a:t>
            </a:r>
          </a:p>
          <a:p>
            <a:pPr lvl="1"/>
            <a:r>
              <a:rPr lang="en-US" sz="2000" dirty="0"/>
              <a:t>It is hard to represent the panel in graphical representation. </a:t>
            </a:r>
          </a:p>
          <a:p>
            <a:pPr lvl="1"/>
            <a:r>
              <a:rPr lang="en-US" sz="2000" dirty="0"/>
              <a:t>But a panel can be illustrated as a container of </a:t>
            </a:r>
            <a:r>
              <a:rPr lang="en-US" sz="2000" dirty="0" err="1"/>
              <a:t>DataFrame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43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243206"/>
            <a:ext cx="10515600" cy="797742"/>
          </a:xfrm>
        </p:spPr>
        <p:txBody>
          <a:bodyPr/>
          <a:lstStyle/>
          <a:p>
            <a:r>
              <a:rPr lang="en-US" b="1" dirty="0" err="1"/>
              <a:t>pandas.DataFrame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6" y="1887583"/>
            <a:ext cx="11469187" cy="19790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data:        </a:t>
            </a:r>
            <a:r>
              <a:rPr lang="en-US" sz="1600" dirty="0"/>
              <a:t>data takes various forms like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/>
              <a:t>, constants and also another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/>
              <a:t>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index:      </a:t>
            </a:r>
            <a:r>
              <a:rPr lang="en-US" sz="1600" dirty="0"/>
              <a:t>For the </a:t>
            </a:r>
            <a:r>
              <a:rPr lang="en-US" sz="1600" b="1" u="sng" dirty="0"/>
              <a:t>row labels</a:t>
            </a:r>
            <a:r>
              <a:rPr lang="en-US" sz="1600" dirty="0"/>
              <a:t>, that are to be used for the resulting frame,  Optional, Default is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if no index is passed.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columns: </a:t>
            </a:r>
            <a:r>
              <a:rPr lang="en-US" sz="1600" dirty="0"/>
              <a:t>For </a:t>
            </a:r>
            <a:r>
              <a:rPr lang="en-US" sz="1600" b="1" u="sng" dirty="0"/>
              <a:t>column labels</a:t>
            </a:r>
            <a:r>
              <a:rPr lang="en-US" sz="1600" dirty="0"/>
              <a:t>, the optional default syntax is -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. This is only true if no index is passed.</a:t>
            </a:r>
          </a:p>
          <a:p>
            <a:r>
              <a:rPr lang="en-US" sz="1800" dirty="0" err="1">
                <a:solidFill>
                  <a:srgbClr val="0070C0"/>
                </a:solidFill>
              </a:rPr>
              <a:t>dtype</a:t>
            </a:r>
            <a:r>
              <a:rPr lang="en-US" sz="1800" dirty="0">
                <a:solidFill>
                  <a:srgbClr val="0070C0"/>
                </a:solidFill>
              </a:rPr>
              <a:t>:      </a:t>
            </a:r>
            <a:r>
              <a:rPr lang="en-US" sz="1600" dirty="0"/>
              <a:t>Data type of each column.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copy:        </a:t>
            </a:r>
            <a:r>
              <a:rPr lang="en-US" sz="1600" dirty="0"/>
              <a:t>This command (or whatever it is) is used for copying of data, if the default is False.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3852" y="1068541"/>
            <a:ext cx="91352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index , columns 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copy 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0925" y="3866607"/>
            <a:ext cx="11469187" cy="240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Create </a:t>
            </a:r>
            <a:r>
              <a:rPr lang="en-US" sz="2400" b="1" dirty="0" err="1"/>
              <a:t>DataFrame</a:t>
            </a:r>
            <a:endParaRPr lang="en-US" sz="2400" dirty="0"/>
          </a:p>
          <a:p>
            <a:pPr lvl="1"/>
            <a:r>
              <a:rPr lang="en-US" sz="2000" dirty="0"/>
              <a:t>A pandas </a:t>
            </a:r>
            <a:r>
              <a:rPr lang="en-US" sz="2000" dirty="0" err="1"/>
              <a:t>DataFrame</a:t>
            </a:r>
            <a:r>
              <a:rPr lang="en-US" sz="2000" dirty="0"/>
              <a:t> can be created using various inputs like −</a:t>
            </a:r>
          </a:p>
          <a:p>
            <a:pPr lvl="2"/>
            <a:r>
              <a:rPr lang="en-US" sz="1800" dirty="0"/>
              <a:t>Lists</a:t>
            </a:r>
          </a:p>
          <a:p>
            <a:pPr lvl="2"/>
            <a:r>
              <a:rPr lang="en-US" sz="1800" dirty="0" err="1"/>
              <a:t>dict</a:t>
            </a:r>
            <a:endParaRPr lang="en-US" sz="1800" dirty="0"/>
          </a:p>
          <a:p>
            <a:pPr lvl="2"/>
            <a:r>
              <a:rPr lang="en-US" sz="1800" dirty="0"/>
              <a:t>Series</a:t>
            </a:r>
          </a:p>
          <a:p>
            <a:pPr lvl="2"/>
            <a:r>
              <a:rPr lang="en-US" sz="1800" dirty="0" err="1"/>
              <a:t>Numpy</a:t>
            </a:r>
            <a:r>
              <a:rPr lang="en-US" sz="1800" dirty="0"/>
              <a:t> </a:t>
            </a:r>
            <a:r>
              <a:rPr lang="en-US" sz="1800" dirty="0" err="1"/>
              <a:t>ndarrays</a:t>
            </a:r>
            <a:endParaRPr lang="en-US" sz="1800" dirty="0"/>
          </a:p>
          <a:p>
            <a:pPr lvl="2"/>
            <a:r>
              <a:rPr lang="en-US" sz="1800" dirty="0"/>
              <a:t>Another </a:t>
            </a:r>
            <a:r>
              <a:rPr lang="en-US" sz="1800" dirty="0" err="1"/>
              <a:t>DataFrame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686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Creating a </a:t>
            </a:r>
            <a:r>
              <a:rPr lang="en-US" sz="5400" dirty="0" err="1"/>
              <a:t>DataFrame</a:t>
            </a:r>
            <a:r>
              <a:rPr lang="en-US" sz="5400" dirty="0"/>
              <a:t> from scratch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3052"/>
            <a:ext cx="10515600" cy="1325563"/>
          </a:xfrm>
        </p:spPr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/>
              <a:t>DataFrame</a:t>
            </a:r>
            <a:r>
              <a:rPr lang="en-US" b="1" dirty="0"/>
              <a:t>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8615"/>
            <a:ext cx="10515600" cy="48709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There are many ways to create a </a:t>
            </a:r>
            <a:r>
              <a:rPr lang="en-US" sz="2000" dirty="0" err="1"/>
              <a:t>DataFrame</a:t>
            </a:r>
            <a:r>
              <a:rPr lang="en-US" sz="2000" dirty="0"/>
              <a:t> from scratch, but a great option is to just use a simple dict. But first you must import pandas.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Let's say we have a fruit stand that sells apples and oranges. We want to have a column for each fruit and a row for each customer purchase. To organize this as a dictionary for pandas we could do something like: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And then pass it to the pandas </a:t>
            </a:r>
            <a:r>
              <a:rPr lang="en-US" sz="2000" dirty="0" err="1"/>
              <a:t>DataFrame</a:t>
            </a:r>
            <a:r>
              <a:rPr lang="en-US" sz="2000" dirty="0"/>
              <a:t> constructor: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107213" y="5518023"/>
            <a:ext cx="5746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714199" y="5408890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0892" y="2361387"/>
            <a:ext cx="28039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0892" y="3940717"/>
            <a:ext cx="8574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data = {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'apples'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,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'oranges'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}</a:t>
            </a:r>
            <a:endParaRPr lang="it-IT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47" y="4744740"/>
            <a:ext cx="2002652" cy="1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4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026"/>
            <a:ext cx="10515600" cy="1092843"/>
          </a:xfrm>
        </p:spPr>
        <p:txBody>
          <a:bodyPr/>
          <a:lstStyle/>
          <a:p>
            <a:r>
              <a:rPr lang="en-US" b="1" dirty="0"/>
              <a:t>How did that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294"/>
            <a:ext cx="10515600" cy="1534520"/>
          </a:xfrm>
        </p:spPr>
        <p:txBody>
          <a:bodyPr>
            <a:normAutofit/>
          </a:bodyPr>
          <a:lstStyle/>
          <a:p>
            <a:r>
              <a:rPr lang="en-US" sz="2000" dirty="0"/>
              <a:t>Each (</a:t>
            </a:r>
            <a:r>
              <a:rPr lang="en-US" sz="2000" dirty="0">
                <a:solidFill>
                  <a:srgbClr val="FF0000"/>
                </a:solidFill>
              </a:rPr>
              <a:t>key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value</a:t>
            </a:r>
            <a:r>
              <a:rPr lang="en-US" sz="2000" dirty="0"/>
              <a:t>) item in data corresponds to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 in the resulting </a:t>
            </a:r>
            <a:r>
              <a:rPr lang="en-US" sz="2000" dirty="0" err="1">
                <a:solidFill>
                  <a:srgbClr val="0070C0"/>
                </a:solidFill>
              </a:rPr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 of this </a:t>
            </a:r>
            <a:r>
              <a:rPr lang="en-US" sz="2000" u="sng" dirty="0" err="1"/>
              <a:t>DataFrame</a:t>
            </a:r>
            <a:r>
              <a:rPr lang="en-US" sz="2000" dirty="0"/>
              <a:t> was given to us on creation as the numbers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en-US" sz="2000" dirty="0"/>
              <a:t>, but we could also create our own when we initialize the </a:t>
            </a:r>
            <a:r>
              <a:rPr lang="en-US" sz="2000" u="sng" dirty="0" err="1"/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E.g. if you want to have customer names as 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6700" y="4006071"/>
            <a:ext cx="405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now we could locate a customer's order by using their names: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1064" y="3142239"/>
            <a:ext cx="104796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(data, index=[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'Ahmad'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Rashed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'Hamza'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60" y="3855396"/>
            <a:ext cx="3452317" cy="2528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86700" y="4888772"/>
            <a:ext cx="19768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5494375"/>
            <a:ext cx="3467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1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4331</Words>
  <Application>Microsoft Macintosh PowerPoint</Application>
  <PresentationFormat>Widescreen</PresentationFormat>
  <Paragraphs>481</Paragraphs>
  <Slides>42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proxima-nova</vt:lpstr>
      <vt:lpstr>Office Theme</vt:lpstr>
      <vt:lpstr>Introduction to Pandas’ DataFrame</vt:lpstr>
      <vt:lpstr>Pandas First Steps: install and import</vt:lpstr>
      <vt:lpstr>pandas: Data Table Representation</vt:lpstr>
      <vt:lpstr>Core components of pandas:  Series &amp; DataFrames</vt:lpstr>
      <vt:lpstr>Types of Data Structure in Pandas</vt:lpstr>
      <vt:lpstr>pandas.DataFrame</vt:lpstr>
      <vt:lpstr>Creating a DataFrame from scratch</vt:lpstr>
      <vt:lpstr>Creating a DataFrame from scratch</vt:lpstr>
      <vt:lpstr>How did that work?</vt:lpstr>
      <vt:lpstr>pandas.DataFrame.from_dict</vt:lpstr>
      <vt:lpstr>pandas’ orient keyword </vt:lpstr>
      <vt:lpstr>Loading a DataFrame from files</vt:lpstr>
      <vt:lpstr>Reading data from a CSV file</vt:lpstr>
      <vt:lpstr>Reading data from CSVs</vt:lpstr>
      <vt:lpstr>Reading data from JSON</vt:lpstr>
      <vt:lpstr>Example #1:Reading data from JSON</vt:lpstr>
      <vt:lpstr>Example #2: Reading data from JSON</vt:lpstr>
      <vt:lpstr>Example #3: Reading data from JSON</vt:lpstr>
      <vt:lpstr>Converting back to a CSV or JSON</vt:lpstr>
      <vt:lpstr>Most important DataFrame operations</vt:lpstr>
      <vt:lpstr>Loading dataset </vt:lpstr>
      <vt:lpstr>Viewing your data</vt:lpstr>
      <vt:lpstr>Getting info about your data</vt:lpstr>
      <vt:lpstr>Handling duplicates</vt:lpstr>
      <vt:lpstr>Handling duplicates</vt:lpstr>
      <vt:lpstr>Understanding your variables</vt:lpstr>
      <vt:lpstr>More Examples</vt:lpstr>
      <vt:lpstr>More Examples</vt:lpstr>
      <vt:lpstr>More Examples</vt:lpstr>
      <vt:lpstr>More Examples: Create a DataFrame from Dict of Series</vt:lpstr>
      <vt:lpstr>More Examples: Column Addition</vt:lpstr>
      <vt:lpstr>More Examples: Column Deletion</vt:lpstr>
      <vt:lpstr>More Examples: Slicing in DataFrames</vt:lpstr>
      <vt:lpstr>More Examples: Addition of rows</vt:lpstr>
      <vt:lpstr>More Examples: Deletion of rows</vt:lpstr>
      <vt:lpstr>More Examples: Reindexing</vt:lpstr>
      <vt:lpstr>More Examples: Concatenating Objects (Data Frames)</vt:lpstr>
      <vt:lpstr>Handling categorical data</vt:lpstr>
      <vt:lpstr>Examples</vt:lpstr>
      <vt:lpstr>Reading data from a SQL database</vt:lpstr>
      <vt:lpstr>Reading data from a SQL database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Dr. Ziad Al-Sharif</dc:creator>
  <cp:lastModifiedBy>Okendo, Javan (NIH/NHGRI) [F]</cp:lastModifiedBy>
  <cp:revision>134</cp:revision>
  <dcterms:created xsi:type="dcterms:W3CDTF">2021-07-10T10:37:04Z</dcterms:created>
  <dcterms:modified xsi:type="dcterms:W3CDTF">2023-09-04T15:23:52Z</dcterms:modified>
</cp:coreProperties>
</file>