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08100" y="2198584"/>
            <a:ext cx="572779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1604" y="1295580"/>
            <a:ext cx="7220790" cy="167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2900" y="1815956"/>
            <a:ext cx="4896500" cy="1982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INTRODUCTION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LINUX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 dirty="0">
              <a:latin typeface="Arial MT"/>
              <a:cs typeface="Arial MT"/>
            </a:endParaRPr>
          </a:p>
          <a:p>
            <a:pPr marL="18415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BY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Arial MT"/>
              <a:cs typeface="Arial MT"/>
            </a:endParaRPr>
          </a:p>
          <a:p>
            <a:pPr marL="1841500">
              <a:lnSpc>
                <a:spcPct val="100000"/>
              </a:lnSpc>
            </a:pPr>
            <a:r>
              <a:rPr lang="en-US" spc="-5" dirty="0">
                <a:latin typeface="Arial MT"/>
                <a:cs typeface="Arial MT"/>
              </a:rPr>
              <a:t>Javan Okendo, PhD</a:t>
            </a:r>
          </a:p>
          <a:p>
            <a:pPr marL="1841500">
              <a:lnSpc>
                <a:spcPct val="100000"/>
              </a:lnSpc>
            </a:pPr>
            <a:r>
              <a:rPr lang="en-US" sz="1800" spc="-5" dirty="0">
                <a:latin typeface="Arial MT"/>
                <a:cs typeface="Arial MT"/>
              </a:rPr>
              <a:t>Bioinformatician ACEGID/NIH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8275" y="464530"/>
            <a:ext cx="6733540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know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location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Arial MT"/>
                <a:cs typeface="Arial MT"/>
              </a:rPr>
              <a:t>pwd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●"/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What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path</a:t>
            </a:r>
            <a:endParaRPr sz="1800">
              <a:latin typeface="Arial MT"/>
              <a:cs typeface="Arial MT"/>
            </a:endParaRPr>
          </a:p>
          <a:p>
            <a:pPr marL="469900" marR="508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Arial MT"/>
                <a:cs typeface="Arial MT"/>
              </a:rPr>
              <a:t>Human </a:t>
            </a:r>
            <a:r>
              <a:rPr sz="1800" dirty="0">
                <a:latin typeface="Arial MT"/>
                <a:cs typeface="Arial MT"/>
              </a:rPr>
              <a:t>readable representation </a:t>
            </a:r>
            <a:r>
              <a:rPr sz="1800" spc="-5" dirty="0">
                <a:latin typeface="Arial MT"/>
                <a:cs typeface="Arial MT"/>
              </a:rPr>
              <a:t>of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file or </a:t>
            </a:r>
            <a:r>
              <a:rPr sz="1800" dirty="0">
                <a:latin typeface="Arial MT"/>
                <a:cs typeface="Arial MT"/>
              </a:rPr>
              <a:t>folder’s </a:t>
            </a:r>
            <a:r>
              <a:rPr sz="1800" spc="-5" dirty="0">
                <a:latin typeface="Arial MT"/>
                <a:cs typeface="Arial MT"/>
              </a:rPr>
              <a:t>location on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computer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●"/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Listing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files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directories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Arial MT"/>
                <a:cs typeface="Arial MT"/>
              </a:rPr>
              <a:t>ls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Creating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files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directories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Arial MT"/>
                <a:cs typeface="Arial MT"/>
              </a:rPr>
              <a:t>touch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55" dirty="0">
                <a:latin typeface="Arial MT"/>
                <a:cs typeface="Arial MT"/>
              </a:rPr>
              <a:t>Text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editors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(vim,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emacs,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nano,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pico,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etc)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latin typeface="Arial MT"/>
                <a:cs typeface="Arial MT"/>
              </a:rPr>
              <a:t>mkdir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Removing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files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directories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latin typeface="Arial MT"/>
                <a:cs typeface="Arial MT"/>
              </a:rPr>
              <a:t>rm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latin typeface="Arial MT"/>
                <a:cs typeface="Arial MT"/>
              </a:rPr>
              <a:t>rmdir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9124" y="943012"/>
            <a:ext cx="5897880" cy="279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Copying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moving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files</a:t>
            </a:r>
            <a:endParaRPr sz="1400">
              <a:latin typeface="Arial MT"/>
              <a:cs typeface="Arial MT"/>
            </a:endParaRPr>
          </a:p>
          <a:p>
            <a:pPr marL="469900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latin typeface="Arial MT"/>
                <a:cs typeface="Arial MT"/>
              </a:rPr>
              <a:t>cp</a:t>
            </a:r>
            <a:endParaRPr sz="1400">
              <a:latin typeface="Arial MT"/>
              <a:cs typeface="Arial MT"/>
            </a:endParaRPr>
          </a:p>
          <a:p>
            <a:pPr marL="469900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latin typeface="Arial MT"/>
                <a:cs typeface="Arial MT"/>
              </a:rPr>
              <a:t>mv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I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have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created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file/directory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but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can’t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contents.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How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proceed</a:t>
            </a:r>
            <a:endParaRPr sz="1400">
              <a:latin typeface="Arial MT"/>
              <a:cs typeface="Arial MT"/>
            </a:endParaRPr>
          </a:p>
          <a:p>
            <a:pPr marL="469900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spc="-45" dirty="0">
                <a:latin typeface="Arial MT"/>
                <a:cs typeface="Arial MT"/>
              </a:rPr>
              <a:t>You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edit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file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text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editor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choice</a:t>
            </a:r>
            <a:endParaRPr sz="1400">
              <a:latin typeface="Arial MT"/>
              <a:cs typeface="Arial MT"/>
            </a:endParaRPr>
          </a:p>
          <a:p>
            <a:pPr marL="469900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spc="-45" dirty="0">
                <a:latin typeface="Arial MT"/>
                <a:cs typeface="Arial MT"/>
              </a:rPr>
              <a:t>You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display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contents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screen</a:t>
            </a:r>
            <a:endParaRPr sz="1400">
              <a:latin typeface="Arial MT"/>
              <a:cs typeface="Arial MT"/>
            </a:endParaRPr>
          </a:p>
          <a:p>
            <a:pPr marL="469900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latin typeface="Arial MT"/>
                <a:cs typeface="Arial MT"/>
              </a:rPr>
              <a:t>Move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directory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………………………..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file 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too huge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but </a:t>
            </a:r>
            <a:r>
              <a:rPr sz="1400" dirty="0">
                <a:latin typeface="Arial MT"/>
                <a:cs typeface="Arial MT"/>
              </a:rPr>
              <a:t>I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would like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dirty="0">
                <a:latin typeface="Arial MT"/>
                <a:cs typeface="Arial MT"/>
              </a:rPr>
              <a:t>see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whether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particular text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exists</a:t>
            </a:r>
            <a:endParaRPr sz="1400">
              <a:latin typeface="Arial MT"/>
              <a:cs typeface="Arial MT"/>
            </a:endParaRPr>
          </a:p>
          <a:p>
            <a:pPr marL="469900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latin typeface="Arial MT"/>
                <a:cs typeface="Arial MT"/>
              </a:rPr>
              <a:t>grep</a:t>
            </a:r>
            <a:endParaRPr sz="1400">
              <a:latin typeface="Arial MT"/>
              <a:cs typeface="Arial MT"/>
            </a:endParaRPr>
          </a:p>
          <a:p>
            <a:pPr marL="469900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latin typeface="Arial MT"/>
                <a:cs typeface="Arial MT"/>
              </a:rPr>
              <a:t>sed</a:t>
            </a:r>
            <a:endParaRPr sz="1400">
              <a:latin typeface="Arial MT"/>
              <a:cs typeface="Arial MT"/>
            </a:endParaRPr>
          </a:p>
          <a:p>
            <a:pPr marL="469900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latin typeface="Arial MT"/>
                <a:cs typeface="Arial MT"/>
              </a:rPr>
              <a:t>awk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0000" y="962631"/>
            <a:ext cx="639699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Redirection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latin typeface="Arial MT"/>
                <a:cs typeface="Arial MT"/>
              </a:rPr>
              <a:t>&gt;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Arial MT"/>
                <a:cs typeface="Arial MT"/>
              </a:rPr>
              <a:t>&gt;&gt;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latin typeface="Arial MT"/>
                <a:cs typeface="Arial MT"/>
              </a:rPr>
              <a:t>|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●"/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Wildcards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wildcard is </a:t>
            </a:r>
            <a:r>
              <a:rPr sz="1800" dirty="0">
                <a:latin typeface="Arial MT"/>
                <a:cs typeface="Arial MT"/>
              </a:rPr>
              <a:t>a character </a:t>
            </a:r>
            <a:r>
              <a:rPr sz="1800" spc="-5" dirty="0">
                <a:latin typeface="Arial MT"/>
                <a:cs typeface="Arial MT"/>
              </a:rPr>
              <a:t>that </a:t>
            </a:r>
            <a:r>
              <a:rPr sz="1800" dirty="0">
                <a:latin typeface="Arial MT"/>
                <a:cs typeface="Arial MT"/>
              </a:rPr>
              <a:t>can </a:t>
            </a:r>
            <a:r>
              <a:rPr sz="1800" spc="-5" dirty="0">
                <a:latin typeface="Arial MT"/>
                <a:cs typeface="Arial MT"/>
              </a:rPr>
              <a:t>be used as </a:t>
            </a:r>
            <a:r>
              <a:rPr sz="1800" dirty="0">
                <a:latin typeface="Arial MT"/>
                <a:cs typeface="Arial MT"/>
              </a:rPr>
              <a:t>a substitute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class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characters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search,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thereby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greatly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increasing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flexibility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</a:t>
            </a:r>
            <a:r>
              <a:rPr sz="1800" spc="-10" dirty="0">
                <a:latin typeface="Arial MT"/>
                <a:cs typeface="Arial MT"/>
              </a:rPr>
              <a:t>efficiency </a:t>
            </a:r>
            <a:r>
              <a:rPr sz="1800" spc="-5" dirty="0">
                <a:latin typeface="Arial MT"/>
                <a:cs typeface="Arial MT"/>
              </a:rPr>
              <a:t>of </a:t>
            </a:r>
            <a:r>
              <a:rPr sz="1800" dirty="0">
                <a:latin typeface="Arial MT"/>
                <a:cs typeface="Arial MT"/>
              </a:rPr>
              <a:t>searches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latin typeface="Arial MT"/>
                <a:cs typeface="Arial MT"/>
              </a:rPr>
              <a:t>*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Arial MT"/>
                <a:cs typeface="Arial MT"/>
              </a:rPr>
              <a:t>[]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4399" y="518655"/>
            <a:ext cx="6664959" cy="4092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File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permissions</a:t>
            </a:r>
            <a:endParaRPr sz="1800">
              <a:latin typeface="Arial"/>
              <a:cs typeface="Arial"/>
            </a:endParaRPr>
          </a:p>
          <a:p>
            <a:pPr marL="379095" marR="318770" indent="-367030">
              <a:lnSpc>
                <a:spcPct val="150000"/>
              </a:lnSpc>
              <a:spcBef>
                <a:spcPts val="7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 MT"/>
                <a:cs typeface="Arial MT"/>
              </a:rPr>
              <a:t>All files have permissions. They determine who </a:t>
            </a:r>
            <a:r>
              <a:rPr sz="1800" dirty="0">
                <a:latin typeface="Arial MT"/>
                <a:cs typeface="Arial MT"/>
              </a:rPr>
              <a:t>can </a:t>
            </a:r>
            <a:r>
              <a:rPr sz="1800" spc="-5" dirty="0">
                <a:latin typeface="Arial MT"/>
                <a:cs typeface="Arial MT"/>
              </a:rPr>
              <a:t>access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specified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files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what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they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with those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files</a:t>
            </a:r>
            <a:endParaRPr sz="1800">
              <a:latin typeface="Arial MT"/>
              <a:cs typeface="Arial MT"/>
            </a:endParaRPr>
          </a:p>
          <a:p>
            <a:pPr marL="379095" marR="821055" indent="-367030">
              <a:lnSpc>
                <a:spcPct val="15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 MT"/>
                <a:cs typeface="Arial MT"/>
              </a:rPr>
              <a:t>In linux, these permissions are organised according to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ownership.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Ownership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 who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owns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file.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108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1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file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5" dirty="0">
                <a:latin typeface="Arial MT"/>
                <a:cs typeface="Arial MT"/>
              </a:rPr>
              <a:t> be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owned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user,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group or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other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user.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108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owner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file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108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1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group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contain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multiple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users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108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 MT"/>
                <a:cs typeface="Arial MT"/>
              </a:rPr>
              <a:t>Other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other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access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file.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108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latin typeface="Arial MT"/>
                <a:cs typeface="Arial MT"/>
              </a:rPr>
              <a:t>User,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group,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other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 denoted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</a:t>
            </a:r>
            <a:r>
              <a:rPr sz="1800" dirty="0">
                <a:latin typeface="Arial MT"/>
                <a:cs typeface="Arial MT"/>
              </a:rPr>
              <a:t>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respectively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8999" y="587246"/>
            <a:ext cx="7410450" cy="372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5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 MT"/>
                <a:cs typeface="Arial MT"/>
              </a:rPr>
              <a:t>All the three owners </a:t>
            </a:r>
            <a:r>
              <a:rPr sz="1800" dirty="0">
                <a:latin typeface="Arial MT"/>
                <a:cs typeface="Arial MT"/>
              </a:rPr>
              <a:t>(user </a:t>
            </a:r>
            <a:r>
              <a:rPr sz="1800" spc="-20" dirty="0">
                <a:latin typeface="Arial MT"/>
                <a:cs typeface="Arial MT"/>
              </a:rPr>
              <a:t>owner, </a:t>
            </a:r>
            <a:r>
              <a:rPr sz="1800" spc="-5" dirty="0">
                <a:latin typeface="Arial MT"/>
                <a:cs typeface="Arial MT"/>
              </a:rPr>
              <a:t>group, others) in the Linux </a:t>
            </a:r>
            <a:r>
              <a:rPr sz="1800" dirty="0">
                <a:latin typeface="Arial MT"/>
                <a:cs typeface="Arial MT"/>
              </a:rPr>
              <a:t>system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 three types of permissions defined. Nine </a:t>
            </a:r>
            <a:r>
              <a:rPr sz="1800" dirty="0">
                <a:latin typeface="Arial MT"/>
                <a:cs typeface="Arial MT"/>
              </a:rPr>
              <a:t>characters </a:t>
            </a:r>
            <a:r>
              <a:rPr sz="1800" spc="-5" dirty="0">
                <a:latin typeface="Arial MT"/>
                <a:cs typeface="Arial MT"/>
              </a:rPr>
              <a:t>denotes the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three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types of permissions.</a:t>
            </a:r>
            <a:endParaRPr sz="1800">
              <a:latin typeface="Arial MT"/>
              <a:cs typeface="Arial MT"/>
            </a:endParaRPr>
          </a:p>
          <a:p>
            <a:pPr marL="379095" marR="617220" indent="-367030">
              <a:lnSpc>
                <a:spcPct val="15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 MT"/>
                <a:cs typeface="Arial MT"/>
              </a:rPr>
              <a:t>Read </a:t>
            </a:r>
            <a:r>
              <a:rPr sz="1800" dirty="0">
                <a:latin typeface="Arial MT"/>
                <a:cs typeface="Arial MT"/>
              </a:rPr>
              <a:t>(r) :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read </a:t>
            </a:r>
            <a:r>
              <a:rPr sz="1800" spc="-5" dirty="0">
                <a:latin typeface="Arial MT"/>
                <a:cs typeface="Arial MT"/>
              </a:rPr>
              <a:t>permission allows </a:t>
            </a:r>
            <a:r>
              <a:rPr sz="1800" dirty="0">
                <a:latin typeface="Arial MT"/>
                <a:cs typeface="Arial MT"/>
              </a:rPr>
              <a:t>you </a:t>
            </a:r>
            <a:r>
              <a:rPr sz="1800" spc="-5" dirty="0">
                <a:latin typeface="Arial MT"/>
                <a:cs typeface="Arial MT"/>
              </a:rPr>
              <a:t>to open and </a:t>
            </a:r>
            <a:r>
              <a:rPr sz="1800" dirty="0">
                <a:latin typeface="Arial MT"/>
                <a:cs typeface="Arial MT"/>
              </a:rPr>
              <a:t>read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content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file.</a:t>
            </a:r>
            <a:endParaRPr sz="1800">
              <a:latin typeface="Arial MT"/>
              <a:cs typeface="Arial MT"/>
            </a:endParaRPr>
          </a:p>
          <a:p>
            <a:pPr marL="379095" marR="12700" indent="-367030">
              <a:lnSpc>
                <a:spcPct val="15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latin typeface="Arial MT"/>
                <a:cs typeface="Arial MT"/>
              </a:rPr>
              <a:t>Write </a:t>
            </a:r>
            <a:r>
              <a:rPr sz="1800" dirty="0">
                <a:latin typeface="Arial MT"/>
                <a:cs typeface="Arial MT"/>
              </a:rPr>
              <a:t>(w) : </a:t>
            </a:r>
            <a:r>
              <a:rPr sz="1800" spc="-5" dirty="0">
                <a:latin typeface="Arial MT"/>
                <a:cs typeface="Arial MT"/>
              </a:rPr>
              <a:t>The write permission allows </a:t>
            </a:r>
            <a:r>
              <a:rPr sz="1800" dirty="0">
                <a:latin typeface="Arial MT"/>
                <a:cs typeface="Arial MT"/>
              </a:rPr>
              <a:t>you </a:t>
            </a:r>
            <a:r>
              <a:rPr sz="1800" spc="-5" dirty="0">
                <a:latin typeface="Arial MT"/>
                <a:cs typeface="Arial MT"/>
              </a:rPr>
              <a:t>to edit, </a:t>
            </a:r>
            <a:r>
              <a:rPr sz="1800" dirty="0">
                <a:latin typeface="Arial MT"/>
                <a:cs typeface="Arial MT"/>
              </a:rPr>
              <a:t>remove </a:t>
            </a:r>
            <a:r>
              <a:rPr sz="1800" spc="-5" dirty="0">
                <a:latin typeface="Arial MT"/>
                <a:cs typeface="Arial MT"/>
              </a:rPr>
              <a:t>or </a:t>
            </a:r>
            <a:r>
              <a:rPr sz="1800" dirty="0">
                <a:latin typeface="Arial MT"/>
                <a:cs typeface="Arial MT"/>
              </a:rPr>
              <a:t>rename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file.</a:t>
            </a:r>
            <a:endParaRPr sz="1800">
              <a:latin typeface="Arial MT"/>
              <a:cs typeface="Arial MT"/>
            </a:endParaRPr>
          </a:p>
          <a:p>
            <a:pPr marL="379095" marR="90170" indent="-367030">
              <a:lnSpc>
                <a:spcPct val="15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 MT"/>
                <a:cs typeface="Arial MT"/>
              </a:rPr>
              <a:t>Execute </a:t>
            </a:r>
            <a:r>
              <a:rPr sz="1800" dirty="0">
                <a:latin typeface="Arial MT"/>
                <a:cs typeface="Arial MT"/>
              </a:rPr>
              <a:t>(x): </a:t>
            </a:r>
            <a:r>
              <a:rPr sz="1800" spc="-5" dirty="0">
                <a:latin typeface="Arial MT"/>
                <a:cs typeface="Arial MT"/>
              </a:rPr>
              <a:t>In Unix type </a:t>
            </a:r>
            <a:r>
              <a:rPr sz="1800" dirty="0">
                <a:latin typeface="Arial MT"/>
                <a:cs typeface="Arial MT"/>
              </a:rPr>
              <a:t>system, you can't run </a:t>
            </a:r>
            <a:r>
              <a:rPr sz="1800" spc="-5" dirty="0">
                <a:latin typeface="Arial MT"/>
                <a:cs typeface="Arial MT"/>
              </a:rPr>
              <a:t>or execute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program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unless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execute permission 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set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5925" y="189670"/>
            <a:ext cx="7308850" cy="49631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1" spc="-5" dirty="0">
                <a:latin typeface="Arial"/>
                <a:cs typeface="Arial"/>
              </a:rPr>
              <a:t>How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do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change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permissions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 MT"/>
                <a:cs typeface="Arial MT"/>
              </a:rPr>
              <a:t>chmod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&lt;ownership&gt;(+/-)&lt;permissionName&gt;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&lt;fileName&gt;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Octal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permissions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 MT"/>
                <a:cs typeface="Arial MT"/>
              </a:rPr>
              <a:t>Octal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permissions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also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groups.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50000"/>
              </a:lnSpc>
            </a:pPr>
            <a:r>
              <a:rPr sz="1800" spc="-5" dirty="0">
                <a:latin typeface="Arial MT"/>
                <a:cs typeface="Arial MT"/>
              </a:rPr>
              <a:t>For example, to </a:t>
            </a:r>
            <a:r>
              <a:rPr sz="1800" dirty="0">
                <a:latin typeface="Arial MT"/>
                <a:cs typeface="Arial MT"/>
              </a:rPr>
              <a:t>set r </a:t>
            </a:r>
            <a:r>
              <a:rPr sz="1800" spc="-5" dirty="0">
                <a:latin typeface="Arial MT"/>
                <a:cs typeface="Arial MT"/>
              </a:rPr>
              <a:t>octal will be 4, to </a:t>
            </a:r>
            <a:r>
              <a:rPr sz="1800" dirty="0">
                <a:latin typeface="Arial MT"/>
                <a:cs typeface="Arial MT"/>
              </a:rPr>
              <a:t>set w </a:t>
            </a:r>
            <a:r>
              <a:rPr sz="1800" spc="-5" dirty="0">
                <a:latin typeface="Arial MT"/>
                <a:cs typeface="Arial MT"/>
              </a:rPr>
              <a:t>octal will be 2, to </a:t>
            </a:r>
            <a:r>
              <a:rPr sz="1800" dirty="0">
                <a:latin typeface="Arial MT"/>
                <a:cs typeface="Arial MT"/>
              </a:rPr>
              <a:t>set x </a:t>
            </a:r>
            <a:r>
              <a:rPr sz="1800" spc="-5" dirty="0">
                <a:latin typeface="Arial MT"/>
                <a:cs typeface="Arial MT"/>
              </a:rPr>
              <a:t>octal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will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 </a:t>
            </a:r>
            <a:r>
              <a:rPr sz="180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Default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permissions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 MT"/>
                <a:cs typeface="Arial MT"/>
              </a:rPr>
              <a:t>File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666</a:t>
            </a:r>
            <a:endParaRPr sz="1800">
              <a:latin typeface="Arial MT"/>
              <a:cs typeface="Arial MT"/>
            </a:endParaRPr>
          </a:p>
          <a:p>
            <a:pPr marL="12700" marR="5732780">
              <a:lnSpc>
                <a:spcPct val="150000"/>
              </a:lnSpc>
            </a:pPr>
            <a:r>
              <a:rPr sz="1800" spc="-5" dirty="0">
                <a:latin typeface="Arial MT"/>
                <a:cs typeface="Arial MT"/>
              </a:rPr>
              <a:t>Directory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777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Umask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6749" y="868808"/>
            <a:ext cx="3222625" cy="258572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b="1" spc="-5" dirty="0">
                <a:latin typeface="Arial"/>
                <a:cs typeface="Arial"/>
              </a:rPr>
              <a:t>Compression</a:t>
            </a:r>
            <a:endParaRPr sz="140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spcBef>
                <a:spcPts val="840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latin typeface="Arial MT"/>
                <a:cs typeface="Arial MT"/>
              </a:rPr>
              <a:t>Gzip</a:t>
            </a:r>
            <a:endParaRPr sz="1400">
              <a:latin typeface="Arial MT"/>
              <a:cs typeface="Arial MT"/>
            </a:endParaRPr>
          </a:p>
          <a:p>
            <a:pPr marL="469900" indent="-336550">
              <a:lnSpc>
                <a:spcPct val="100000"/>
              </a:lnSpc>
              <a:spcBef>
                <a:spcPts val="840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spc="-60" dirty="0">
                <a:latin typeface="Arial MT"/>
                <a:cs typeface="Arial MT"/>
              </a:rPr>
              <a:t>Tar</a:t>
            </a:r>
            <a:endParaRPr sz="1400">
              <a:latin typeface="Arial MT"/>
              <a:cs typeface="Arial MT"/>
            </a:endParaRPr>
          </a:p>
          <a:p>
            <a:pPr marL="469900" indent="-336550">
              <a:lnSpc>
                <a:spcPct val="100000"/>
              </a:lnSpc>
              <a:spcBef>
                <a:spcPts val="840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latin typeface="Arial MT"/>
                <a:cs typeface="Arial MT"/>
              </a:rPr>
              <a:t>Bzip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●"/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How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can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work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with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compressed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files</a:t>
            </a:r>
            <a:endParaRPr sz="140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spcBef>
                <a:spcPts val="840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latin typeface="Arial MT"/>
                <a:cs typeface="Arial MT"/>
              </a:rPr>
              <a:t>Zcat</a:t>
            </a:r>
            <a:endParaRPr sz="1400">
              <a:latin typeface="Arial MT"/>
              <a:cs typeface="Arial MT"/>
            </a:endParaRPr>
          </a:p>
          <a:p>
            <a:pPr marL="469900" indent="-336550">
              <a:lnSpc>
                <a:spcPct val="100000"/>
              </a:lnSpc>
              <a:spcBef>
                <a:spcPts val="840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latin typeface="Arial MT"/>
                <a:cs typeface="Arial MT"/>
              </a:rPr>
              <a:t>Zless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5975" y="1038431"/>
            <a:ext cx="6961505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Working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between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local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and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remote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Arial MT"/>
                <a:cs typeface="Arial MT"/>
              </a:rPr>
              <a:t>What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server</a:t>
            </a:r>
            <a:endParaRPr sz="1800">
              <a:latin typeface="Arial MT"/>
              <a:cs typeface="Arial MT"/>
            </a:endParaRPr>
          </a:p>
          <a:p>
            <a:pPr marL="12700" marR="78105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In </a:t>
            </a:r>
            <a:r>
              <a:rPr sz="1800" dirty="0">
                <a:latin typeface="Arial MT"/>
                <a:cs typeface="Arial MT"/>
              </a:rPr>
              <a:t>computing, a server </a:t>
            </a:r>
            <a:r>
              <a:rPr sz="1800" spc="-5" dirty="0">
                <a:latin typeface="Arial MT"/>
                <a:cs typeface="Arial MT"/>
              </a:rPr>
              <a:t>is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piece of </a:t>
            </a:r>
            <a:r>
              <a:rPr sz="1800" dirty="0">
                <a:latin typeface="Arial MT"/>
                <a:cs typeface="Arial MT"/>
              </a:rPr>
              <a:t>computer </a:t>
            </a:r>
            <a:r>
              <a:rPr sz="1800" spc="-5" dirty="0">
                <a:latin typeface="Arial MT"/>
                <a:cs typeface="Arial MT"/>
              </a:rPr>
              <a:t>hardware or </a:t>
            </a:r>
            <a:r>
              <a:rPr sz="1800" dirty="0">
                <a:latin typeface="Arial MT"/>
                <a:cs typeface="Arial MT"/>
              </a:rPr>
              <a:t>software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(computer </a:t>
            </a:r>
            <a:r>
              <a:rPr sz="1800" spc="-5" dirty="0">
                <a:latin typeface="Arial MT"/>
                <a:cs typeface="Arial MT"/>
              </a:rPr>
              <a:t>program) that provides functionality for other programs or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devices,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called</a:t>
            </a:r>
            <a:r>
              <a:rPr sz="1800" spc="-5" dirty="0">
                <a:latin typeface="Arial MT"/>
                <a:cs typeface="Arial MT"/>
              </a:rPr>
              <a:t> "clients"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Arial MT"/>
                <a:cs typeface="Arial MT"/>
              </a:rPr>
              <a:t>Why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server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●"/>
            </a:pPr>
            <a:endParaRPr sz="185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server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●"/>
            </a:pPr>
            <a:endParaRPr sz="185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Arial MT"/>
                <a:cs typeface="Arial MT"/>
              </a:rPr>
              <a:t>What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should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from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server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●"/>
            </a:pPr>
            <a:endParaRPr sz="1850">
              <a:latin typeface="Arial MT"/>
              <a:cs typeface="Arial MT"/>
            </a:endParaRPr>
          </a:p>
          <a:p>
            <a:pPr marL="469900" marR="508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latin typeface="Arial MT"/>
                <a:cs typeface="Arial MT"/>
              </a:rPr>
              <a:t>I </a:t>
            </a:r>
            <a:r>
              <a:rPr sz="1800" spc="-5" dirty="0">
                <a:latin typeface="Arial MT"/>
                <a:cs typeface="Arial MT"/>
              </a:rPr>
              <a:t>have files on </a:t>
            </a:r>
            <a:r>
              <a:rPr sz="1800" dirty="0">
                <a:latin typeface="Arial MT"/>
                <a:cs typeface="Arial MT"/>
              </a:rPr>
              <a:t>my </a:t>
            </a:r>
            <a:r>
              <a:rPr sz="1800" spc="-5" dirty="0">
                <a:latin typeface="Arial MT"/>
                <a:cs typeface="Arial MT"/>
              </a:rPr>
              <a:t>local </a:t>
            </a:r>
            <a:r>
              <a:rPr sz="1800" dirty="0">
                <a:latin typeface="Arial MT"/>
                <a:cs typeface="Arial MT"/>
              </a:rPr>
              <a:t>machine </a:t>
            </a:r>
            <a:r>
              <a:rPr sz="1800" spc="-5" dirty="0">
                <a:latin typeface="Arial MT"/>
                <a:cs typeface="Arial MT"/>
              </a:rPr>
              <a:t>but would like to access them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from the </a:t>
            </a:r>
            <a:r>
              <a:rPr sz="1800" spc="-15" dirty="0">
                <a:latin typeface="Arial MT"/>
                <a:cs typeface="Arial MT"/>
              </a:rPr>
              <a:t>server. </a:t>
            </a:r>
            <a:r>
              <a:rPr sz="1800" spc="-5" dirty="0">
                <a:latin typeface="Arial MT"/>
                <a:cs typeface="Arial MT"/>
              </a:rPr>
              <a:t>How do </a:t>
            </a:r>
            <a:r>
              <a:rPr sz="1800" dirty="0">
                <a:latin typeface="Arial MT"/>
                <a:cs typeface="Arial MT"/>
              </a:rPr>
              <a:t>I </a:t>
            </a:r>
            <a:r>
              <a:rPr sz="1800" spc="-5" dirty="0">
                <a:latin typeface="Arial MT"/>
                <a:cs typeface="Arial MT"/>
              </a:rPr>
              <a:t>transfer these files between the </a:t>
            </a:r>
            <a:r>
              <a:rPr sz="1800" dirty="0">
                <a:latin typeface="Arial MT"/>
                <a:cs typeface="Arial MT"/>
              </a:rPr>
              <a:t>server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my</a:t>
            </a:r>
            <a:r>
              <a:rPr sz="1800" spc="-5" dirty="0">
                <a:latin typeface="Arial MT"/>
                <a:cs typeface="Arial MT"/>
              </a:rPr>
              <a:t> local </a:t>
            </a:r>
            <a:r>
              <a:rPr sz="1800" dirty="0">
                <a:latin typeface="Arial MT"/>
                <a:cs typeface="Arial MT"/>
              </a:rPr>
              <a:t>machine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2600" y="586006"/>
            <a:ext cx="2205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Introduction</a:t>
            </a:r>
            <a:r>
              <a:rPr sz="1800" spc="-45" dirty="0"/>
              <a:t> </a:t>
            </a:r>
            <a:r>
              <a:rPr sz="1800" spc="-5" dirty="0"/>
              <a:t>to</a:t>
            </a:r>
            <a:r>
              <a:rPr sz="1800" spc="-45" dirty="0"/>
              <a:t> </a:t>
            </a:r>
            <a:r>
              <a:rPr sz="1800" spc="-5" dirty="0"/>
              <a:t>LINUX</a:t>
            </a:r>
            <a:endParaRPr sz="1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</a:t>
            </a:r>
            <a:r>
              <a:rPr spc="-25" dirty="0"/>
              <a:t> </a:t>
            </a:r>
            <a:r>
              <a:rPr spc="-5" dirty="0"/>
              <a:t>is</a:t>
            </a:r>
            <a:r>
              <a:rPr spc="-20" dirty="0"/>
              <a:t> </a:t>
            </a:r>
            <a:r>
              <a:rPr spc="-5" dirty="0"/>
              <a:t>an</a:t>
            </a:r>
            <a:r>
              <a:rPr spc="-20" dirty="0"/>
              <a:t> </a:t>
            </a:r>
            <a:r>
              <a:rPr spc="-5" dirty="0"/>
              <a:t>operating</a:t>
            </a:r>
            <a:r>
              <a:rPr spc="-20" dirty="0"/>
              <a:t> </a:t>
            </a:r>
            <a:r>
              <a:rPr dirty="0"/>
              <a:t>system</a:t>
            </a:r>
          </a:p>
          <a:p>
            <a:pPr marL="491490" marR="5080" indent="-367030">
              <a:lnSpc>
                <a:spcPct val="100000"/>
              </a:lnSpc>
              <a:buChar char="●"/>
              <a:tabLst>
                <a:tab pos="490855" algn="l"/>
                <a:tab pos="491490" algn="l"/>
              </a:tabLst>
            </a:pPr>
            <a:r>
              <a:rPr spc="-5" dirty="0"/>
              <a:t>An operating </a:t>
            </a:r>
            <a:r>
              <a:rPr dirty="0"/>
              <a:t>system (OS) </a:t>
            </a:r>
            <a:r>
              <a:rPr spc="-5" dirty="0"/>
              <a:t>is the program that </a:t>
            </a:r>
            <a:r>
              <a:rPr dirty="0"/>
              <a:t>manages </a:t>
            </a:r>
            <a:r>
              <a:rPr spc="-5" dirty="0"/>
              <a:t>the </a:t>
            </a:r>
            <a:r>
              <a:rPr dirty="0"/>
              <a:t> computer </a:t>
            </a:r>
            <a:r>
              <a:rPr spc="-5" dirty="0"/>
              <a:t>hardware and other </a:t>
            </a:r>
            <a:r>
              <a:rPr dirty="0"/>
              <a:t>software </a:t>
            </a:r>
            <a:r>
              <a:rPr spc="-5" dirty="0"/>
              <a:t>applications. The </a:t>
            </a:r>
            <a:r>
              <a:rPr dirty="0"/>
              <a:t> </a:t>
            </a:r>
            <a:r>
              <a:rPr spc="-5" dirty="0"/>
              <a:t>application programs </a:t>
            </a:r>
            <a:r>
              <a:rPr dirty="0"/>
              <a:t>make </a:t>
            </a:r>
            <a:r>
              <a:rPr spc="-5" dirty="0"/>
              <a:t>use of the operating </a:t>
            </a:r>
            <a:r>
              <a:rPr dirty="0"/>
              <a:t>system </a:t>
            </a:r>
            <a:r>
              <a:rPr spc="-5" dirty="0"/>
              <a:t>by </a:t>
            </a:r>
            <a:r>
              <a:rPr dirty="0"/>
              <a:t>making </a:t>
            </a:r>
            <a:r>
              <a:rPr spc="-490" dirty="0"/>
              <a:t> </a:t>
            </a:r>
            <a:r>
              <a:rPr dirty="0"/>
              <a:t>requests </a:t>
            </a:r>
            <a:r>
              <a:rPr spc="-5" dirty="0"/>
              <a:t>for </a:t>
            </a:r>
            <a:r>
              <a:rPr dirty="0"/>
              <a:t>services </a:t>
            </a:r>
            <a:r>
              <a:rPr spc="-5" dirty="0"/>
              <a:t>through </a:t>
            </a:r>
            <a:r>
              <a:rPr dirty="0"/>
              <a:t>a </a:t>
            </a:r>
            <a:r>
              <a:rPr spc="-5" dirty="0"/>
              <a:t>defined application program </a:t>
            </a:r>
            <a:r>
              <a:rPr dirty="0"/>
              <a:t> </a:t>
            </a:r>
            <a:r>
              <a:rPr spc="-5" dirty="0"/>
              <a:t>interface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8950" y="3199725"/>
            <a:ext cx="6680950" cy="13052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3275" y="304800"/>
            <a:ext cx="7169340" cy="48386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375" y="693106"/>
            <a:ext cx="761682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What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unix</a:t>
            </a:r>
            <a:endParaRPr sz="1800">
              <a:latin typeface="Arial MT"/>
              <a:cs typeface="Arial MT"/>
            </a:endParaRPr>
          </a:p>
          <a:p>
            <a:pPr marL="469900" marR="508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b="1" spc="-5" dirty="0">
                <a:latin typeface="Arial"/>
                <a:cs typeface="Arial"/>
              </a:rPr>
              <a:t>Unix </a:t>
            </a:r>
            <a:r>
              <a:rPr sz="1800" spc="-5" dirty="0">
                <a:latin typeface="Arial MT"/>
                <a:cs typeface="Arial MT"/>
              </a:rPr>
              <a:t>is </a:t>
            </a:r>
            <a:r>
              <a:rPr sz="1800" dirty="0">
                <a:latin typeface="Arial MT"/>
                <a:cs typeface="Arial MT"/>
              </a:rPr>
              <a:t>multi-tasking, multi-user </a:t>
            </a:r>
            <a:r>
              <a:rPr sz="1800" spc="-5" dirty="0">
                <a:latin typeface="Arial MT"/>
                <a:cs typeface="Arial MT"/>
              </a:rPr>
              <a:t>operating </a:t>
            </a:r>
            <a:r>
              <a:rPr sz="1800" dirty="0">
                <a:latin typeface="Arial MT"/>
                <a:cs typeface="Arial MT"/>
              </a:rPr>
              <a:t>system </a:t>
            </a:r>
            <a:r>
              <a:rPr sz="1800" spc="-5" dirty="0">
                <a:latin typeface="Arial MT"/>
                <a:cs typeface="Arial MT"/>
              </a:rPr>
              <a:t>but is not free to use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is not open </a:t>
            </a:r>
            <a:r>
              <a:rPr sz="1800" dirty="0">
                <a:latin typeface="Arial MT"/>
                <a:cs typeface="Arial MT"/>
              </a:rPr>
              <a:t>source. </a:t>
            </a:r>
            <a:r>
              <a:rPr sz="1800" spc="-5" dirty="0">
                <a:latin typeface="Arial MT"/>
                <a:cs typeface="Arial MT"/>
              </a:rPr>
              <a:t>It was developed in 1969 by Ken Thompson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team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spc="-40" dirty="0">
                <a:latin typeface="Arial MT"/>
                <a:cs typeface="Arial MT"/>
              </a:rPr>
              <a:t>AT&amp;T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Bell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Labs. It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 widely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used 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servers,</a:t>
            </a:r>
            <a:r>
              <a:rPr sz="1800" spc="-5" dirty="0">
                <a:latin typeface="Arial MT"/>
                <a:cs typeface="Arial MT"/>
              </a:rPr>
              <a:t> workstations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What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Linux</a:t>
            </a:r>
            <a:endParaRPr sz="1800">
              <a:latin typeface="Arial MT"/>
              <a:cs typeface="Arial MT"/>
            </a:endParaRPr>
          </a:p>
          <a:p>
            <a:pPr marL="102870">
              <a:lnSpc>
                <a:spcPct val="100000"/>
              </a:lnSpc>
            </a:pPr>
            <a:r>
              <a:rPr sz="1800" spc="-715" dirty="0">
                <a:latin typeface="Arial MT"/>
                <a:cs typeface="Arial MT"/>
              </a:rPr>
              <a:t>●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3725" y="2643475"/>
            <a:ext cx="3351170" cy="22475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6225" y="1272906"/>
            <a:ext cx="5554175" cy="30675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Why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linux</a:t>
            </a:r>
            <a:endParaRPr sz="1800" dirty="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Arial MT"/>
                <a:cs typeface="Arial MT"/>
              </a:rPr>
              <a:t>Stability</a:t>
            </a:r>
            <a:endParaRPr sz="1800" dirty="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Arial MT"/>
                <a:cs typeface="Arial MT"/>
              </a:rPr>
              <a:t>Ease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Maintenance</a:t>
            </a: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Arial MT"/>
                <a:cs typeface="Arial MT"/>
              </a:rPr>
              <a:t>High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security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●"/>
            </a:pPr>
            <a:endParaRPr sz="18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latin typeface="Arial MT"/>
                <a:cs typeface="Arial MT"/>
              </a:rPr>
              <a:t>Types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linux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Categorized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according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distributions</a:t>
            </a:r>
            <a:endParaRPr sz="1800" dirty="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Arial MT"/>
                <a:cs typeface="Arial MT"/>
              </a:rPr>
              <a:t>Debian</a:t>
            </a:r>
            <a:endParaRPr sz="1800" dirty="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lang="en-US" b="0" i="0" dirty="0">
                <a:effectLst/>
                <a:latin typeface="Söhne"/>
              </a:rPr>
              <a:t>Red Hat Enterprise Linux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sz="1800" spc="-5" dirty="0">
                <a:latin typeface="Arial MT"/>
                <a:cs typeface="Arial MT"/>
              </a:rPr>
              <a:t>RHEL</a:t>
            </a:r>
            <a:r>
              <a:rPr lang="en-US" sz="1800" spc="-5" dirty="0">
                <a:latin typeface="Arial MT"/>
                <a:cs typeface="Arial MT"/>
              </a:rPr>
              <a:t>)</a:t>
            </a:r>
            <a:endParaRPr sz="1800" dirty="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lang="en-US" b="0" i="0" dirty="0">
                <a:effectLst/>
                <a:latin typeface="Söhne"/>
              </a:rPr>
              <a:t>Community </a:t>
            </a:r>
            <a:r>
              <a:rPr lang="en-US" b="0" i="0" dirty="0" err="1">
                <a:effectLst/>
                <a:latin typeface="Söhne"/>
              </a:rPr>
              <a:t>ENTerprise</a:t>
            </a:r>
            <a:r>
              <a:rPr lang="en-US" b="0" i="0" dirty="0">
                <a:effectLst/>
                <a:latin typeface="Söhne"/>
              </a:rPr>
              <a:t> Operating System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sz="1800" spc="-5" dirty="0">
                <a:latin typeface="Arial MT"/>
                <a:cs typeface="Arial MT"/>
              </a:rPr>
              <a:t>Centos</a:t>
            </a:r>
            <a:r>
              <a:rPr lang="en-US" sz="1800" spc="-5" dirty="0">
                <a:latin typeface="Arial MT"/>
                <a:cs typeface="Arial MT"/>
              </a:rPr>
              <a:t>)</a:t>
            </a:r>
            <a:endParaRPr sz="1800" dirty="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Arial MT"/>
                <a:cs typeface="Arial MT"/>
              </a:rPr>
              <a:t>SUSE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enterprise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Linux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274" y="784355"/>
            <a:ext cx="2206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Files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and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074" y="1377720"/>
            <a:ext cx="7152005" cy="3020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 marR="5080">
              <a:lnSpc>
                <a:spcPct val="150000"/>
              </a:lnSpc>
              <a:spcBef>
                <a:spcPts val="100"/>
              </a:spcBef>
            </a:pP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Everything in UNIX is either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a file or a process. A process 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is an executing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 program 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identifie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d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by a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unique 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PI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D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(process 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identifier)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.</a:t>
            </a:r>
            <a:r>
              <a:rPr sz="1800" spc="-10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A</a:t>
            </a:r>
            <a:r>
              <a:rPr sz="1800" spc="-1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file 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i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s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 collection 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data.</a:t>
            </a:r>
            <a:r>
              <a:rPr sz="18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They</a:t>
            </a:r>
            <a:r>
              <a:rPr sz="18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are</a:t>
            </a:r>
            <a:r>
              <a:rPr sz="18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created</a:t>
            </a:r>
            <a:r>
              <a:rPr sz="18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by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users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using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 text</a:t>
            </a:r>
            <a:r>
              <a:rPr sz="18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editors,</a:t>
            </a:r>
            <a:r>
              <a:rPr sz="18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running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 compilers</a:t>
            </a:r>
            <a:r>
              <a:rPr sz="18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etc.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163195">
              <a:lnSpc>
                <a:spcPct val="100000"/>
              </a:lnSpc>
            </a:pP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Examples</a:t>
            </a:r>
            <a:r>
              <a:rPr sz="18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sz="18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files: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a</a:t>
            </a:r>
            <a:r>
              <a:rPr sz="18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document</a:t>
            </a:r>
            <a:r>
              <a:rPr sz="18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(report,</a:t>
            </a:r>
            <a:r>
              <a:rPr sz="18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essay</a:t>
            </a:r>
            <a:r>
              <a:rPr sz="18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etc.)</a:t>
            </a:r>
            <a:endParaRPr sz="1800">
              <a:latin typeface="Times New Roman"/>
              <a:cs typeface="Times New Roman"/>
            </a:endParaRPr>
          </a:p>
          <a:p>
            <a:pPr marL="379095" marR="383540" indent="-367030">
              <a:lnSpc>
                <a:spcPct val="120000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a </a:t>
            </a:r>
            <a:r>
              <a:rPr sz="1800" spc="-15" dirty="0">
                <a:solidFill>
                  <a:srgbClr val="444444"/>
                </a:solidFill>
                <a:latin typeface="Times New Roman"/>
                <a:cs typeface="Times New Roman"/>
              </a:rPr>
              <a:t>directory, 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containing information about its contents, which may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be a </a:t>
            </a:r>
            <a:r>
              <a:rPr sz="1800" spc="-434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mixture</a:t>
            </a:r>
            <a:r>
              <a:rPr sz="18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other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directories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(subdirectories)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 and</a:t>
            </a:r>
            <a:r>
              <a:rPr sz="18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ordinary</a:t>
            </a:r>
            <a:r>
              <a:rPr sz="1800" spc="-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files.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4250" y="1213600"/>
            <a:ext cx="5630799" cy="35400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78175" y="582640"/>
            <a:ext cx="2311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Directory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structure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8100" y="2198584"/>
            <a:ext cx="42551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</a:t>
            </a:r>
            <a:r>
              <a:rPr spc="-25" dirty="0"/>
              <a:t> </a:t>
            </a:r>
            <a:r>
              <a:rPr spc="-5" dirty="0"/>
              <a:t>do</a:t>
            </a:r>
            <a:r>
              <a:rPr spc="-20" dirty="0"/>
              <a:t> 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open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terminal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8350" y="792996"/>
            <a:ext cx="7077075" cy="331724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spc="-5" dirty="0">
                <a:latin typeface="Arial MT"/>
                <a:cs typeface="Arial MT"/>
              </a:rPr>
              <a:t>What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command</a:t>
            </a:r>
            <a:endParaRPr sz="1800">
              <a:latin typeface="Arial MT"/>
              <a:cs typeface="Arial MT"/>
            </a:endParaRPr>
          </a:p>
          <a:p>
            <a:pPr marL="469900" marR="5080" indent="-367030">
              <a:lnSpc>
                <a:spcPct val="15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latin typeface="Arial MT"/>
                <a:cs typeface="Arial MT"/>
              </a:rPr>
              <a:t>A command </a:t>
            </a:r>
            <a:r>
              <a:rPr sz="1800" spc="-5" dirty="0">
                <a:latin typeface="Arial MT"/>
                <a:cs typeface="Arial MT"/>
              </a:rPr>
              <a:t>is an instruction given by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user telling </a:t>
            </a:r>
            <a:r>
              <a:rPr sz="1800" dirty="0">
                <a:latin typeface="Arial MT"/>
                <a:cs typeface="Arial MT"/>
              </a:rPr>
              <a:t>a computer </a:t>
            </a:r>
            <a:r>
              <a:rPr sz="1800" spc="-5" dirty="0">
                <a:latin typeface="Arial MT"/>
                <a:cs typeface="Arial MT"/>
              </a:rPr>
              <a:t>to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 </a:t>
            </a:r>
            <a:r>
              <a:rPr sz="1800" dirty="0">
                <a:latin typeface="Arial MT"/>
                <a:cs typeface="Arial MT"/>
              </a:rPr>
              <a:t>something, such a run a single </a:t>
            </a:r>
            <a:r>
              <a:rPr sz="1800" spc="-5" dirty="0">
                <a:latin typeface="Arial MT"/>
                <a:cs typeface="Arial MT"/>
              </a:rPr>
              <a:t>program or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group of linked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programs. Commands are generally issued by typing them in at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command </a:t>
            </a:r>
            <a:r>
              <a:rPr sz="1800" spc="-5" dirty="0">
                <a:latin typeface="Arial MT"/>
                <a:cs typeface="Arial MT"/>
              </a:rPr>
              <a:t>line </a:t>
            </a:r>
            <a:r>
              <a:rPr sz="1800" dirty="0">
                <a:latin typeface="Arial MT"/>
                <a:cs typeface="Arial MT"/>
              </a:rPr>
              <a:t>(i.e., </a:t>
            </a:r>
            <a:r>
              <a:rPr sz="1800" spc="-5" dirty="0">
                <a:latin typeface="Arial MT"/>
                <a:cs typeface="Arial MT"/>
              </a:rPr>
              <a:t>the all-text display </a:t>
            </a:r>
            <a:r>
              <a:rPr sz="1800" dirty="0">
                <a:latin typeface="Arial MT"/>
                <a:cs typeface="Arial MT"/>
              </a:rPr>
              <a:t>mode) </a:t>
            </a:r>
            <a:r>
              <a:rPr sz="1800" spc="-5" dirty="0">
                <a:latin typeface="Arial MT"/>
                <a:cs typeface="Arial MT"/>
              </a:rPr>
              <a:t>and then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pressing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ENTER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key,</a:t>
            </a:r>
            <a:r>
              <a:rPr sz="1800" spc="-5" dirty="0">
                <a:latin typeface="Arial MT"/>
                <a:cs typeface="Arial MT"/>
              </a:rPr>
              <a:t> which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passes them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shell.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 MT"/>
                <a:cs typeface="Arial MT"/>
              </a:rPr>
              <a:t>Syntax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 MT"/>
                <a:cs typeface="Arial MT"/>
              </a:rPr>
              <a:t>&lt;command&gt;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&lt;options&gt;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&lt;arguments&gt;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829</Words>
  <Application>Microsoft Macintosh PowerPoint</Application>
  <PresentationFormat>On-screen Show (16:9)</PresentationFormat>
  <Paragraphs>119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MT</vt:lpstr>
      <vt:lpstr>Calibri</vt:lpstr>
      <vt:lpstr>Söhne</vt:lpstr>
      <vt:lpstr>Times New Roman</vt:lpstr>
      <vt:lpstr>Office Theme</vt:lpstr>
      <vt:lpstr>PowerPoint Presentation</vt:lpstr>
      <vt:lpstr>Introduction to LINUX</vt:lpstr>
      <vt:lpstr>PowerPoint Presentation</vt:lpstr>
      <vt:lpstr>PowerPoint Presentation</vt:lpstr>
      <vt:lpstr>PowerPoint Presentation</vt:lpstr>
      <vt:lpstr>Files and processes</vt:lpstr>
      <vt:lpstr>Directory structure</vt:lpstr>
      <vt:lpstr>How do I open a terminal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cp:lastModifiedBy>Okendo, Javan (NIH/NHGRI) [F]</cp:lastModifiedBy>
  <cp:revision>3</cp:revision>
  <dcterms:created xsi:type="dcterms:W3CDTF">2023-09-04T14:11:39Z</dcterms:created>
  <dcterms:modified xsi:type="dcterms:W3CDTF">2023-09-04T14:25:45Z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