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  <p:sldMasterId id="2147483660" r:id="rId3"/>
    <p:sldMasterId id="2147483669" r:id="rId4"/>
    <p:sldMasterId id="2147483676" r:id="rId5"/>
    <p:sldMasterId id="2147483683" r:id="rId6"/>
    <p:sldMasterId id="2147483690" r:id="rId7"/>
    <p:sldMasterId id="2147483697" r:id="rId8"/>
  </p:sldMasterIdLst>
  <p:notesMasterIdLst>
    <p:notesMasterId r:id="rId42"/>
  </p:notesMasterIdLst>
  <p:sldIdLst>
    <p:sldId id="256" r:id="rId9"/>
    <p:sldId id="257" r:id="rId10"/>
    <p:sldId id="258" r:id="rId11"/>
    <p:sldId id="284" r:id="rId12"/>
    <p:sldId id="290" r:id="rId13"/>
    <p:sldId id="291" r:id="rId14"/>
    <p:sldId id="292" r:id="rId15"/>
    <p:sldId id="261" r:id="rId16"/>
    <p:sldId id="262" r:id="rId17"/>
    <p:sldId id="293" r:id="rId18"/>
    <p:sldId id="307" r:id="rId19"/>
    <p:sldId id="311" r:id="rId20"/>
    <p:sldId id="312" r:id="rId21"/>
    <p:sldId id="302" r:id="rId22"/>
    <p:sldId id="267" r:id="rId23"/>
    <p:sldId id="268" r:id="rId24"/>
    <p:sldId id="295" r:id="rId25"/>
    <p:sldId id="296" r:id="rId26"/>
    <p:sldId id="299" r:id="rId27"/>
    <p:sldId id="314" r:id="rId28"/>
    <p:sldId id="304" r:id="rId29"/>
    <p:sldId id="300" r:id="rId30"/>
    <p:sldId id="316" r:id="rId31"/>
    <p:sldId id="301" r:id="rId32"/>
    <p:sldId id="313" r:id="rId33"/>
    <p:sldId id="264" r:id="rId34"/>
    <p:sldId id="308" r:id="rId35"/>
    <p:sldId id="309" r:id="rId36"/>
    <p:sldId id="265" r:id="rId37"/>
    <p:sldId id="266" r:id="rId38"/>
    <p:sldId id="297" r:id="rId39"/>
    <p:sldId id="305" r:id="rId40"/>
    <p:sldId id="272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orbel" panose="020B0503020204020204" pitchFamily="34" charset="0"/>
      <p:regular r:id="rId47"/>
      <p:bold r:id="rId48"/>
      <p:italic r:id="rId49"/>
      <p:boldItalic r:id="rId50"/>
    </p:embeddedFont>
    <p:embeddedFont>
      <p:font typeface="Poppins" pitchFamily="2" charset="77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i+84k/qPS8+cVfiVrhgZUz7YXE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/>
    <p:restoredTop sz="88729"/>
  </p:normalViewPr>
  <p:slideViewPr>
    <p:cSldViewPr snapToGrid="0">
      <p:cViewPr varScale="1">
        <p:scale>
          <a:sx n="134" d="100"/>
          <a:sy n="134" d="100"/>
        </p:scale>
        <p:origin x="10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customschemas.google.com/relationships/presentationmetadata" Target="metadata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Master" Target="slideMasters/slideMaster8.xml"/><Relationship Id="rId51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font" Target="fonts/font4.fntdata"/><Relationship Id="rId59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font" Target="fonts/font7.fntdata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95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263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608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288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29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289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9203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8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84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188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573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313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0769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79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03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921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266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57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645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666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955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86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Take off yellow/orange ends here?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15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61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2561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97" name="Google Shape;2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305" name="Google Shape;30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7" name="Google Shape;17;p10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5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F8F8F8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2" name="Google Shape;72;p25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/ tree">
  <p:cSld name="Blank w/ tre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5798820" cy="326183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2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oppi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Poppi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Poppi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4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4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14" name="Google Shape;114;p34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36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6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7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800725" cy="326290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8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9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9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133" name="Google Shape;133;p39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1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1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46" name="Google Shape;146;p41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2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43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3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4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4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/ tree">
  <p:cSld name="Blank w/ tre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757863" cy="3238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5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5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6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6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165" name="Google Shape;165;p46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8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8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8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78" name="Google Shape;178;p48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9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9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0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50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0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0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1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1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/ tree">
  <p:cSld name="Blank w/ tre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757863" cy="323879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2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2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3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3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197" name="Google Shape;197;p53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5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5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5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F8F8F8"/>
                </a:solidFill>
              </a:defRPr>
            </a:lvl1pPr>
            <a:lvl2pPr lvl="1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07" name="Google Shape;207;p55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5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6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56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7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7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7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17" name="Google Shape;217;p57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8" name="Google Shape;218;p5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8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8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pic>
        <p:nvPicPr>
          <p:cNvPr id="222" name="Google Shape;222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3000"/>
            <a:ext cx="91440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/ tree">
  <p:cSld name="Blank w/ tre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5836443" cy="32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 type="objTx">
  <p:cSld name="OBJECT_WITH_CAPTION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9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9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226" name="Google Shape;226;p59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/ tree">
  <p:cSld name="Blank w/ tre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5836443" cy="32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60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230" name="Google Shape;230;p60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2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2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5"/>
              <a:buFont typeface="Poppins"/>
              <a:buNone/>
              <a:defRPr sz="4425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62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40" name="Google Shape;240;p62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3"/>
          <p:cNvSpPr txBox="1"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25"/>
              <a:buFont typeface="Poppins"/>
              <a:buNone/>
              <a:defRPr sz="4425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63"/>
          <p:cNvSpPr txBox="1"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50"/>
              <a:buNone/>
              <a:defRPr sz="165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4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6" name="Google Shape;246;p64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4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64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5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65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pic>
        <p:nvPicPr>
          <p:cNvPr id="252" name="Google Shape;252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53000"/>
            <a:ext cx="91440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6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66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256" name="Google Shape;256;p66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oppi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Poppi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Poppi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688657" y="1151334"/>
            <a:ext cx="7823702" cy="35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  <a:defRPr sz="27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62525"/>
            <a:ext cx="91440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135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9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785772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70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4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7889944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Poppins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" name="Google Shape;104;p3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33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sldNum" idx="12"/>
          </p:nvPr>
        </p:nvSpPr>
        <p:spPr>
          <a:xfrm>
            <a:off x="785772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0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40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40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0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0" name="Google Shape;140;p40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1" name="Google Shape;141;p40"/>
          <p:cNvSpPr txBox="1">
            <a:spLocks noGrp="1"/>
          </p:cNvSpPr>
          <p:nvPr>
            <p:ph type="sldNum" idx="12"/>
          </p:nvPr>
        </p:nvSpPr>
        <p:spPr>
          <a:xfrm>
            <a:off x="7889877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7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47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4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7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1" name="Google Shape;171;p47"/>
          <p:cNvSpPr txBox="1">
            <a:spLocks noGrp="1"/>
          </p:cNvSpPr>
          <p:nvPr>
            <p:ph type="dt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2" name="Google Shape;172;p47"/>
          <p:cNvSpPr txBox="1">
            <a:spLocks noGrp="1"/>
          </p:cNvSpPr>
          <p:nvPr>
            <p:ph type="ft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3" name="Google Shape;173;p47"/>
          <p:cNvSpPr txBox="1">
            <a:spLocks noGrp="1"/>
          </p:cNvSpPr>
          <p:nvPr>
            <p:ph type="sldNum" idx="12"/>
          </p:nvPr>
        </p:nvSpPr>
        <p:spPr>
          <a:xfrm>
            <a:off x="7888330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4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4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54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4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1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3" name="Google Shape;233;p61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  <a:defRPr sz="27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61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1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"/>
          <p:cNvSpPr txBox="1"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Poppins"/>
              <a:buNone/>
            </a:pPr>
            <a:r>
              <a:rPr lang="en-US" sz="3800" b="1"/>
              <a:t>Generation of amplicon sequencing libraries</a:t>
            </a:r>
            <a:endParaRPr sz="3800" b="1"/>
          </a:p>
        </p:txBody>
      </p:sp>
      <p:sp>
        <p:nvSpPr>
          <p:cNvPr id="262" name="Google Shape;262;p1"/>
          <p:cNvSpPr txBox="1"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/>
              <a:t>Laboratory Module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7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Overview of amplicon-based sequencing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B95F0-2EA8-A411-5C18-29A23FD7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9" y="837337"/>
            <a:ext cx="4170145" cy="42001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F3B21B-A24D-1B14-0D5F-D31080BF9D76}"/>
              </a:ext>
            </a:extLst>
          </p:cNvPr>
          <p:cNvSpPr/>
          <p:nvPr/>
        </p:nvSpPr>
        <p:spPr>
          <a:xfrm>
            <a:off x="4752784" y="2127175"/>
            <a:ext cx="43912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400"/>
            </a:pPr>
            <a:r>
              <a:rPr lang="en-US" sz="1600" dirty="0">
                <a:solidFill>
                  <a:schemeClr val="bg2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4. Construct sequencing libraries</a:t>
            </a:r>
            <a:endParaRPr lang="en-US" sz="160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  <a:p>
            <a:pPr lvl="0">
              <a:buSzPts val="1200"/>
            </a:pPr>
            <a:endParaRPr lang="en-US" sz="1600" dirty="0">
              <a:solidFill>
                <a:srgbClr val="A5A5A5"/>
              </a:solidFill>
              <a:latin typeface="Poppins" pitchFamily="2" charset="77"/>
              <a:ea typeface="Poppins"/>
              <a:cs typeface="Poppins" pitchFamily="2" charset="77"/>
              <a:sym typeface="Poppins"/>
            </a:endParaRPr>
          </a:p>
          <a:p>
            <a:pPr lvl="0">
              <a:buSzPts val="1200"/>
            </a:pPr>
            <a:r>
              <a:rPr lang="en-US" sz="1600" dirty="0">
                <a:solidFill>
                  <a:srgbClr val="A5A5A5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Add sequencing platform-specific adapters and sample-specific barcodes using one of several methods</a:t>
            </a:r>
            <a:endParaRPr lang="en-US" sz="1600" dirty="0">
              <a:solidFill>
                <a:srgbClr val="A5A5A5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Google Shape;319;p20">
            <a:extLst>
              <a:ext uri="{FF2B5EF4-FFF2-40B4-BE49-F238E27FC236}">
                <a16:creationId xmlns:a16="http://schemas.microsoft.com/office/drawing/2014/main" id="{D92E4D38-AC85-431B-80AE-6E1D08BB1902}"/>
              </a:ext>
            </a:extLst>
          </p:cNvPr>
          <p:cNvSpPr/>
          <p:nvPr/>
        </p:nvSpPr>
        <p:spPr>
          <a:xfrm>
            <a:off x="3386992" y="4620358"/>
            <a:ext cx="660400" cy="218694"/>
          </a:xfrm>
          <a:prstGeom prst="rect">
            <a:avLst/>
          </a:prstGeom>
          <a:noFill/>
          <a:ln w="25400" cap="flat" cmpd="sng">
            <a:solidFill>
              <a:srgbClr val="456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333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32;p68">
            <a:extLst>
              <a:ext uri="{FF2B5EF4-FFF2-40B4-BE49-F238E27FC236}">
                <a16:creationId xmlns:a16="http://schemas.microsoft.com/office/drawing/2014/main" id="{0D5D1BF3-2DBA-9FA0-EF24-C9039C167EDB}"/>
              </a:ext>
            </a:extLst>
          </p:cNvPr>
          <p:cNvSpPr/>
          <p:nvPr/>
        </p:nvSpPr>
        <p:spPr>
          <a:xfrm>
            <a:off x="745068" y="1220895"/>
            <a:ext cx="839893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Two items need to be added to DNA fragments before sequencing: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341;p21">
            <a:extLst>
              <a:ext uri="{FF2B5EF4-FFF2-40B4-BE49-F238E27FC236}">
                <a16:creationId xmlns:a16="http://schemas.microsoft.com/office/drawing/2014/main" id="{1CE6C874-526A-ECEF-4CEF-61B762833F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 sz="2200" dirty="0"/>
              <a:t>Adding barcodes and adapters to amplicons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EBD239-32F0-46B5-B0E8-C36F35A85398}"/>
              </a:ext>
            </a:extLst>
          </p:cNvPr>
          <p:cNvGrpSpPr/>
          <p:nvPr/>
        </p:nvGrpSpPr>
        <p:grpSpPr>
          <a:xfrm>
            <a:off x="-78891" y="1483853"/>
            <a:ext cx="3672256" cy="2438751"/>
            <a:chOff x="898725" y="2753074"/>
            <a:chExt cx="3154292" cy="2094770"/>
          </a:xfrm>
        </p:grpSpPr>
        <p:pic>
          <p:nvPicPr>
            <p:cNvPr id="10" name="Picture 9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90E446B4-4D85-A91A-3E6E-19F4AC355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8359" b="18547"/>
            <a:stretch/>
          </p:blipFill>
          <p:spPr>
            <a:xfrm>
              <a:off x="898725" y="2753074"/>
              <a:ext cx="3154292" cy="209477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C29CEB-ED4C-74B1-FF1D-D6DDD3C01C2C}"/>
                </a:ext>
              </a:extLst>
            </p:cNvPr>
            <p:cNvSpPr/>
            <p:nvPr/>
          </p:nvSpPr>
          <p:spPr>
            <a:xfrm>
              <a:off x="2050676" y="3718114"/>
              <a:ext cx="1257300" cy="3025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89DB0B-E105-3C4D-C088-91582ED346AC}"/>
                </a:ext>
              </a:extLst>
            </p:cNvPr>
            <p:cNvSpPr/>
            <p:nvPr/>
          </p:nvSpPr>
          <p:spPr>
            <a:xfrm>
              <a:off x="2117916" y="4210894"/>
              <a:ext cx="1257300" cy="152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45361-2B49-7B5E-9880-6728D4D57DD0}"/>
                </a:ext>
              </a:extLst>
            </p:cNvPr>
            <p:cNvSpPr/>
            <p:nvPr/>
          </p:nvSpPr>
          <p:spPr>
            <a:xfrm>
              <a:off x="2048436" y="4329674"/>
              <a:ext cx="1257300" cy="152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55FF7BD-6C71-9EAD-E262-D7A94CF63CD7}"/>
              </a:ext>
            </a:extLst>
          </p:cNvPr>
          <p:cNvSpPr txBox="1"/>
          <p:nvPr/>
        </p:nvSpPr>
        <p:spPr>
          <a:xfrm>
            <a:off x="1204546" y="4218261"/>
            <a:ext cx="1538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Adapters</a:t>
            </a:r>
          </a:p>
        </p:txBody>
      </p:sp>
    </p:spTree>
    <p:extLst>
      <p:ext uri="{BB962C8B-B14F-4D97-AF65-F5344CB8AC3E}">
        <p14:creationId xmlns:p14="http://schemas.microsoft.com/office/powerpoint/2010/main" val="337605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32;p68">
            <a:extLst>
              <a:ext uri="{FF2B5EF4-FFF2-40B4-BE49-F238E27FC236}">
                <a16:creationId xmlns:a16="http://schemas.microsoft.com/office/drawing/2014/main" id="{0D5D1BF3-2DBA-9FA0-EF24-C9039C167EDB}"/>
              </a:ext>
            </a:extLst>
          </p:cNvPr>
          <p:cNvSpPr/>
          <p:nvPr/>
        </p:nvSpPr>
        <p:spPr>
          <a:xfrm>
            <a:off x="745068" y="1220895"/>
            <a:ext cx="839893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Two items need to be added to DNA fragments before sequencing: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341;p21">
            <a:extLst>
              <a:ext uri="{FF2B5EF4-FFF2-40B4-BE49-F238E27FC236}">
                <a16:creationId xmlns:a16="http://schemas.microsoft.com/office/drawing/2014/main" id="{1CE6C874-526A-ECEF-4CEF-61B762833F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 sz="2200" dirty="0"/>
              <a:t>Adding barcodes and adapters to amplicons</a:t>
            </a:r>
            <a:endParaRPr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20947C-932B-DDCE-9558-317D40F99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440" b="18547"/>
          <a:stretch/>
        </p:blipFill>
        <p:spPr>
          <a:xfrm>
            <a:off x="-78891" y="1483854"/>
            <a:ext cx="4017845" cy="2438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6E9FF7-C9E6-376D-5E59-0E72AEC151BE}"/>
              </a:ext>
            </a:extLst>
          </p:cNvPr>
          <p:cNvSpPr txBox="1"/>
          <p:nvPr/>
        </p:nvSpPr>
        <p:spPr>
          <a:xfrm>
            <a:off x="1204546" y="4218261"/>
            <a:ext cx="1538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Adapters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48F4F-667D-D731-F2F3-10E1C8FE6D70}"/>
              </a:ext>
            </a:extLst>
          </p:cNvPr>
          <p:cNvSpPr txBox="1"/>
          <p:nvPr/>
        </p:nvSpPr>
        <p:spPr>
          <a:xfrm>
            <a:off x="2347547" y="4218261"/>
            <a:ext cx="1538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and barcodes</a:t>
            </a:r>
          </a:p>
        </p:txBody>
      </p:sp>
    </p:spTree>
    <p:extLst>
      <p:ext uri="{BB962C8B-B14F-4D97-AF65-F5344CB8AC3E}">
        <p14:creationId xmlns:p14="http://schemas.microsoft.com/office/powerpoint/2010/main" val="395843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32;p68">
            <a:extLst>
              <a:ext uri="{FF2B5EF4-FFF2-40B4-BE49-F238E27FC236}">
                <a16:creationId xmlns:a16="http://schemas.microsoft.com/office/drawing/2014/main" id="{0D5D1BF3-2DBA-9FA0-EF24-C9039C167EDB}"/>
              </a:ext>
            </a:extLst>
          </p:cNvPr>
          <p:cNvSpPr/>
          <p:nvPr/>
        </p:nvSpPr>
        <p:spPr>
          <a:xfrm>
            <a:off x="745068" y="1220895"/>
            <a:ext cx="839893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Two items need to be added to DNA fragments before sequencing: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341;p21">
            <a:extLst>
              <a:ext uri="{FF2B5EF4-FFF2-40B4-BE49-F238E27FC236}">
                <a16:creationId xmlns:a16="http://schemas.microsoft.com/office/drawing/2014/main" id="{1CE6C874-526A-ECEF-4CEF-61B762833F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 sz="2200" dirty="0"/>
              <a:t>Adding barcodes and adapters to amplicons</a:t>
            </a:r>
            <a:endParaRPr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2E2F8DB-6A5C-2F7B-6602-72394E41D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534" b="18547"/>
          <a:stretch/>
        </p:blipFill>
        <p:spPr>
          <a:xfrm>
            <a:off x="-78890" y="1483854"/>
            <a:ext cx="3833206" cy="2438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D4F962-FD2A-9278-A88C-97A7F21D4949}"/>
              </a:ext>
            </a:extLst>
          </p:cNvPr>
          <p:cNvSpPr txBox="1"/>
          <p:nvPr/>
        </p:nvSpPr>
        <p:spPr>
          <a:xfrm>
            <a:off x="1204546" y="4218261"/>
            <a:ext cx="1538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Adapters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FFF3B-A0AD-2629-EBB4-08EA818AE9DB}"/>
              </a:ext>
            </a:extLst>
          </p:cNvPr>
          <p:cNvSpPr txBox="1"/>
          <p:nvPr/>
        </p:nvSpPr>
        <p:spPr>
          <a:xfrm>
            <a:off x="2347547" y="4218261"/>
            <a:ext cx="1538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and barcodes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A116BA-177D-E38F-22C6-7DAA11468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85" t="4449" r="-1483" b="21994"/>
          <a:stretch/>
        </p:blipFill>
        <p:spPr>
          <a:xfrm>
            <a:off x="3254148" y="1969477"/>
            <a:ext cx="5590913" cy="2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0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7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Overview of amplicon-based sequencing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B95F0-2EA8-A411-5C18-29A23FD7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9" y="837337"/>
            <a:ext cx="4170145" cy="42001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F3B21B-A24D-1B14-0D5F-D31080BF9D76}"/>
              </a:ext>
            </a:extLst>
          </p:cNvPr>
          <p:cNvSpPr/>
          <p:nvPr/>
        </p:nvSpPr>
        <p:spPr>
          <a:xfrm>
            <a:off x="4752784" y="2398801"/>
            <a:ext cx="43912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400"/>
            </a:pPr>
            <a:r>
              <a:rPr lang="en-US" sz="1600" dirty="0">
                <a:solidFill>
                  <a:schemeClr val="bg2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5. Pooling together multiple samples</a:t>
            </a:r>
            <a:endParaRPr lang="en-US" sz="160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  <a:p>
            <a:pPr lvl="0">
              <a:buSzPts val="1200"/>
            </a:pPr>
            <a:endParaRPr lang="en-US" sz="1600" dirty="0">
              <a:solidFill>
                <a:srgbClr val="A5A5A5"/>
              </a:solidFill>
              <a:latin typeface="Poppins" pitchFamily="2" charset="77"/>
              <a:ea typeface="Poppins"/>
              <a:cs typeface="Poppins" pitchFamily="2" charset="77"/>
              <a:sym typeface="Poppins"/>
            </a:endParaRPr>
          </a:p>
          <a:p>
            <a:pPr lvl="0">
              <a:buSzPts val="1200"/>
            </a:pPr>
            <a:r>
              <a:rPr lang="en-US" sz="1600" dirty="0">
                <a:solidFill>
                  <a:srgbClr val="A5A5A5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Combine libraries after adding a unique barcode sequence to each</a:t>
            </a:r>
            <a:endParaRPr lang="en-US" sz="1600" dirty="0">
              <a:solidFill>
                <a:srgbClr val="A5A5A5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Google Shape;319;p20">
            <a:extLst>
              <a:ext uri="{FF2B5EF4-FFF2-40B4-BE49-F238E27FC236}">
                <a16:creationId xmlns:a16="http://schemas.microsoft.com/office/drawing/2014/main" id="{1884360F-348C-3796-6A64-C42BD738930D}"/>
              </a:ext>
            </a:extLst>
          </p:cNvPr>
          <p:cNvSpPr/>
          <p:nvPr/>
        </p:nvSpPr>
        <p:spPr>
          <a:xfrm>
            <a:off x="1530350" y="4629150"/>
            <a:ext cx="660400" cy="218694"/>
          </a:xfrm>
          <a:prstGeom prst="rect">
            <a:avLst/>
          </a:prstGeom>
          <a:noFill/>
          <a:ln w="25400" cap="flat" cmpd="sng">
            <a:solidFill>
              <a:srgbClr val="456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22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9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7142"/>
              <a:buFont typeface="Poppins"/>
              <a:buNone/>
            </a:pPr>
            <a:r>
              <a:rPr lang="en-US" sz="2800"/>
              <a:t>Pooling multiple samples at equimolar ratios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8C61C3-9FEA-B25B-2E24-AE733B65F553}"/>
              </a:ext>
            </a:extLst>
          </p:cNvPr>
          <p:cNvGrpSpPr/>
          <p:nvPr/>
        </p:nvGrpSpPr>
        <p:grpSpPr>
          <a:xfrm>
            <a:off x="5853139" y="1549399"/>
            <a:ext cx="2967011" cy="2260601"/>
            <a:chOff x="5853139" y="1549399"/>
            <a:chExt cx="2967011" cy="22606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DA6AB0-F554-E311-72D5-FACAB45293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91" r="44535" b="8878"/>
            <a:stretch/>
          </p:blipFill>
          <p:spPr>
            <a:xfrm>
              <a:off x="5853139" y="1549399"/>
              <a:ext cx="2833661" cy="2260601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738F4B7-9B20-05F7-B78A-2B20E631FE2F}"/>
                </a:ext>
              </a:extLst>
            </p:cNvPr>
            <p:cNvSpPr/>
            <p:nvPr/>
          </p:nvSpPr>
          <p:spPr>
            <a:xfrm>
              <a:off x="8223250" y="2908111"/>
              <a:ext cx="596900" cy="349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Google Shape;353;p22">
            <a:extLst>
              <a:ext uri="{FF2B5EF4-FFF2-40B4-BE49-F238E27FC236}">
                <a16:creationId xmlns:a16="http://schemas.microsoft.com/office/drawing/2014/main" id="{0F9E0284-8D07-6F65-6A80-9939CD3881F7}"/>
              </a:ext>
            </a:extLst>
          </p:cNvPr>
          <p:cNvSpPr/>
          <p:nvPr/>
        </p:nvSpPr>
        <p:spPr>
          <a:xfrm>
            <a:off x="688656" y="1214164"/>
            <a:ext cx="499692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Quantify sequencing libraries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Pool the same amount of DNA per sample to ensure all samples get the same number of sequencing reads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Only pool samples with different barcodes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The number of samples to pool depends on the sequencing platform and the desired number of reads per sample</a:t>
            </a:r>
            <a:endParaRPr dirty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/>
          <p:nvPr/>
        </p:nvSpPr>
        <p:spPr>
          <a:xfrm>
            <a:off x="688656" y="1214164"/>
            <a:ext cx="499692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Quantify sequencing libraries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Pool the same amount of DNA per sample to ensure all samples get the same number of sequencing reads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Only pool samples with different barcodes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The number of samples to pool depends on the sequencing platform and the desired number of reads per sample</a:t>
            </a:r>
            <a:endParaRPr dirty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22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7142"/>
              <a:buFont typeface="Poppins"/>
              <a:buNone/>
            </a:pPr>
            <a:r>
              <a:rPr lang="en-US" sz="2800"/>
              <a:t>Pooling multiple samples at equimolar ratios</a:t>
            </a:r>
            <a:endParaRPr/>
          </a:p>
        </p:txBody>
      </p:sp>
      <p:sp>
        <p:nvSpPr>
          <p:cNvPr id="355" name="Google Shape;355;p22"/>
          <p:cNvSpPr txBox="1"/>
          <p:nvPr/>
        </p:nvSpPr>
        <p:spPr>
          <a:xfrm>
            <a:off x="973247" y="3831628"/>
            <a:ext cx="772657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 dirty="0">
                <a:solidFill>
                  <a:srgbClr val="456D1B"/>
                </a:solidFill>
                <a:latin typeface="Poppins"/>
                <a:ea typeface="Poppins"/>
                <a:cs typeface="Poppins"/>
                <a:sym typeface="Poppins"/>
              </a:rPr>
              <a:t>Goal of ~1 million reads per sample: </a:t>
            </a:r>
            <a:endParaRPr dirty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456D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MiSeq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V2 kit generates ~15 million read pairs, so pool 24 samples and 1 NTC</a:t>
            </a:r>
            <a:endParaRPr sz="14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C161F-471A-4286-5A6B-E79E91E386CC}"/>
              </a:ext>
            </a:extLst>
          </p:cNvPr>
          <p:cNvGrpSpPr/>
          <p:nvPr/>
        </p:nvGrpSpPr>
        <p:grpSpPr>
          <a:xfrm>
            <a:off x="5853139" y="1549399"/>
            <a:ext cx="2967011" cy="2282229"/>
            <a:chOff x="5853139" y="1549399"/>
            <a:chExt cx="2967011" cy="22822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797E54-3CCC-1C2F-041C-1B212EAFB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92" r="44535" b="8457"/>
            <a:stretch/>
          </p:blipFill>
          <p:spPr>
            <a:xfrm>
              <a:off x="5853139" y="1549399"/>
              <a:ext cx="2833661" cy="228222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9FD57-D924-12DB-35DE-91181EB5D06A}"/>
                </a:ext>
              </a:extLst>
            </p:cNvPr>
            <p:cNvSpPr/>
            <p:nvPr/>
          </p:nvSpPr>
          <p:spPr>
            <a:xfrm>
              <a:off x="8223250" y="2908111"/>
              <a:ext cx="596900" cy="349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77" name="Google Shape;277;p3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Principles of amplicon-based sequencing</a:t>
            </a:r>
            <a:endParaRPr sz="2000" dirty="0"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/>
              <a:t>Using synthetic controls to detect contamination</a:t>
            </a:r>
            <a:endParaRPr sz="2000" b="1" dirty="0"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Review of </a:t>
            </a:r>
            <a:r>
              <a:rPr lang="en-US" sz="2000" dirty="0" err="1"/>
              <a:t>LibAmp</a:t>
            </a:r>
            <a:r>
              <a:rPr lang="en-US" sz="2000" dirty="0"/>
              <a:t> amplicon sequencing protocol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82920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0"/>
          <p:cNvSpPr/>
          <p:nvPr/>
        </p:nvSpPr>
        <p:spPr>
          <a:xfrm>
            <a:off x="4255934" y="1480765"/>
            <a:ext cx="4484661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Pathogen-specific PCR generates </a:t>
            </a:r>
            <a:r>
              <a:rPr lang="en-US" sz="1600" b="0" i="1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billions 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of copies of pathogen amplicons! </a:t>
            </a:r>
          </a:p>
          <a:p>
            <a:pPr lvl="8">
              <a:buSzPts val="1400"/>
            </a:pPr>
            <a:r>
              <a:rPr lang="en-US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sz="16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Good laboratory practices can reduce the risk of contamination, but it still happens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It is important to have methods to detect contamination when it occurs</a:t>
            </a:r>
          </a:p>
        </p:txBody>
      </p:sp>
      <p:pic>
        <p:nvPicPr>
          <p:cNvPr id="7" name="Google Shape;291;p67" descr="A picture containing text&#10;&#10;Description automatically generated">
            <a:extLst>
              <a:ext uri="{FF2B5EF4-FFF2-40B4-BE49-F238E27FC236}">
                <a16:creationId xmlns:a16="http://schemas.microsoft.com/office/drawing/2014/main" id="{72D81F1D-51BC-ADA0-C700-5A91D0A89C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35218"/>
          <a:stretch/>
        </p:blipFill>
        <p:spPr>
          <a:xfrm>
            <a:off x="473067" y="1216397"/>
            <a:ext cx="3782867" cy="32143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B6C18F-DCB5-C0E7-9754-870C9A15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Contamination is a risk for amplicon approaches</a:t>
            </a:r>
          </a:p>
        </p:txBody>
      </p:sp>
    </p:spTree>
    <p:extLst>
      <p:ext uri="{BB962C8B-B14F-4D97-AF65-F5344CB8AC3E}">
        <p14:creationId xmlns:p14="http://schemas.microsoft.com/office/powerpoint/2010/main" val="176252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0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20000"/>
              <a:buFont typeface="Poppins"/>
              <a:buNone/>
            </a:pPr>
            <a:r>
              <a:rPr lang="en-US" sz="2500" dirty="0"/>
              <a:t>Controls are a necessary part of sequencing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FE553-75F8-DCDB-F243-54CC1C21737E}"/>
              </a:ext>
            </a:extLst>
          </p:cNvPr>
          <p:cNvSpPr/>
          <p:nvPr/>
        </p:nvSpPr>
        <p:spPr>
          <a:xfrm>
            <a:off x="688657" y="1557105"/>
            <a:ext cx="38540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Negative controls (e.g., water) should always be used</a:t>
            </a:r>
          </a:p>
          <a:p>
            <a:pPr lvl="0">
              <a:buSzPts val="1400"/>
            </a:pPr>
            <a:endParaRPr lang="en-US" sz="16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381;p90">
            <a:extLst>
              <a:ext uri="{FF2B5EF4-FFF2-40B4-BE49-F238E27FC236}">
                <a16:creationId xmlns:a16="http://schemas.microsoft.com/office/drawing/2014/main" id="{2E6E2A1F-46B1-F8B9-C05E-F359D69A500D}"/>
              </a:ext>
            </a:extLst>
          </p:cNvPr>
          <p:cNvSpPr/>
          <p:nvPr/>
        </p:nvSpPr>
        <p:spPr>
          <a:xfrm>
            <a:off x="8032758" y="4718162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" name="Picture 7" descr="A picture containing text, electronics, calculator, remote control&#10;&#10;Description automatically generated">
            <a:extLst>
              <a:ext uri="{FF2B5EF4-FFF2-40B4-BE49-F238E27FC236}">
                <a16:creationId xmlns:a16="http://schemas.microsoft.com/office/drawing/2014/main" id="{F0DC4883-2DE0-3625-B490-8081185F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831" y="1467060"/>
            <a:ext cx="4336000" cy="273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2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 dirty="0"/>
              <a:t>Genomic epidemiology workflow</a:t>
            </a:r>
            <a:endParaRPr dirty="0"/>
          </a:p>
        </p:txBody>
      </p:sp>
      <p:sp>
        <p:nvSpPr>
          <p:cNvPr id="271" name="Google Shape;271;p2"/>
          <p:cNvSpPr/>
          <p:nvPr/>
        </p:nvSpPr>
        <p:spPr>
          <a:xfrm>
            <a:off x="2155372" y="1171031"/>
            <a:ext cx="3184200" cy="1649100"/>
          </a:xfrm>
          <a:prstGeom prst="roundRect">
            <a:avLst>
              <a:gd name="adj" fmla="val 9294"/>
            </a:avLst>
          </a:prstGeom>
          <a:noFill/>
          <a:ln w="25400" cap="flat" cmpd="sng">
            <a:solidFill>
              <a:srgbClr val="456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8632054-1EBD-4329-BA9E-11A21F73C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96" y="983975"/>
            <a:ext cx="8148394" cy="1865798"/>
          </a:xfrm>
          <a:prstGeom prst="rect">
            <a:avLst/>
          </a:prstGeom>
        </p:spPr>
      </p:pic>
      <p:sp>
        <p:nvSpPr>
          <p:cNvPr id="12" name="Google Shape;381;p90">
            <a:extLst>
              <a:ext uri="{FF2B5EF4-FFF2-40B4-BE49-F238E27FC236}">
                <a16:creationId xmlns:a16="http://schemas.microsoft.com/office/drawing/2014/main" id="{FF77AE40-D2DE-4772-B3ED-FCB1BEE5C517}"/>
              </a:ext>
            </a:extLst>
          </p:cNvPr>
          <p:cNvSpPr/>
          <p:nvPr/>
        </p:nvSpPr>
        <p:spPr>
          <a:xfrm>
            <a:off x="8066314" y="4567160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381;p90">
            <a:extLst>
              <a:ext uri="{FF2B5EF4-FFF2-40B4-BE49-F238E27FC236}">
                <a16:creationId xmlns:a16="http://schemas.microsoft.com/office/drawing/2014/main" id="{858F9BB6-049C-4A55-9129-D98FE20015C8}"/>
              </a:ext>
            </a:extLst>
          </p:cNvPr>
          <p:cNvSpPr/>
          <p:nvPr/>
        </p:nvSpPr>
        <p:spPr>
          <a:xfrm>
            <a:off x="4702629" y="4746776"/>
            <a:ext cx="4441371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CC BY-SA 4.0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0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20000"/>
              <a:buFont typeface="Poppins"/>
              <a:buNone/>
            </a:pPr>
            <a:r>
              <a:rPr lang="en-US" sz="2500" dirty="0"/>
              <a:t>Controls are a necessary part of sequencing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FE553-75F8-DCDB-F243-54CC1C21737E}"/>
              </a:ext>
            </a:extLst>
          </p:cNvPr>
          <p:cNvSpPr/>
          <p:nvPr/>
        </p:nvSpPr>
        <p:spPr>
          <a:xfrm>
            <a:off x="688657" y="1557105"/>
            <a:ext cx="38540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Negative controls (e.g., water) should always be used</a:t>
            </a:r>
          </a:p>
          <a:p>
            <a:pPr marL="285750" lvl="0" indent="-285750">
              <a:buSzPts val="1400"/>
              <a:buFont typeface="Arial"/>
              <a:buChar char="•"/>
            </a:pPr>
            <a:endParaRPr lang="en-US" sz="16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285750"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Negative controls can miss spillovers and other sporadic contamination events</a:t>
            </a:r>
          </a:p>
          <a:p>
            <a:pPr marL="285750" lvl="0" indent="-285750">
              <a:buSzPts val="1400"/>
              <a:buFont typeface="Arial"/>
              <a:buChar char="•"/>
            </a:pPr>
            <a:endParaRPr lang="en-US" sz="16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1" indent="-285750"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Synthetic spike-ins can help to track contamination at a per-sample level</a:t>
            </a:r>
          </a:p>
        </p:txBody>
      </p:sp>
      <p:sp>
        <p:nvSpPr>
          <p:cNvPr id="13" name="Google Shape;381;p90">
            <a:extLst>
              <a:ext uri="{FF2B5EF4-FFF2-40B4-BE49-F238E27FC236}">
                <a16:creationId xmlns:a16="http://schemas.microsoft.com/office/drawing/2014/main" id="{2E6E2A1F-46B1-F8B9-C05E-F359D69A500D}"/>
              </a:ext>
            </a:extLst>
          </p:cNvPr>
          <p:cNvSpPr/>
          <p:nvPr/>
        </p:nvSpPr>
        <p:spPr>
          <a:xfrm>
            <a:off x="8032758" y="4718162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" name="Picture 7" descr="A picture containing text, electronics, calculator, remote control&#10;&#10;Description automatically generated">
            <a:extLst>
              <a:ext uri="{FF2B5EF4-FFF2-40B4-BE49-F238E27FC236}">
                <a16:creationId xmlns:a16="http://schemas.microsoft.com/office/drawing/2014/main" id="{F0DC4883-2DE0-3625-B490-8081185F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831" y="1467060"/>
            <a:ext cx="4336000" cy="2734636"/>
          </a:xfrm>
          <a:prstGeom prst="rect">
            <a:avLst/>
          </a:prstGeom>
        </p:spPr>
      </p:pic>
      <p:pic>
        <p:nvPicPr>
          <p:cNvPr id="6" name="Picture 5" descr="A picture containing electronics, calculator, remote, monitor&#10;&#10;Description automatically generated">
            <a:extLst>
              <a:ext uri="{FF2B5EF4-FFF2-40B4-BE49-F238E27FC236}">
                <a16:creationId xmlns:a16="http://schemas.microsoft.com/office/drawing/2014/main" id="{4224E3C7-FAEE-5E04-EB87-421C9177C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623" y="1456142"/>
            <a:ext cx="4299045" cy="273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99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70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73859"/>
          <a:stretch/>
        </p:blipFill>
        <p:spPr>
          <a:xfrm>
            <a:off x="3013097" y="1219562"/>
            <a:ext cx="3174821" cy="31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0"/>
          <p:cNvSpPr/>
          <p:nvPr/>
        </p:nvSpPr>
        <p:spPr>
          <a:xfrm>
            <a:off x="5875438" y="4716713"/>
            <a:ext cx="323999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Lagerborg</a:t>
            </a:r>
            <a:r>
              <a:rPr lang="en-US" sz="1000" b="0" i="0" u="none" strike="noStrike" cap="none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000" b="0" i="0" u="none" strike="noStrike" cap="none" dirty="0" err="1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Normandin</a:t>
            </a:r>
            <a:r>
              <a:rPr lang="en-US" sz="1000" b="0" i="0" u="none" strike="noStrike" cap="none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, Bauer et al., 2021</a:t>
            </a:r>
            <a:endParaRPr sz="10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0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ct val="120000"/>
            </a:pPr>
            <a:r>
              <a:rPr lang="en-US" sz="2400" dirty="0"/>
              <a:t>Spike-ins can help track potential contamination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5550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70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5729" r="32683"/>
          <a:stretch/>
        </p:blipFill>
        <p:spPr>
          <a:xfrm>
            <a:off x="2701614" y="2179686"/>
            <a:ext cx="3797788" cy="23764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63;p70">
            <a:extLst>
              <a:ext uri="{FF2B5EF4-FFF2-40B4-BE49-F238E27FC236}">
                <a16:creationId xmlns:a16="http://schemas.microsoft.com/office/drawing/2014/main" id="{2104A0E0-34C9-CB16-4F96-8818BE0645A0}"/>
              </a:ext>
            </a:extLst>
          </p:cNvPr>
          <p:cNvSpPr/>
          <p:nvPr/>
        </p:nvSpPr>
        <p:spPr>
          <a:xfrm>
            <a:off x="5875438" y="4716713"/>
            <a:ext cx="323999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Lagerborg</a:t>
            </a:r>
            <a:r>
              <a:rPr lang="en-US" sz="1000" b="0" i="0" u="none" strike="noStrike" cap="none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000" b="0" i="0" u="none" strike="noStrike" cap="none" dirty="0" err="1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Normandin</a:t>
            </a:r>
            <a:r>
              <a:rPr lang="en-US" sz="1000" b="0" i="0" u="none" strike="noStrike" cap="none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, Bauer et al., 2021</a:t>
            </a:r>
            <a:endParaRPr sz="10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69;p71">
            <a:extLst>
              <a:ext uri="{FF2B5EF4-FFF2-40B4-BE49-F238E27FC236}">
                <a16:creationId xmlns:a16="http://schemas.microsoft.com/office/drawing/2014/main" id="{9F13F55A-DE5F-FA26-6B0B-AAFF3F917B21}"/>
              </a:ext>
            </a:extLst>
          </p:cNvPr>
          <p:cNvSpPr/>
          <p:nvPr/>
        </p:nvSpPr>
        <p:spPr>
          <a:xfrm>
            <a:off x="688657" y="1129898"/>
            <a:ext cx="7758226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Historically spike-ins have not worked with amplicon-based sequencing because the unique spike-in sequence is lost during pathogen-specific amplification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Issue solved by adding a special spike-in-specific primer pair to each primer pool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364;p70">
            <a:extLst>
              <a:ext uri="{FF2B5EF4-FFF2-40B4-BE49-F238E27FC236}">
                <a16:creationId xmlns:a16="http://schemas.microsoft.com/office/drawing/2014/main" id="{FB1F2BD9-D0CF-3238-92FB-25C3A48EB0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ct val="120000"/>
            </a:pPr>
            <a:r>
              <a:rPr lang="en-US" sz="2400" dirty="0"/>
              <a:t>Spike-ins can help track potential contamination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58180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0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ct val="120000"/>
            </a:pPr>
            <a:r>
              <a:rPr lang="en-US" sz="2400" dirty="0"/>
              <a:t>Spike-ins can help track potential contamination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8C539-7557-1A92-E6E9-086988A1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40" y="1317530"/>
            <a:ext cx="3668069" cy="36944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701102-B6FC-5DB8-471F-53E6F008A3FB}"/>
              </a:ext>
            </a:extLst>
          </p:cNvPr>
          <p:cNvSpPr txBox="1"/>
          <p:nvPr/>
        </p:nvSpPr>
        <p:spPr>
          <a:xfrm>
            <a:off x="3579443" y="1139955"/>
            <a:ext cx="262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Poppins" pitchFamily="2" charset="77"/>
                <a:cs typeface="Poppins" pitchFamily="2" charset="77"/>
              </a:rPr>
              <a:t>Addition of DNA spike-ins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0EDC5-41B0-481B-7DAE-48721D53C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22797" y="1568379"/>
            <a:ext cx="5080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64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70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67419"/>
          <a:stretch/>
        </p:blipFill>
        <p:spPr>
          <a:xfrm>
            <a:off x="2496580" y="1318753"/>
            <a:ext cx="4150840" cy="331537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70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20000"/>
              <a:buFont typeface="Poppins"/>
              <a:buNone/>
            </a:pPr>
            <a:r>
              <a:rPr lang="en-US" sz="2500"/>
              <a:t>Spike-ins can help track potential contamination</a:t>
            </a:r>
            <a:endParaRPr/>
          </a:p>
        </p:txBody>
      </p:sp>
      <p:sp>
        <p:nvSpPr>
          <p:cNvPr id="5" name="Google Shape;363;p70">
            <a:extLst>
              <a:ext uri="{FF2B5EF4-FFF2-40B4-BE49-F238E27FC236}">
                <a16:creationId xmlns:a16="http://schemas.microsoft.com/office/drawing/2014/main" id="{596498A9-5DC8-4218-4129-AA9F4E65EE71}"/>
              </a:ext>
            </a:extLst>
          </p:cNvPr>
          <p:cNvSpPr/>
          <p:nvPr/>
        </p:nvSpPr>
        <p:spPr>
          <a:xfrm>
            <a:off x="5875438" y="4716713"/>
            <a:ext cx="323999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Lagerborg</a:t>
            </a:r>
            <a:r>
              <a:rPr lang="en-US" sz="1000" b="0" i="0" u="none" strike="noStrike" cap="none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000" b="0" i="0" u="none" strike="noStrike" cap="none" dirty="0" err="1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Normandin</a:t>
            </a:r>
            <a:r>
              <a:rPr lang="en-US" sz="1000" b="0" i="0" u="none" strike="noStrike" cap="none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, Bauer et al., 2021</a:t>
            </a:r>
            <a:endParaRPr sz="10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62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77" name="Google Shape;277;p3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Principles of amplicon-based sequencing</a:t>
            </a:r>
            <a:endParaRPr sz="2000" dirty="0"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Using synthetic controls to detect contamination</a:t>
            </a:r>
            <a:endParaRPr sz="2000" dirty="0"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b="1" dirty="0"/>
              <a:t>Review of </a:t>
            </a:r>
            <a:r>
              <a:rPr lang="en-US" sz="2000" b="1" dirty="0" err="1"/>
              <a:t>LibAmp</a:t>
            </a:r>
            <a:r>
              <a:rPr lang="en-US" sz="2000" b="1" dirty="0"/>
              <a:t> amplicon sequencing protocol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402577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Pathogen amplification using tailed primers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688657" y="1214164"/>
            <a:ext cx="754094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We can add part of the Illumina adapter sequence to our pathogen-specific primers, an approach often called “tailed PCR” </a:t>
            </a:r>
            <a:endParaRPr sz="1600"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Faster and more cost-effective alternative to adding platform-specific primers in a separate step (e.g., Illumina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Nextera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1600" dirty="0"/>
          </a:p>
        </p:txBody>
      </p:sp>
      <p:pic>
        <p:nvPicPr>
          <p:cNvPr id="5" name="Google Shape;301;p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0D66504-BC86-3E28-7EC1-60D4D82FBF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" t="17558" r="84429" b="37133"/>
          <a:stretch/>
        </p:blipFill>
        <p:spPr>
          <a:xfrm>
            <a:off x="2258866" y="3374644"/>
            <a:ext cx="1740566" cy="994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439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Pathogen amplification using tailed primers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688657" y="1214164"/>
            <a:ext cx="754094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We can add part of the Illumina adapter sequence to our pathogen-specific primers, an approach often called “tailed PCR” </a:t>
            </a:r>
            <a:endParaRPr sz="1600"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Faster and more cost-effective alternative to adding platform-specific primers in a separate step (e.g., Illumina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Nextera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1600" dirty="0"/>
          </a:p>
        </p:txBody>
      </p:sp>
      <p:pic>
        <p:nvPicPr>
          <p:cNvPr id="326" name="Google Shape;326;p6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2445" t="15173" r="33550"/>
          <a:stretch/>
        </p:blipFill>
        <p:spPr>
          <a:xfrm>
            <a:off x="1529340" y="2760800"/>
            <a:ext cx="3452858" cy="18719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F77283-BE6D-5D63-D6DC-9F0170E4B784}"/>
              </a:ext>
            </a:extLst>
          </p:cNvPr>
          <p:cNvSpPr/>
          <p:nvPr/>
        </p:nvSpPr>
        <p:spPr>
          <a:xfrm>
            <a:off x="1529340" y="3426864"/>
            <a:ext cx="735296" cy="53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D6A23-1AB6-E148-2EA2-2E40A3C64A6C}"/>
              </a:ext>
            </a:extLst>
          </p:cNvPr>
          <p:cNvSpPr/>
          <p:nvPr/>
        </p:nvSpPr>
        <p:spPr>
          <a:xfrm>
            <a:off x="4091480" y="3459621"/>
            <a:ext cx="967629" cy="53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Pathogen amplification using tailed primers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688657" y="1214164"/>
            <a:ext cx="754094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We can add part of the Illumina adapter sequence to our pathogen-specific primers, an approach often called “tailed PCR” </a:t>
            </a:r>
            <a:endParaRPr sz="1600"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Faster and more cost-effective alternative to adding platform-specific primers in a separate step (e.g., Illumina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Nextera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1600" dirty="0"/>
          </a:p>
        </p:txBody>
      </p:sp>
      <p:pic>
        <p:nvPicPr>
          <p:cNvPr id="326" name="Google Shape;326;p6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2445" t="15173"/>
          <a:stretch/>
        </p:blipFill>
        <p:spPr>
          <a:xfrm>
            <a:off x="1529340" y="2760800"/>
            <a:ext cx="6085320" cy="18719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A77CCE-BED9-979A-3FB5-2930DA912B78}"/>
              </a:ext>
            </a:extLst>
          </p:cNvPr>
          <p:cNvSpPr/>
          <p:nvPr/>
        </p:nvSpPr>
        <p:spPr>
          <a:xfrm>
            <a:off x="1529340" y="3426864"/>
            <a:ext cx="735296" cy="53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68" descr="A screenshot of a computer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t="15525"/>
          <a:stretch/>
        </p:blipFill>
        <p:spPr>
          <a:xfrm>
            <a:off x="383226" y="2802922"/>
            <a:ext cx="6470247" cy="147155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8"/>
          <p:cNvSpPr/>
          <p:nvPr/>
        </p:nvSpPr>
        <p:spPr>
          <a:xfrm>
            <a:off x="688657" y="1214164"/>
            <a:ext cx="7823702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Using another set of primers, we can attach the remainder of the adapter and the sample-specific barcode through PCR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Add a different set of primers (indexes) to each sample to ensure each one gets a unique barcode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8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 sz="2200"/>
              <a:t>Generating barcoded libraries from tailed amplicons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357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77" name="Google Shape;277;p3"/>
          <p:cNvSpPr txBox="1"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Principles of amplicon-based sequencing</a:t>
            </a:r>
            <a:endParaRPr sz="2000" dirty="0"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Using synthetic controls to detect contamination</a:t>
            </a:r>
            <a:endParaRPr sz="2000" dirty="0"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dirty="0"/>
              <a:t>Review of </a:t>
            </a:r>
            <a:r>
              <a:rPr lang="en-US" sz="2000" i="1" dirty="0" err="1"/>
              <a:t>LibAmp</a:t>
            </a:r>
            <a:r>
              <a:rPr lang="en-US" sz="2000" dirty="0"/>
              <a:t> amplicon sequencing protocol</a:t>
            </a:r>
            <a:endParaRPr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1" descr="A screenshot of a computer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t="15525"/>
          <a:stretch/>
        </p:blipFill>
        <p:spPr>
          <a:xfrm>
            <a:off x="383226" y="2802922"/>
            <a:ext cx="6470247" cy="147155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 sz="2200" dirty="0"/>
              <a:t>Generating barcoded libraries from tailed amplicons </a:t>
            </a:r>
            <a:endParaRPr dirty="0"/>
          </a:p>
        </p:txBody>
      </p:sp>
      <p:sp>
        <p:nvSpPr>
          <p:cNvPr id="6" name="Google Shape;332;p68">
            <a:extLst>
              <a:ext uri="{FF2B5EF4-FFF2-40B4-BE49-F238E27FC236}">
                <a16:creationId xmlns:a16="http://schemas.microsoft.com/office/drawing/2014/main" id="{C254B5DD-5E66-45C5-F253-6C886A225A1D}"/>
              </a:ext>
            </a:extLst>
          </p:cNvPr>
          <p:cNvSpPr/>
          <p:nvPr/>
        </p:nvSpPr>
        <p:spPr>
          <a:xfrm>
            <a:off x="688657" y="1214164"/>
            <a:ext cx="7823702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Using another set of primers, we can attach the remainder of the adapter and the sample-specific barcode through PCR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Add a different set of primers (indexes) to each sample to ensure each one gets a unique barcode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746495-5113-AF7A-34DA-F08A95B3D8EB}"/>
              </a:ext>
            </a:extLst>
          </p:cNvPr>
          <p:cNvGrpSpPr/>
          <p:nvPr/>
        </p:nvGrpSpPr>
        <p:grpSpPr>
          <a:xfrm>
            <a:off x="6570415" y="2383675"/>
            <a:ext cx="2492012" cy="1916859"/>
            <a:chOff x="5853139" y="1549399"/>
            <a:chExt cx="2967011" cy="228222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5202CE-1069-68D7-78AD-5A04245360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92" r="44535" b="8457"/>
            <a:stretch/>
          </p:blipFill>
          <p:spPr>
            <a:xfrm>
              <a:off x="5853139" y="1549399"/>
              <a:ext cx="2833661" cy="228222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4D40AA-B17B-21C8-597A-A946FE05F797}"/>
                </a:ext>
              </a:extLst>
            </p:cNvPr>
            <p:cNvSpPr/>
            <p:nvPr/>
          </p:nvSpPr>
          <p:spPr>
            <a:xfrm>
              <a:off x="8223250" y="2908111"/>
              <a:ext cx="596900" cy="349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7154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1"/>
          <p:cNvSpPr/>
          <p:nvPr/>
        </p:nvSpPr>
        <p:spPr>
          <a:xfrm>
            <a:off x="721395" y="1365574"/>
            <a:ext cx="775822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Spike-in specific primers also have Illumina adapters added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US" sz="1600" dirty="0">
              <a:solidFill>
                <a:schemeClr val="dk2"/>
              </a:solidFill>
              <a:latin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Barcodes added to well containing both sample and spike-ins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70" name="Google Shape;370;p71" descr="A screenshot of a computer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t="14703"/>
          <a:stretch/>
        </p:blipFill>
        <p:spPr>
          <a:xfrm>
            <a:off x="567235" y="2700748"/>
            <a:ext cx="8492210" cy="15845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1EDA49F-6DA9-92CA-3C32-9F0E1EF3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spike-ins in the </a:t>
            </a:r>
            <a:r>
              <a:rPr lang="en-US" i="1" dirty="0" err="1"/>
              <a:t>LibAmp</a:t>
            </a:r>
            <a:r>
              <a:rPr lang="en-US" i="1" dirty="0"/>
              <a:t> </a:t>
            </a:r>
            <a:r>
              <a:rPr lang="en-US" dirty="0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1468716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7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Overview of amplicon-based sequencing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Google Shape;376;p7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29EA14-ED97-FA88-B98F-EF47E750F6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1409" y="1018328"/>
            <a:ext cx="5731467" cy="37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81;p90">
            <a:extLst>
              <a:ext uri="{FF2B5EF4-FFF2-40B4-BE49-F238E27FC236}">
                <a16:creationId xmlns:a16="http://schemas.microsoft.com/office/drawing/2014/main" id="{9BE5E586-8490-718F-390D-A809583E641A}"/>
              </a:ext>
            </a:extLst>
          </p:cNvPr>
          <p:cNvSpPr/>
          <p:nvPr/>
        </p:nvSpPr>
        <p:spPr>
          <a:xfrm>
            <a:off x="8066314" y="4727800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83489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"/>
          <p:cNvSpPr txBox="1"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83" name="Google Shape;383;p8"/>
          <p:cNvSpPr txBox="1">
            <a:spLocks noGrp="1"/>
          </p:cNvSpPr>
          <p:nvPr>
            <p:ph type="body" idx="1"/>
          </p:nvPr>
        </p:nvSpPr>
        <p:spPr>
          <a:xfrm>
            <a:off x="2928328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 dirty="0"/>
              <a:t>Amplicon-based sequencing uses multiplex primers to generate short amplicons across the genome</a:t>
            </a:r>
          </a:p>
          <a:p>
            <a:pPr>
              <a:lnSpc>
                <a:spcPct val="100000"/>
              </a:lnSpc>
              <a:buSzPts val="2000"/>
              <a:buFont typeface="Arial"/>
              <a:buChar char="•"/>
            </a:pPr>
            <a:r>
              <a:rPr lang="en-US" sz="1600" dirty="0"/>
              <a:t>Contamination is a major risk in amplicon-based approaches but can be detected with good controls, including synthetic spike-ins</a:t>
            </a:r>
            <a:endParaRPr sz="1600" dirty="0"/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 dirty="0"/>
              <a:t>Tailed PCR methods are a quick cost-effective method for amplicon-based sequencing 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86"/>
          <p:cNvGrpSpPr/>
          <p:nvPr/>
        </p:nvGrpSpPr>
        <p:grpSpPr>
          <a:xfrm>
            <a:off x="2248026" y="4231957"/>
            <a:ext cx="4647945" cy="613302"/>
            <a:chOff x="808373" y="2978671"/>
            <a:chExt cx="7465687" cy="613804"/>
          </a:xfrm>
        </p:grpSpPr>
        <p:sp>
          <p:nvSpPr>
            <p:cNvPr id="332" name="Google Shape;332;p86"/>
            <p:cNvSpPr/>
            <p:nvPr/>
          </p:nvSpPr>
          <p:spPr>
            <a:xfrm>
              <a:off x="820650" y="3101075"/>
              <a:ext cx="7395300" cy="491400"/>
            </a:xfrm>
            <a:prstGeom prst="rtTriangle">
              <a:avLst/>
            </a:prstGeom>
            <a:solidFill>
              <a:srgbClr val="A5A5A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3" name="Google Shape;333;p86"/>
            <p:cNvSpPr/>
            <p:nvPr/>
          </p:nvSpPr>
          <p:spPr>
            <a:xfrm rot="10800000">
              <a:off x="820650" y="3041225"/>
              <a:ext cx="7395300" cy="491400"/>
            </a:xfrm>
            <a:prstGeom prst="rtTriangle">
              <a:avLst/>
            </a:prstGeom>
            <a:solidFill>
              <a:srgbClr val="D8D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4" name="Google Shape;334;p86"/>
            <p:cNvSpPr txBox="1"/>
            <p:nvPr/>
          </p:nvSpPr>
          <p:spPr>
            <a:xfrm>
              <a:off x="6464760" y="2978671"/>
              <a:ext cx="1809300" cy="434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</a:pPr>
              <a:r>
                <a:rPr lang="en-US" sz="1000" b="0" i="1" u="none" strike="noStrike" cap="none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Sensitivity, speed</a:t>
              </a:r>
              <a:endParaRPr sz="1000" b="0" i="1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5" name="Google Shape;335;p86"/>
            <p:cNvSpPr txBox="1"/>
            <p:nvPr/>
          </p:nvSpPr>
          <p:spPr>
            <a:xfrm>
              <a:off x="808373" y="3131897"/>
              <a:ext cx="2031301" cy="434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</a:pPr>
              <a:r>
                <a:rPr lang="en-US" sz="1000" b="0" i="1" u="none" strike="noStrike" cap="none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Unbiased, accuracy</a:t>
              </a:r>
              <a:endParaRPr sz="1000" b="0" i="1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9F3753EA-8A4D-1C76-AB3F-2211321A8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00" r="605" b="1"/>
          <a:stretch/>
        </p:blipFill>
        <p:spPr bwMode="auto">
          <a:xfrm>
            <a:off x="2248026" y="119387"/>
            <a:ext cx="5184094" cy="412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98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7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Overview of amplicon-based sequencing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B95F0-2EA8-A411-5C18-29A23FD7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9" y="837337"/>
            <a:ext cx="4170145" cy="42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2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7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Overview of amplicon-based sequencing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B95F0-2EA8-A411-5C18-29A23FD7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9" y="837337"/>
            <a:ext cx="4170145" cy="4200146"/>
          </a:xfrm>
          <a:prstGeom prst="rect">
            <a:avLst/>
          </a:prstGeom>
        </p:spPr>
      </p:pic>
      <p:sp>
        <p:nvSpPr>
          <p:cNvPr id="4" name="Google Shape;319;p20">
            <a:extLst>
              <a:ext uri="{FF2B5EF4-FFF2-40B4-BE49-F238E27FC236}">
                <a16:creationId xmlns:a16="http://schemas.microsoft.com/office/drawing/2014/main" id="{BBE2BF45-CD1A-20FD-FF60-C6523F068282}"/>
              </a:ext>
            </a:extLst>
          </p:cNvPr>
          <p:cNvSpPr/>
          <p:nvPr/>
        </p:nvSpPr>
        <p:spPr>
          <a:xfrm>
            <a:off x="675405" y="2262066"/>
            <a:ext cx="2134056" cy="228600"/>
          </a:xfrm>
          <a:prstGeom prst="rect">
            <a:avLst/>
          </a:prstGeom>
          <a:noFill/>
          <a:ln w="25400" cap="flat" cmpd="sng">
            <a:solidFill>
              <a:srgbClr val="456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92;p67">
            <a:extLst>
              <a:ext uri="{FF2B5EF4-FFF2-40B4-BE49-F238E27FC236}">
                <a16:creationId xmlns:a16="http://schemas.microsoft.com/office/drawing/2014/main" id="{9A795194-1DF7-F92B-2000-F590A6D46AB5}"/>
              </a:ext>
            </a:extLst>
          </p:cNvPr>
          <p:cNvSpPr/>
          <p:nvPr/>
        </p:nvSpPr>
        <p:spPr>
          <a:xfrm>
            <a:off x="4841333" y="1837407"/>
            <a:ext cx="4170145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1. For RNA viruses, first </a:t>
            </a:r>
            <a:r>
              <a:rPr lang="en-US" sz="160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extract RNA from your sample</a:t>
            </a:r>
            <a:endParaRPr sz="1600" dirty="0">
              <a:solidFill>
                <a:schemeClr val="bg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600" dirty="0">
              <a:solidFill>
                <a:srgbClr val="A5A5A5"/>
              </a:solidFill>
              <a:latin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600" b="0" i="0" u="none" strike="noStrike" cap="none" dirty="0">
              <a:solidFill>
                <a:srgbClr val="A5A5A5"/>
              </a:solidFill>
              <a:latin typeface="Poppins"/>
              <a:ea typeface="Arial"/>
              <a:cs typeface="Poppins"/>
              <a:sym typeface="Poppins"/>
            </a:endParaRPr>
          </a:p>
          <a:p>
            <a:pPr>
              <a:buSzPts val="1200"/>
            </a:pPr>
            <a:r>
              <a:rPr lang="en-US" sz="160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2. RNA needs to be converted to cDNA before preparing the sample for sequencing </a:t>
            </a:r>
          </a:p>
          <a:p>
            <a:pPr>
              <a:buSzPts val="1200"/>
            </a:pPr>
            <a:endParaRPr lang="en-US" sz="1600" dirty="0">
              <a:latin typeface="Poppins"/>
              <a:cs typeface="Poppins"/>
              <a:sym typeface="Poppins"/>
            </a:endParaRPr>
          </a:p>
          <a:p>
            <a:pPr>
              <a:buSzPts val="1200"/>
            </a:pPr>
            <a:r>
              <a:rPr lang="en-US" sz="16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Skip this step for DNA samples</a:t>
            </a:r>
          </a:p>
          <a:p>
            <a:pPr>
              <a:buSzPts val="1200"/>
            </a:pP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6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7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Overview of amplicon-based sequencing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B95F0-2EA8-A411-5C18-29A23FD7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9" y="837337"/>
            <a:ext cx="4170145" cy="4200146"/>
          </a:xfrm>
          <a:prstGeom prst="rect">
            <a:avLst/>
          </a:prstGeom>
        </p:spPr>
      </p:pic>
      <p:sp>
        <p:nvSpPr>
          <p:cNvPr id="4" name="Google Shape;319;p20">
            <a:extLst>
              <a:ext uri="{FF2B5EF4-FFF2-40B4-BE49-F238E27FC236}">
                <a16:creationId xmlns:a16="http://schemas.microsoft.com/office/drawing/2014/main" id="{BBE2BF45-CD1A-20FD-FF60-C6523F068282}"/>
              </a:ext>
            </a:extLst>
          </p:cNvPr>
          <p:cNvSpPr/>
          <p:nvPr/>
        </p:nvSpPr>
        <p:spPr>
          <a:xfrm>
            <a:off x="3255774" y="2268416"/>
            <a:ext cx="906233" cy="349250"/>
          </a:xfrm>
          <a:prstGeom prst="rect">
            <a:avLst/>
          </a:prstGeom>
          <a:noFill/>
          <a:ln w="25400" cap="flat" cmpd="sng">
            <a:solidFill>
              <a:srgbClr val="456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F3B21B-A24D-1B14-0D5F-D31080BF9D76}"/>
              </a:ext>
            </a:extLst>
          </p:cNvPr>
          <p:cNvSpPr/>
          <p:nvPr/>
        </p:nvSpPr>
        <p:spPr>
          <a:xfrm>
            <a:off x="4752784" y="2127175"/>
            <a:ext cx="4391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400"/>
            </a:pPr>
            <a:r>
              <a:rPr lang="en-US" sz="1600" dirty="0">
                <a:solidFill>
                  <a:schemeClr val="bg2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3. PCR amplification with pathogen specific primers</a:t>
            </a:r>
            <a:endParaRPr lang="en-US" sz="160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  <a:p>
            <a:pPr lvl="0">
              <a:buSzPts val="1200"/>
            </a:pPr>
            <a:endParaRPr lang="en-US" sz="1600" dirty="0">
              <a:solidFill>
                <a:srgbClr val="A5A5A5"/>
              </a:solidFill>
              <a:latin typeface="Poppins" pitchFamily="2" charset="77"/>
              <a:ea typeface="Poppins"/>
              <a:cs typeface="Poppins" pitchFamily="2" charset="77"/>
              <a:sym typeface="Poppins"/>
            </a:endParaRPr>
          </a:p>
          <a:p>
            <a:pPr lvl="0">
              <a:buSzPts val="1200"/>
            </a:pPr>
            <a:r>
              <a:rPr lang="en-US" sz="1600" dirty="0">
                <a:solidFill>
                  <a:srgbClr val="A5A5A5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Use an existing primer set or design custom primers</a:t>
            </a:r>
            <a:r>
              <a:rPr lang="en-US" sz="1600" dirty="0">
                <a:latin typeface="Poppins" pitchFamily="2" charset="77"/>
                <a:ea typeface="Poppins"/>
                <a:cs typeface="Poppins" pitchFamily="2" charset="77"/>
              </a:rPr>
              <a:t> </a:t>
            </a:r>
            <a:r>
              <a:rPr lang="en-US" sz="1600" dirty="0">
                <a:solidFill>
                  <a:srgbClr val="A5A5A5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(for SARS-CoV-2, </a:t>
            </a:r>
            <a:r>
              <a:rPr lang="en-US" sz="1600" i="1" dirty="0">
                <a:solidFill>
                  <a:srgbClr val="A5A5A5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ARTIC</a:t>
            </a:r>
            <a:r>
              <a:rPr lang="en-US" sz="1600" dirty="0">
                <a:solidFill>
                  <a:srgbClr val="A5A5A5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 and </a:t>
            </a:r>
            <a:r>
              <a:rPr lang="en-US" sz="1600" i="1" dirty="0">
                <a:solidFill>
                  <a:srgbClr val="A5A5A5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Midnight</a:t>
            </a:r>
            <a:r>
              <a:rPr lang="en-US" sz="1600" dirty="0">
                <a:solidFill>
                  <a:srgbClr val="A5A5A5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 are common primer sets)</a:t>
            </a:r>
            <a:endParaRPr lang="en-US" sz="16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763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oppins"/>
              <a:buNone/>
            </a:pPr>
            <a:r>
              <a:rPr lang="en-US" sz="2600">
                <a:latin typeface="Poppins"/>
                <a:ea typeface="Poppins"/>
                <a:cs typeface="Poppins"/>
                <a:sym typeface="Poppins"/>
              </a:rPr>
              <a:t>Details on multiplex PCR amplification</a:t>
            </a:r>
            <a:endParaRPr sz="2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0" name="Google Shape;300;p5"/>
          <p:cNvSpPr/>
          <p:nvPr/>
        </p:nvSpPr>
        <p:spPr>
          <a:xfrm>
            <a:off x="767080" y="1178345"/>
            <a:ext cx="799822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 set of many primer pairs (“multiplex”) can be used to amplify the entire genome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These primers are usually tiled in an overlapping way to ensure complete coverage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1" name="Google Shape;301;p5" descr="A screenshot of a computer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t="17558" r="6648"/>
          <a:stretch/>
        </p:blipFill>
        <p:spPr>
          <a:xfrm>
            <a:off x="767080" y="2142838"/>
            <a:ext cx="7360920" cy="1275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Poppins"/>
              <a:buNone/>
            </a:pPr>
            <a:r>
              <a:rPr lang="en-US" sz="2600">
                <a:latin typeface="Poppins"/>
                <a:ea typeface="Poppins"/>
                <a:cs typeface="Poppins"/>
                <a:sym typeface="Poppins"/>
              </a:rPr>
              <a:t>Details on multiplex PCR amplification</a:t>
            </a:r>
            <a:endParaRPr sz="2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8" name="Google Shape;308;p7"/>
          <p:cNvSpPr/>
          <p:nvPr/>
        </p:nvSpPr>
        <p:spPr>
          <a:xfrm>
            <a:off x="767080" y="1178345"/>
            <a:ext cx="7998229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 set of many primer pairs (“multiplex”) can be used to amplify the entire genome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These primers are usually tiled in an overlapping way to ensure complete coverage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Splitting primers into two pools avoids mixing overlapping primers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The length of each amplicon varies between protocols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7" descr="A screenshot of a computer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t="17558"/>
          <a:stretch/>
        </p:blipFill>
        <p:spPr>
          <a:xfrm>
            <a:off x="767080" y="2142838"/>
            <a:ext cx="7885212" cy="1275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ra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Fra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24283</TotalTime>
  <Words>1000</Words>
  <Application>Microsoft Macintosh PowerPoint</Application>
  <PresentationFormat>On-screen Show (16:9)</PresentationFormat>
  <Paragraphs>156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Noto Sans Symbols</vt:lpstr>
      <vt:lpstr>Corbel</vt:lpstr>
      <vt:lpstr>Calibri</vt:lpstr>
      <vt:lpstr>Poppins</vt:lpstr>
      <vt:lpstr>Arial</vt:lpstr>
      <vt:lpstr>1_Frame</vt:lpstr>
      <vt:lpstr>6_Frame</vt:lpstr>
      <vt:lpstr>Frame</vt:lpstr>
      <vt:lpstr>4_Frame</vt:lpstr>
      <vt:lpstr>2_Frame</vt:lpstr>
      <vt:lpstr>3_Frame</vt:lpstr>
      <vt:lpstr>5_Frame</vt:lpstr>
      <vt:lpstr>7_Frame</vt:lpstr>
      <vt:lpstr>Generation of amplicon sequencing libraries</vt:lpstr>
      <vt:lpstr>Genomic epidemiology workflow</vt:lpstr>
      <vt:lpstr>Outline</vt:lpstr>
      <vt:lpstr>PowerPoint Presentation</vt:lpstr>
      <vt:lpstr>Overview of amplicon-based sequencing</vt:lpstr>
      <vt:lpstr>Overview of amplicon-based sequencing</vt:lpstr>
      <vt:lpstr>Overview of amplicon-based sequencing</vt:lpstr>
      <vt:lpstr>Details on multiplex PCR amplification</vt:lpstr>
      <vt:lpstr>Details on multiplex PCR amplification</vt:lpstr>
      <vt:lpstr>Overview of amplicon-based sequencing</vt:lpstr>
      <vt:lpstr>Adding barcodes and adapters to amplicons</vt:lpstr>
      <vt:lpstr>Adding barcodes and adapters to amplicons</vt:lpstr>
      <vt:lpstr>Adding barcodes and adapters to amplicons</vt:lpstr>
      <vt:lpstr>Overview of amplicon-based sequencing</vt:lpstr>
      <vt:lpstr>Pooling multiple samples at equimolar ratios</vt:lpstr>
      <vt:lpstr>Pooling multiple samples at equimolar ratios</vt:lpstr>
      <vt:lpstr>Outline</vt:lpstr>
      <vt:lpstr>Contamination is a risk for amplicon approaches</vt:lpstr>
      <vt:lpstr>Controls are a necessary part of sequencing</vt:lpstr>
      <vt:lpstr>Controls are a necessary part of sequencing</vt:lpstr>
      <vt:lpstr>Spike-ins can help track potential contamination</vt:lpstr>
      <vt:lpstr>Spike-ins can help track potential contamination</vt:lpstr>
      <vt:lpstr>Spike-ins can help track potential contamination</vt:lpstr>
      <vt:lpstr>Spike-ins can help track potential contamination</vt:lpstr>
      <vt:lpstr>Outline</vt:lpstr>
      <vt:lpstr>Pathogen amplification using tailed primers</vt:lpstr>
      <vt:lpstr>Pathogen amplification using tailed primers</vt:lpstr>
      <vt:lpstr>Pathogen amplification using tailed primers</vt:lpstr>
      <vt:lpstr>Generating barcoded libraries from tailed amplicons </vt:lpstr>
      <vt:lpstr>Generating barcoded libraries from tailed amplicons </vt:lpstr>
      <vt:lpstr>Using spike-ins in the LibAmp protocol</vt:lpstr>
      <vt:lpstr>Overview of amplicon-based sequencing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amplicon sequencing libraries</dc:title>
  <cp:lastModifiedBy>Katie Siddle</cp:lastModifiedBy>
  <cp:revision>7</cp:revision>
  <dcterms:modified xsi:type="dcterms:W3CDTF">2022-05-21T14:34:19Z</dcterms:modified>
</cp:coreProperties>
</file>