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DRWYzjMTb76OKFcP6wlGxagd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Organization logos will be included in the video’s outro animation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2b7cc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made in biorender</a:t>
            </a:r>
            <a:endParaRPr/>
          </a:p>
        </p:txBody>
      </p:sp>
      <p:sp>
        <p:nvSpPr>
          <p:cNvPr id="78" name="Google Shape;78;g1242b7cc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123a77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14123a77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2b7cc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made in biorender</a:t>
            </a:r>
            <a:endParaRPr/>
          </a:p>
        </p:txBody>
      </p:sp>
      <p:sp>
        <p:nvSpPr>
          <p:cNvPr id="78" name="Google Shape;78;g1242b7cc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76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2b7cc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made in biorender</a:t>
            </a:r>
            <a:endParaRPr/>
          </a:p>
        </p:txBody>
      </p:sp>
      <p:sp>
        <p:nvSpPr>
          <p:cNvPr id="78" name="Google Shape;78;g1242b7cc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83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836443" cy="32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62525"/>
            <a:ext cx="9144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785772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roadinstitute.org/genome-sequencing/broadillumina-genome-analyzer-boot-cam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oppins"/>
              <a:buNone/>
            </a:pPr>
            <a:r>
              <a:rPr lang="en-US" sz="4300" b="1"/>
              <a:t>DNA Cleanup with SPRI Beads</a:t>
            </a:r>
            <a:endParaRPr sz="4300" b="1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/>
              <a:t>Laboratory Module</a:t>
            </a:r>
            <a:endParaRPr sz="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688649" y="1159293"/>
            <a:ext cx="4944707" cy="33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800" dirty="0"/>
              <a:t>SPRI: Solid Phase Reversible </a:t>
            </a:r>
            <a:r>
              <a:rPr lang="en-US" sz="1800" dirty="0" err="1"/>
              <a:t>Immobilisation</a:t>
            </a:r>
            <a:endParaRPr sz="18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800" dirty="0"/>
              <a:t>Removes contaminants introduced during library preparation</a:t>
            </a:r>
            <a:endParaRPr sz="18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800" dirty="0"/>
              <a:t>Does not compromise sample quality</a:t>
            </a:r>
            <a:endParaRPr sz="18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800" dirty="0"/>
              <a:t>Easily modified for various target fragment lengths</a:t>
            </a:r>
            <a:endParaRPr sz="1800" dirty="0"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r="20044"/>
          <a:stretch/>
        </p:blipFill>
        <p:spPr>
          <a:xfrm>
            <a:off x="5661403" y="1667608"/>
            <a:ext cx="2883270" cy="2363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55BD15-A527-B129-77E5-153E715E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SPRI cleanups?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242b7cc4fd_0_7"/>
          <p:cNvPicPr preferRelativeResize="0"/>
          <p:nvPr/>
        </p:nvPicPr>
        <p:blipFill rotWithShape="1">
          <a:blip r:embed="rId3">
            <a:alphaModFix/>
          </a:blip>
          <a:srcRect t="14058" b="18483"/>
          <a:stretch/>
        </p:blipFill>
        <p:spPr>
          <a:xfrm>
            <a:off x="1258990" y="1490514"/>
            <a:ext cx="6683034" cy="31538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242b7cc4fd_0_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dirty="0"/>
              <a:t>SPRI Overview</a:t>
            </a:r>
            <a:endParaRPr dirty="0"/>
          </a:p>
        </p:txBody>
      </p:sp>
      <p:sp>
        <p:nvSpPr>
          <p:cNvPr id="84" name="Google Shape;84;g1242b7cc4fd_0_7"/>
          <p:cNvSpPr txBox="1"/>
          <p:nvPr/>
        </p:nvSpPr>
        <p:spPr>
          <a:xfrm>
            <a:off x="1258990" y="1264073"/>
            <a:ext cx="124744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Add beads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242b7cc4fd_0_7"/>
          <p:cNvSpPr txBox="1"/>
          <p:nvPr/>
        </p:nvSpPr>
        <p:spPr>
          <a:xfrm>
            <a:off x="2490105" y="1264073"/>
            <a:ext cx="811462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Binding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242b7cc4fd_0_7"/>
          <p:cNvSpPr txBox="1"/>
          <p:nvPr/>
        </p:nvSpPr>
        <p:spPr>
          <a:xfrm>
            <a:off x="3469821" y="1183282"/>
            <a:ext cx="1338942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Remove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Supernatant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1242b7cc4fd_0_7"/>
          <p:cNvSpPr txBox="1"/>
          <p:nvPr/>
        </p:nvSpPr>
        <p:spPr>
          <a:xfrm>
            <a:off x="4806176" y="1264073"/>
            <a:ext cx="100420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EtOH wash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1242b7cc4fd_0_7"/>
          <p:cNvSpPr txBox="1"/>
          <p:nvPr/>
        </p:nvSpPr>
        <p:spPr>
          <a:xfrm>
            <a:off x="5943598" y="1264073"/>
            <a:ext cx="100420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Elute in H2O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1242b7cc4fd_0_7"/>
          <p:cNvSpPr txBox="1"/>
          <p:nvPr/>
        </p:nvSpPr>
        <p:spPr>
          <a:xfrm>
            <a:off x="7035922" y="1183282"/>
            <a:ext cx="1102735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Transfer elution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g1242b7cc4fd_0_7"/>
          <p:cNvSpPr txBox="1"/>
          <p:nvPr/>
        </p:nvSpPr>
        <p:spPr>
          <a:xfrm>
            <a:off x="6235200" y="4678582"/>
            <a:ext cx="2908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Created with </a:t>
            </a:r>
            <a:r>
              <a:rPr lang="en-US" sz="1000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1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4123a77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65" y="161818"/>
            <a:ext cx="4990971" cy="42650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4123a771a_1_0"/>
          <p:cNvSpPr txBox="1"/>
          <p:nvPr/>
        </p:nvSpPr>
        <p:spPr>
          <a:xfrm>
            <a:off x="994334" y="4643158"/>
            <a:ext cx="8113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/>
            <a:r>
              <a:rPr lang="en-US" sz="900" dirty="0"/>
              <a:t>Image from Broad Institute Bootcamp: </a:t>
            </a:r>
            <a:r>
              <a:rPr lang="en-US" sz="900" u="sng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https://www.broadinstitute.org/genome-sequencing/broadillumina-genome-analyzer-boot-camp</a:t>
            </a:r>
            <a:r>
              <a:rPr lang="en-US" sz="900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9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242b7cc4fd_0_7"/>
          <p:cNvPicPr preferRelativeResize="0"/>
          <p:nvPr/>
        </p:nvPicPr>
        <p:blipFill rotWithShape="1">
          <a:blip r:embed="rId3">
            <a:alphaModFix/>
          </a:blip>
          <a:srcRect t="14058" b="18483"/>
          <a:stretch/>
        </p:blipFill>
        <p:spPr>
          <a:xfrm>
            <a:off x="1258990" y="1490514"/>
            <a:ext cx="6683034" cy="31538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242b7cc4fd_0_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dirty="0"/>
              <a:t>SPRI Overview</a:t>
            </a:r>
            <a:endParaRPr dirty="0"/>
          </a:p>
        </p:txBody>
      </p:sp>
      <p:sp>
        <p:nvSpPr>
          <p:cNvPr id="84" name="Google Shape;84;g1242b7cc4fd_0_7"/>
          <p:cNvSpPr txBox="1"/>
          <p:nvPr/>
        </p:nvSpPr>
        <p:spPr>
          <a:xfrm>
            <a:off x="1258990" y="1264073"/>
            <a:ext cx="124744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Add beads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242b7cc4fd_0_7"/>
          <p:cNvSpPr txBox="1"/>
          <p:nvPr/>
        </p:nvSpPr>
        <p:spPr>
          <a:xfrm>
            <a:off x="2490105" y="1264073"/>
            <a:ext cx="811462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Binding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242b7cc4fd_0_7"/>
          <p:cNvSpPr txBox="1"/>
          <p:nvPr/>
        </p:nvSpPr>
        <p:spPr>
          <a:xfrm>
            <a:off x="3469821" y="1183282"/>
            <a:ext cx="1338942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Remove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Supernatant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1242b7cc4fd_0_7"/>
          <p:cNvSpPr txBox="1"/>
          <p:nvPr/>
        </p:nvSpPr>
        <p:spPr>
          <a:xfrm>
            <a:off x="4806176" y="1264073"/>
            <a:ext cx="100420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EtOH wash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1242b7cc4fd_0_7"/>
          <p:cNvSpPr txBox="1"/>
          <p:nvPr/>
        </p:nvSpPr>
        <p:spPr>
          <a:xfrm>
            <a:off x="5943598" y="1264073"/>
            <a:ext cx="100420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Elute in H2O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1242b7cc4fd_0_7"/>
          <p:cNvSpPr txBox="1"/>
          <p:nvPr/>
        </p:nvSpPr>
        <p:spPr>
          <a:xfrm>
            <a:off x="7035922" y="1183282"/>
            <a:ext cx="1102735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Transfer elution</a:t>
            </a:r>
            <a:endParaRPr sz="105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g1242b7cc4fd_0_7"/>
          <p:cNvSpPr txBox="1"/>
          <p:nvPr/>
        </p:nvSpPr>
        <p:spPr>
          <a:xfrm>
            <a:off x="6235200" y="4678582"/>
            <a:ext cx="2908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Created with </a:t>
            </a:r>
            <a:r>
              <a:rPr lang="en-US" sz="1000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1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3229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items, several, variety&#10;&#10;Description automatically generated">
            <a:extLst>
              <a:ext uri="{FF2B5EF4-FFF2-40B4-BE49-F238E27FC236}">
                <a16:creationId xmlns:a16="http://schemas.microsoft.com/office/drawing/2014/main" id="{CF48F76A-A9CB-AE6B-8C55-F2BA71D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7AE8B-978A-E807-8098-DFD55DF5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0" y="1151334"/>
            <a:ext cx="4335236" cy="337824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Divide beads into 4-5 mL aliquots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Always warm beads to room temperature and mix well before using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80% ethanol should be </a:t>
            </a:r>
            <a:r>
              <a:rPr lang="en-US" sz="1800" i="1" dirty="0"/>
              <a:t>freshly prepared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4B810-711B-BA2D-68F9-44A74AE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 for SPRI cleanups</a:t>
            </a:r>
          </a:p>
        </p:txBody>
      </p:sp>
      <p:pic>
        <p:nvPicPr>
          <p:cNvPr id="5" name="Picture 4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584705CB-7171-6528-37AB-8BF2A6A74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7" r="24643" b="10635"/>
          <a:stretch/>
        </p:blipFill>
        <p:spPr>
          <a:xfrm>
            <a:off x="808264" y="1151334"/>
            <a:ext cx="3192236" cy="33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2010"/>
      </p:ext>
    </p:extLst>
  </p:cSld>
  <p:clrMapOvr>
    <a:masterClrMapping/>
  </p:clrMapOvr>
</p:sld>
</file>

<file path=ppt/theme/theme1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</Words>
  <Application>Microsoft Macintosh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Corbel</vt:lpstr>
      <vt:lpstr>Noto Sans Symbols</vt:lpstr>
      <vt:lpstr>Arial</vt:lpstr>
      <vt:lpstr>Poppins</vt:lpstr>
      <vt:lpstr>1_Frame</vt:lpstr>
      <vt:lpstr>6_Frame</vt:lpstr>
      <vt:lpstr>DNA Cleanup with SPRI Beads</vt:lpstr>
      <vt:lpstr>Why use SPRI cleanups?</vt:lpstr>
      <vt:lpstr>SPRI Overview</vt:lpstr>
      <vt:lpstr>PowerPoint Presentation</vt:lpstr>
      <vt:lpstr>SPRI Overview</vt:lpstr>
      <vt:lpstr>PowerPoint Presentation</vt:lpstr>
      <vt:lpstr>Important considerations for SPRI cleanups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Cleanup with SPRI Beads</dc:title>
  <cp:lastModifiedBy>Shirlee Wohl</cp:lastModifiedBy>
  <cp:revision>4</cp:revision>
  <dcterms:modified xsi:type="dcterms:W3CDTF">2022-06-01T23:36:51Z</dcterms:modified>
</cp:coreProperties>
</file>