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  <p:sldMasterId id="2147483888" r:id="rId2"/>
    <p:sldMasterId id="2147483864" r:id="rId3"/>
    <p:sldMasterId id="2147483876" r:id="rId4"/>
  </p:sldMasterIdLst>
  <p:notesMasterIdLst>
    <p:notesMasterId r:id="rId46"/>
  </p:notesMasterIdLst>
  <p:sldIdLst>
    <p:sldId id="270" r:id="rId5"/>
    <p:sldId id="281" r:id="rId6"/>
    <p:sldId id="279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1" r:id="rId26"/>
    <p:sldId id="302" r:id="rId27"/>
    <p:sldId id="303" r:id="rId28"/>
    <p:sldId id="311" r:id="rId29"/>
    <p:sldId id="312" r:id="rId30"/>
    <p:sldId id="313" r:id="rId31"/>
    <p:sldId id="314" r:id="rId32"/>
    <p:sldId id="315" r:id="rId33"/>
    <p:sldId id="326" r:id="rId34"/>
    <p:sldId id="316" r:id="rId35"/>
    <p:sldId id="317" r:id="rId36"/>
    <p:sldId id="318" r:id="rId37"/>
    <p:sldId id="327" r:id="rId38"/>
    <p:sldId id="319" r:id="rId39"/>
    <p:sldId id="320" r:id="rId40"/>
    <p:sldId id="328" r:id="rId41"/>
    <p:sldId id="322" r:id="rId42"/>
    <p:sldId id="321" r:id="rId43"/>
    <p:sldId id="323" r:id="rId44"/>
    <p:sldId id="32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E"/>
    <a:srgbClr val="FFC951"/>
    <a:srgbClr val="0BB4F8"/>
    <a:srgbClr val="0C6D77"/>
    <a:srgbClr val="456D1B"/>
    <a:srgbClr val="EF634F"/>
    <a:srgbClr val="1A3E66"/>
    <a:srgbClr val="A64573"/>
    <a:srgbClr val="ED4036"/>
    <a:srgbClr val="53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4"/>
    <p:restoredTop sz="91532"/>
  </p:normalViewPr>
  <p:slideViewPr>
    <p:cSldViewPr snapToGrid="0" snapToObjects="1">
      <p:cViewPr varScale="1">
        <p:scale>
          <a:sx n="124" d="100"/>
          <a:sy n="124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74F76-8AA2-764A-9D59-9C9FF39C0DD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F4251-CFEE-174A-8CBA-403F9D73D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5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70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1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14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4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74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8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Transfer often automatic through </a:t>
            </a:r>
            <a:r>
              <a:rPr lang="en-US" dirty="0" err="1"/>
              <a:t>basespace</a:t>
            </a:r>
            <a:r>
              <a:rPr lang="en-US" dirty="0"/>
              <a:t> or another cloud setup but can do it manually</a:t>
            </a:r>
          </a:p>
          <a:p>
            <a:r>
              <a:rPr lang="en-US" dirty="0"/>
              <a:t>This is what you want assuming you don’t want to redo </a:t>
            </a:r>
            <a:r>
              <a:rPr lang="en-US" dirty="0" err="1"/>
              <a:t>demux</a:t>
            </a:r>
            <a:endParaRPr lang="en-US" dirty="0"/>
          </a:p>
          <a:p>
            <a:r>
              <a:rPr lang="en-US" dirty="0"/>
              <a:t>All the raw files and pre-</a:t>
            </a:r>
            <a:r>
              <a:rPr lang="en-US" dirty="0" err="1"/>
              <a:t>demux</a:t>
            </a:r>
            <a:r>
              <a:rPr lang="en-US" dirty="0"/>
              <a:t> </a:t>
            </a:r>
            <a:r>
              <a:rPr lang="en-US" dirty="0" err="1"/>
              <a:t>fastq</a:t>
            </a:r>
            <a:r>
              <a:rPr lang="en-US" dirty="0"/>
              <a:t> are available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26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6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74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6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99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8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62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0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0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5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9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step after mapping reads to the reference is calling variants, or differences from the reference genome</a:t>
            </a:r>
          </a:p>
          <a:p>
            <a:r>
              <a:rPr lang="en-US" dirty="0"/>
              <a:t>But if you performed amplicon sequencing, there is one </a:t>
            </a:r>
            <a:r>
              <a:rPr lang="en-US"/>
              <a:t>more step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9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step after mapping reads to the reference is calling variants, or differences from the reference genome</a:t>
            </a:r>
          </a:p>
          <a:p>
            <a:r>
              <a:rPr lang="en-US" dirty="0"/>
              <a:t>But if you performed amplicon sequencing, there is one </a:t>
            </a:r>
            <a:r>
              <a:rPr lang="en-US"/>
              <a:t>more step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8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step after mapping reads to the reference is calling variants, or differences from the reference genome</a:t>
            </a:r>
          </a:p>
          <a:p>
            <a:r>
              <a:rPr lang="en-US" dirty="0"/>
              <a:t>But if you performed amplicon sequencing, there is one </a:t>
            </a:r>
            <a:r>
              <a:rPr lang="en-US"/>
              <a:t>more step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7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54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83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59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3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456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45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367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780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027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0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8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 process involving analyses of each cluster of light, subtracting background, and determining which channel has most signal, as shown in bar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24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9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456D1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5157B-1213-944F-8DE3-220266278AEB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63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23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0C6D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C7082-6E67-B248-BD14-5EF416FFE4CA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5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95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BAF1FF-C111-1849-AABB-478092A3B9E0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DDBECB-6484-9449-9128-D4CB71775D3F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7155FF-3DE6-4F90-8C74-BAD77FB3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15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885E14-B40C-4AA4-9965-AB737879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12752F-19E0-430A-86B4-B935E66121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65B98-860B-0D42-B84F-F74D0DFAF7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0400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41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273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1A3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6A5FE-986F-E344-AD3F-8CA335BED5A9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6819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994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9D6653-12A6-674F-9FFE-006B16563888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2BECE-DC81-6E4F-9A95-A2DC11EBFE12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9002025-2249-4339-9AD9-18F66EAA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31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125BFFC-0F92-454F-B82F-F1287AAE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8B9257-F1BE-422C-8D4D-A7749BB8BB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88055-26C0-BA4C-BA03-919EA8B051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16700"/>
            <a:ext cx="12192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0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248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912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6030CD-039E-AC49-9156-D612EFA1FE85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C5469-E0DB-4344-9520-E7E6EAE1D73B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226F1A-6F80-41F8-B086-DAC1D46C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8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9BD7C-EEC1-49C8-92DD-E8AE995E03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E4A525-7E09-4D85-AB40-B3A5574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4AB3-C92B-AD4F-9886-81F2CF87E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16700"/>
            <a:ext cx="12192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6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24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EF63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1EBEE-45F7-DF42-AAAD-3FCF65C1DCFC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64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1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AAB30A-DDF2-7D4D-8F80-E3C9E1866844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62691A-EA57-1642-A70E-A15E4A906F0A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9261B3-FF8B-4B16-B0F0-2C621FD7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721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EDF69F5-E9A8-41D9-B603-42F88439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6703CF-2A18-4D17-9624-67D18F7526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3DDDA-D61E-A946-99B6-BE58B9ECE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0400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597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5" r:id="rId2"/>
    <p:sldLayoutId id="2147483857" r:id="rId3"/>
    <p:sldLayoutId id="2147483862" r:id="rId4"/>
    <p:sldLayoutId id="2147483860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88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1" r:id="rId2"/>
    <p:sldLayoutId id="2147483893" r:id="rId3"/>
    <p:sldLayoutId id="2147483898" r:id="rId4"/>
    <p:sldLayoutId id="2147483896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329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7" r:id="rId2"/>
    <p:sldLayoutId id="2147483869" r:id="rId3"/>
    <p:sldLayoutId id="2147483871" r:id="rId4"/>
    <p:sldLayoutId id="2147483872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41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9" r:id="rId2"/>
    <p:sldLayoutId id="2147483881" r:id="rId3"/>
    <p:sldLayoutId id="2147483886" r:id="rId4"/>
    <p:sldLayoutId id="2147483884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emf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B721-E8E5-7145-8BD2-AD9A880CA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Bioinformatics – Illumina Sequencing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DC45F-2047-2640-B857-D096862D9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Bioinformatics Module</a:t>
            </a:r>
          </a:p>
        </p:txBody>
      </p:sp>
    </p:spTree>
    <p:extLst>
      <p:ext uri="{BB962C8B-B14F-4D97-AF65-F5344CB8AC3E}">
        <p14:creationId xmlns:p14="http://schemas.microsoft.com/office/powerpoint/2010/main" val="185899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FA8223-332E-8B4C-A20A-27EC524019B5}"/>
              </a:ext>
            </a:extLst>
          </p:cNvPr>
          <p:cNvSpPr/>
          <p:nvPr/>
        </p:nvSpPr>
        <p:spPr>
          <a:xfrm>
            <a:off x="2548890" y="5805647"/>
            <a:ext cx="98298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FASTQ format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1F4AE-02F3-AA4C-A87E-24DD724D6EBA}"/>
              </a:ext>
            </a:extLst>
          </p:cNvPr>
          <p:cNvSpPr txBox="1"/>
          <p:nvPr/>
        </p:nvSpPr>
        <p:spPr>
          <a:xfrm>
            <a:off x="1825618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Image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CCDC-A361-D347-9917-513EF0463A70}"/>
              </a:ext>
            </a:extLst>
          </p:cNvPr>
          <p:cNvSpPr txBox="1"/>
          <p:nvPr/>
        </p:nvSpPr>
        <p:spPr>
          <a:xfrm>
            <a:off x="1825618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1BAE5-90AA-FA49-BFF8-F716769F25B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43186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D69BCB-9DC6-CD4A-BDBA-10E788323F62}"/>
              </a:ext>
            </a:extLst>
          </p:cNvPr>
          <p:cNvSpPr txBox="1"/>
          <p:nvPr/>
        </p:nvSpPr>
        <p:spPr>
          <a:xfrm>
            <a:off x="3718102" y="5728256"/>
            <a:ext cx="6118047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Basecalling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converts raw data into files that end with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(or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fastq.gz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) – these contain raw reads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80341-7626-2C4E-8611-887AC22C1ED8}"/>
              </a:ext>
            </a:extLst>
          </p:cNvPr>
          <p:cNvSpPr txBox="1"/>
          <p:nvPr/>
        </p:nvSpPr>
        <p:spPr>
          <a:xfrm>
            <a:off x="2448400" y="1848745"/>
            <a:ext cx="9061341" cy="224676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@M01244:353:000000000-GC8JL:1:1101:16145:1385 1:N:0:5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GGCTTCATTTAATTATTTGAAGTCACCTAATTTTTCTAAACTGATAAATATTATAATTTGGTTTTTACTATTAAGTGTTTGCC+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B@AABFFFFFFFGGGGGGGFGGFHFFFHHHFFFHHFGHGFGHHHHFFFFHFHHGGGFHFDGBFFFGEGHHHHHHGGGHHHHEF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@M01244:353:000000000-GC8JL:1:1101:16975:1388 1:N:0:5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GGCTTCATTTAATTATTTGAAGTCACCTAATTTTTCTAAACTGATAAATATTATAATTTGGTTTTTACTATTAAGTGTTTGCC+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&gt;AAAA1@DFDD@GFFFG3AFGFHGGHBB1AGHBFGGHBGHBGE1FGGFDD2FG2A2DHF2GH/GGEHHGDAGB2F22DGA0FF</a:t>
            </a:r>
          </a:p>
          <a:p>
            <a:endParaRPr lang="en-US" sz="14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D21C4-F909-AC4A-8F27-E5067A9EFAE2}"/>
              </a:ext>
            </a:extLst>
          </p:cNvPr>
          <p:cNvSpPr txBox="1"/>
          <p:nvPr/>
        </p:nvSpPr>
        <p:spPr>
          <a:xfrm>
            <a:off x="2374494" y="4157809"/>
            <a:ext cx="906134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There are 4 lines of information for each read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83C8F5FB-5F97-DD48-AA29-96AE0432E2C9}"/>
              </a:ext>
            </a:extLst>
          </p:cNvPr>
          <p:cNvSpPr/>
          <p:nvPr/>
        </p:nvSpPr>
        <p:spPr>
          <a:xfrm>
            <a:off x="2218110" y="2066886"/>
            <a:ext cx="156384" cy="686946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9EA831-4C27-DF4B-A825-D7824A44141D}"/>
              </a:ext>
            </a:extLst>
          </p:cNvPr>
          <p:cNvSpPr txBox="1"/>
          <p:nvPr/>
        </p:nvSpPr>
        <p:spPr>
          <a:xfrm>
            <a:off x="707931" y="2117971"/>
            <a:ext cx="1448557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Information for 1 read</a:t>
            </a:r>
          </a:p>
        </p:txBody>
      </p:sp>
    </p:spTree>
    <p:extLst>
      <p:ext uri="{BB962C8B-B14F-4D97-AF65-F5344CB8AC3E}">
        <p14:creationId xmlns:p14="http://schemas.microsoft.com/office/powerpoint/2010/main" val="71131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FA8223-332E-8B4C-A20A-27EC524019B5}"/>
              </a:ext>
            </a:extLst>
          </p:cNvPr>
          <p:cNvSpPr/>
          <p:nvPr/>
        </p:nvSpPr>
        <p:spPr>
          <a:xfrm>
            <a:off x="2548890" y="5805647"/>
            <a:ext cx="98298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FASTQ format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1F4AE-02F3-AA4C-A87E-24DD724D6EBA}"/>
              </a:ext>
            </a:extLst>
          </p:cNvPr>
          <p:cNvSpPr txBox="1"/>
          <p:nvPr/>
        </p:nvSpPr>
        <p:spPr>
          <a:xfrm>
            <a:off x="1825618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Image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CCDC-A361-D347-9917-513EF0463A70}"/>
              </a:ext>
            </a:extLst>
          </p:cNvPr>
          <p:cNvSpPr txBox="1"/>
          <p:nvPr/>
        </p:nvSpPr>
        <p:spPr>
          <a:xfrm>
            <a:off x="1825618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1BAE5-90AA-FA49-BFF8-F716769F25B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43186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D69BCB-9DC6-CD4A-BDBA-10E788323F62}"/>
              </a:ext>
            </a:extLst>
          </p:cNvPr>
          <p:cNvSpPr txBox="1"/>
          <p:nvPr/>
        </p:nvSpPr>
        <p:spPr>
          <a:xfrm>
            <a:off x="3718102" y="5728256"/>
            <a:ext cx="6118047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Basecalling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converts raw data into files that end with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(or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fastq.gz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) – these contain raw reads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80341-7626-2C4E-8611-887AC22C1ED8}"/>
              </a:ext>
            </a:extLst>
          </p:cNvPr>
          <p:cNvSpPr txBox="1"/>
          <p:nvPr/>
        </p:nvSpPr>
        <p:spPr>
          <a:xfrm>
            <a:off x="2448400" y="1848745"/>
            <a:ext cx="9061341" cy="224676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@M01244:353:000000000-GC8JL:1:1101:16145:1385 1:N:0:5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GGCTTCATTTAATTATTTGAAGTCACCTAATTTTTCTAAACTGATAAATATTATAATTTGGTTTTTACTATTAAGTGTTTGCC+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B@AABFFFFFFFGGGGGGGFGGFHFFFHHHFFFHHFGHGFGHHHHFFFFHFHHGGGFHFDGBFFFGEGHHHHHHGGGHHHHEF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@M01244:353:000000000-GC8JL:1:1101:16975:1388 1:N:0:5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GGCTTCATTTAATTATTTGAAGTCACCTAATTTTTCTAAACTGATAAATATTATAATTTGGTTTTTACTATTAAGTGTTTGCC+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&gt;AAAA1@DFDD@GFFFG3AFGFHGGHBB1AGHBFGGHBGHBGE1FGGFDD2FG2A2DHF2GH/GGEHHGDAGB2F22DGA0FF</a:t>
            </a:r>
          </a:p>
          <a:p>
            <a:endParaRPr lang="en-US" sz="14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D21C4-F909-AC4A-8F27-E5067A9EFAE2}"/>
              </a:ext>
            </a:extLst>
          </p:cNvPr>
          <p:cNvSpPr txBox="1"/>
          <p:nvPr/>
        </p:nvSpPr>
        <p:spPr>
          <a:xfrm>
            <a:off x="2374494" y="4157809"/>
            <a:ext cx="906134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There are 4 lines of information for each read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EE93E5-3935-3F44-B935-E581CD5004DE}"/>
              </a:ext>
            </a:extLst>
          </p:cNvPr>
          <p:cNvSpPr txBox="1"/>
          <p:nvPr/>
        </p:nvSpPr>
        <p:spPr>
          <a:xfrm>
            <a:off x="8526153" y="1479044"/>
            <a:ext cx="3303897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Read identifier: starts with @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FCCE4-BF4E-6244-9863-63E571FD487E}"/>
              </a:ext>
            </a:extLst>
          </p:cNvPr>
          <p:cNvSpPr/>
          <p:nvPr/>
        </p:nvSpPr>
        <p:spPr>
          <a:xfrm>
            <a:off x="2524170" y="2076117"/>
            <a:ext cx="4859610" cy="252843"/>
          </a:xfrm>
          <a:prstGeom prst="rect">
            <a:avLst/>
          </a:prstGeom>
          <a:solidFill>
            <a:srgbClr val="FFFF00">
              <a:alpha val="16078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/>
            <a:endParaRPr lang="en-US" sz="2000" dirty="0" err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404E93-9D74-DA4F-9AA0-892D5DD43F7A}"/>
              </a:ext>
            </a:extLst>
          </p:cNvPr>
          <p:cNvCxnSpPr>
            <a:cxnSpLocks/>
          </p:cNvCxnSpPr>
          <p:nvPr/>
        </p:nvCxnSpPr>
        <p:spPr>
          <a:xfrm flipH="1">
            <a:off x="7463790" y="1648321"/>
            <a:ext cx="1062363" cy="396649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9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FA8223-332E-8B4C-A20A-27EC524019B5}"/>
              </a:ext>
            </a:extLst>
          </p:cNvPr>
          <p:cNvSpPr/>
          <p:nvPr/>
        </p:nvSpPr>
        <p:spPr>
          <a:xfrm>
            <a:off x="2548890" y="5805647"/>
            <a:ext cx="98298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FASTQ format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1F4AE-02F3-AA4C-A87E-24DD724D6EBA}"/>
              </a:ext>
            </a:extLst>
          </p:cNvPr>
          <p:cNvSpPr txBox="1"/>
          <p:nvPr/>
        </p:nvSpPr>
        <p:spPr>
          <a:xfrm>
            <a:off x="1825618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Image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CCDC-A361-D347-9917-513EF0463A70}"/>
              </a:ext>
            </a:extLst>
          </p:cNvPr>
          <p:cNvSpPr txBox="1"/>
          <p:nvPr/>
        </p:nvSpPr>
        <p:spPr>
          <a:xfrm>
            <a:off x="1825618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1BAE5-90AA-FA49-BFF8-F716769F25B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43186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D69BCB-9DC6-CD4A-BDBA-10E788323F62}"/>
              </a:ext>
            </a:extLst>
          </p:cNvPr>
          <p:cNvSpPr txBox="1"/>
          <p:nvPr/>
        </p:nvSpPr>
        <p:spPr>
          <a:xfrm>
            <a:off x="3718102" y="5728256"/>
            <a:ext cx="6118047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Basecalling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converts raw data into files that end with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(or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fastq.gz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) – these contain raw reads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80341-7626-2C4E-8611-887AC22C1ED8}"/>
              </a:ext>
            </a:extLst>
          </p:cNvPr>
          <p:cNvSpPr txBox="1"/>
          <p:nvPr/>
        </p:nvSpPr>
        <p:spPr>
          <a:xfrm>
            <a:off x="2448400" y="1848745"/>
            <a:ext cx="9061341" cy="224676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@M01244:353:000000000-GC8JL:1:1101:16145:1385 1:N:0:5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GGCTTCATTTAATTATTTGAAGTCACCTAATTTTTCTAAACTGATAAATATTATAATTTGGTTTTTACTATTAAGTGTTTGCC+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B@AABFFFFFFFGGGGGGGFGGFHFFFHHHFFFHHFGHGFGHHHHFFFFHFHHGGGFHFDGBFFFGEGHHHHHHGGGHHHHEF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@M01244:353:000000000-GC8JL:1:1101:16975:1388 1:N:0:5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GGCTTCATTTAATTATTTGAAGTCACCTAATTTTTCTAAACTGATAAATATTATAATTTGGTTTTTACTATTAAGTGTTTGCC+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&gt;AAAA1@DFDD@GFFFG3AFGFHGGHBB1AGHBFGGHBGHBGE1FGGFDD2FG2A2DHF2GH/GGEHHGDAGB2F22DGA0FF</a:t>
            </a:r>
          </a:p>
          <a:p>
            <a:endParaRPr lang="en-US" sz="14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D21C4-F909-AC4A-8F27-E5067A9EFAE2}"/>
              </a:ext>
            </a:extLst>
          </p:cNvPr>
          <p:cNvSpPr txBox="1"/>
          <p:nvPr/>
        </p:nvSpPr>
        <p:spPr>
          <a:xfrm>
            <a:off x="2374494" y="4157809"/>
            <a:ext cx="906134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There are 4 lines of information for each read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8A884-2CE9-BF4F-A4C8-AEB936D7C73F}"/>
              </a:ext>
            </a:extLst>
          </p:cNvPr>
          <p:cNvSpPr txBox="1"/>
          <p:nvPr/>
        </p:nvSpPr>
        <p:spPr>
          <a:xfrm>
            <a:off x="310160" y="1855836"/>
            <a:ext cx="137346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Single read</a:t>
            </a:r>
          </a:p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sequence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D63019-0420-E347-B550-C9091AB4376B}"/>
              </a:ext>
            </a:extLst>
          </p:cNvPr>
          <p:cNvSpPr/>
          <p:nvPr/>
        </p:nvSpPr>
        <p:spPr>
          <a:xfrm>
            <a:off x="2512740" y="2299631"/>
            <a:ext cx="8824692" cy="255413"/>
          </a:xfrm>
          <a:prstGeom prst="rect">
            <a:avLst/>
          </a:prstGeom>
          <a:solidFill>
            <a:srgbClr val="FFFF00">
              <a:alpha val="16078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endParaRPr lang="en-US" sz="2000" dirty="0" err="1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477587-356B-6B48-8895-F5CA8537DC66}"/>
              </a:ext>
            </a:extLst>
          </p:cNvPr>
          <p:cNvCxnSpPr>
            <a:cxnSpLocks/>
          </p:cNvCxnSpPr>
          <p:nvPr/>
        </p:nvCxnSpPr>
        <p:spPr>
          <a:xfrm>
            <a:off x="1656287" y="2276771"/>
            <a:ext cx="816431" cy="148013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752D15-FCE1-BB4E-8602-02782F275692}"/>
              </a:ext>
            </a:extLst>
          </p:cNvPr>
          <p:cNvSpPr txBox="1"/>
          <p:nvPr/>
        </p:nvSpPr>
        <p:spPr>
          <a:xfrm>
            <a:off x="8526153" y="1479044"/>
            <a:ext cx="3303897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Read identifier: starts with @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A0CB69-20C6-D947-A742-CCC5ACD05EFB}"/>
              </a:ext>
            </a:extLst>
          </p:cNvPr>
          <p:cNvCxnSpPr>
            <a:cxnSpLocks/>
          </p:cNvCxnSpPr>
          <p:nvPr/>
        </p:nvCxnSpPr>
        <p:spPr>
          <a:xfrm flipH="1">
            <a:off x="7463790" y="1648321"/>
            <a:ext cx="1062363" cy="396649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FA8223-332E-8B4C-A20A-27EC524019B5}"/>
              </a:ext>
            </a:extLst>
          </p:cNvPr>
          <p:cNvSpPr/>
          <p:nvPr/>
        </p:nvSpPr>
        <p:spPr>
          <a:xfrm>
            <a:off x="2548890" y="5805647"/>
            <a:ext cx="98298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FASTQ format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1F4AE-02F3-AA4C-A87E-24DD724D6EBA}"/>
              </a:ext>
            </a:extLst>
          </p:cNvPr>
          <p:cNvSpPr txBox="1"/>
          <p:nvPr/>
        </p:nvSpPr>
        <p:spPr>
          <a:xfrm>
            <a:off x="1825618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Image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CCDC-A361-D347-9917-513EF0463A70}"/>
              </a:ext>
            </a:extLst>
          </p:cNvPr>
          <p:cNvSpPr txBox="1"/>
          <p:nvPr/>
        </p:nvSpPr>
        <p:spPr>
          <a:xfrm>
            <a:off x="1825618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1BAE5-90AA-FA49-BFF8-F716769F25B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43186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D69BCB-9DC6-CD4A-BDBA-10E788323F62}"/>
              </a:ext>
            </a:extLst>
          </p:cNvPr>
          <p:cNvSpPr txBox="1"/>
          <p:nvPr/>
        </p:nvSpPr>
        <p:spPr>
          <a:xfrm>
            <a:off x="3718102" y="5728256"/>
            <a:ext cx="6118047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Basecalling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converts raw data into files that end with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(or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fastq.gz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) – these contain raw reads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80341-7626-2C4E-8611-887AC22C1ED8}"/>
              </a:ext>
            </a:extLst>
          </p:cNvPr>
          <p:cNvSpPr txBox="1"/>
          <p:nvPr/>
        </p:nvSpPr>
        <p:spPr>
          <a:xfrm>
            <a:off x="2448400" y="1848745"/>
            <a:ext cx="9061341" cy="224676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@M01244:353:000000000-GC8JL:1:1101:16145:1385 1:N:0:5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GGCTTCATTTAATTATTTGAAGTCACCTAATTTTTCTAAACTGATAAATATTATAATTTGGTTTTTACTATTAAGTGTTTGCC+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B@AABFFFFFFFGGGGGGGFGGFHFFFHHHFFFHHFGHGFGHHHHFFFFHFHHGGGFHFDGBFFFGEGHHHHHHGGGHHHHEF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@M01244:353:000000000-GC8JL:1:1101:16975:1388 1:N:0:5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GGCTTCATTTAATTATTTGAAGTCACCTAATTTTTCTAAACTGATAAATATTATAATTTGGTTTTTACTATTAAGTGTTTGCC+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&gt;AAAA1@DFDD@GFFFG3AFGFHGGHBB1AGHBFGGHBGHBGE1FGGFDD2FG2A2DHF2GH/GGEHHGDAGB2F22DGA0FF</a:t>
            </a:r>
          </a:p>
          <a:p>
            <a:endParaRPr lang="en-US" sz="14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D21C4-F909-AC4A-8F27-E5067A9EFAE2}"/>
              </a:ext>
            </a:extLst>
          </p:cNvPr>
          <p:cNvSpPr txBox="1"/>
          <p:nvPr/>
        </p:nvSpPr>
        <p:spPr>
          <a:xfrm>
            <a:off x="2374494" y="4157809"/>
            <a:ext cx="906134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There are 4 lines of information for each read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8A884-2CE9-BF4F-A4C8-AEB936D7C73F}"/>
              </a:ext>
            </a:extLst>
          </p:cNvPr>
          <p:cNvSpPr txBox="1"/>
          <p:nvPr/>
        </p:nvSpPr>
        <p:spPr>
          <a:xfrm>
            <a:off x="310160" y="1855836"/>
            <a:ext cx="137346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Single read</a:t>
            </a:r>
          </a:p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sequence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477587-356B-6B48-8895-F5CA8537DC66}"/>
              </a:ext>
            </a:extLst>
          </p:cNvPr>
          <p:cNvCxnSpPr>
            <a:cxnSpLocks/>
          </p:cNvCxnSpPr>
          <p:nvPr/>
        </p:nvCxnSpPr>
        <p:spPr>
          <a:xfrm>
            <a:off x="1656287" y="2276771"/>
            <a:ext cx="816431" cy="148013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523980-D143-AB4F-A6F3-ADE76381A4ED}"/>
              </a:ext>
            </a:extLst>
          </p:cNvPr>
          <p:cNvSpPr txBox="1"/>
          <p:nvPr/>
        </p:nvSpPr>
        <p:spPr>
          <a:xfrm>
            <a:off x="8773" y="2635580"/>
            <a:ext cx="1697711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Quality scores for each base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D5780F-A8F8-B24A-A04F-B34CCCAC12CC}"/>
              </a:ext>
            </a:extLst>
          </p:cNvPr>
          <p:cNvSpPr/>
          <p:nvPr/>
        </p:nvSpPr>
        <p:spPr>
          <a:xfrm>
            <a:off x="2512740" y="2714300"/>
            <a:ext cx="8824692" cy="255413"/>
          </a:xfrm>
          <a:prstGeom prst="rect">
            <a:avLst/>
          </a:prstGeom>
          <a:solidFill>
            <a:srgbClr val="FFFF00">
              <a:alpha val="16078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endParaRPr lang="en-US" sz="2000" dirty="0" err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F0EFC-AE2D-F248-BE2A-26B467945147}"/>
              </a:ext>
            </a:extLst>
          </p:cNvPr>
          <p:cNvCxnSpPr>
            <a:cxnSpLocks/>
          </p:cNvCxnSpPr>
          <p:nvPr/>
        </p:nvCxnSpPr>
        <p:spPr>
          <a:xfrm flipV="1">
            <a:off x="1664241" y="2830417"/>
            <a:ext cx="808477" cy="11589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260465-77C3-DF41-9FBB-509DBEED122A}"/>
              </a:ext>
            </a:extLst>
          </p:cNvPr>
          <p:cNvSpPr txBox="1"/>
          <p:nvPr/>
        </p:nvSpPr>
        <p:spPr>
          <a:xfrm>
            <a:off x="8526153" y="1479044"/>
            <a:ext cx="3303897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Read identifier: starts with @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8B1841-F4CD-BC4E-A4A0-8A87F3EA1266}"/>
              </a:ext>
            </a:extLst>
          </p:cNvPr>
          <p:cNvCxnSpPr>
            <a:cxnSpLocks/>
          </p:cNvCxnSpPr>
          <p:nvPr/>
        </p:nvCxnSpPr>
        <p:spPr>
          <a:xfrm flipH="1">
            <a:off x="7463790" y="1648321"/>
            <a:ext cx="1062363" cy="396649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0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FA8223-332E-8B4C-A20A-27EC524019B5}"/>
              </a:ext>
            </a:extLst>
          </p:cNvPr>
          <p:cNvSpPr/>
          <p:nvPr/>
        </p:nvSpPr>
        <p:spPr>
          <a:xfrm>
            <a:off x="2548890" y="5805647"/>
            <a:ext cx="98298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FASTQ format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1F4AE-02F3-AA4C-A87E-24DD724D6EBA}"/>
              </a:ext>
            </a:extLst>
          </p:cNvPr>
          <p:cNvSpPr txBox="1"/>
          <p:nvPr/>
        </p:nvSpPr>
        <p:spPr>
          <a:xfrm>
            <a:off x="1825618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Image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CCDC-A361-D347-9917-513EF0463A70}"/>
              </a:ext>
            </a:extLst>
          </p:cNvPr>
          <p:cNvSpPr txBox="1"/>
          <p:nvPr/>
        </p:nvSpPr>
        <p:spPr>
          <a:xfrm>
            <a:off x="1825618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1BAE5-90AA-FA49-BFF8-F716769F25B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43186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D69BCB-9DC6-CD4A-BDBA-10E788323F62}"/>
              </a:ext>
            </a:extLst>
          </p:cNvPr>
          <p:cNvSpPr txBox="1"/>
          <p:nvPr/>
        </p:nvSpPr>
        <p:spPr>
          <a:xfrm>
            <a:off x="3718102" y="5728256"/>
            <a:ext cx="6118047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Basecalling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converts raw data into files that end with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(or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fastq.gz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) – these contain raw reads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80341-7626-2C4E-8611-887AC22C1ED8}"/>
              </a:ext>
            </a:extLst>
          </p:cNvPr>
          <p:cNvSpPr txBox="1"/>
          <p:nvPr/>
        </p:nvSpPr>
        <p:spPr>
          <a:xfrm>
            <a:off x="2448400" y="1848745"/>
            <a:ext cx="9061341" cy="224676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@M01244:353:000000000-GC8JL:1:1101:16145:1385 1:N:0:5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GGCTTCATTTAATTATTTGAAGTCACCTAATTTTTCTAAACTGATAAATATTATAATTTGGTTTTTACTATTAAGTGTTTGCC+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B@AABFFFFFFFGGGGGGGFGGFHFFFHHHFFFHHFGHGFGHHHHFFFFHFHHGGGFHFDGBFFFGEGHHHHHHGGGHHHHEF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@M01244:353:000000000-GC8JL:1:1101:16975:1388 1:N:0:5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GGCTTCATTTAATTATTTGAAGTCACCTAATTTTTCTAAACTGATAAATATTATAATTTGGTTTTTACTATTAAGTGTTTGCC+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&gt;AAAA1@DFDD@GFFFG3AFGFHGGHBB1AGHBFGGHBGHBGE1FGGFDD2FG2A2DHF2GH/GGEHHGDAGB2F22DGA0FF</a:t>
            </a:r>
          </a:p>
          <a:p>
            <a:endParaRPr lang="en-US" sz="14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D21C4-F909-AC4A-8F27-E5067A9EFAE2}"/>
              </a:ext>
            </a:extLst>
          </p:cNvPr>
          <p:cNvSpPr txBox="1"/>
          <p:nvPr/>
        </p:nvSpPr>
        <p:spPr>
          <a:xfrm>
            <a:off x="2374494" y="4157809"/>
            <a:ext cx="906134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There are 4 lines of information for each read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260465-77C3-DF41-9FBB-509DBEED122A}"/>
              </a:ext>
            </a:extLst>
          </p:cNvPr>
          <p:cNvSpPr txBox="1"/>
          <p:nvPr/>
        </p:nvSpPr>
        <p:spPr>
          <a:xfrm>
            <a:off x="8526153" y="1479044"/>
            <a:ext cx="3303897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Read identifier: starts with @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8B1841-F4CD-BC4E-A4A0-8A87F3EA1266}"/>
              </a:ext>
            </a:extLst>
          </p:cNvPr>
          <p:cNvCxnSpPr>
            <a:cxnSpLocks/>
          </p:cNvCxnSpPr>
          <p:nvPr/>
        </p:nvCxnSpPr>
        <p:spPr>
          <a:xfrm flipH="1">
            <a:off x="7463790" y="1648321"/>
            <a:ext cx="1062363" cy="396649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3CA1AA-8823-1345-BF3D-133E503D6FD7}"/>
              </a:ext>
            </a:extLst>
          </p:cNvPr>
          <p:cNvSpPr txBox="1"/>
          <p:nvPr/>
        </p:nvSpPr>
        <p:spPr>
          <a:xfrm>
            <a:off x="154368" y="3415324"/>
            <a:ext cx="1552116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Beginning of next read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40BD71-E1F9-5C4D-940E-FD496E84016E}"/>
              </a:ext>
            </a:extLst>
          </p:cNvPr>
          <p:cNvSpPr/>
          <p:nvPr/>
        </p:nvSpPr>
        <p:spPr>
          <a:xfrm>
            <a:off x="2512740" y="2937583"/>
            <a:ext cx="4871040" cy="282772"/>
          </a:xfrm>
          <a:prstGeom prst="rect">
            <a:avLst/>
          </a:prstGeom>
          <a:solidFill>
            <a:srgbClr val="FFFF00">
              <a:alpha val="16078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endParaRPr lang="en-US" sz="2000" dirty="0" err="1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2D06B-D49A-1C4F-B6C7-AAB3405FFFA1}"/>
              </a:ext>
            </a:extLst>
          </p:cNvPr>
          <p:cNvCxnSpPr>
            <a:cxnSpLocks/>
          </p:cNvCxnSpPr>
          <p:nvPr/>
        </p:nvCxnSpPr>
        <p:spPr>
          <a:xfrm flipV="1">
            <a:off x="1698302" y="3084803"/>
            <a:ext cx="774416" cy="45383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41041A-7B51-4A4C-9F39-E61044F2F5CD}"/>
              </a:ext>
            </a:extLst>
          </p:cNvPr>
          <p:cNvSpPr txBox="1"/>
          <p:nvPr/>
        </p:nvSpPr>
        <p:spPr>
          <a:xfrm>
            <a:off x="310160" y="1855836"/>
            <a:ext cx="137346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Single read</a:t>
            </a:r>
          </a:p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sequence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3F6C8C-7EB8-A141-B20D-E308260452CE}"/>
              </a:ext>
            </a:extLst>
          </p:cNvPr>
          <p:cNvCxnSpPr>
            <a:cxnSpLocks/>
          </p:cNvCxnSpPr>
          <p:nvPr/>
        </p:nvCxnSpPr>
        <p:spPr>
          <a:xfrm>
            <a:off x="1656287" y="2276771"/>
            <a:ext cx="816431" cy="148013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7980FC7-19D9-BD41-9753-6B36518D7A3A}"/>
              </a:ext>
            </a:extLst>
          </p:cNvPr>
          <p:cNvSpPr txBox="1"/>
          <p:nvPr/>
        </p:nvSpPr>
        <p:spPr>
          <a:xfrm>
            <a:off x="8773" y="2635580"/>
            <a:ext cx="1697711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Quality scores for each base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E375C3-1CC1-4B4E-97EE-A2501247767A}"/>
              </a:ext>
            </a:extLst>
          </p:cNvPr>
          <p:cNvCxnSpPr>
            <a:cxnSpLocks/>
          </p:cNvCxnSpPr>
          <p:nvPr/>
        </p:nvCxnSpPr>
        <p:spPr>
          <a:xfrm flipV="1">
            <a:off x="1664241" y="2830417"/>
            <a:ext cx="808477" cy="11589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07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7652EC-E1CB-4F46-AE10-C5F579F88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14" y="1444988"/>
            <a:ext cx="9003394" cy="28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steps in pathogen genome assembly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F942FA5-808D-9143-B971-74C0C5AA622A}"/>
              </a:ext>
            </a:extLst>
          </p:cNvPr>
          <p:cNvSpPr/>
          <p:nvPr/>
        </p:nvSpPr>
        <p:spPr>
          <a:xfrm>
            <a:off x="4397190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7C0254C-F670-1B47-9E10-A7424C60DA21}"/>
              </a:ext>
            </a:extLst>
          </p:cNvPr>
          <p:cNvSpPr/>
          <p:nvPr/>
        </p:nvSpPr>
        <p:spPr>
          <a:xfrm>
            <a:off x="7531935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7AFC3-D42F-6944-BA7D-357CBA2AE52E}"/>
              </a:ext>
            </a:extLst>
          </p:cNvPr>
          <p:cNvSpPr txBox="1"/>
          <p:nvPr/>
        </p:nvSpPr>
        <p:spPr>
          <a:xfrm>
            <a:off x="1726058" y="4174590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Call nucleotides from raw signal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9E0DF-1290-A841-B65F-24895ABAA8EC}"/>
              </a:ext>
            </a:extLst>
          </p:cNvPr>
          <p:cNvSpPr txBox="1"/>
          <p:nvPr/>
        </p:nvSpPr>
        <p:spPr>
          <a:xfrm>
            <a:off x="4820616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Divide reads by sample barcode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BD74E-D29D-B846-BDB2-F3EF34FA849D}"/>
              </a:ext>
            </a:extLst>
          </p:cNvPr>
          <p:cNvSpPr txBox="1"/>
          <p:nvPr/>
        </p:nvSpPr>
        <p:spPr>
          <a:xfrm>
            <a:off x="7980871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Assemble reads into a complete genome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1F4AE-02F3-AA4C-A87E-24DD724D6EBA}"/>
              </a:ext>
            </a:extLst>
          </p:cNvPr>
          <p:cNvSpPr txBox="1"/>
          <p:nvPr/>
        </p:nvSpPr>
        <p:spPr>
          <a:xfrm>
            <a:off x="1825618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Raw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CCDC-A361-D347-9917-513EF0463A70}"/>
              </a:ext>
            </a:extLst>
          </p:cNvPr>
          <p:cNvSpPr txBox="1"/>
          <p:nvPr/>
        </p:nvSpPr>
        <p:spPr>
          <a:xfrm>
            <a:off x="1825618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1A34B-9B62-C744-91E7-9D0E14A12297}"/>
              </a:ext>
            </a:extLst>
          </p:cNvPr>
          <p:cNvSpPr txBox="1"/>
          <p:nvPr/>
        </p:nvSpPr>
        <p:spPr>
          <a:xfrm>
            <a:off x="4923356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DE7D05-0AAD-D045-96D2-FB157A7396FA}"/>
              </a:ext>
            </a:extLst>
          </p:cNvPr>
          <p:cNvSpPr txBox="1"/>
          <p:nvPr/>
        </p:nvSpPr>
        <p:spPr>
          <a:xfrm>
            <a:off x="4923356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1 FASTQ per sample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ABFA9-5E58-F348-9974-B16E3A5D26C9}"/>
              </a:ext>
            </a:extLst>
          </p:cNvPr>
          <p:cNvSpPr txBox="1"/>
          <p:nvPr/>
        </p:nvSpPr>
        <p:spPr>
          <a:xfrm>
            <a:off x="8021094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3AB73-7CB1-E64F-A055-0F73CA419842}"/>
              </a:ext>
            </a:extLst>
          </p:cNvPr>
          <p:cNvSpPr txBox="1"/>
          <p:nvPr/>
        </p:nvSpPr>
        <p:spPr>
          <a:xfrm>
            <a:off x="8021094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1BAE5-90AA-FA49-BFF8-F716769F25B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43186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E04D0E-AE41-654D-8566-B269E3EDCF07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140924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6089A2-7C1D-7345-909B-DFFD29C2DE4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9238662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152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 on the Illumina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9E0DF-1290-A841-B65F-24895ABAA8EC}"/>
              </a:ext>
            </a:extLst>
          </p:cNvPr>
          <p:cNvSpPr txBox="1"/>
          <p:nvPr/>
        </p:nvSpPr>
        <p:spPr>
          <a:xfrm>
            <a:off x="4820616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Divide reads by sample barcode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1A34B-9B62-C744-91E7-9D0E14A12297}"/>
              </a:ext>
            </a:extLst>
          </p:cNvPr>
          <p:cNvSpPr txBox="1"/>
          <p:nvPr/>
        </p:nvSpPr>
        <p:spPr>
          <a:xfrm>
            <a:off x="4923356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DE7D05-0AAD-D045-96D2-FB157A7396FA}"/>
              </a:ext>
            </a:extLst>
          </p:cNvPr>
          <p:cNvSpPr txBox="1"/>
          <p:nvPr/>
        </p:nvSpPr>
        <p:spPr>
          <a:xfrm>
            <a:off x="4923356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1 FASTQ per sample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E04D0E-AE41-654D-8566-B269E3EDCF07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140924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816A4E-11D5-C84A-9D16-05DADAF99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76" r="31626"/>
          <a:stretch/>
        </p:blipFill>
        <p:spPr>
          <a:xfrm>
            <a:off x="4652010" y="1444752"/>
            <a:ext cx="3143250" cy="284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80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 on the Illumina platform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8C1FB-D9CD-4841-B22D-608B69A2F388}"/>
              </a:ext>
            </a:extLst>
          </p:cNvPr>
          <p:cNvSpPr txBox="1"/>
          <p:nvPr/>
        </p:nvSpPr>
        <p:spPr>
          <a:xfrm>
            <a:off x="1603340" y="1457939"/>
            <a:ext cx="9061341" cy="224676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@M01244:353:000000000-GC8JL:1:1101:16145:1385 1:N:0:5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GGCTTCATTTAATTATTTGAAGTCACCTAATTTTTCTAAACTGATAAATATTATAATTTGGTTTTTACTATTAAGTGTTTGCC+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B@AABFFFFFFFGGGGGGGFGGFHFFFHHHFFFHHFGHGFGHHHHFFFFHFHHGGGFHFDGBFFFGEGHHHHHHGGGHHHHEF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@M01244:353:000000000-GC8JL:1:1101:16975:1388 1:N:0:5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GGCTTCATTTAATTATTTGAAGTCACCTAATTTTTCTAAACTGATAAATATTATAATTTGGTTTTTACTATTAAGTGTTTGCC+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&gt;AAAA1@DFDD@GFFFG3AFGFHGGHBB1AGHBFGGHBGHBGE1FGGFDD2FG2A2DHF2GH/GGEHHGDAGB2F22DGA0FF</a:t>
            </a:r>
          </a:p>
          <a:p>
            <a:endParaRPr lang="en-US" sz="14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43FEE-FDEB-E846-A0A7-21739CF0CF11}"/>
              </a:ext>
            </a:extLst>
          </p:cNvPr>
          <p:cNvSpPr/>
          <p:nvPr/>
        </p:nvSpPr>
        <p:spPr>
          <a:xfrm>
            <a:off x="1649060" y="1883837"/>
            <a:ext cx="8939600" cy="282772"/>
          </a:xfrm>
          <a:prstGeom prst="rect">
            <a:avLst/>
          </a:prstGeom>
          <a:solidFill>
            <a:srgbClr val="FFFF00">
              <a:alpha val="16078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2B29A-0CBE-9646-98D3-BB58B14CCDD1}"/>
              </a:ext>
            </a:extLst>
          </p:cNvPr>
          <p:cNvSpPr/>
          <p:nvPr/>
        </p:nvSpPr>
        <p:spPr>
          <a:xfrm>
            <a:off x="1649060" y="2741087"/>
            <a:ext cx="8939600" cy="282772"/>
          </a:xfrm>
          <a:prstGeom prst="rect">
            <a:avLst/>
          </a:prstGeom>
          <a:solidFill>
            <a:srgbClr val="00B0F0">
              <a:alpha val="16078"/>
            </a:srgb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9665F25-EB8E-8446-A662-922D7FE925AB}"/>
              </a:ext>
            </a:extLst>
          </p:cNvPr>
          <p:cNvSpPr txBox="1">
            <a:spLocks/>
          </p:cNvSpPr>
          <p:nvPr/>
        </p:nvSpPr>
        <p:spPr>
          <a:xfrm>
            <a:off x="1603340" y="3844999"/>
            <a:ext cx="8900830" cy="8338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Poppins" pitchFamily="2" charset="77"/>
                <a:cs typeface="Poppins" pitchFamily="2" charset="77"/>
              </a:rPr>
              <a:t>Your sample sheet tells the machine (or computer) what barcodes to look for and the sample name corresponding to each set of barcodes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51767A-2B41-8647-A80E-45BF52824ED5}"/>
              </a:ext>
            </a:extLst>
          </p:cNvPr>
          <p:cNvSpPr txBox="1"/>
          <p:nvPr/>
        </p:nvSpPr>
        <p:spPr>
          <a:xfrm>
            <a:off x="1723832" y="4994071"/>
            <a:ext cx="3093588" cy="132343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@475b2a54-105d-438d-896d-ec3b37dadf2a </a:t>
            </a:r>
          </a:p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GCACCTCTTTCTTACTGCAGCACCGATTTCCCTCAGAC</a:t>
            </a:r>
          </a:p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/:&lt;CC&lt;3AHEDLE2$&amp;'*''&amp;&amp;)45357BCG)7B:8=5</a:t>
            </a:r>
          </a:p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@525a4adc-ffe9-4ce3-9fe3-e4b0d6e9c975</a:t>
            </a:r>
          </a:p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GCACCTAAACGTAACTCGCTGGCATGCGGCATCAAACG</a:t>
            </a:r>
          </a:p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-22/$032(())=0()-4&lt;C=:32)((-4;93&gt;754?&gt;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2704E-5B86-3E4F-8486-6727C6C0BB8F}"/>
              </a:ext>
            </a:extLst>
          </p:cNvPr>
          <p:cNvSpPr txBox="1"/>
          <p:nvPr/>
        </p:nvSpPr>
        <p:spPr>
          <a:xfrm>
            <a:off x="6428777" y="4994071"/>
            <a:ext cx="3093588" cy="132343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@27bf0fae-6ea7-4a2f-a846-b5064ee98b25</a:t>
            </a:r>
          </a:p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TTAGCGTTCATGCTCAAGCTTGGCGCGTTAGCCACCGG</a:t>
            </a:r>
          </a:p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,49&lt;749&gt;95;@@3ACA0&amp;&amp;+5;26%'@A;0/.*,,-0</a:t>
            </a:r>
          </a:p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@ef7b477d-6cc1-4694-a3dd-4de2eba0975e</a:t>
            </a:r>
          </a:p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TTAGCGATCGTACCCATGAAACCGCGAAAATCGAGTTG</a:t>
            </a:r>
          </a:p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79;A&gt;;69:/91112$&amp;(2&lt;C::0@AAEI84:)$&amp;%(&amp;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39715D-0176-B745-AF6D-154AB5521113}"/>
              </a:ext>
            </a:extLst>
          </p:cNvPr>
          <p:cNvSpPr txBox="1"/>
          <p:nvPr/>
        </p:nvSpPr>
        <p:spPr>
          <a:xfrm>
            <a:off x="1649060" y="4669214"/>
            <a:ext cx="342402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sample1.fastq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1CA192-8F6B-224D-982B-68BDD8DA12BD}"/>
              </a:ext>
            </a:extLst>
          </p:cNvPr>
          <p:cNvSpPr txBox="1"/>
          <p:nvPr/>
        </p:nvSpPr>
        <p:spPr>
          <a:xfrm>
            <a:off x="6396535" y="4669214"/>
            <a:ext cx="342402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sample2.fastq</a:t>
            </a:r>
          </a:p>
        </p:txBody>
      </p:sp>
      <p:pic>
        <p:nvPicPr>
          <p:cNvPr id="34" name="Picture 33" descr="A picture containing circle&#10;&#10;Description automatically generated">
            <a:extLst>
              <a:ext uri="{FF2B5EF4-FFF2-40B4-BE49-F238E27FC236}">
                <a16:creationId xmlns:a16="http://schemas.microsoft.com/office/drawing/2014/main" id="{E7E6E928-03A8-784A-8CC9-DF0CE38E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3" y="1883837"/>
            <a:ext cx="1013330" cy="3439181"/>
          </a:xfrm>
          <a:prstGeom prst="rect">
            <a:avLst/>
          </a:prstGeom>
        </p:spPr>
      </p:pic>
      <p:pic>
        <p:nvPicPr>
          <p:cNvPr id="36" name="Picture 35" descr="Shape, circle&#10;&#10;Description automatically generated">
            <a:extLst>
              <a:ext uri="{FF2B5EF4-FFF2-40B4-BE49-F238E27FC236}">
                <a16:creationId xmlns:a16="http://schemas.microsoft.com/office/drawing/2014/main" id="{B0215095-B8D5-E94F-914A-E9A035FE1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133" y="2741087"/>
            <a:ext cx="1451297" cy="28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 on the Illumina platform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12B67F-C6DF-6C42-9F30-20CD5BA5A6E1}"/>
              </a:ext>
            </a:extLst>
          </p:cNvPr>
          <p:cNvSpPr txBox="1">
            <a:spLocks/>
          </p:cNvSpPr>
          <p:nvPr/>
        </p:nvSpPr>
        <p:spPr>
          <a:xfrm>
            <a:off x="1088990" y="1947619"/>
            <a:ext cx="9918100" cy="8338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Poppins" pitchFamily="2" charset="77"/>
                <a:cs typeface="Poppins" pitchFamily="2" charset="77"/>
              </a:rPr>
              <a:t>After demultiplexing you should have 1 FASTQ file per sample on your sample sheet</a:t>
            </a:r>
          </a:p>
          <a:p>
            <a:r>
              <a:rPr lang="en-US" sz="1700" dirty="0">
                <a:latin typeface="Poppins" pitchFamily="2" charset="77"/>
                <a:cs typeface="Poppins" pitchFamily="2" charset="77"/>
              </a:rPr>
              <a:t>Transfer the per-sample </a:t>
            </a:r>
            <a:r>
              <a:rPr lang="en-US" sz="1700" b="1" dirty="0">
                <a:latin typeface="Poppins" pitchFamily="2" charset="77"/>
                <a:cs typeface="Poppins" pitchFamily="2" charset="77"/>
              </a:rPr>
              <a:t>FASTQ files</a:t>
            </a:r>
            <a:r>
              <a:rPr lang="en-US" sz="1700" dirty="0">
                <a:latin typeface="Poppins" pitchFamily="2" charset="77"/>
                <a:cs typeface="Poppins" pitchFamily="2" charset="77"/>
              </a:rPr>
              <a:t> on the Illumina machine to a computer for assembly</a:t>
            </a:r>
          </a:p>
        </p:txBody>
      </p:sp>
    </p:spTree>
    <p:extLst>
      <p:ext uri="{BB962C8B-B14F-4D97-AF65-F5344CB8AC3E}">
        <p14:creationId xmlns:p14="http://schemas.microsoft.com/office/powerpoint/2010/main" val="841868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 on the Illumina platform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BB6E66-640C-9D41-B25F-18AE42BD59F4}"/>
              </a:ext>
            </a:extLst>
          </p:cNvPr>
          <p:cNvSpPr txBox="1">
            <a:spLocks/>
          </p:cNvSpPr>
          <p:nvPr/>
        </p:nvSpPr>
        <p:spPr>
          <a:xfrm>
            <a:off x="1088990" y="3216349"/>
            <a:ext cx="9918100" cy="8338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Poppins" pitchFamily="2" charset="77"/>
                <a:cs typeface="Poppins" pitchFamily="2" charset="77"/>
              </a:rPr>
              <a:t>For paired-end sequencing, there will be two </a:t>
            </a:r>
            <a:r>
              <a:rPr lang="en-US" sz="1700" b="1" dirty="0">
                <a:latin typeface="Poppins" pitchFamily="2" charset="77"/>
                <a:cs typeface="Poppins" pitchFamily="2" charset="77"/>
              </a:rPr>
              <a:t>FASTQ files per sample</a:t>
            </a:r>
            <a:r>
              <a:rPr lang="en-US" sz="1700" dirty="0">
                <a:latin typeface="Poppins" pitchFamily="2" charset="77"/>
                <a:cs typeface="Poppins" pitchFamily="2" charset="77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E1948-EA37-604E-8286-32A84DCF4167}"/>
              </a:ext>
            </a:extLst>
          </p:cNvPr>
          <p:cNvSpPr txBox="1"/>
          <p:nvPr/>
        </p:nvSpPr>
        <p:spPr>
          <a:xfrm>
            <a:off x="1249010" y="3711671"/>
            <a:ext cx="342402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sample1_R1_001.fastq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C88CD-1238-DF4C-B459-780AB0373E8E}"/>
              </a:ext>
            </a:extLst>
          </p:cNvPr>
          <p:cNvSpPr txBox="1"/>
          <p:nvPr/>
        </p:nvSpPr>
        <p:spPr>
          <a:xfrm>
            <a:off x="1249010" y="4111721"/>
            <a:ext cx="342402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sample1_R2_001.fastq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47F2F3-B165-D545-8CDB-7EF0553CF443}"/>
              </a:ext>
            </a:extLst>
          </p:cNvPr>
          <p:cNvSpPr txBox="1">
            <a:spLocks/>
          </p:cNvSpPr>
          <p:nvPr/>
        </p:nvSpPr>
        <p:spPr>
          <a:xfrm>
            <a:off x="1088990" y="1947619"/>
            <a:ext cx="9918100" cy="8338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Poppins" pitchFamily="2" charset="77"/>
                <a:cs typeface="Poppins" pitchFamily="2" charset="77"/>
              </a:rPr>
              <a:t>After demultiplexing you should have 1 FASTQ file per sample on your sample sheet</a:t>
            </a:r>
          </a:p>
          <a:p>
            <a:r>
              <a:rPr lang="en-US" sz="1700" dirty="0">
                <a:latin typeface="Poppins" pitchFamily="2" charset="77"/>
                <a:cs typeface="Poppins" pitchFamily="2" charset="77"/>
              </a:rPr>
              <a:t>Transfer the per-sample </a:t>
            </a:r>
            <a:r>
              <a:rPr lang="en-US" sz="1700" b="1" dirty="0">
                <a:latin typeface="Poppins" pitchFamily="2" charset="77"/>
                <a:cs typeface="Poppins" pitchFamily="2" charset="77"/>
              </a:rPr>
              <a:t>FASTQ files</a:t>
            </a:r>
            <a:r>
              <a:rPr lang="en-US" sz="1700" dirty="0">
                <a:latin typeface="Poppins" pitchFamily="2" charset="77"/>
                <a:cs typeface="Poppins" pitchFamily="2" charset="77"/>
              </a:rPr>
              <a:t> on the Illumina machine to a computer for assembly</a:t>
            </a:r>
          </a:p>
        </p:txBody>
      </p:sp>
    </p:spTree>
    <p:extLst>
      <p:ext uri="{BB962C8B-B14F-4D97-AF65-F5344CB8AC3E}">
        <p14:creationId xmlns:p14="http://schemas.microsoft.com/office/powerpoint/2010/main" val="92124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168-F3AB-2F47-956E-AF1134CA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epidemiology workflow</a:t>
            </a:r>
          </a:p>
        </p:txBody>
      </p:sp>
      <p:sp>
        <p:nvSpPr>
          <p:cNvPr id="9" name="Google Shape;381;p90">
            <a:extLst>
              <a:ext uri="{FF2B5EF4-FFF2-40B4-BE49-F238E27FC236}">
                <a16:creationId xmlns:a16="http://schemas.microsoft.com/office/drawing/2014/main" id="{B4FAA212-27C1-2843-8135-6E987BF55D41}"/>
              </a:ext>
            </a:extLst>
          </p:cNvPr>
          <p:cNvSpPr/>
          <p:nvPr/>
        </p:nvSpPr>
        <p:spPr>
          <a:xfrm>
            <a:off x="7676917" y="6361403"/>
            <a:ext cx="4441371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200"/>
            </a:pP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Pixel True https://</a:t>
            </a:r>
            <a:r>
              <a:rPr lang="en-US" sz="8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www.pixeltrue.com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/about, 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CC BY-SA 4.0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via Wikimedia Commons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381;p90">
            <a:extLst>
              <a:ext uri="{FF2B5EF4-FFF2-40B4-BE49-F238E27FC236}">
                <a16:creationId xmlns:a16="http://schemas.microsoft.com/office/drawing/2014/main" id="{2E3C1D2D-25FB-4345-9B09-50D0E3D5E039}"/>
              </a:ext>
            </a:extLst>
          </p:cNvPr>
          <p:cNvSpPr/>
          <p:nvPr/>
        </p:nvSpPr>
        <p:spPr>
          <a:xfrm>
            <a:off x="11040602" y="6181787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0A1ADC3-2C94-D34E-8096-4650B680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01" y="1257186"/>
            <a:ext cx="10878123" cy="2482901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E2372AF-8A6F-ED4F-857A-37189C488116}"/>
              </a:ext>
            </a:extLst>
          </p:cNvPr>
          <p:cNvSpPr/>
          <p:nvPr/>
        </p:nvSpPr>
        <p:spPr>
          <a:xfrm>
            <a:off x="5198724" y="1447075"/>
            <a:ext cx="4089114" cy="2293011"/>
          </a:xfrm>
          <a:prstGeom prst="roundRect">
            <a:avLst>
              <a:gd name="adj" fmla="val 9294"/>
            </a:avLst>
          </a:prstGeom>
          <a:noFill/>
          <a:ln w="38100">
            <a:solidFill>
              <a:srgbClr val="0C6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7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7652EC-E1CB-4F46-AE10-C5F579F88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14" y="1444988"/>
            <a:ext cx="9003394" cy="28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steps in pathogen genome assembly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F942FA5-808D-9143-B971-74C0C5AA622A}"/>
              </a:ext>
            </a:extLst>
          </p:cNvPr>
          <p:cNvSpPr/>
          <p:nvPr/>
        </p:nvSpPr>
        <p:spPr>
          <a:xfrm>
            <a:off x="4397190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7C0254C-F670-1B47-9E10-A7424C60DA21}"/>
              </a:ext>
            </a:extLst>
          </p:cNvPr>
          <p:cNvSpPr/>
          <p:nvPr/>
        </p:nvSpPr>
        <p:spPr>
          <a:xfrm>
            <a:off x="7531935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7AFC3-D42F-6944-BA7D-357CBA2AE52E}"/>
              </a:ext>
            </a:extLst>
          </p:cNvPr>
          <p:cNvSpPr txBox="1"/>
          <p:nvPr/>
        </p:nvSpPr>
        <p:spPr>
          <a:xfrm>
            <a:off x="1726058" y="4174590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Call nucleotides from raw signal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9E0DF-1290-A841-B65F-24895ABAA8EC}"/>
              </a:ext>
            </a:extLst>
          </p:cNvPr>
          <p:cNvSpPr txBox="1"/>
          <p:nvPr/>
        </p:nvSpPr>
        <p:spPr>
          <a:xfrm>
            <a:off x="4820616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Divide reads by sample barcode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BD74E-D29D-B846-BDB2-F3EF34FA849D}"/>
              </a:ext>
            </a:extLst>
          </p:cNvPr>
          <p:cNvSpPr txBox="1"/>
          <p:nvPr/>
        </p:nvSpPr>
        <p:spPr>
          <a:xfrm>
            <a:off x="7980871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Assemble reads into a complete genome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1F4AE-02F3-AA4C-A87E-24DD724D6EBA}"/>
              </a:ext>
            </a:extLst>
          </p:cNvPr>
          <p:cNvSpPr txBox="1"/>
          <p:nvPr/>
        </p:nvSpPr>
        <p:spPr>
          <a:xfrm>
            <a:off x="1825618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Raw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CCDC-A361-D347-9917-513EF0463A70}"/>
              </a:ext>
            </a:extLst>
          </p:cNvPr>
          <p:cNvSpPr txBox="1"/>
          <p:nvPr/>
        </p:nvSpPr>
        <p:spPr>
          <a:xfrm>
            <a:off x="1825618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1A34B-9B62-C744-91E7-9D0E14A12297}"/>
              </a:ext>
            </a:extLst>
          </p:cNvPr>
          <p:cNvSpPr txBox="1"/>
          <p:nvPr/>
        </p:nvSpPr>
        <p:spPr>
          <a:xfrm>
            <a:off x="4923356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DE7D05-0AAD-D045-96D2-FB157A7396FA}"/>
              </a:ext>
            </a:extLst>
          </p:cNvPr>
          <p:cNvSpPr txBox="1"/>
          <p:nvPr/>
        </p:nvSpPr>
        <p:spPr>
          <a:xfrm>
            <a:off x="4923356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1 FASTQ per sample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ABFA9-5E58-F348-9974-B16E3A5D26C9}"/>
              </a:ext>
            </a:extLst>
          </p:cNvPr>
          <p:cNvSpPr txBox="1"/>
          <p:nvPr/>
        </p:nvSpPr>
        <p:spPr>
          <a:xfrm>
            <a:off x="8021094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3AB73-7CB1-E64F-A055-0F73CA419842}"/>
              </a:ext>
            </a:extLst>
          </p:cNvPr>
          <p:cNvSpPr txBox="1"/>
          <p:nvPr/>
        </p:nvSpPr>
        <p:spPr>
          <a:xfrm>
            <a:off x="8021094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1BAE5-90AA-FA49-BFF8-F716769F25B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43186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E04D0E-AE41-654D-8566-B269E3EDCF07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140924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6089A2-7C1D-7345-909B-DFFD29C2DE4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9238662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30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7652EC-E1CB-4F46-AE10-C5F579F88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55"/>
          <a:stretch/>
        </p:blipFill>
        <p:spPr>
          <a:xfrm>
            <a:off x="7669530" y="1444988"/>
            <a:ext cx="2966178" cy="28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FASTA format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BD74E-D29D-B846-BDB2-F3EF34FA849D}"/>
              </a:ext>
            </a:extLst>
          </p:cNvPr>
          <p:cNvSpPr txBox="1"/>
          <p:nvPr/>
        </p:nvSpPr>
        <p:spPr>
          <a:xfrm>
            <a:off x="7980871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Assemble reads into a complete genome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ABFA9-5E58-F348-9974-B16E3A5D26C9}"/>
              </a:ext>
            </a:extLst>
          </p:cNvPr>
          <p:cNvSpPr txBox="1"/>
          <p:nvPr/>
        </p:nvSpPr>
        <p:spPr>
          <a:xfrm>
            <a:off x="8021094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3AB73-7CB1-E64F-A055-0F73CA419842}"/>
              </a:ext>
            </a:extLst>
          </p:cNvPr>
          <p:cNvSpPr txBox="1"/>
          <p:nvPr/>
        </p:nvSpPr>
        <p:spPr>
          <a:xfrm>
            <a:off x="8021094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6089A2-7C1D-7345-909B-DFFD29C2DE4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9238662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6D44B33-2215-D24E-BB0A-F5562DDEF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72046" flipH="1" flipV="1">
            <a:off x="7534334" y="5770606"/>
            <a:ext cx="1254706" cy="7003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585DCD-1F94-3D43-BE93-D7B2D9975746}"/>
              </a:ext>
            </a:extLst>
          </p:cNvPr>
          <p:cNvSpPr txBox="1"/>
          <p:nvPr/>
        </p:nvSpPr>
        <p:spPr>
          <a:xfrm>
            <a:off x="2953337" y="5759836"/>
            <a:ext cx="524997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Assembly converts .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files into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422359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7652EC-E1CB-4F46-AE10-C5F579F88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55"/>
          <a:stretch/>
        </p:blipFill>
        <p:spPr>
          <a:xfrm>
            <a:off x="7669530" y="1444988"/>
            <a:ext cx="2966178" cy="28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FASTA format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BD74E-D29D-B846-BDB2-F3EF34FA849D}"/>
              </a:ext>
            </a:extLst>
          </p:cNvPr>
          <p:cNvSpPr txBox="1"/>
          <p:nvPr/>
        </p:nvSpPr>
        <p:spPr>
          <a:xfrm>
            <a:off x="7980871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Assemble reads into a complete genome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A61CF-ED71-5649-9796-FC9617D9C364}"/>
              </a:ext>
            </a:extLst>
          </p:cNvPr>
          <p:cNvSpPr txBox="1"/>
          <p:nvPr/>
        </p:nvSpPr>
        <p:spPr>
          <a:xfrm>
            <a:off x="1230535" y="1742005"/>
            <a:ext cx="6061805" cy="224676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&gt;sample1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AGGGTCATTAAATATATATAAAGATCTATATAGAGATCTTTTTATTAGATCTACT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GGAGCAGGATCTTTGTGGATAAGTGAAAAATGATCAACAAGATCATGCGATTCAG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TCAGATCGTGTGATCAACCACTGATCTGTTCAAGGATTAGCTGGGATCAAAAACC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TATACACAGCCACCTTGGGATCTAAAACTTGTTATATGGATAACTATAGGAAGAT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GATAATCGTATAGTTATCCACATGAGATTTGATTGAAAAAGCATCAATCAATTTT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TACCGTTAAATTTATCCACAATCCNAAAAAAAGAGCGGCATTAAGCCGCTCTGCA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TAGGTCATTATTTAGAAGCGATTGATGACGCGTTTGAGCCAAGCTTCAGCGGCAT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GGCACTGGGTGCTCTTGTACATCGATGGTAAAGCAGTTGGCCAGAGGTTTAGCAC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TACCGTTAAATTTATCCACAATCCNAAAAAAAGAGCGGCATTAAGCCGCTCTGCA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562F1-93FF-A041-9CBD-FB59B106B490}"/>
              </a:ext>
            </a:extLst>
          </p:cNvPr>
          <p:cNvSpPr/>
          <p:nvPr/>
        </p:nvSpPr>
        <p:spPr>
          <a:xfrm>
            <a:off x="1013365" y="4370706"/>
            <a:ext cx="5249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The first line of a sequence starts with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17" name="Picture 16" descr="Shape, circle&#10;&#10;Description automatically generated">
            <a:extLst>
              <a:ext uri="{FF2B5EF4-FFF2-40B4-BE49-F238E27FC236}">
                <a16:creationId xmlns:a16="http://schemas.microsoft.com/office/drawing/2014/main" id="{2B87F535-B703-E540-AD25-B2A58DEDB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456004">
            <a:off x="192561" y="1700787"/>
            <a:ext cx="1451297" cy="2871043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01BA328-7B65-8349-B863-D565567BFE7C}"/>
              </a:ext>
            </a:extLst>
          </p:cNvPr>
          <p:cNvSpPr txBox="1">
            <a:spLocks/>
          </p:cNvSpPr>
          <p:nvPr/>
        </p:nvSpPr>
        <p:spPr>
          <a:xfrm>
            <a:off x="1230535" y="5281031"/>
            <a:ext cx="8198811" cy="8338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FASTA files contain only the sequence name and nucleotide sequence</a:t>
            </a:r>
          </a:p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All of the individual reads have been put together into a complete genome </a:t>
            </a:r>
          </a:p>
        </p:txBody>
      </p:sp>
    </p:spTree>
    <p:extLst>
      <p:ext uri="{BB962C8B-B14F-4D97-AF65-F5344CB8AC3E}">
        <p14:creationId xmlns:p14="http://schemas.microsoft.com/office/powerpoint/2010/main" val="1196792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E2E9-200E-4E48-B463-7E0BD9A3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genome assembly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1A4D5AB8-EED1-2E42-92C8-CAF55CB75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320" y="2157787"/>
            <a:ext cx="2257074" cy="1973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3202B3-3847-DB4A-990B-6296886866F3}"/>
              </a:ext>
            </a:extLst>
          </p:cNvPr>
          <p:cNvSpPr txBox="1"/>
          <p:nvPr/>
        </p:nvSpPr>
        <p:spPr>
          <a:xfrm>
            <a:off x="1143320" y="1945438"/>
            <a:ext cx="225707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Reference-based assembly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E0AF2-77E0-2C46-8412-4A829EAD8C3D}"/>
              </a:ext>
            </a:extLst>
          </p:cNvPr>
          <p:cNvSpPr txBox="1"/>
          <p:nvPr/>
        </p:nvSpPr>
        <p:spPr>
          <a:xfrm>
            <a:off x="3673160" y="2634750"/>
            <a:ext cx="7813990" cy="61555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Requires selection of an appropriate reference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Each read is aligned to the correct position along the reference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5AA56E4B-B377-1449-8155-486D36B09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926" y="4480944"/>
            <a:ext cx="2271198" cy="1986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FED43-96AB-9A41-A1D2-991133A93063}"/>
              </a:ext>
            </a:extLst>
          </p:cNvPr>
          <p:cNvSpPr txBox="1"/>
          <p:nvPr/>
        </p:nvSpPr>
        <p:spPr>
          <a:xfrm>
            <a:off x="3673160" y="4864408"/>
            <a:ext cx="7894000" cy="8771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Does not require a reference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Useful when infectious pathogen is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Overlapping parts of reads are used to create genome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4F402-6B31-C548-BE9D-6159704ADA6D}"/>
              </a:ext>
            </a:extLst>
          </p:cNvPr>
          <p:cNvSpPr txBox="1"/>
          <p:nvPr/>
        </p:nvSpPr>
        <p:spPr>
          <a:xfrm>
            <a:off x="1143320" y="4412364"/>
            <a:ext cx="225707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De novo assembly</a:t>
            </a:r>
          </a:p>
        </p:txBody>
      </p:sp>
    </p:spTree>
    <p:extLst>
      <p:ext uri="{BB962C8B-B14F-4D97-AF65-F5344CB8AC3E}">
        <p14:creationId xmlns:p14="http://schemas.microsoft.com/office/powerpoint/2010/main" val="3821992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E2E9-200E-4E48-B463-7E0BD9A3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genome assembly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1A4D5AB8-EED1-2E42-92C8-CAF55CB75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320" y="2157787"/>
            <a:ext cx="2257074" cy="1973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3202B3-3847-DB4A-990B-6296886866F3}"/>
              </a:ext>
            </a:extLst>
          </p:cNvPr>
          <p:cNvSpPr txBox="1"/>
          <p:nvPr/>
        </p:nvSpPr>
        <p:spPr>
          <a:xfrm>
            <a:off x="1143320" y="1945438"/>
            <a:ext cx="225707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Reference-based assembly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E0AF2-77E0-2C46-8412-4A829EAD8C3D}"/>
              </a:ext>
            </a:extLst>
          </p:cNvPr>
          <p:cNvSpPr txBox="1"/>
          <p:nvPr/>
        </p:nvSpPr>
        <p:spPr>
          <a:xfrm>
            <a:off x="3673160" y="2634750"/>
            <a:ext cx="7813990" cy="61555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Requires selection of an appropriate reference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Each read is aligned to the correct position along the reference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FED43-96AB-9A41-A1D2-991133A93063}"/>
              </a:ext>
            </a:extLst>
          </p:cNvPr>
          <p:cNvSpPr txBox="1"/>
          <p:nvPr/>
        </p:nvSpPr>
        <p:spPr>
          <a:xfrm>
            <a:off x="3673160" y="4864408"/>
            <a:ext cx="7894000" cy="8771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40000"/>
                    <a:lumOff val="60000"/>
                  </a:schemeClr>
                </a:solidFill>
                <a:latin typeface="Poppins" pitchFamily="2" charset="77"/>
                <a:cs typeface="Poppins" pitchFamily="2" charset="77"/>
              </a:rPr>
              <a:t>Does not require a reference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40000"/>
                    <a:lumOff val="60000"/>
                  </a:schemeClr>
                </a:solidFill>
                <a:latin typeface="Poppins" pitchFamily="2" charset="77"/>
                <a:cs typeface="Poppins" pitchFamily="2" charset="77"/>
              </a:rPr>
              <a:t>Useful when infectious pathogen is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40000"/>
                    <a:lumOff val="60000"/>
                  </a:schemeClr>
                </a:solidFill>
                <a:latin typeface="Poppins" pitchFamily="2" charset="77"/>
                <a:cs typeface="Poppins" pitchFamily="2" charset="77"/>
              </a:rPr>
              <a:t>Overlapping parts of reads are used to create genome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4F402-6B31-C548-BE9D-6159704ADA6D}"/>
              </a:ext>
            </a:extLst>
          </p:cNvPr>
          <p:cNvSpPr txBox="1"/>
          <p:nvPr/>
        </p:nvSpPr>
        <p:spPr>
          <a:xfrm>
            <a:off x="1143320" y="4412364"/>
            <a:ext cx="225707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Poppins" pitchFamily="2" charset="77"/>
                <a:cs typeface="Poppins" pitchFamily="2" charset="77"/>
              </a:rPr>
              <a:t>De novo assembly</a:t>
            </a: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8099D11A-5F14-5142-AC8D-52B1D54A778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181926" y="4480944"/>
            <a:ext cx="2271198" cy="19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53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645FA43-CE4E-EC43-B500-0B5FCC99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312" y="210312"/>
            <a:ext cx="3886200" cy="51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89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645FA43-CE4E-EC43-B500-0B5FCC990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240"/>
          <a:stretch/>
        </p:blipFill>
        <p:spPr>
          <a:xfrm>
            <a:off x="8211312" y="210312"/>
            <a:ext cx="3886200" cy="20871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BA1A0C-3737-5C4A-B375-5BF8C001D8DA}"/>
              </a:ext>
            </a:extLst>
          </p:cNvPr>
          <p:cNvSpPr/>
          <p:nvPr/>
        </p:nvSpPr>
        <p:spPr>
          <a:xfrm>
            <a:off x="921814" y="3873080"/>
            <a:ext cx="7810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>
                <a:latin typeface="Gill Sans"/>
                <a:cs typeface="Gill Sans"/>
              </a:rPr>
              <a:t>ATGCCTAATCGGGACTTAGCCTGGATTTCGCCTGTCATCCGAT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DA3081-E7E5-0649-9E88-B492F8258359}"/>
              </a:ext>
            </a:extLst>
          </p:cNvPr>
          <p:cNvSpPr/>
          <p:nvPr/>
        </p:nvSpPr>
        <p:spPr>
          <a:xfrm>
            <a:off x="8775692" y="3895367"/>
            <a:ext cx="22570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Poppins" pitchFamily="2" charset="77"/>
                <a:cs typeface="Poppins" pitchFamily="2" charset="77"/>
              </a:rPr>
              <a:t>reference genome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CE9216-D0DE-F340-B37F-D67A1A3C6573}"/>
              </a:ext>
            </a:extLst>
          </p:cNvPr>
          <p:cNvSpPr/>
          <p:nvPr/>
        </p:nvSpPr>
        <p:spPr>
          <a:xfrm>
            <a:off x="8745102" y="3350394"/>
            <a:ext cx="28976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Poppins" pitchFamily="2" charset="77"/>
                <a:cs typeface="Poppins" pitchFamily="2" charset="77"/>
              </a:rPr>
              <a:t>reads aligned to reference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E000D95-5552-7848-85D3-97FE1395D4D4}"/>
              </a:ext>
            </a:extLst>
          </p:cNvPr>
          <p:cNvSpPr/>
          <p:nvPr/>
        </p:nvSpPr>
        <p:spPr>
          <a:xfrm rot="10800000">
            <a:off x="8648896" y="3211286"/>
            <a:ext cx="87062" cy="619253"/>
          </a:xfrm>
          <a:prstGeom prst="leftBrace">
            <a:avLst/>
          </a:prstGeom>
          <a:noFill/>
          <a:ln w="19050" cap="flat" cmpd="sng" algn="ctr">
            <a:solidFill>
              <a:srgbClr val="002C7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0131E9-994F-AC46-8091-5E58C8A270AF}"/>
              </a:ext>
            </a:extLst>
          </p:cNvPr>
          <p:cNvCxnSpPr/>
          <p:nvPr/>
        </p:nvCxnSpPr>
        <p:spPr>
          <a:xfrm flipH="1">
            <a:off x="8638532" y="4063240"/>
            <a:ext cx="173736" cy="0"/>
          </a:xfrm>
          <a:prstGeom prst="straightConnector1">
            <a:avLst/>
          </a:prstGeom>
          <a:noFill/>
          <a:ln w="19050" cap="flat" cmpd="sng" algn="ctr">
            <a:solidFill>
              <a:srgbClr val="002C7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82A63DA-3AAF-D240-83BC-91B7B2EAC73A}"/>
              </a:ext>
            </a:extLst>
          </p:cNvPr>
          <p:cNvSpPr/>
          <p:nvPr/>
        </p:nvSpPr>
        <p:spPr>
          <a:xfrm>
            <a:off x="1933349" y="3558707"/>
            <a:ext cx="197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AGTCGGGACT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D21CC2-F741-EB41-A1D5-B3522F5E2C54}"/>
              </a:ext>
            </a:extLst>
          </p:cNvPr>
          <p:cNvSpPr/>
          <p:nvPr/>
        </p:nvSpPr>
        <p:spPr>
          <a:xfrm>
            <a:off x="3178371" y="3244334"/>
            <a:ext cx="212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ACTTAGCCTCG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210A47-3C67-8848-83D8-C9F76AC8054C}"/>
              </a:ext>
            </a:extLst>
          </p:cNvPr>
          <p:cNvSpPr/>
          <p:nvPr/>
        </p:nvSpPr>
        <p:spPr>
          <a:xfrm>
            <a:off x="4396737" y="3558707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CTCGATTTCGCA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2423D-5DEC-F54E-A16C-48E40D190CAB}"/>
              </a:ext>
            </a:extLst>
          </p:cNvPr>
          <p:cNvSpPr/>
          <p:nvPr/>
        </p:nvSpPr>
        <p:spPr>
          <a:xfrm>
            <a:off x="5753542" y="3244334"/>
            <a:ext cx="223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CGCATGTCATCC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EE184A-B433-C741-998E-EAD4E94AD510}"/>
              </a:ext>
            </a:extLst>
          </p:cNvPr>
          <p:cNvSpPr/>
          <p:nvPr/>
        </p:nvSpPr>
        <p:spPr>
          <a:xfrm>
            <a:off x="1095150" y="3244334"/>
            <a:ext cx="209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TGCCTAATCGG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CC9AD-5074-D64E-8E10-84CE4CBA9586}"/>
              </a:ext>
            </a:extLst>
          </p:cNvPr>
          <p:cNvSpPr txBox="1"/>
          <p:nvPr/>
        </p:nvSpPr>
        <p:spPr>
          <a:xfrm>
            <a:off x="931112" y="5081458"/>
            <a:ext cx="7881156" cy="84446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Position of each read along reference genome saved in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BAM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Not human-readable file format, requires special software to view</a:t>
            </a:r>
          </a:p>
        </p:txBody>
      </p:sp>
    </p:spTree>
    <p:extLst>
      <p:ext uri="{BB962C8B-B14F-4D97-AF65-F5344CB8AC3E}">
        <p14:creationId xmlns:p14="http://schemas.microsoft.com/office/powerpoint/2010/main" val="997467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645FA43-CE4E-EC43-B500-0B5FCC990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240"/>
          <a:stretch/>
        </p:blipFill>
        <p:spPr>
          <a:xfrm>
            <a:off x="8211312" y="210312"/>
            <a:ext cx="3886200" cy="20871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7CC9AD-5074-D64E-8E10-84CE4CBA9586}"/>
              </a:ext>
            </a:extLst>
          </p:cNvPr>
          <p:cNvSpPr txBox="1"/>
          <p:nvPr/>
        </p:nvSpPr>
        <p:spPr>
          <a:xfrm>
            <a:off x="931112" y="5081458"/>
            <a:ext cx="7881156" cy="84446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Position of each read along reference genome saved in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BAM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Not human-readable file format, requires special software to view</a:t>
            </a: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AC27C7-7BD4-DB49-9657-CADCDB113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630" y="561414"/>
            <a:ext cx="6151136" cy="427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83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645FA43-CE4E-EC43-B500-0B5FCC990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516"/>
          <a:stretch/>
        </p:blipFill>
        <p:spPr>
          <a:xfrm>
            <a:off x="8211312" y="210312"/>
            <a:ext cx="3886200" cy="40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64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DC189-A329-1147-8784-29673DCAE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458"/>
          <a:stretch/>
        </p:blipFill>
        <p:spPr>
          <a:xfrm>
            <a:off x="8211312" y="210312"/>
            <a:ext cx="3886200" cy="3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4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7652EC-E1CB-4F46-AE10-C5F579F88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14" y="1444988"/>
            <a:ext cx="9003394" cy="28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steps in pathogen genome assembly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F942FA5-808D-9143-B971-74C0C5AA622A}"/>
              </a:ext>
            </a:extLst>
          </p:cNvPr>
          <p:cNvSpPr/>
          <p:nvPr/>
        </p:nvSpPr>
        <p:spPr>
          <a:xfrm>
            <a:off x="4397190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7C0254C-F670-1B47-9E10-A7424C60DA21}"/>
              </a:ext>
            </a:extLst>
          </p:cNvPr>
          <p:cNvSpPr/>
          <p:nvPr/>
        </p:nvSpPr>
        <p:spPr>
          <a:xfrm>
            <a:off x="7531935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7AFC3-D42F-6944-BA7D-357CBA2AE52E}"/>
              </a:ext>
            </a:extLst>
          </p:cNvPr>
          <p:cNvSpPr txBox="1"/>
          <p:nvPr/>
        </p:nvSpPr>
        <p:spPr>
          <a:xfrm>
            <a:off x="1726058" y="4174590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Call nucleotides from raw signal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9E0DF-1290-A841-B65F-24895ABAA8EC}"/>
              </a:ext>
            </a:extLst>
          </p:cNvPr>
          <p:cNvSpPr txBox="1"/>
          <p:nvPr/>
        </p:nvSpPr>
        <p:spPr>
          <a:xfrm>
            <a:off x="4820616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Divide reads by sample barcode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BD74E-D29D-B846-BDB2-F3EF34FA849D}"/>
              </a:ext>
            </a:extLst>
          </p:cNvPr>
          <p:cNvSpPr txBox="1"/>
          <p:nvPr/>
        </p:nvSpPr>
        <p:spPr>
          <a:xfrm>
            <a:off x="7980871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Assemble reads into a complete genome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752333-80A8-2549-BB7B-14525E96C723}"/>
              </a:ext>
            </a:extLst>
          </p:cNvPr>
          <p:cNvSpPr/>
          <p:nvPr/>
        </p:nvSpPr>
        <p:spPr>
          <a:xfrm>
            <a:off x="2480310" y="3726180"/>
            <a:ext cx="1097280" cy="217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921808-E49B-C54E-93EC-5FD019D3BB09}"/>
              </a:ext>
            </a:extLst>
          </p:cNvPr>
          <p:cNvSpPr/>
          <p:nvPr/>
        </p:nvSpPr>
        <p:spPr>
          <a:xfrm>
            <a:off x="5474970" y="3726180"/>
            <a:ext cx="1417320" cy="217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6D4B52-AED4-194E-A86F-486149CFA0FA}"/>
              </a:ext>
            </a:extLst>
          </p:cNvPr>
          <p:cNvSpPr/>
          <p:nvPr/>
        </p:nvSpPr>
        <p:spPr>
          <a:xfrm>
            <a:off x="8549640" y="3726180"/>
            <a:ext cx="1417320" cy="217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99727-211B-3441-A662-671E58323A8F}"/>
              </a:ext>
            </a:extLst>
          </p:cNvPr>
          <p:cNvSpPr txBox="1"/>
          <p:nvPr/>
        </p:nvSpPr>
        <p:spPr>
          <a:xfrm>
            <a:off x="1825618" y="4970448"/>
            <a:ext cx="2435136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Basecalling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BD9ACA-FF9B-5E45-BCC2-1EFD3820035E}"/>
              </a:ext>
            </a:extLst>
          </p:cNvPr>
          <p:cNvSpPr txBox="1"/>
          <p:nvPr/>
        </p:nvSpPr>
        <p:spPr>
          <a:xfrm>
            <a:off x="4968868" y="4970448"/>
            <a:ext cx="2435136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Demultiplexing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5D8D73-2EC2-7540-B92D-F60A3E1739AA}"/>
              </a:ext>
            </a:extLst>
          </p:cNvPr>
          <p:cNvSpPr txBox="1"/>
          <p:nvPr/>
        </p:nvSpPr>
        <p:spPr>
          <a:xfrm>
            <a:off x="8077828" y="4970448"/>
            <a:ext cx="2435136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2620603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DC189-A329-1147-8784-29673DCAE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458"/>
          <a:stretch/>
        </p:blipFill>
        <p:spPr>
          <a:xfrm>
            <a:off x="8211312" y="210312"/>
            <a:ext cx="3886200" cy="3218688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E8A3860-858B-2E4B-B1DE-73F327581C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450"/>
          <a:stretch/>
        </p:blipFill>
        <p:spPr>
          <a:xfrm>
            <a:off x="514350" y="2105406"/>
            <a:ext cx="7196328" cy="149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9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DC189-A329-1147-8784-29673DCAE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458"/>
          <a:stretch/>
        </p:blipFill>
        <p:spPr>
          <a:xfrm>
            <a:off x="8211312" y="210312"/>
            <a:ext cx="3886200" cy="3218688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E8A3860-858B-2E4B-B1DE-73F327581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2105406"/>
            <a:ext cx="7196328" cy="3598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FBB505-388F-7547-BFA8-F1324D45AE1E}"/>
              </a:ext>
            </a:extLst>
          </p:cNvPr>
          <p:cNvSpPr txBox="1"/>
          <p:nvPr/>
        </p:nvSpPr>
        <p:spPr>
          <a:xfrm>
            <a:off x="931112" y="5772150"/>
            <a:ext cx="7881156" cy="45204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Trim off primer regions using a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BED 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944211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DC189-A329-1147-8784-29673DCAE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458"/>
          <a:stretch/>
        </p:blipFill>
        <p:spPr>
          <a:xfrm>
            <a:off x="8211312" y="210312"/>
            <a:ext cx="3886200" cy="3218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FBB505-388F-7547-BFA8-F1324D45AE1E}"/>
              </a:ext>
            </a:extLst>
          </p:cNvPr>
          <p:cNvSpPr txBox="1"/>
          <p:nvPr/>
        </p:nvSpPr>
        <p:spPr>
          <a:xfrm>
            <a:off x="931112" y="5772150"/>
            <a:ext cx="7881156" cy="45204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Trim off primer regions using a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BED 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file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3D07433-A1DE-8C4B-8C52-0A04BD7D8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" y="2103120"/>
            <a:ext cx="7196328" cy="35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65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DC189-A329-1147-8784-29673DCAE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1"/>
          <a:stretch/>
        </p:blipFill>
        <p:spPr>
          <a:xfrm>
            <a:off x="8211312" y="210312"/>
            <a:ext cx="3886200" cy="62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88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DC189-A329-1147-8784-29673DCAE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1"/>
          <a:stretch/>
        </p:blipFill>
        <p:spPr>
          <a:xfrm>
            <a:off x="8211312" y="210312"/>
            <a:ext cx="3886200" cy="6224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F65EBC-582D-1D48-8417-CF9789D782E0}"/>
              </a:ext>
            </a:extLst>
          </p:cNvPr>
          <p:cNvSpPr/>
          <p:nvPr/>
        </p:nvSpPr>
        <p:spPr>
          <a:xfrm>
            <a:off x="275402" y="3200400"/>
            <a:ext cx="7810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>
                <a:latin typeface="Gill Sans"/>
                <a:cs typeface="Gill Sans"/>
              </a:rPr>
              <a:t>ATGCCTAATCGGGACTTAGCCTGGATTTCGCCTGTCATCCGAT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C510BF-7594-3742-8F64-5127F8614B46}"/>
              </a:ext>
            </a:extLst>
          </p:cNvPr>
          <p:cNvSpPr/>
          <p:nvPr/>
        </p:nvSpPr>
        <p:spPr>
          <a:xfrm>
            <a:off x="1286937" y="2886027"/>
            <a:ext cx="197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AGTCGGGACT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4ADC2-8B2B-BC47-839C-F54BBC473F0E}"/>
              </a:ext>
            </a:extLst>
          </p:cNvPr>
          <p:cNvSpPr/>
          <p:nvPr/>
        </p:nvSpPr>
        <p:spPr>
          <a:xfrm>
            <a:off x="2531959" y="2571654"/>
            <a:ext cx="212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ACTTAGCCTCG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1E705-4A66-E84E-B25D-30DED4E49ECF}"/>
              </a:ext>
            </a:extLst>
          </p:cNvPr>
          <p:cNvSpPr/>
          <p:nvPr/>
        </p:nvSpPr>
        <p:spPr>
          <a:xfrm>
            <a:off x="3750325" y="2886027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CTCGATTTCGCA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DB5E4E-841E-5C44-A5C1-2CC552549675}"/>
              </a:ext>
            </a:extLst>
          </p:cNvPr>
          <p:cNvSpPr/>
          <p:nvPr/>
        </p:nvSpPr>
        <p:spPr>
          <a:xfrm>
            <a:off x="5107130" y="2571654"/>
            <a:ext cx="223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CGCATGTCATCC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39C01-3E36-1645-BE1E-985850D077DA}"/>
              </a:ext>
            </a:extLst>
          </p:cNvPr>
          <p:cNvSpPr/>
          <p:nvPr/>
        </p:nvSpPr>
        <p:spPr>
          <a:xfrm>
            <a:off x="448738" y="2571654"/>
            <a:ext cx="209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TGCCTAATCGG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CDE91D-426D-934F-BBEC-1E58866ECEFC}"/>
              </a:ext>
            </a:extLst>
          </p:cNvPr>
          <p:cNvSpPr/>
          <p:nvPr/>
        </p:nvSpPr>
        <p:spPr>
          <a:xfrm>
            <a:off x="537673" y="2571654"/>
            <a:ext cx="173735" cy="1073651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CDAF4D-9C24-9748-BC57-3A2EA47CACB5}"/>
              </a:ext>
            </a:extLst>
          </p:cNvPr>
          <p:cNvSpPr/>
          <p:nvPr/>
        </p:nvSpPr>
        <p:spPr>
          <a:xfrm>
            <a:off x="443240" y="3823173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latin typeface="Gill Sans"/>
                <a:cs typeface="Gill Sans"/>
              </a:rPr>
              <a:t>T</a:t>
            </a:r>
            <a:endParaRPr lang="en-US" dirty="0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60494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DC189-A329-1147-8784-29673DCAE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1"/>
          <a:stretch/>
        </p:blipFill>
        <p:spPr>
          <a:xfrm>
            <a:off x="8211312" y="210312"/>
            <a:ext cx="3886200" cy="6224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F65EBC-582D-1D48-8417-CF9789D782E0}"/>
              </a:ext>
            </a:extLst>
          </p:cNvPr>
          <p:cNvSpPr/>
          <p:nvPr/>
        </p:nvSpPr>
        <p:spPr>
          <a:xfrm>
            <a:off x="275402" y="3200400"/>
            <a:ext cx="7810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>
                <a:latin typeface="Gill Sans"/>
                <a:cs typeface="Gill Sans"/>
              </a:rPr>
              <a:t>ATGCCTAATCGGGACTTAGCCTGGATTTCGCCTGTCATCCGAT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C510BF-7594-3742-8F64-5127F8614B46}"/>
              </a:ext>
            </a:extLst>
          </p:cNvPr>
          <p:cNvSpPr/>
          <p:nvPr/>
        </p:nvSpPr>
        <p:spPr>
          <a:xfrm>
            <a:off x="1286937" y="2886027"/>
            <a:ext cx="197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AGTCGGGACT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4ADC2-8B2B-BC47-839C-F54BBC473F0E}"/>
              </a:ext>
            </a:extLst>
          </p:cNvPr>
          <p:cNvSpPr/>
          <p:nvPr/>
        </p:nvSpPr>
        <p:spPr>
          <a:xfrm>
            <a:off x="2531959" y="2571654"/>
            <a:ext cx="212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ACTTAGCCTCG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1E705-4A66-E84E-B25D-30DED4E49ECF}"/>
              </a:ext>
            </a:extLst>
          </p:cNvPr>
          <p:cNvSpPr/>
          <p:nvPr/>
        </p:nvSpPr>
        <p:spPr>
          <a:xfrm>
            <a:off x="3750325" y="2886027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CTCGATTTCGCA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DB5E4E-841E-5C44-A5C1-2CC552549675}"/>
              </a:ext>
            </a:extLst>
          </p:cNvPr>
          <p:cNvSpPr/>
          <p:nvPr/>
        </p:nvSpPr>
        <p:spPr>
          <a:xfrm>
            <a:off x="5107130" y="2571654"/>
            <a:ext cx="223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CGCATGTCATCC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39C01-3E36-1645-BE1E-985850D077DA}"/>
              </a:ext>
            </a:extLst>
          </p:cNvPr>
          <p:cNvSpPr/>
          <p:nvPr/>
        </p:nvSpPr>
        <p:spPr>
          <a:xfrm>
            <a:off x="448738" y="2571654"/>
            <a:ext cx="209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TGCCTAATCGG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CDE91D-426D-934F-BBEC-1E58866ECEFC}"/>
              </a:ext>
            </a:extLst>
          </p:cNvPr>
          <p:cNvSpPr/>
          <p:nvPr/>
        </p:nvSpPr>
        <p:spPr>
          <a:xfrm>
            <a:off x="710108" y="2571654"/>
            <a:ext cx="173735" cy="1073651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CDAF4D-9C24-9748-BC57-3A2EA47CACB5}"/>
              </a:ext>
            </a:extLst>
          </p:cNvPr>
          <p:cNvSpPr/>
          <p:nvPr/>
        </p:nvSpPr>
        <p:spPr>
          <a:xfrm>
            <a:off x="443240" y="3823173"/>
            <a:ext cx="533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latin typeface="Gill Sans"/>
                <a:cs typeface="Gill Sans"/>
              </a:rPr>
              <a:t>TG</a:t>
            </a:r>
            <a:endParaRPr lang="en-US" dirty="0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96838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DC189-A329-1147-8784-29673DCAE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1"/>
          <a:stretch/>
        </p:blipFill>
        <p:spPr>
          <a:xfrm>
            <a:off x="8211312" y="210312"/>
            <a:ext cx="3886200" cy="6224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F65EBC-582D-1D48-8417-CF9789D782E0}"/>
              </a:ext>
            </a:extLst>
          </p:cNvPr>
          <p:cNvSpPr/>
          <p:nvPr/>
        </p:nvSpPr>
        <p:spPr>
          <a:xfrm>
            <a:off x="275402" y="3200400"/>
            <a:ext cx="7810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>
                <a:latin typeface="Gill Sans"/>
                <a:cs typeface="Gill Sans"/>
              </a:rPr>
              <a:t>ATGCCTAATCGGGACTTAGCCTGGATTTCGCCTGTCATCCGAT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C510BF-7594-3742-8F64-5127F8614B46}"/>
              </a:ext>
            </a:extLst>
          </p:cNvPr>
          <p:cNvSpPr/>
          <p:nvPr/>
        </p:nvSpPr>
        <p:spPr>
          <a:xfrm>
            <a:off x="1286937" y="2886027"/>
            <a:ext cx="197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AGTCGGGACT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4ADC2-8B2B-BC47-839C-F54BBC473F0E}"/>
              </a:ext>
            </a:extLst>
          </p:cNvPr>
          <p:cNvSpPr/>
          <p:nvPr/>
        </p:nvSpPr>
        <p:spPr>
          <a:xfrm>
            <a:off x="2531959" y="2571654"/>
            <a:ext cx="212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ACTTAGCCT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G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1E705-4A66-E84E-B25D-30DED4E49ECF}"/>
              </a:ext>
            </a:extLst>
          </p:cNvPr>
          <p:cNvSpPr/>
          <p:nvPr/>
        </p:nvSpPr>
        <p:spPr>
          <a:xfrm>
            <a:off x="3750325" y="2886027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CT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GATTTCGC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A</a:t>
            </a:r>
            <a:endParaRPr lang="en-US" dirty="0">
              <a:solidFill>
                <a:srgbClr val="F7931E"/>
              </a:solidFill>
              <a:latin typeface="Arial" panose="020B060402020202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DB5E4E-841E-5C44-A5C1-2CC552549675}"/>
              </a:ext>
            </a:extLst>
          </p:cNvPr>
          <p:cNvSpPr/>
          <p:nvPr/>
        </p:nvSpPr>
        <p:spPr>
          <a:xfrm>
            <a:off x="5107130" y="2571654"/>
            <a:ext cx="223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CGC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A</a:t>
            </a:r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TGTCATCC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39C01-3E36-1645-BE1E-985850D077DA}"/>
              </a:ext>
            </a:extLst>
          </p:cNvPr>
          <p:cNvSpPr/>
          <p:nvPr/>
        </p:nvSpPr>
        <p:spPr>
          <a:xfrm>
            <a:off x="448738" y="2571654"/>
            <a:ext cx="209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TGCCTAATCGG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0CAE3D-631A-8B4F-881C-92BE7FC82817}"/>
              </a:ext>
            </a:extLst>
          </p:cNvPr>
          <p:cNvSpPr/>
          <p:nvPr/>
        </p:nvSpPr>
        <p:spPr>
          <a:xfrm>
            <a:off x="443240" y="3823173"/>
            <a:ext cx="712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ill Sans"/>
                <a:cs typeface="Gill Sans"/>
              </a:rPr>
              <a:t>TGCCTAATCGGGACTTAGCCT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GATTTCGC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A</a:t>
            </a:r>
            <a:r>
              <a:rPr lang="en-US" b="1" dirty="0">
                <a:latin typeface="Gill Sans"/>
                <a:cs typeface="Gill Sans"/>
              </a:rPr>
              <a:t>TGTCATCC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33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DC189-A329-1147-8784-29673DCAE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1"/>
          <a:stretch/>
        </p:blipFill>
        <p:spPr>
          <a:xfrm>
            <a:off x="8211312" y="210312"/>
            <a:ext cx="3886200" cy="6224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F65EBC-582D-1D48-8417-CF9789D782E0}"/>
              </a:ext>
            </a:extLst>
          </p:cNvPr>
          <p:cNvSpPr/>
          <p:nvPr/>
        </p:nvSpPr>
        <p:spPr>
          <a:xfrm>
            <a:off x="275402" y="3200400"/>
            <a:ext cx="7810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>
                <a:latin typeface="Gill Sans"/>
                <a:cs typeface="Gill Sans"/>
              </a:rPr>
              <a:t>ATGCCTAATCGGGACTTAGCCTGGATTTCGCCTGTCATCCGAT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C510BF-7594-3742-8F64-5127F8614B46}"/>
              </a:ext>
            </a:extLst>
          </p:cNvPr>
          <p:cNvSpPr/>
          <p:nvPr/>
        </p:nvSpPr>
        <p:spPr>
          <a:xfrm>
            <a:off x="1286937" y="2886027"/>
            <a:ext cx="197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AGTCGGGACT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4ADC2-8B2B-BC47-839C-F54BBC473F0E}"/>
              </a:ext>
            </a:extLst>
          </p:cNvPr>
          <p:cNvSpPr/>
          <p:nvPr/>
        </p:nvSpPr>
        <p:spPr>
          <a:xfrm>
            <a:off x="2531959" y="2571654"/>
            <a:ext cx="212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ACTTAGCCT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G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1E705-4A66-E84E-B25D-30DED4E49ECF}"/>
              </a:ext>
            </a:extLst>
          </p:cNvPr>
          <p:cNvSpPr/>
          <p:nvPr/>
        </p:nvSpPr>
        <p:spPr>
          <a:xfrm>
            <a:off x="3750325" y="2886027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CT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GATTTCGC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A</a:t>
            </a:r>
            <a:endParaRPr lang="en-US" dirty="0">
              <a:solidFill>
                <a:srgbClr val="F7931E"/>
              </a:solidFill>
              <a:latin typeface="Arial" panose="020B060402020202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DB5E4E-841E-5C44-A5C1-2CC552549675}"/>
              </a:ext>
            </a:extLst>
          </p:cNvPr>
          <p:cNvSpPr/>
          <p:nvPr/>
        </p:nvSpPr>
        <p:spPr>
          <a:xfrm>
            <a:off x="5107130" y="2571654"/>
            <a:ext cx="223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CGC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A</a:t>
            </a:r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TGTCATCC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39C01-3E36-1645-BE1E-985850D077DA}"/>
              </a:ext>
            </a:extLst>
          </p:cNvPr>
          <p:cNvSpPr/>
          <p:nvPr/>
        </p:nvSpPr>
        <p:spPr>
          <a:xfrm>
            <a:off x="448738" y="2571654"/>
            <a:ext cx="209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TGCCTAATCGG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0CAE3D-631A-8B4F-881C-92BE7FC82817}"/>
              </a:ext>
            </a:extLst>
          </p:cNvPr>
          <p:cNvSpPr/>
          <p:nvPr/>
        </p:nvSpPr>
        <p:spPr>
          <a:xfrm>
            <a:off x="443240" y="3823173"/>
            <a:ext cx="7567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ill Sans"/>
                <a:cs typeface="Gill Sans"/>
              </a:rPr>
              <a:t>TGCCTAATCGGGACTTAGCCT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GATTTCGC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A</a:t>
            </a:r>
            <a:r>
              <a:rPr lang="en-US" b="1" dirty="0">
                <a:latin typeface="Gill Sans"/>
                <a:cs typeface="Gill Sans"/>
              </a:rPr>
              <a:t>TGTCATCC</a:t>
            </a:r>
            <a:r>
              <a:rPr lang="en-US" b="1" dirty="0">
                <a:solidFill>
                  <a:schemeClr val="accent6"/>
                </a:solidFill>
                <a:latin typeface="Gill Sans"/>
                <a:cs typeface="Gill Sans"/>
              </a:rPr>
              <a:t>NNN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580660-6DFD-1D43-98C3-F5311781669D}"/>
              </a:ext>
            </a:extLst>
          </p:cNvPr>
          <p:cNvSpPr/>
          <p:nvPr/>
        </p:nvSpPr>
        <p:spPr>
          <a:xfrm>
            <a:off x="235061" y="3823173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Gill Sans"/>
                <a:cs typeface="Gill Sans"/>
              </a:rPr>
              <a:t>N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83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DC189-A329-1147-8784-29673DCAE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1"/>
          <a:stretch/>
        </p:blipFill>
        <p:spPr>
          <a:xfrm>
            <a:off x="8211312" y="210312"/>
            <a:ext cx="3886200" cy="6224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F65EBC-582D-1D48-8417-CF9789D782E0}"/>
              </a:ext>
            </a:extLst>
          </p:cNvPr>
          <p:cNvSpPr/>
          <p:nvPr/>
        </p:nvSpPr>
        <p:spPr>
          <a:xfrm>
            <a:off x="275402" y="3200400"/>
            <a:ext cx="7810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>
                <a:latin typeface="Gill Sans"/>
                <a:cs typeface="Gill Sans"/>
              </a:rPr>
              <a:t>ATGCCTAATCGGGACTTAGCCTGGATTTCGCCTGTCATCCGAT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C510BF-7594-3742-8F64-5127F8614B46}"/>
              </a:ext>
            </a:extLst>
          </p:cNvPr>
          <p:cNvSpPr/>
          <p:nvPr/>
        </p:nvSpPr>
        <p:spPr>
          <a:xfrm>
            <a:off x="1286937" y="2886027"/>
            <a:ext cx="197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AGTCGGGACT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4ADC2-8B2B-BC47-839C-F54BBC473F0E}"/>
              </a:ext>
            </a:extLst>
          </p:cNvPr>
          <p:cNvSpPr/>
          <p:nvPr/>
        </p:nvSpPr>
        <p:spPr>
          <a:xfrm>
            <a:off x="2531959" y="2571654"/>
            <a:ext cx="212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ACTTAGCCT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G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1E705-4A66-E84E-B25D-30DED4E49ECF}"/>
              </a:ext>
            </a:extLst>
          </p:cNvPr>
          <p:cNvSpPr/>
          <p:nvPr/>
        </p:nvSpPr>
        <p:spPr>
          <a:xfrm>
            <a:off x="3750325" y="2886027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CT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GATTTCGC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A</a:t>
            </a:r>
            <a:endParaRPr lang="en-US" dirty="0">
              <a:solidFill>
                <a:srgbClr val="F7931E"/>
              </a:solidFill>
              <a:latin typeface="Arial" panose="020B060402020202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DB5E4E-841E-5C44-A5C1-2CC552549675}"/>
              </a:ext>
            </a:extLst>
          </p:cNvPr>
          <p:cNvSpPr/>
          <p:nvPr/>
        </p:nvSpPr>
        <p:spPr>
          <a:xfrm>
            <a:off x="5107130" y="2571654"/>
            <a:ext cx="223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CGC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A</a:t>
            </a:r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TGTCATCC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39C01-3E36-1645-BE1E-985850D077DA}"/>
              </a:ext>
            </a:extLst>
          </p:cNvPr>
          <p:cNvSpPr/>
          <p:nvPr/>
        </p:nvSpPr>
        <p:spPr>
          <a:xfrm>
            <a:off x="448738" y="2571654"/>
            <a:ext cx="209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TGCCTAATCGG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85627F-7CA7-8C40-AB56-7D91E726D90E}"/>
              </a:ext>
            </a:extLst>
          </p:cNvPr>
          <p:cNvSpPr/>
          <p:nvPr/>
        </p:nvSpPr>
        <p:spPr>
          <a:xfrm>
            <a:off x="2897719" y="2228754"/>
            <a:ext cx="1745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A</a:t>
            </a:r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TAGCCT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G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416BC-49AE-4F4B-986B-0491762C0CB2}"/>
              </a:ext>
            </a:extLst>
          </p:cNvPr>
          <p:cNvSpPr/>
          <p:nvPr/>
        </p:nvSpPr>
        <p:spPr>
          <a:xfrm>
            <a:off x="2973628" y="1965960"/>
            <a:ext cx="185989" cy="222654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824810-4B57-4E46-9774-C855C8083379}"/>
              </a:ext>
            </a:extLst>
          </p:cNvPr>
          <p:cNvSpPr/>
          <p:nvPr/>
        </p:nvSpPr>
        <p:spPr>
          <a:xfrm>
            <a:off x="4162348" y="1965959"/>
            <a:ext cx="185989" cy="222654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379AA8-CF1B-F745-AD29-B71B4BCE3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57490" flipH="1" flipV="1">
            <a:off x="2303982" y="2043277"/>
            <a:ext cx="638882" cy="35658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6BDACA2-C2B1-5A40-A020-92C9B51BB675}"/>
              </a:ext>
            </a:extLst>
          </p:cNvPr>
          <p:cNvSpPr/>
          <p:nvPr/>
        </p:nvSpPr>
        <p:spPr>
          <a:xfrm>
            <a:off x="3978593" y="4893574"/>
            <a:ext cx="22570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Poppins" pitchFamily="2" charset="77"/>
                <a:cs typeface="Poppins" pitchFamily="2" charset="77"/>
              </a:rPr>
              <a:t>consensus variants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39F7C1-850E-5A47-AB0F-F60B70F50DC9}"/>
              </a:ext>
            </a:extLst>
          </p:cNvPr>
          <p:cNvSpPr/>
          <p:nvPr/>
        </p:nvSpPr>
        <p:spPr>
          <a:xfrm>
            <a:off x="815922" y="1620461"/>
            <a:ext cx="22570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Poppins" pitchFamily="2" charset="77"/>
                <a:cs typeface="Poppins" pitchFamily="2" charset="77"/>
              </a:rPr>
              <a:t>within-host variant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738817-044B-1E41-9613-9C6CF9B574D0}"/>
              </a:ext>
            </a:extLst>
          </p:cNvPr>
          <p:cNvSpPr/>
          <p:nvPr/>
        </p:nvSpPr>
        <p:spPr>
          <a:xfrm>
            <a:off x="5716828" y="1965959"/>
            <a:ext cx="185989" cy="222654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0A71F5D-D5EB-2644-BD99-390D19E57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 flipV="1">
            <a:off x="5357335" y="4393650"/>
            <a:ext cx="638882" cy="3565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D9B706-A496-714E-AD26-FAC70BC02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4083487" y="4393652"/>
            <a:ext cx="638882" cy="35658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5839A26-4CEE-135F-0943-DD95184E44BD}"/>
              </a:ext>
            </a:extLst>
          </p:cNvPr>
          <p:cNvSpPr/>
          <p:nvPr/>
        </p:nvSpPr>
        <p:spPr>
          <a:xfrm>
            <a:off x="443240" y="3823173"/>
            <a:ext cx="7567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ill Sans"/>
                <a:cs typeface="Gill Sans"/>
              </a:rPr>
              <a:t>TGCCTAATCGGGACTTAGCCT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GATTTCGC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A</a:t>
            </a:r>
            <a:r>
              <a:rPr lang="en-US" b="1" dirty="0">
                <a:latin typeface="Gill Sans"/>
                <a:cs typeface="Gill Sans"/>
              </a:rPr>
              <a:t>TGTCATCC</a:t>
            </a:r>
            <a:r>
              <a:rPr lang="en-US" b="1" dirty="0">
                <a:solidFill>
                  <a:schemeClr val="accent6"/>
                </a:solidFill>
                <a:latin typeface="Gill Sans"/>
                <a:cs typeface="Gill Sans"/>
              </a:rPr>
              <a:t>NNN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F02B3A-6DAB-8F78-3BA7-7B6CBCEF9271}"/>
              </a:ext>
            </a:extLst>
          </p:cNvPr>
          <p:cNvSpPr/>
          <p:nvPr/>
        </p:nvSpPr>
        <p:spPr>
          <a:xfrm>
            <a:off x="235061" y="3823173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Gill Sans"/>
                <a:cs typeface="Gill Sans"/>
              </a:rPr>
              <a:t>N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3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DC189-A329-1147-8784-29673DCAE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1"/>
          <a:stretch/>
        </p:blipFill>
        <p:spPr>
          <a:xfrm>
            <a:off x="8211312" y="210312"/>
            <a:ext cx="3886200" cy="6224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F65EBC-582D-1D48-8417-CF9789D782E0}"/>
              </a:ext>
            </a:extLst>
          </p:cNvPr>
          <p:cNvSpPr/>
          <p:nvPr/>
        </p:nvSpPr>
        <p:spPr>
          <a:xfrm>
            <a:off x="275402" y="3200400"/>
            <a:ext cx="7810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>
                <a:latin typeface="Gill Sans"/>
                <a:cs typeface="Gill Sans"/>
              </a:rPr>
              <a:t>ATGCCTAATCGGGACTTAGCCTGGATTTCGCCTGTCATCCGAT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C510BF-7594-3742-8F64-5127F8614B46}"/>
              </a:ext>
            </a:extLst>
          </p:cNvPr>
          <p:cNvSpPr/>
          <p:nvPr/>
        </p:nvSpPr>
        <p:spPr>
          <a:xfrm>
            <a:off x="1286937" y="2886027"/>
            <a:ext cx="197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AGTCGGGACT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4ADC2-8B2B-BC47-839C-F54BBC473F0E}"/>
              </a:ext>
            </a:extLst>
          </p:cNvPr>
          <p:cNvSpPr/>
          <p:nvPr/>
        </p:nvSpPr>
        <p:spPr>
          <a:xfrm>
            <a:off x="2531959" y="2571654"/>
            <a:ext cx="212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ACTTAGCCT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G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1E705-4A66-E84E-B25D-30DED4E49ECF}"/>
              </a:ext>
            </a:extLst>
          </p:cNvPr>
          <p:cNvSpPr/>
          <p:nvPr/>
        </p:nvSpPr>
        <p:spPr>
          <a:xfrm>
            <a:off x="3750325" y="2886027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CT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GATTTCGC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A</a:t>
            </a:r>
            <a:endParaRPr lang="en-US" dirty="0">
              <a:solidFill>
                <a:srgbClr val="F7931E"/>
              </a:solidFill>
              <a:latin typeface="Arial" panose="020B060402020202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DB5E4E-841E-5C44-A5C1-2CC552549675}"/>
              </a:ext>
            </a:extLst>
          </p:cNvPr>
          <p:cNvSpPr/>
          <p:nvPr/>
        </p:nvSpPr>
        <p:spPr>
          <a:xfrm>
            <a:off x="5107130" y="2571654"/>
            <a:ext cx="223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CGC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A</a:t>
            </a:r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TGTCATCC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39C01-3E36-1645-BE1E-985850D077DA}"/>
              </a:ext>
            </a:extLst>
          </p:cNvPr>
          <p:cNvSpPr/>
          <p:nvPr/>
        </p:nvSpPr>
        <p:spPr>
          <a:xfrm>
            <a:off x="448738" y="2571654"/>
            <a:ext cx="209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BB4F8"/>
                </a:solidFill>
                <a:latin typeface="Gill Sans"/>
                <a:cs typeface="Gill Sans"/>
              </a:rPr>
              <a:t>TGCCTAATCGG</a:t>
            </a:r>
            <a:endParaRPr lang="en-US" dirty="0">
              <a:solidFill>
                <a:srgbClr val="0BB4F8"/>
              </a:solidFill>
              <a:latin typeface="Arial" panose="020B0604020202020204"/>
            </a:endParaRPr>
          </a:p>
        </p:txBody>
      </p:sp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B18A10F-A625-0941-BBCA-682B8C28C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02" y="722670"/>
            <a:ext cx="7645588" cy="28470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E862FA-4C6A-954B-8462-D8F1B6F5BDF1}"/>
              </a:ext>
            </a:extLst>
          </p:cNvPr>
          <p:cNvSpPr txBox="1"/>
          <p:nvPr/>
        </p:nvSpPr>
        <p:spPr>
          <a:xfrm>
            <a:off x="443240" y="5281042"/>
            <a:ext cx="7881156" cy="84446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All variants are stored in a special file format called a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VCF 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Includes consensus and within-host variants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AB0891-D604-1C4B-BD4E-465F5C28E117}"/>
              </a:ext>
            </a:extLst>
          </p:cNvPr>
          <p:cNvSpPr/>
          <p:nvPr/>
        </p:nvSpPr>
        <p:spPr>
          <a:xfrm>
            <a:off x="411752" y="4703575"/>
            <a:ext cx="582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Poppins" pitchFamily="2" charset="77"/>
                <a:cs typeface="Poppins" pitchFamily="2" charset="77"/>
              </a:rPr>
              <a:t>consensus genome stored in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Poppins" pitchFamily="2" charset="77"/>
                <a:cs typeface="Poppins" pitchFamily="2" charset="77"/>
              </a:rPr>
              <a:t>FASTA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Poppins" pitchFamily="2" charset="77"/>
                <a:cs typeface="Poppins" pitchFamily="2" charset="77"/>
              </a:rPr>
              <a:t> file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410EFA-87D0-C244-B829-540ED0D08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736178" flipV="1">
            <a:off x="70011" y="4300305"/>
            <a:ext cx="638882" cy="3565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D51776A-BF06-42EB-C990-3B92CABBF126}"/>
              </a:ext>
            </a:extLst>
          </p:cNvPr>
          <p:cNvSpPr/>
          <p:nvPr/>
        </p:nvSpPr>
        <p:spPr>
          <a:xfrm>
            <a:off x="443240" y="3823173"/>
            <a:ext cx="7567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ill Sans"/>
                <a:cs typeface="Gill Sans"/>
              </a:rPr>
              <a:t>TGCCTAATCGGGACTTAGCCT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GATTTCGC</a:t>
            </a:r>
            <a:r>
              <a:rPr lang="en-US" b="1" dirty="0">
                <a:solidFill>
                  <a:srgbClr val="F7931E"/>
                </a:solidFill>
                <a:latin typeface="Gill Sans"/>
                <a:cs typeface="Gill Sans"/>
              </a:rPr>
              <a:t>A</a:t>
            </a:r>
            <a:r>
              <a:rPr lang="en-US" b="1" dirty="0">
                <a:latin typeface="Gill Sans"/>
                <a:cs typeface="Gill Sans"/>
              </a:rPr>
              <a:t>TGTCATCC</a:t>
            </a:r>
            <a:r>
              <a:rPr lang="en-US" b="1" dirty="0">
                <a:solidFill>
                  <a:schemeClr val="accent6"/>
                </a:solidFill>
                <a:latin typeface="Gill Sans"/>
                <a:cs typeface="Gill Sans"/>
              </a:rPr>
              <a:t>NNN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A941DD-D105-AED5-DC31-99DFC59E5A10}"/>
              </a:ext>
            </a:extLst>
          </p:cNvPr>
          <p:cNvSpPr/>
          <p:nvPr/>
        </p:nvSpPr>
        <p:spPr>
          <a:xfrm>
            <a:off x="235061" y="3823173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Gill Sans"/>
                <a:cs typeface="Gill Sans"/>
              </a:rPr>
              <a:t>N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4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7652EC-E1CB-4F46-AE10-C5F579F88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14" y="1444988"/>
            <a:ext cx="9003394" cy="28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steps in pathogen genome assembly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F942FA5-808D-9143-B971-74C0C5AA622A}"/>
              </a:ext>
            </a:extLst>
          </p:cNvPr>
          <p:cNvSpPr/>
          <p:nvPr/>
        </p:nvSpPr>
        <p:spPr>
          <a:xfrm>
            <a:off x="4397190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7C0254C-F670-1B47-9E10-A7424C60DA21}"/>
              </a:ext>
            </a:extLst>
          </p:cNvPr>
          <p:cNvSpPr/>
          <p:nvPr/>
        </p:nvSpPr>
        <p:spPr>
          <a:xfrm>
            <a:off x="7531935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7AFC3-D42F-6944-BA7D-357CBA2AE52E}"/>
              </a:ext>
            </a:extLst>
          </p:cNvPr>
          <p:cNvSpPr txBox="1"/>
          <p:nvPr/>
        </p:nvSpPr>
        <p:spPr>
          <a:xfrm>
            <a:off x="1726058" y="4174590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Call nucleotides from raw signal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9E0DF-1290-A841-B65F-24895ABAA8EC}"/>
              </a:ext>
            </a:extLst>
          </p:cNvPr>
          <p:cNvSpPr txBox="1"/>
          <p:nvPr/>
        </p:nvSpPr>
        <p:spPr>
          <a:xfrm>
            <a:off x="4820616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Divide reads by sample barcode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BD74E-D29D-B846-BDB2-F3EF34FA849D}"/>
              </a:ext>
            </a:extLst>
          </p:cNvPr>
          <p:cNvSpPr txBox="1"/>
          <p:nvPr/>
        </p:nvSpPr>
        <p:spPr>
          <a:xfrm>
            <a:off x="7980871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Assemble reads into a complete genome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1F4AE-02F3-AA4C-A87E-24DD724D6EBA}"/>
              </a:ext>
            </a:extLst>
          </p:cNvPr>
          <p:cNvSpPr txBox="1"/>
          <p:nvPr/>
        </p:nvSpPr>
        <p:spPr>
          <a:xfrm>
            <a:off x="1825618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Raw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CCDC-A361-D347-9917-513EF0463A70}"/>
              </a:ext>
            </a:extLst>
          </p:cNvPr>
          <p:cNvSpPr txBox="1"/>
          <p:nvPr/>
        </p:nvSpPr>
        <p:spPr>
          <a:xfrm>
            <a:off x="1825618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1A34B-9B62-C744-91E7-9D0E14A12297}"/>
              </a:ext>
            </a:extLst>
          </p:cNvPr>
          <p:cNvSpPr txBox="1"/>
          <p:nvPr/>
        </p:nvSpPr>
        <p:spPr>
          <a:xfrm>
            <a:off x="4923356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DE7D05-0AAD-D045-96D2-FB157A7396FA}"/>
              </a:ext>
            </a:extLst>
          </p:cNvPr>
          <p:cNvSpPr txBox="1"/>
          <p:nvPr/>
        </p:nvSpPr>
        <p:spPr>
          <a:xfrm>
            <a:off x="4923356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1 FASTQ per sample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ABFA9-5E58-F348-9974-B16E3A5D26C9}"/>
              </a:ext>
            </a:extLst>
          </p:cNvPr>
          <p:cNvSpPr txBox="1"/>
          <p:nvPr/>
        </p:nvSpPr>
        <p:spPr>
          <a:xfrm>
            <a:off x="8021094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3AB73-7CB1-E64F-A055-0F73CA419842}"/>
              </a:ext>
            </a:extLst>
          </p:cNvPr>
          <p:cNvSpPr txBox="1"/>
          <p:nvPr/>
        </p:nvSpPr>
        <p:spPr>
          <a:xfrm>
            <a:off x="8021094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1BAE5-90AA-FA49-BFF8-F716769F25B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43186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E04D0E-AE41-654D-8566-B269E3EDCF07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140924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6089A2-7C1D-7345-909B-DFFD29C2DE4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9238662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08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7652EC-E1CB-4F46-AE10-C5F579F88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14" y="1444988"/>
            <a:ext cx="9003394" cy="28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steps in pathogen genome assembly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F942FA5-808D-9143-B971-74C0C5AA622A}"/>
              </a:ext>
            </a:extLst>
          </p:cNvPr>
          <p:cNvSpPr/>
          <p:nvPr/>
        </p:nvSpPr>
        <p:spPr>
          <a:xfrm>
            <a:off x="4397190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7C0254C-F670-1B47-9E10-A7424C60DA21}"/>
              </a:ext>
            </a:extLst>
          </p:cNvPr>
          <p:cNvSpPr/>
          <p:nvPr/>
        </p:nvSpPr>
        <p:spPr>
          <a:xfrm>
            <a:off x="7531935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7AFC3-D42F-6944-BA7D-357CBA2AE52E}"/>
              </a:ext>
            </a:extLst>
          </p:cNvPr>
          <p:cNvSpPr txBox="1"/>
          <p:nvPr/>
        </p:nvSpPr>
        <p:spPr>
          <a:xfrm>
            <a:off x="1726058" y="4174590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Call nucleotides from raw signal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9E0DF-1290-A841-B65F-24895ABAA8EC}"/>
              </a:ext>
            </a:extLst>
          </p:cNvPr>
          <p:cNvSpPr txBox="1"/>
          <p:nvPr/>
        </p:nvSpPr>
        <p:spPr>
          <a:xfrm>
            <a:off x="4820616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Divide reads by sample barcode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BD74E-D29D-B846-BDB2-F3EF34FA849D}"/>
              </a:ext>
            </a:extLst>
          </p:cNvPr>
          <p:cNvSpPr txBox="1"/>
          <p:nvPr/>
        </p:nvSpPr>
        <p:spPr>
          <a:xfrm>
            <a:off x="7980871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Assemble reads into a complete genome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1F4AE-02F3-AA4C-A87E-24DD724D6EBA}"/>
              </a:ext>
            </a:extLst>
          </p:cNvPr>
          <p:cNvSpPr txBox="1"/>
          <p:nvPr/>
        </p:nvSpPr>
        <p:spPr>
          <a:xfrm>
            <a:off x="1825618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Raw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CCDC-A361-D347-9917-513EF0463A70}"/>
              </a:ext>
            </a:extLst>
          </p:cNvPr>
          <p:cNvSpPr txBox="1"/>
          <p:nvPr/>
        </p:nvSpPr>
        <p:spPr>
          <a:xfrm>
            <a:off x="1825618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1A34B-9B62-C744-91E7-9D0E14A12297}"/>
              </a:ext>
            </a:extLst>
          </p:cNvPr>
          <p:cNvSpPr txBox="1"/>
          <p:nvPr/>
        </p:nvSpPr>
        <p:spPr>
          <a:xfrm>
            <a:off x="4923356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DE7D05-0AAD-D045-96D2-FB157A7396FA}"/>
              </a:ext>
            </a:extLst>
          </p:cNvPr>
          <p:cNvSpPr txBox="1"/>
          <p:nvPr/>
        </p:nvSpPr>
        <p:spPr>
          <a:xfrm>
            <a:off x="4923356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1 FASTQ per sample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ABFA9-5E58-F348-9974-B16E3A5D26C9}"/>
              </a:ext>
            </a:extLst>
          </p:cNvPr>
          <p:cNvSpPr txBox="1"/>
          <p:nvPr/>
        </p:nvSpPr>
        <p:spPr>
          <a:xfrm>
            <a:off x="8021094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3AB73-7CB1-E64F-A055-0F73CA419842}"/>
              </a:ext>
            </a:extLst>
          </p:cNvPr>
          <p:cNvSpPr txBox="1"/>
          <p:nvPr/>
        </p:nvSpPr>
        <p:spPr>
          <a:xfrm>
            <a:off x="8021094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1BAE5-90AA-FA49-BFF8-F716769F25B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43186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E04D0E-AE41-654D-8566-B269E3EDCF07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140924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6089A2-7C1D-7345-909B-DFFD29C2DE4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9238662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47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F4F9-D920-C644-B507-DD2BC0B2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F644-FF8E-8047-8BF3-251DEA3A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key steps in pathogen assembly</a:t>
            </a:r>
          </a:p>
          <a:p>
            <a:r>
              <a:rPr lang="en-US" dirty="0"/>
              <a:t>Raw reads are stored in </a:t>
            </a:r>
            <a:r>
              <a:rPr lang="en-US" b="1" dirty="0"/>
              <a:t>FASTQ</a:t>
            </a:r>
            <a:r>
              <a:rPr lang="en-US" dirty="0"/>
              <a:t> files</a:t>
            </a:r>
          </a:p>
          <a:p>
            <a:r>
              <a:rPr lang="en-US" dirty="0"/>
              <a:t>Final assemblies are stored in </a:t>
            </a:r>
            <a:r>
              <a:rPr lang="en-US" b="1" dirty="0"/>
              <a:t>FASTA</a:t>
            </a:r>
            <a:r>
              <a:rPr lang="en-US" dirty="0"/>
              <a:t> files</a:t>
            </a:r>
          </a:p>
          <a:p>
            <a:r>
              <a:rPr lang="en-US" dirty="0"/>
              <a:t>There are two methods of assembling genomes</a:t>
            </a:r>
          </a:p>
          <a:p>
            <a:r>
              <a:rPr lang="en-US" dirty="0"/>
              <a:t>Other special file formats store intermediate files</a:t>
            </a:r>
          </a:p>
        </p:txBody>
      </p:sp>
    </p:spTree>
    <p:extLst>
      <p:ext uri="{BB962C8B-B14F-4D97-AF65-F5344CB8AC3E}">
        <p14:creationId xmlns:p14="http://schemas.microsoft.com/office/powerpoint/2010/main" val="342779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7652EC-E1CB-4F46-AE10-C5F579F88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291"/>
          <a:stretch/>
        </p:blipFill>
        <p:spPr>
          <a:xfrm>
            <a:off x="1632314" y="1444988"/>
            <a:ext cx="2764876" cy="28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Basecalling</a:t>
            </a:r>
            <a:r>
              <a:rPr lang="en-US" dirty="0"/>
              <a:t> on the Illumina platform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7AFC3-D42F-6944-BA7D-357CBA2AE52E}"/>
              </a:ext>
            </a:extLst>
          </p:cNvPr>
          <p:cNvSpPr txBox="1"/>
          <p:nvPr/>
        </p:nvSpPr>
        <p:spPr>
          <a:xfrm>
            <a:off x="1726058" y="4174590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Call nucleotides from raw signal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1F4AE-02F3-AA4C-A87E-24DD724D6EBA}"/>
              </a:ext>
            </a:extLst>
          </p:cNvPr>
          <p:cNvSpPr txBox="1"/>
          <p:nvPr/>
        </p:nvSpPr>
        <p:spPr>
          <a:xfrm>
            <a:off x="1825618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Raw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CCDC-A361-D347-9917-513EF0463A70}"/>
              </a:ext>
            </a:extLst>
          </p:cNvPr>
          <p:cNvSpPr txBox="1"/>
          <p:nvPr/>
        </p:nvSpPr>
        <p:spPr>
          <a:xfrm>
            <a:off x="1825618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1BAE5-90AA-FA49-BFF8-F716769F25B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43186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07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Basecalling</a:t>
            </a:r>
            <a:r>
              <a:rPr lang="en-US" dirty="0"/>
              <a:t> on the Illumina platform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7AFC3-D42F-6944-BA7D-357CBA2AE52E}"/>
              </a:ext>
            </a:extLst>
          </p:cNvPr>
          <p:cNvSpPr txBox="1"/>
          <p:nvPr/>
        </p:nvSpPr>
        <p:spPr>
          <a:xfrm>
            <a:off x="1726058" y="4174590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Call nucleotides from raw signal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1F4AE-02F3-AA4C-A87E-24DD724D6EBA}"/>
              </a:ext>
            </a:extLst>
          </p:cNvPr>
          <p:cNvSpPr txBox="1"/>
          <p:nvPr/>
        </p:nvSpPr>
        <p:spPr>
          <a:xfrm>
            <a:off x="1825618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Image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CCDC-A361-D347-9917-513EF0463A70}"/>
              </a:ext>
            </a:extLst>
          </p:cNvPr>
          <p:cNvSpPr txBox="1"/>
          <p:nvPr/>
        </p:nvSpPr>
        <p:spPr>
          <a:xfrm>
            <a:off x="1825618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1BAE5-90AA-FA49-BFF8-F716769F25B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43186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D1A5EA-E08D-3B44-80CB-D36F21B35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777"/>
          <a:stretch/>
        </p:blipFill>
        <p:spPr>
          <a:xfrm>
            <a:off x="1636776" y="1444752"/>
            <a:ext cx="2992374" cy="284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7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Basecalling</a:t>
            </a:r>
            <a:r>
              <a:rPr lang="en-US" dirty="0"/>
              <a:t> on the Illumina platform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7AFC3-D42F-6944-BA7D-357CBA2AE52E}"/>
              </a:ext>
            </a:extLst>
          </p:cNvPr>
          <p:cNvSpPr txBox="1"/>
          <p:nvPr/>
        </p:nvSpPr>
        <p:spPr>
          <a:xfrm>
            <a:off x="1726058" y="4174590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Call nucleotides from raw signal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1F4AE-02F3-AA4C-A87E-24DD724D6EBA}"/>
              </a:ext>
            </a:extLst>
          </p:cNvPr>
          <p:cNvSpPr txBox="1"/>
          <p:nvPr/>
        </p:nvSpPr>
        <p:spPr>
          <a:xfrm>
            <a:off x="1825618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Image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CCDC-A361-D347-9917-513EF0463A70}"/>
              </a:ext>
            </a:extLst>
          </p:cNvPr>
          <p:cNvSpPr txBox="1"/>
          <p:nvPr/>
        </p:nvSpPr>
        <p:spPr>
          <a:xfrm>
            <a:off x="1825618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1BAE5-90AA-FA49-BFF8-F716769F25B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43186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D1A5EA-E08D-3B44-80CB-D36F21B35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777"/>
          <a:stretch/>
        </p:blipFill>
        <p:spPr>
          <a:xfrm>
            <a:off x="1636776" y="1444752"/>
            <a:ext cx="2992374" cy="2841891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CC59DB8-7829-FB40-94DB-A5301A6BD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397" y="1559052"/>
            <a:ext cx="4232910" cy="299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Basecalling</a:t>
            </a:r>
            <a:r>
              <a:rPr lang="en-US" dirty="0"/>
              <a:t> on the Illumina platform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7AFC3-D42F-6944-BA7D-357CBA2AE52E}"/>
              </a:ext>
            </a:extLst>
          </p:cNvPr>
          <p:cNvSpPr txBox="1"/>
          <p:nvPr/>
        </p:nvSpPr>
        <p:spPr>
          <a:xfrm>
            <a:off x="1726058" y="4174590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Call nucleotides from raw signal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1F4AE-02F3-AA4C-A87E-24DD724D6EBA}"/>
              </a:ext>
            </a:extLst>
          </p:cNvPr>
          <p:cNvSpPr txBox="1"/>
          <p:nvPr/>
        </p:nvSpPr>
        <p:spPr>
          <a:xfrm>
            <a:off x="1825618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Image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CCDC-A361-D347-9917-513EF0463A70}"/>
              </a:ext>
            </a:extLst>
          </p:cNvPr>
          <p:cNvSpPr txBox="1"/>
          <p:nvPr/>
        </p:nvSpPr>
        <p:spPr>
          <a:xfrm>
            <a:off x="1825618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1BAE5-90AA-FA49-BFF8-F716769F25B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43186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D1A5EA-E08D-3B44-80CB-D36F21B35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777"/>
          <a:stretch/>
        </p:blipFill>
        <p:spPr>
          <a:xfrm>
            <a:off x="1636776" y="1444752"/>
            <a:ext cx="2992374" cy="2841891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CC59DB8-7829-FB40-94DB-A5301A6BD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397" y="1559052"/>
            <a:ext cx="4232910" cy="2992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464068-1D8A-C246-B87C-655FF8471123}"/>
              </a:ext>
            </a:extLst>
          </p:cNvPr>
          <p:cNvSpPr txBox="1"/>
          <p:nvPr/>
        </p:nvSpPr>
        <p:spPr>
          <a:xfrm>
            <a:off x="5478322" y="5129671"/>
            <a:ext cx="6118047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Detailed explanation on Illumina website: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80DC-5139-DF49-8693-9B68FB45D87E}"/>
              </a:ext>
            </a:extLst>
          </p:cNvPr>
          <p:cNvSpPr txBox="1"/>
          <p:nvPr/>
        </p:nvSpPr>
        <p:spPr>
          <a:xfrm>
            <a:off x="5775828" y="5503205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https://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support.illumina.com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/content/dam/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illumina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-support/courses/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MiSeq_Imaging_and_Base_Calling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/story_html5.html </a:t>
            </a:r>
          </a:p>
        </p:txBody>
      </p:sp>
    </p:spTree>
    <p:extLst>
      <p:ext uri="{BB962C8B-B14F-4D97-AF65-F5344CB8AC3E}">
        <p14:creationId xmlns:p14="http://schemas.microsoft.com/office/powerpoint/2010/main" val="230644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FA8223-332E-8B4C-A20A-27EC524019B5}"/>
              </a:ext>
            </a:extLst>
          </p:cNvPr>
          <p:cNvSpPr/>
          <p:nvPr/>
        </p:nvSpPr>
        <p:spPr>
          <a:xfrm>
            <a:off x="2548890" y="5805647"/>
            <a:ext cx="98298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FASTQ format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7AFC3-D42F-6944-BA7D-357CBA2AE52E}"/>
              </a:ext>
            </a:extLst>
          </p:cNvPr>
          <p:cNvSpPr txBox="1"/>
          <p:nvPr/>
        </p:nvSpPr>
        <p:spPr>
          <a:xfrm>
            <a:off x="1726058" y="4174590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Call nucleotides from raw signal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1F4AE-02F3-AA4C-A87E-24DD724D6EBA}"/>
              </a:ext>
            </a:extLst>
          </p:cNvPr>
          <p:cNvSpPr txBox="1"/>
          <p:nvPr/>
        </p:nvSpPr>
        <p:spPr>
          <a:xfrm>
            <a:off x="1825618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Image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CCDC-A361-D347-9917-513EF0463A70}"/>
              </a:ext>
            </a:extLst>
          </p:cNvPr>
          <p:cNvSpPr txBox="1"/>
          <p:nvPr/>
        </p:nvSpPr>
        <p:spPr>
          <a:xfrm>
            <a:off x="1825618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1BAE5-90AA-FA49-BFF8-F716769F25B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43186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D1A5EA-E08D-3B44-80CB-D36F21B35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777"/>
          <a:stretch/>
        </p:blipFill>
        <p:spPr>
          <a:xfrm>
            <a:off x="1636776" y="1444752"/>
            <a:ext cx="2992374" cy="28418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A4CF32-C62D-CF44-A66D-0A375F157244}"/>
              </a:ext>
            </a:extLst>
          </p:cNvPr>
          <p:cNvSpPr txBox="1"/>
          <p:nvPr/>
        </p:nvSpPr>
        <p:spPr>
          <a:xfrm>
            <a:off x="3718102" y="5728256"/>
            <a:ext cx="6118047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Basecalling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converts raw data into files that end with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(or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fastq.gz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) – these contain raw reads</a:t>
            </a:r>
          </a:p>
        </p:txBody>
      </p:sp>
    </p:spTree>
    <p:extLst>
      <p:ext uri="{BB962C8B-B14F-4D97-AF65-F5344CB8AC3E}">
        <p14:creationId xmlns:p14="http://schemas.microsoft.com/office/powerpoint/2010/main" val="807934099"/>
      </p:ext>
    </p:extLst>
  </p:cSld>
  <p:clrMapOvr>
    <a:masterClrMapping/>
  </p:clrMapOvr>
</p:sld>
</file>

<file path=ppt/theme/theme1.xml><?xml version="1.0" encoding="utf-8"?>
<a:theme xmlns:a="http://schemas.openxmlformats.org/drawingml/2006/main" name="1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0B72DD8C-063E-4FBB-A00A-8638B2B7E539}"/>
    </a:ext>
  </a:extLst>
</a:theme>
</file>

<file path=ppt/theme/theme2.xml><?xml version="1.0" encoding="utf-8"?>
<a:theme xmlns:a="http://schemas.openxmlformats.org/drawingml/2006/main" name="4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DC63A3A9-1749-415D-8A60-FEA7A19B6A1C}"/>
    </a:ext>
  </a:extLst>
</a:theme>
</file>

<file path=ppt/theme/theme3.xml><?xml version="1.0" encoding="utf-8"?>
<a:theme xmlns:a="http://schemas.openxmlformats.org/drawingml/2006/main" name="2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9619A656-F391-456A-8532-1BAE9496B043}"/>
    </a:ext>
  </a:extLst>
</a:theme>
</file>

<file path=ppt/theme/theme4.xml><?xml version="1.0" encoding="utf-8"?>
<a:theme xmlns:a="http://schemas.openxmlformats.org/drawingml/2006/main" name="3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0271BD68-3CB0-47CD-9D15-80340C67A22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34623</TotalTime>
  <Words>1523</Words>
  <Application>Microsoft Macintosh PowerPoint</Application>
  <PresentationFormat>Widescreen</PresentationFormat>
  <Paragraphs>344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Corbel</vt:lpstr>
      <vt:lpstr>Courier New</vt:lpstr>
      <vt:lpstr>Gill Sans</vt:lpstr>
      <vt:lpstr>Poppins</vt:lpstr>
      <vt:lpstr>Wingdings 2</vt:lpstr>
      <vt:lpstr>1_Frame</vt:lpstr>
      <vt:lpstr>4_Frame</vt:lpstr>
      <vt:lpstr>2_Frame</vt:lpstr>
      <vt:lpstr>3_Frame</vt:lpstr>
      <vt:lpstr>Introduction to Bioinformatics – Illumina Sequencing</vt:lpstr>
      <vt:lpstr>Genomic epidemiology workflow</vt:lpstr>
      <vt:lpstr>Key steps in pathogen genome assembly</vt:lpstr>
      <vt:lpstr>Key steps in pathogen genome assembly</vt:lpstr>
      <vt:lpstr>Basecalling on the Illumina platform</vt:lpstr>
      <vt:lpstr>Basecalling on the Illumina platform</vt:lpstr>
      <vt:lpstr>Basecalling on the Illumina platform</vt:lpstr>
      <vt:lpstr>Basecalling on the Illumina platform</vt:lpstr>
      <vt:lpstr>Understanding the FASTQ format</vt:lpstr>
      <vt:lpstr>Understanding the FASTQ format</vt:lpstr>
      <vt:lpstr>Understanding the FASTQ format</vt:lpstr>
      <vt:lpstr>Understanding the FASTQ format</vt:lpstr>
      <vt:lpstr>Understanding the FASTQ format</vt:lpstr>
      <vt:lpstr>Understanding the FASTQ format</vt:lpstr>
      <vt:lpstr>Key steps in pathogen genome assembly</vt:lpstr>
      <vt:lpstr>Demultiplexing on the Illumina platform</vt:lpstr>
      <vt:lpstr>Demultiplexing on the Illumina platform</vt:lpstr>
      <vt:lpstr>Demultiplexing on the Illumina platform</vt:lpstr>
      <vt:lpstr>Demultiplexing on the Illumina platform</vt:lpstr>
      <vt:lpstr>Key steps in pathogen genome assembly</vt:lpstr>
      <vt:lpstr>Understanding the FASTA format</vt:lpstr>
      <vt:lpstr>Understanding the FASTA format</vt:lpstr>
      <vt:lpstr>Two types of genome assembly</vt:lpstr>
      <vt:lpstr>Two types of genome assembly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steps in pathogen genome assembly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 – Illumina Sequencing</dc:title>
  <dc:creator>Shirlee Wohl</dc:creator>
  <cp:lastModifiedBy>Shirlee Wohl</cp:lastModifiedBy>
  <cp:revision>31</cp:revision>
  <dcterms:created xsi:type="dcterms:W3CDTF">2022-04-07T15:32:42Z</dcterms:created>
  <dcterms:modified xsi:type="dcterms:W3CDTF">2022-05-22T20:22:44Z</dcterms:modified>
</cp:coreProperties>
</file>