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88" r:id="rId2"/>
    <p:sldMasterId id="2147483864" r:id="rId3"/>
    <p:sldMasterId id="2147483876" r:id="rId4"/>
  </p:sldMasterIdLst>
  <p:notesMasterIdLst>
    <p:notesMasterId r:id="rId32"/>
  </p:notesMasterIdLst>
  <p:sldIdLst>
    <p:sldId id="270" r:id="rId5"/>
    <p:sldId id="281" r:id="rId6"/>
    <p:sldId id="326" r:id="rId7"/>
    <p:sldId id="282" r:id="rId8"/>
    <p:sldId id="291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2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00"/>
    <a:srgbClr val="0C6D77"/>
    <a:srgbClr val="F7931E"/>
    <a:srgbClr val="FFC951"/>
    <a:srgbClr val="0BB4F8"/>
    <a:srgbClr val="456D1B"/>
    <a:srgbClr val="EF634F"/>
    <a:srgbClr val="1A3E66"/>
    <a:srgbClr val="A64573"/>
    <a:srgbClr val="ED4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1549"/>
  </p:normalViewPr>
  <p:slideViewPr>
    <p:cSldViewPr snapToGrid="0" snapToObjects="1">
      <p:cViewPr varScale="1">
        <p:scale>
          <a:sx n="108" d="100"/>
          <a:sy n="10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4F76-8AA2-764A-9D59-9C9FF39C0DD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F4251-CFEE-174A-8CBA-403F9D7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F4251-CFEE-174A-8CBA-403F9D73D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6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3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95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27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1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994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31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24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12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8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2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4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21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9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5" r:id="rId2"/>
    <p:sldLayoutId id="2147483857" r:id="rId3"/>
    <p:sldLayoutId id="2147483862" r:id="rId4"/>
    <p:sldLayoutId id="214748386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8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1" r:id="rId2"/>
    <p:sldLayoutId id="2147483893" r:id="rId3"/>
    <p:sldLayoutId id="2147483898" r:id="rId4"/>
    <p:sldLayoutId id="214748389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2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7" r:id="rId2"/>
    <p:sldLayoutId id="2147483869" r:id="rId3"/>
    <p:sldLayoutId id="2147483871" r:id="rId4"/>
    <p:sldLayoutId id="214748387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4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9" r:id="rId2"/>
    <p:sldLayoutId id="2147483881" r:id="rId3"/>
    <p:sldLayoutId id="2147483886" r:id="rId4"/>
    <p:sldLayoutId id="214748388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B721-E8E5-7145-8BD2-AD9A880CA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Evaluating Pathogen Genome Assemblies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C45F-2047-2640-B857-D096862D9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Bioinformatics Module</a:t>
            </a:r>
          </a:p>
        </p:txBody>
      </p:sp>
    </p:spTree>
    <p:extLst>
      <p:ext uri="{BB962C8B-B14F-4D97-AF65-F5344CB8AC3E}">
        <p14:creationId xmlns:p14="http://schemas.microsoft.com/office/powerpoint/2010/main" val="185899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0B84-10EF-0B4C-BDE3-ADAD7416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4B4-E191-7740-BCC3-AF54A110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Sequencing read quality</a:t>
            </a:r>
          </a:p>
          <a:p>
            <a:r>
              <a:rPr lang="en-US" sz="2200" b="1" dirty="0"/>
              <a:t>Genome coverage and read depth</a:t>
            </a:r>
            <a:endParaRPr lang="en-US" sz="2200" dirty="0"/>
          </a:p>
          <a:p>
            <a:r>
              <a:rPr lang="en-US" sz="2200" dirty="0"/>
              <a:t>Evidence of contamination</a:t>
            </a:r>
          </a:p>
          <a:p>
            <a:r>
              <a:rPr lang="en-US" sz="2200" dirty="0"/>
              <a:t>New or suspicious mutations</a:t>
            </a:r>
          </a:p>
        </p:txBody>
      </p:sp>
    </p:spTree>
    <p:extLst>
      <p:ext uri="{BB962C8B-B14F-4D97-AF65-F5344CB8AC3E}">
        <p14:creationId xmlns:p14="http://schemas.microsoft.com/office/powerpoint/2010/main" val="83931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416778-F219-AD4B-8841-99F0902B4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6000"/>
          </a:blip>
          <a:srcRect r="34473"/>
          <a:stretch/>
        </p:blipFill>
        <p:spPr>
          <a:xfrm>
            <a:off x="1632314" y="1444988"/>
            <a:ext cx="5899621" cy="2840804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35"/>
          <a:stretch/>
        </p:blipFill>
        <p:spPr>
          <a:xfrm>
            <a:off x="7901804" y="1444988"/>
            <a:ext cx="2733903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genome coverage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2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genome coverage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Genome </a:t>
            </a:r>
            <a:r>
              <a:rPr lang="en-US" i="1" dirty="0"/>
              <a:t>coverage</a:t>
            </a:r>
            <a:r>
              <a:rPr lang="en-US" dirty="0"/>
              <a:t>: how many nucleotides are </a:t>
            </a:r>
            <a:r>
              <a:rPr lang="en-US" b="1" dirty="0"/>
              <a:t>unambiguous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CEF86-8E70-1849-AD49-D24900A16A52}"/>
              </a:ext>
            </a:extLst>
          </p:cNvPr>
          <p:cNvSpPr txBox="1"/>
          <p:nvPr/>
        </p:nvSpPr>
        <p:spPr>
          <a:xfrm>
            <a:off x="1179670" y="2000210"/>
            <a:ext cx="5944144" cy="193899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&gt;sample1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NNNNNNNNNNNNNNNNNNNNNNNNNNNNNNNNNNNNNNNNNNNNNNNNNNNNACTATTAA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GGAGCAGGATCTTTGTGGATAAGTGAAAAATGATCAACAAGATCATGCGATTCAGAAGGA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TCAGATCGTGTGATCAACCACTGATCTGTTCAAGGATTAGCTGGGATCAAAAACCTATGT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TATACACAGCCACCTTGGGATCTAAAACTTGTTATATGGATAACTATAGGAAGATCACCG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GATAATCGTATAGTTATCCACATGAGATTTGATTGAAAAAGCATCAATCAATTTTTTCAC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TACCGTTAAATTTATCCACAATCCNAAAAAAAGAGCGGCATTAAGCCGCTCTGCATGGAA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TAGGTCATTATTTAGAAGCGATTGATGACGCGTTTGAGCCAAGCTTCAGCGGCATCTTCA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GGCACTGGGTGCTCTTGTACATCGATGGTAAAGCAGTTGGCCAGAGGTTTAGCACCAATA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3A51-23BF-9E49-B15C-026B0B8394ED}"/>
              </a:ext>
            </a:extLst>
          </p:cNvPr>
          <p:cNvSpPr txBox="1"/>
          <p:nvPr/>
        </p:nvSpPr>
        <p:spPr>
          <a:xfrm>
            <a:off x="1179670" y="4179885"/>
            <a:ext cx="5944144" cy="193899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&gt;sample2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CGCTCTGCANNNNNNNNNNNNNNNNNNNNNNNNNNNNNNNNNNNNNNNNNNNNNNNNNNNNNNNNNNNNNNNNNNNNNNNNNNNNNNNNNNNNNNNNATAGGTCATTATTTAGAAGCGATTGATGACGCGTTTGAGNNNNNN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90079-D97A-7341-8B17-1159D6278BD8}"/>
              </a:ext>
            </a:extLst>
          </p:cNvPr>
          <p:cNvSpPr/>
          <p:nvPr/>
        </p:nvSpPr>
        <p:spPr>
          <a:xfrm>
            <a:off x="7468224" y="4341874"/>
            <a:ext cx="4525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Genomes with &lt;75% unambiguous nucleotides may be unacceptable for phylogenetic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C91F6-CCFC-BF46-B929-2EE35ACA47C1}"/>
              </a:ext>
            </a:extLst>
          </p:cNvPr>
          <p:cNvSpPr/>
          <p:nvPr/>
        </p:nvSpPr>
        <p:spPr>
          <a:xfrm>
            <a:off x="7468224" y="2109036"/>
            <a:ext cx="45253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Examine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 files directly and count non-N nucleotides</a:t>
            </a:r>
          </a:p>
        </p:txBody>
      </p:sp>
    </p:spTree>
    <p:extLst>
      <p:ext uri="{BB962C8B-B14F-4D97-AF65-F5344CB8AC3E}">
        <p14:creationId xmlns:p14="http://schemas.microsoft.com/office/powerpoint/2010/main" val="16787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09FC346-F6C1-074A-85E9-7F95E469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47" y="2530175"/>
            <a:ext cx="4403274" cy="38503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CD04B6-F47F-A84A-8878-4189BBF9E77A}"/>
              </a:ext>
            </a:extLst>
          </p:cNvPr>
          <p:cNvSpPr/>
          <p:nvPr/>
        </p:nvSpPr>
        <p:spPr>
          <a:xfrm>
            <a:off x="7681765" y="5033546"/>
            <a:ext cx="3471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consensus genome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89FC8-8AC9-C444-9E98-11FB1EA02E7A}"/>
              </a:ext>
            </a:extLst>
          </p:cNvPr>
          <p:cNvSpPr/>
          <p:nvPr/>
        </p:nvSpPr>
        <p:spPr>
          <a:xfrm>
            <a:off x="7681765" y="3853416"/>
            <a:ext cx="35246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reads aligned to reference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F618DE2-FC07-4C48-879C-7F229141586A}"/>
              </a:ext>
            </a:extLst>
          </p:cNvPr>
          <p:cNvSpPr/>
          <p:nvPr/>
        </p:nvSpPr>
        <p:spPr>
          <a:xfrm rot="10800000">
            <a:off x="7516188" y="3551186"/>
            <a:ext cx="133907" cy="95245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3" name="Picture 12" descr="arrow-09.png">
            <a:extLst>
              <a:ext uri="{FF2B5EF4-FFF2-40B4-BE49-F238E27FC236}">
                <a16:creationId xmlns:a16="http://schemas.microsoft.com/office/drawing/2014/main" id="{DCCC2F99-E4FE-9145-A677-82E63ECA6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4205" y="2708203"/>
            <a:ext cx="768568" cy="5940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506598-2B07-CA41-A3D2-C2EFD2FA7C20}"/>
              </a:ext>
            </a:extLst>
          </p:cNvPr>
          <p:cNvSpPr/>
          <p:nvPr/>
        </p:nvSpPr>
        <p:spPr>
          <a:xfrm>
            <a:off x="4202174" y="2563792"/>
            <a:ext cx="4427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read depth at this position =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75F6F-8576-A441-AB78-E99B72C5BA2B}"/>
              </a:ext>
            </a:extLst>
          </p:cNvPr>
          <p:cNvCxnSpPr>
            <a:cxnSpLocks/>
          </p:cNvCxnSpPr>
          <p:nvPr/>
        </p:nvCxnSpPr>
        <p:spPr>
          <a:xfrm flipH="1">
            <a:off x="7160821" y="5195200"/>
            <a:ext cx="4892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A178B-824D-6741-9440-6C85EDFC1C26}"/>
              </a:ext>
            </a:extLst>
          </p:cNvPr>
          <p:cNvSpPr/>
          <p:nvPr/>
        </p:nvSpPr>
        <p:spPr>
          <a:xfrm>
            <a:off x="3454205" y="3370528"/>
            <a:ext cx="89193" cy="1276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99648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396C285-E90A-6B4F-A04C-267A7062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3732"/>
          <a:stretch/>
        </p:blipFill>
        <p:spPr>
          <a:xfrm>
            <a:off x="952500" y="2434441"/>
            <a:ext cx="4946050" cy="336936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396C285-E90A-6B4F-A04C-267A7062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3732"/>
          <a:stretch/>
        </p:blipFill>
        <p:spPr>
          <a:xfrm>
            <a:off x="952500" y="2434441"/>
            <a:ext cx="4946050" cy="336936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368B66-01BF-ED4A-891A-CC4D9FA4DE11}"/>
              </a:ext>
            </a:extLst>
          </p:cNvPr>
          <p:cNvSpPr/>
          <p:nvPr/>
        </p:nvSpPr>
        <p:spPr>
          <a:xfrm>
            <a:off x="918210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B370D-5641-EC4A-944D-50A7FA98B942}"/>
              </a:ext>
            </a:extLst>
          </p:cNvPr>
          <p:cNvSpPr/>
          <p:nvPr/>
        </p:nvSpPr>
        <p:spPr>
          <a:xfrm>
            <a:off x="6095851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37AFC-4B81-A049-8D9A-09386843F1F4}"/>
              </a:ext>
            </a:extLst>
          </p:cNvPr>
          <p:cNvCxnSpPr/>
          <p:nvPr/>
        </p:nvCxnSpPr>
        <p:spPr>
          <a:xfrm flipH="1">
            <a:off x="736270" y="5118264"/>
            <a:ext cx="517415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7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B370D-5641-EC4A-944D-50A7FA98B942}"/>
              </a:ext>
            </a:extLst>
          </p:cNvPr>
          <p:cNvSpPr/>
          <p:nvPr/>
        </p:nvSpPr>
        <p:spPr>
          <a:xfrm>
            <a:off x="6095851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2682D-8EF8-A944-81AC-C60DFADF9B11}"/>
              </a:ext>
            </a:extLst>
          </p:cNvPr>
          <p:cNvSpPr txBox="1"/>
          <p:nvPr/>
        </p:nvSpPr>
        <p:spPr>
          <a:xfrm>
            <a:off x="918210" y="2274838"/>
            <a:ext cx="4876207" cy="341632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&gt;sample2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NNNNNGCCATGCCATTGTGTGGAAAAAACACGGGACCATAAGAGGGGTCCCACATATAGTGTGAGGGCGAGAGATTCCATACAGATAGGTTTTTGAGAGGGGCGCATGATCAGNNNNNNNNNNNNNNNNNNNNNNNNNNNNNNNNNNNNNNNNNNNNNNNNNNNNNNNNNNNNNNNNNNNNNNNNNNNNNNNNNNNNNNNNNNNNNNNNNNNNNNNNNNNNNNNNNNNNNNNNNNNNNNNNNNNNNNNNNNNNNNNNNNNNNNNNNGCCATGCCATTGTGTGGAAAAAACACGGGACCATAAGAGGGGTCCCACATATAGTGTGAGGGCGAGAGATTCCATACAGATAGGTTTTTGAGAGGGGCGCATGATCANNNNNNNNNNNNNNNNNNNNNNNNNNNNNNNNNNNNNNNNNNNNNNNNNNNNNNNNNNNNNNNNNNNNNNNNNNNNNNNNNNNNNNNNNNNNNNNNNNNNNNNNNNNNNNNNNNNNNNNNNNNNNNNNNNNNNNNNNNNNNNCGCTCTGCANNNNNNNNNNNNNNNNNNNNNNNNNNNNNNNNNNNNNNNNNNNNNNNNNNNNNNNNNNNNNNNNNNNNNNNNNNNNNNNNNNNNNNNNATAGGTCATTATTTAGAAGCGATTGATGACGCGTTTGAGNNNNNNNNGCCATGCCATTGTGTGGAAAAAACACGGGACCATAAGAGGGGTCCCACATATAGTGTGAGGGCGAGAGATTCCATACAGATAGGTTTTT</a:t>
            </a:r>
          </a:p>
        </p:txBody>
      </p:sp>
    </p:spTree>
    <p:extLst>
      <p:ext uri="{BB962C8B-B14F-4D97-AF65-F5344CB8AC3E}">
        <p14:creationId xmlns:p14="http://schemas.microsoft.com/office/powerpoint/2010/main" val="160004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B370D-5641-EC4A-944D-50A7FA98B942}"/>
              </a:ext>
            </a:extLst>
          </p:cNvPr>
          <p:cNvSpPr/>
          <p:nvPr/>
        </p:nvSpPr>
        <p:spPr>
          <a:xfrm>
            <a:off x="6095851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B2F38-F86A-EE46-ABB6-5C4901D7CCFE}"/>
              </a:ext>
            </a:extLst>
          </p:cNvPr>
          <p:cNvSpPr txBox="1"/>
          <p:nvPr/>
        </p:nvSpPr>
        <p:spPr>
          <a:xfrm>
            <a:off x="1071250" y="23100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pic>
        <p:nvPicPr>
          <p:cNvPr id="13" name="Picture 12" descr="arrow-09.png">
            <a:extLst>
              <a:ext uri="{FF2B5EF4-FFF2-40B4-BE49-F238E27FC236}">
                <a16:creationId xmlns:a16="http://schemas.microsoft.com/office/drawing/2014/main" id="{02BE0CBE-4F02-CC4F-961C-90C9AC1A9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903" flipH="1">
            <a:off x="7205040" y="3418026"/>
            <a:ext cx="1776919" cy="15729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0ED0F7-5F6A-5C47-AFA2-BEB05E9F87E2}"/>
              </a:ext>
            </a:extLst>
          </p:cNvPr>
          <p:cNvSpPr/>
          <p:nvPr/>
        </p:nvSpPr>
        <p:spPr>
          <a:xfrm>
            <a:off x="8024842" y="2625723"/>
            <a:ext cx="221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Note positions with low read depth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6E831-BEA3-5544-8853-1CB8D7B9174F}"/>
              </a:ext>
            </a:extLst>
          </p:cNvPr>
          <p:cNvSpPr txBox="1"/>
          <p:nvPr/>
        </p:nvSpPr>
        <p:spPr>
          <a:xfrm>
            <a:off x="1071250" y="26133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F1AE8-D9C8-9C47-A93C-81C5D4429FA5}"/>
              </a:ext>
            </a:extLst>
          </p:cNvPr>
          <p:cNvSpPr txBox="1"/>
          <p:nvPr/>
        </p:nvSpPr>
        <p:spPr>
          <a:xfrm>
            <a:off x="1071250" y="291665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</p:spTree>
    <p:extLst>
      <p:ext uri="{BB962C8B-B14F-4D97-AF65-F5344CB8AC3E}">
        <p14:creationId xmlns:p14="http://schemas.microsoft.com/office/powerpoint/2010/main" val="183085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B370D-5641-EC4A-944D-50A7FA98B942}"/>
              </a:ext>
            </a:extLst>
          </p:cNvPr>
          <p:cNvSpPr/>
          <p:nvPr/>
        </p:nvSpPr>
        <p:spPr>
          <a:xfrm>
            <a:off x="6095851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B2F38-F86A-EE46-ABB6-5C4901D7CCFE}"/>
              </a:ext>
            </a:extLst>
          </p:cNvPr>
          <p:cNvSpPr txBox="1"/>
          <p:nvPr/>
        </p:nvSpPr>
        <p:spPr>
          <a:xfrm>
            <a:off x="1071250" y="23100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pic>
        <p:nvPicPr>
          <p:cNvPr id="13" name="Picture 12" descr="arrow-09.png">
            <a:extLst>
              <a:ext uri="{FF2B5EF4-FFF2-40B4-BE49-F238E27FC236}">
                <a16:creationId xmlns:a16="http://schemas.microsoft.com/office/drawing/2014/main" id="{02BE0CBE-4F02-CC4F-961C-90C9AC1A9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903" flipH="1">
            <a:off x="7205040" y="3418026"/>
            <a:ext cx="1776919" cy="15729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0ED0F7-5F6A-5C47-AFA2-BEB05E9F87E2}"/>
              </a:ext>
            </a:extLst>
          </p:cNvPr>
          <p:cNvSpPr/>
          <p:nvPr/>
        </p:nvSpPr>
        <p:spPr>
          <a:xfrm>
            <a:off x="8024842" y="2625723"/>
            <a:ext cx="221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Note positions with low read depth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6E831-BEA3-5544-8853-1CB8D7B9174F}"/>
              </a:ext>
            </a:extLst>
          </p:cNvPr>
          <p:cNvSpPr txBox="1"/>
          <p:nvPr/>
        </p:nvSpPr>
        <p:spPr>
          <a:xfrm>
            <a:off x="1071250" y="26133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F1AE8-D9C8-9C47-A93C-81C5D4429FA5}"/>
              </a:ext>
            </a:extLst>
          </p:cNvPr>
          <p:cNvSpPr txBox="1"/>
          <p:nvPr/>
        </p:nvSpPr>
        <p:spPr>
          <a:xfrm>
            <a:off x="1071250" y="291665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9560D-3C93-F740-A2F2-DBBBC971FEBA}"/>
              </a:ext>
            </a:extLst>
          </p:cNvPr>
          <p:cNvSpPr txBox="1"/>
          <p:nvPr/>
        </p:nvSpPr>
        <p:spPr>
          <a:xfrm>
            <a:off x="1071250" y="321993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2A260-280D-0D4C-89A7-B0815E67A0E8}"/>
              </a:ext>
            </a:extLst>
          </p:cNvPr>
          <p:cNvSpPr txBox="1"/>
          <p:nvPr/>
        </p:nvSpPr>
        <p:spPr>
          <a:xfrm>
            <a:off x="1071250" y="35232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3149F-BD49-2743-8DD3-009ADBE040DE}"/>
              </a:ext>
            </a:extLst>
          </p:cNvPr>
          <p:cNvSpPr txBox="1"/>
          <p:nvPr/>
        </p:nvSpPr>
        <p:spPr>
          <a:xfrm>
            <a:off x="1071250" y="38264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D8FA4-63BC-FB44-A80E-FDE37BCF0BD9}"/>
              </a:ext>
            </a:extLst>
          </p:cNvPr>
          <p:cNvSpPr txBox="1"/>
          <p:nvPr/>
        </p:nvSpPr>
        <p:spPr>
          <a:xfrm>
            <a:off x="1071250" y="41297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2B043-99AE-9E40-ABE8-D7DAB754B09C}"/>
              </a:ext>
            </a:extLst>
          </p:cNvPr>
          <p:cNvSpPr txBox="1"/>
          <p:nvPr/>
        </p:nvSpPr>
        <p:spPr>
          <a:xfrm>
            <a:off x="1071250" y="443305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9EB9E-033A-3349-B450-077AFA577535}"/>
              </a:ext>
            </a:extLst>
          </p:cNvPr>
          <p:cNvSpPr txBox="1"/>
          <p:nvPr/>
        </p:nvSpPr>
        <p:spPr>
          <a:xfrm>
            <a:off x="1071250" y="473633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4184B-C519-254A-A101-E705A640F946}"/>
              </a:ext>
            </a:extLst>
          </p:cNvPr>
          <p:cNvSpPr txBox="1"/>
          <p:nvPr/>
        </p:nvSpPr>
        <p:spPr>
          <a:xfrm>
            <a:off x="1071250" y="50396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5C2F1-FFB1-C745-9491-AADDA73D102E}"/>
              </a:ext>
            </a:extLst>
          </p:cNvPr>
          <p:cNvSpPr txBox="1"/>
          <p:nvPr/>
        </p:nvSpPr>
        <p:spPr>
          <a:xfrm>
            <a:off x="1071250" y="53428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B3FF8-BB08-694B-A4F4-845E13634FEB}"/>
              </a:ext>
            </a:extLst>
          </p:cNvPr>
          <p:cNvSpPr txBox="1"/>
          <p:nvPr/>
        </p:nvSpPr>
        <p:spPr>
          <a:xfrm>
            <a:off x="1071250" y="56461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092F0-3F1B-6F4F-96B6-D55B8667B92B}"/>
              </a:ext>
            </a:extLst>
          </p:cNvPr>
          <p:cNvSpPr txBox="1"/>
          <p:nvPr/>
        </p:nvSpPr>
        <p:spPr>
          <a:xfrm>
            <a:off x="1071250" y="5949451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761C-16DB-1449-BF8D-D9BEB306ABA0}"/>
              </a:ext>
            </a:extLst>
          </p:cNvPr>
          <p:cNvSpPr txBox="1"/>
          <p:nvPr/>
        </p:nvSpPr>
        <p:spPr>
          <a:xfrm>
            <a:off x="1071250" y="20068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</p:spTree>
    <p:extLst>
      <p:ext uri="{BB962C8B-B14F-4D97-AF65-F5344CB8AC3E}">
        <p14:creationId xmlns:p14="http://schemas.microsoft.com/office/powerpoint/2010/main" val="241730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508-BA36-6145-B217-0102914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read depth across the genome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6EC19-64C1-EB4B-B2D7-8BB0AF106693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Read depth</a:t>
            </a:r>
            <a:r>
              <a:rPr lang="en-US" dirty="0"/>
              <a:t>: how many reads cover each position?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EA4119-BACE-CE4B-B1CF-E58DFA2F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/>
          <a:stretch/>
        </p:blipFill>
        <p:spPr>
          <a:xfrm>
            <a:off x="6366411" y="2446315"/>
            <a:ext cx="4749543" cy="3345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B370D-5641-EC4A-944D-50A7FA98B942}"/>
              </a:ext>
            </a:extLst>
          </p:cNvPr>
          <p:cNvSpPr/>
          <p:nvPr/>
        </p:nvSpPr>
        <p:spPr>
          <a:xfrm>
            <a:off x="6095851" y="2109036"/>
            <a:ext cx="649333" cy="3694768"/>
          </a:xfrm>
          <a:prstGeom prst="rect">
            <a:avLst/>
          </a:prstGeom>
          <a:solidFill>
            <a:srgbClr val="FAB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B2F38-F86A-EE46-ABB6-5C4901D7CCFE}"/>
              </a:ext>
            </a:extLst>
          </p:cNvPr>
          <p:cNvSpPr txBox="1"/>
          <p:nvPr/>
        </p:nvSpPr>
        <p:spPr>
          <a:xfrm>
            <a:off x="1071250" y="23100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pic>
        <p:nvPicPr>
          <p:cNvPr id="13" name="Picture 12" descr="arrow-09.png">
            <a:extLst>
              <a:ext uri="{FF2B5EF4-FFF2-40B4-BE49-F238E27FC236}">
                <a16:creationId xmlns:a16="http://schemas.microsoft.com/office/drawing/2014/main" id="{02BE0CBE-4F02-CC4F-961C-90C9AC1A9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903" flipH="1">
            <a:off x="7205040" y="3418026"/>
            <a:ext cx="1776919" cy="15729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0ED0F7-5F6A-5C47-AFA2-BEB05E9F87E2}"/>
              </a:ext>
            </a:extLst>
          </p:cNvPr>
          <p:cNvSpPr/>
          <p:nvPr/>
        </p:nvSpPr>
        <p:spPr>
          <a:xfrm>
            <a:off x="8024842" y="2625723"/>
            <a:ext cx="221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Note positions with low read depth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6E831-BEA3-5544-8853-1CB8D7B9174F}"/>
              </a:ext>
            </a:extLst>
          </p:cNvPr>
          <p:cNvSpPr txBox="1"/>
          <p:nvPr/>
        </p:nvSpPr>
        <p:spPr>
          <a:xfrm>
            <a:off x="1071250" y="26133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F1AE8-D9C8-9C47-A93C-81C5D4429FA5}"/>
              </a:ext>
            </a:extLst>
          </p:cNvPr>
          <p:cNvSpPr txBox="1"/>
          <p:nvPr/>
        </p:nvSpPr>
        <p:spPr>
          <a:xfrm>
            <a:off x="1071250" y="291665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1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9560D-3C93-F740-A2F2-DBBBC971FEBA}"/>
              </a:ext>
            </a:extLst>
          </p:cNvPr>
          <p:cNvSpPr txBox="1"/>
          <p:nvPr/>
        </p:nvSpPr>
        <p:spPr>
          <a:xfrm>
            <a:off x="1071250" y="321993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G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2A260-280D-0D4C-89A7-B0815E67A0E8}"/>
              </a:ext>
            </a:extLst>
          </p:cNvPr>
          <p:cNvSpPr txBox="1"/>
          <p:nvPr/>
        </p:nvSpPr>
        <p:spPr>
          <a:xfrm>
            <a:off x="1071250" y="35232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3149F-BD49-2743-8DD3-009ADBE040DE}"/>
              </a:ext>
            </a:extLst>
          </p:cNvPr>
          <p:cNvSpPr txBox="1"/>
          <p:nvPr/>
        </p:nvSpPr>
        <p:spPr>
          <a:xfrm>
            <a:off x="1071250" y="38264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D8FA4-63BC-FB44-A80E-FDE37BCF0BD9}"/>
              </a:ext>
            </a:extLst>
          </p:cNvPr>
          <p:cNvSpPr txBox="1"/>
          <p:nvPr/>
        </p:nvSpPr>
        <p:spPr>
          <a:xfrm>
            <a:off x="1071250" y="412977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2B043-99AE-9E40-ABE8-D7DAB754B09C}"/>
              </a:ext>
            </a:extLst>
          </p:cNvPr>
          <p:cNvSpPr txBox="1"/>
          <p:nvPr/>
        </p:nvSpPr>
        <p:spPr>
          <a:xfrm>
            <a:off x="1071250" y="443305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9EB9E-033A-3349-B450-077AFA577535}"/>
              </a:ext>
            </a:extLst>
          </p:cNvPr>
          <p:cNvSpPr txBox="1"/>
          <p:nvPr/>
        </p:nvSpPr>
        <p:spPr>
          <a:xfrm>
            <a:off x="1071250" y="473633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4184B-C519-254A-A101-E705A640F946}"/>
              </a:ext>
            </a:extLst>
          </p:cNvPr>
          <p:cNvSpPr txBox="1"/>
          <p:nvPr/>
        </p:nvSpPr>
        <p:spPr>
          <a:xfrm>
            <a:off x="1071250" y="50396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5C2F1-FFB1-C745-9491-AADDA73D102E}"/>
              </a:ext>
            </a:extLst>
          </p:cNvPr>
          <p:cNvSpPr txBox="1"/>
          <p:nvPr/>
        </p:nvSpPr>
        <p:spPr>
          <a:xfrm>
            <a:off x="1071250" y="534289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761C-16DB-1449-BF8D-D9BEB306ABA0}"/>
              </a:ext>
            </a:extLst>
          </p:cNvPr>
          <p:cNvSpPr txBox="1"/>
          <p:nvPr/>
        </p:nvSpPr>
        <p:spPr>
          <a:xfrm>
            <a:off x="1071250" y="2006812"/>
            <a:ext cx="4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"/>
                <a:cs typeface="Gill Sans"/>
              </a:rPr>
              <a:t>ATGC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latin typeface="Gill Sans"/>
                <a:cs typeface="Gill Sans"/>
              </a:rPr>
              <a:t>TAATCCTAGTTCAAGA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1C750B-2DBE-4548-83B6-59FC60FD4244}"/>
              </a:ext>
            </a:extLst>
          </p:cNvPr>
          <p:cNvSpPr txBox="1">
            <a:spLocks/>
          </p:cNvSpPr>
          <p:nvPr/>
        </p:nvSpPr>
        <p:spPr>
          <a:xfrm>
            <a:off x="952500" y="6034151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the mapped </a:t>
            </a:r>
            <a:r>
              <a:rPr lang="en-US" b="1" dirty="0"/>
              <a:t>BAM</a:t>
            </a:r>
            <a:r>
              <a:rPr lang="en-US" dirty="0"/>
              <a:t> file in IGV or another genome viewer to examine</a:t>
            </a:r>
          </a:p>
        </p:txBody>
      </p:sp>
    </p:spTree>
    <p:extLst>
      <p:ext uri="{BB962C8B-B14F-4D97-AF65-F5344CB8AC3E}">
        <p14:creationId xmlns:p14="http://schemas.microsoft.com/office/powerpoint/2010/main" val="12947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68-F3AB-2F47-956E-AF1134CA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9" name="Google Shape;381;p90">
            <a:extLst>
              <a:ext uri="{FF2B5EF4-FFF2-40B4-BE49-F238E27FC236}">
                <a16:creationId xmlns:a16="http://schemas.microsoft.com/office/drawing/2014/main" id="{B4FAA212-27C1-2843-8135-6E987BF55D41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381;p90">
            <a:extLst>
              <a:ext uri="{FF2B5EF4-FFF2-40B4-BE49-F238E27FC236}">
                <a16:creationId xmlns:a16="http://schemas.microsoft.com/office/drawing/2014/main" id="{2E3C1D2D-25FB-4345-9B09-50D0E3D5E039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A1ADC3-2C94-D34E-8096-4650B680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2372AF-8A6F-ED4F-857A-37189C488116}"/>
              </a:ext>
            </a:extLst>
          </p:cNvPr>
          <p:cNvSpPr/>
          <p:nvPr/>
        </p:nvSpPr>
        <p:spPr>
          <a:xfrm>
            <a:off x="7125195" y="1447075"/>
            <a:ext cx="222068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0C6D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0B84-10EF-0B4C-BDE3-ADAD7416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4B4-E191-7740-BCC3-AF54A110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Sequencing read quality</a:t>
            </a:r>
          </a:p>
          <a:p>
            <a:r>
              <a:rPr lang="en-US" sz="2200" dirty="0"/>
              <a:t>Genome coverage and read depth</a:t>
            </a:r>
          </a:p>
          <a:p>
            <a:r>
              <a:rPr lang="en-US" sz="2200" b="1" dirty="0"/>
              <a:t>Evidence of contamination</a:t>
            </a:r>
          </a:p>
          <a:p>
            <a:r>
              <a:rPr lang="en-US" sz="2200" dirty="0"/>
              <a:t>New or suspicious mutations</a:t>
            </a:r>
          </a:p>
        </p:txBody>
      </p:sp>
    </p:spTree>
    <p:extLst>
      <p:ext uri="{BB962C8B-B14F-4D97-AF65-F5344CB8AC3E}">
        <p14:creationId xmlns:p14="http://schemas.microsoft.com/office/powerpoint/2010/main" val="15836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74B5-3AB6-504F-976B-6F516D8D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Tracking contamination with negative controls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1D35B-43ED-1347-B569-F32BCF5FF0EF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Sequencing reads in your negative control indicate contamination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AD7C-BD46-8B42-AB02-62A234826F7F}"/>
              </a:ext>
            </a:extLst>
          </p:cNvPr>
          <p:cNvSpPr txBox="1"/>
          <p:nvPr/>
        </p:nvSpPr>
        <p:spPr>
          <a:xfrm>
            <a:off x="1217221" y="1988335"/>
            <a:ext cx="5944144" cy="193899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&gt;NTC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B6C22-7035-E147-97E8-069306E4C06C}"/>
              </a:ext>
            </a:extLst>
          </p:cNvPr>
          <p:cNvSpPr txBox="1"/>
          <p:nvPr/>
        </p:nvSpPr>
        <p:spPr>
          <a:xfrm>
            <a:off x="1217221" y="4122702"/>
            <a:ext cx="5944144" cy="212365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&gt;NTC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NNNNNNNNNNNNNNNNNNNNNNNNNNNNNNNNNNNNNNNNNNNNNNNNNNNNACTATTAA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GGAGCAGGATCTTTGTGGATAAGTGAAAAATGATCAACAAGATCATGCGATTCAGAAGGA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TCAGATCGTGTGATCAACCACTGATCTGTTCAAGGATTAGCTGGGATCAAAAACCTATGT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TATACACAGCCACCTTGGGATCTAAAACTTGTTATATGGATAACTATAGGAAGATCACCG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NNNNNNNNNNNNNNNNNNNNNNNNNNNNNNNNNNNNNNNNNNNNNNNNNNNNNNNNNNNN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NNNNNNNNNNNNNNNNNNNNNNNNNNNNNNNNNNNNNNNNNNNNNNGATCAACAAGATCA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TGCGATTCAGAAGGANNNNNNNNNNNNNNNNNNNNNNNNNNNNNNNNNNNNNNNNNNNNN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TCAGATCGTGTGATCAACCACTGATCTGTTCAAGGATTAGCTGGGATCAAAAACCTATGT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TATACACAGCCACCTTGGGATCTAAAACTTGTTATATGGATAACTATAGGAAGATCACCG</a:t>
            </a:r>
          </a:p>
        </p:txBody>
      </p:sp>
    </p:spTree>
    <p:extLst>
      <p:ext uri="{BB962C8B-B14F-4D97-AF65-F5344CB8AC3E}">
        <p14:creationId xmlns:p14="http://schemas.microsoft.com/office/powerpoint/2010/main" val="366855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74B5-3AB6-504F-976B-6F516D8D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Tracking contamination with spike-in sequences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1D35B-43ED-1347-B569-F32BCF5FF0EF}"/>
              </a:ext>
            </a:extLst>
          </p:cNvPr>
          <p:cNvSpPr txBox="1">
            <a:spLocks/>
          </p:cNvSpPr>
          <p:nvPr/>
        </p:nvSpPr>
        <p:spPr>
          <a:xfrm>
            <a:off x="952500" y="1485900"/>
            <a:ext cx="10827822" cy="6231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Spike-ins provide a more robust way of assessing contamination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AB353DB-C8D2-D341-84AC-D8D8628B2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204"/>
          <a:stretch/>
        </p:blipFill>
        <p:spPr>
          <a:xfrm>
            <a:off x="2451365" y="2682906"/>
            <a:ext cx="1481275" cy="2565159"/>
          </a:xfrm>
          <a:prstGeom prst="rect">
            <a:avLst/>
          </a:prstGeom>
        </p:spPr>
      </p:pic>
      <p:pic>
        <p:nvPicPr>
          <p:cNvPr id="8" name="Google Shape;327;p70" descr="Graphical user interface&#10;&#10;Description automatically generated">
            <a:extLst>
              <a:ext uri="{FF2B5EF4-FFF2-40B4-BE49-F238E27FC236}">
                <a16:creationId xmlns:a16="http://schemas.microsoft.com/office/drawing/2014/main" id="{C4E6D5AA-FDF6-B040-A28B-D078FD42ED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7174"/>
          <a:stretch/>
        </p:blipFill>
        <p:spPr>
          <a:xfrm>
            <a:off x="5409618" y="2327476"/>
            <a:ext cx="4132420" cy="32760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28;p70">
            <a:extLst>
              <a:ext uri="{FF2B5EF4-FFF2-40B4-BE49-F238E27FC236}">
                <a16:creationId xmlns:a16="http://schemas.microsoft.com/office/drawing/2014/main" id="{D3DF77FB-E86E-8349-8C9C-9CEF3F9E6371}"/>
              </a:ext>
            </a:extLst>
          </p:cNvPr>
          <p:cNvSpPr/>
          <p:nvPr/>
        </p:nvSpPr>
        <p:spPr>
          <a:xfrm>
            <a:off x="8952010" y="6325292"/>
            <a:ext cx="32399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Lagerborg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Normandin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Bauer et al., 2021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08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0B84-10EF-0B4C-BDE3-ADAD7416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4B4-E191-7740-BCC3-AF54A110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Sequencing read quality</a:t>
            </a:r>
          </a:p>
          <a:p>
            <a:r>
              <a:rPr lang="en-US" sz="2200" dirty="0"/>
              <a:t>Genome coverage and read depth</a:t>
            </a:r>
          </a:p>
          <a:p>
            <a:r>
              <a:rPr lang="en-US" sz="2200" dirty="0"/>
              <a:t>Evidence of contamination</a:t>
            </a:r>
          </a:p>
          <a:p>
            <a:r>
              <a:rPr lang="en-US" sz="2200" b="1" dirty="0"/>
              <a:t>New or suspicious mutations</a:t>
            </a:r>
          </a:p>
        </p:txBody>
      </p:sp>
    </p:spTree>
    <p:extLst>
      <p:ext uri="{BB962C8B-B14F-4D97-AF65-F5344CB8AC3E}">
        <p14:creationId xmlns:p14="http://schemas.microsoft.com/office/powerpoint/2010/main" val="127041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3673-3546-C942-81EE-23E68E24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new or suspicious mutations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7CE28-FA41-FC46-8E5A-344F10919E7F}"/>
              </a:ext>
            </a:extLst>
          </p:cNvPr>
          <p:cNvSpPr/>
          <p:nvPr/>
        </p:nvSpPr>
        <p:spPr>
          <a:xfrm>
            <a:off x="1097171" y="1845686"/>
            <a:ext cx="775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ill Sans"/>
                <a:cs typeface="Gill Sans"/>
              </a:rPr>
              <a:t>ATGCC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prstClr val="black"/>
                </a:solidFill>
                <a:latin typeface="Gill Sans"/>
                <a:cs typeface="Gill Sans"/>
              </a:rPr>
              <a:t>AATCGGGACTTAGCCTGGATTTCGCC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GG</a:t>
            </a:r>
            <a:r>
              <a:rPr lang="en-US" b="1" dirty="0">
                <a:solidFill>
                  <a:prstClr val="black"/>
                </a:solidFill>
                <a:latin typeface="Gill Sans"/>
                <a:cs typeface="Gill Sans"/>
              </a:rPr>
              <a:t>T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T</a:t>
            </a:r>
            <a:r>
              <a:rPr lang="en-US" b="1" dirty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  <a:r>
              <a:rPr lang="en-US" b="1" dirty="0">
                <a:solidFill>
                  <a:schemeClr val="accent2"/>
                </a:solidFill>
                <a:latin typeface="Gill Sans"/>
                <a:cs typeface="Gill Sans"/>
              </a:rPr>
              <a:t>C</a:t>
            </a:r>
            <a:r>
              <a:rPr lang="en-US" b="1" dirty="0">
                <a:solidFill>
                  <a:prstClr val="black"/>
                </a:solidFill>
                <a:latin typeface="Gill Sans"/>
                <a:cs typeface="Gill Sans"/>
              </a:rPr>
              <a:t>CCGAT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F4B8C1-A44C-924A-AD41-F6BFC5236019}"/>
              </a:ext>
            </a:extLst>
          </p:cNvPr>
          <p:cNvSpPr txBox="1">
            <a:spLocks/>
          </p:cNvSpPr>
          <p:nvPr/>
        </p:nvSpPr>
        <p:spPr>
          <a:xfrm>
            <a:off x="952500" y="2566554"/>
            <a:ext cx="10827822" cy="155418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Examine new mutations (not seen before during a particular outbreak)</a:t>
            </a:r>
          </a:p>
          <a:p>
            <a:r>
              <a:rPr lang="en-US" dirty="0"/>
              <a:t>Examine regions of the genome with many variants close together</a:t>
            </a:r>
          </a:p>
          <a:p>
            <a:r>
              <a:rPr lang="en-US" dirty="0"/>
              <a:t>Examine any frameshifting mutations</a:t>
            </a:r>
          </a:p>
          <a:p>
            <a:endParaRPr lang="en-US" dirty="0"/>
          </a:p>
          <a:p>
            <a:r>
              <a:rPr lang="en-US" dirty="0"/>
              <a:t>To explore mutations, visualize reads in </a:t>
            </a:r>
            <a:r>
              <a:rPr lang="en-US" b="1" dirty="0"/>
              <a:t>BAM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49238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3673-3546-C942-81EE-23E68E24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new or suspicious mutations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2EA461A-468B-0F43-B980-D6DCFA78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94"/>
          <a:stretch/>
        </p:blipFill>
        <p:spPr>
          <a:xfrm>
            <a:off x="1051214" y="1362611"/>
            <a:ext cx="3782043" cy="49403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6B275B-9AC5-9F41-9F34-035508D18AA7}"/>
              </a:ext>
            </a:extLst>
          </p:cNvPr>
          <p:cNvSpPr txBox="1">
            <a:spLocks/>
          </p:cNvSpPr>
          <p:nvPr/>
        </p:nvSpPr>
        <p:spPr>
          <a:xfrm>
            <a:off x="4833257" y="1984664"/>
            <a:ext cx="6531428" cy="21479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Mutations in homopolymer regions often represent sequencing errors</a:t>
            </a:r>
          </a:p>
          <a:p>
            <a:endParaRPr lang="en-US" dirty="0"/>
          </a:p>
          <a:p>
            <a:r>
              <a:rPr lang="en-US" dirty="0"/>
              <a:t>Spurious one-base insertions and deletions in homopolymer regions are common errors</a:t>
            </a:r>
          </a:p>
        </p:txBody>
      </p:sp>
    </p:spTree>
    <p:extLst>
      <p:ext uri="{BB962C8B-B14F-4D97-AF65-F5344CB8AC3E}">
        <p14:creationId xmlns:p14="http://schemas.microsoft.com/office/powerpoint/2010/main" val="204528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3673-3546-C942-81EE-23E68E24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new or suspicious mutations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2EA461A-468B-0F43-B980-D6DCFA78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25"/>
          <a:stretch/>
        </p:blipFill>
        <p:spPr>
          <a:xfrm>
            <a:off x="918210" y="1362611"/>
            <a:ext cx="3623706" cy="4940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B03A45-F7A3-F44E-AA1A-0888536E2B58}"/>
              </a:ext>
            </a:extLst>
          </p:cNvPr>
          <p:cNvSpPr txBox="1">
            <a:spLocks/>
          </p:cNvSpPr>
          <p:nvPr/>
        </p:nvSpPr>
        <p:spPr>
          <a:xfrm>
            <a:off x="4833257" y="1984664"/>
            <a:ext cx="6531428" cy="21479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any mutations that occur on only the forward or reverse reads – these are likely errors</a:t>
            </a:r>
          </a:p>
          <a:p>
            <a:endParaRPr lang="en-US" dirty="0"/>
          </a:p>
          <a:p>
            <a:r>
              <a:rPr lang="en-US" dirty="0"/>
              <a:t>Most variant calling software check for strand bias, but always validate new or odd mutations</a:t>
            </a:r>
          </a:p>
        </p:txBody>
      </p:sp>
    </p:spTree>
    <p:extLst>
      <p:ext uri="{BB962C8B-B14F-4D97-AF65-F5344CB8AC3E}">
        <p14:creationId xmlns:p14="http://schemas.microsoft.com/office/powerpoint/2010/main" val="225528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4F9-D920-C644-B507-DD2BC0B2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F644-FF8E-8047-8BF3-251DEA3A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Use spike-ins and/or negative controls to evaluate potential contamination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Always examine low-depth or suspicious mutations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Build a habit of reviewing sequencing depth and coverage for all samples in each run</a:t>
            </a:r>
          </a:p>
        </p:txBody>
      </p:sp>
    </p:spTree>
    <p:extLst>
      <p:ext uri="{BB962C8B-B14F-4D97-AF65-F5344CB8AC3E}">
        <p14:creationId xmlns:p14="http://schemas.microsoft.com/office/powerpoint/2010/main" val="342779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0B84-10EF-0B4C-BDE3-ADAD7416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4B4-E191-7740-BCC3-AF54A110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Sequencing read quality</a:t>
            </a:r>
          </a:p>
          <a:p>
            <a:r>
              <a:rPr lang="en-US" sz="2200" dirty="0"/>
              <a:t>Genome coverage and read depth</a:t>
            </a:r>
          </a:p>
          <a:p>
            <a:r>
              <a:rPr lang="en-US" sz="2200" dirty="0"/>
              <a:t>Evidence of contamination</a:t>
            </a:r>
          </a:p>
          <a:p>
            <a:r>
              <a:rPr lang="en-US" sz="2200" dirty="0"/>
              <a:t>New or suspicious mutations</a:t>
            </a:r>
          </a:p>
        </p:txBody>
      </p:sp>
    </p:spTree>
    <p:extLst>
      <p:ext uri="{BB962C8B-B14F-4D97-AF65-F5344CB8AC3E}">
        <p14:creationId xmlns:p14="http://schemas.microsoft.com/office/powerpoint/2010/main" val="7254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652EC-E1CB-4F46-AE10-C5F579F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14" y="1444988"/>
            <a:ext cx="9003394" cy="28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942FA5-808D-9143-B971-74C0C5AA622A}"/>
              </a:ext>
            </a:extLst>
          </p:cNvPr>
          <p:cNvSpPr/>
          <p:nvPr/>
        </p:nvSpPr>
        <p:spPr>
          <a:xfrm>
            <a:off x="4397190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7C0254C-F670-1B47-9E10-A7424C60DA21}"/>
              </a:ext>
            </a:extLst>
          </p:cNvPr>
          <p:cNvSpPr/>
          <p:nvPr/>
        </p:nvSpPr>
        <p:spPr>
          <a:xfrm>
            <a:off x="7531935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7AFC3-D42F-6944-BA7D-357CBA2AE52E}"/>
              </a:ext>
            </a:extLst>
          </p:cNvPr>
          <p:cNvSpPr txBox="1"/>
          <p:nvPr/>
        </p:nvSpPr>
        <p:spPr>
          <a:xfrm>
            <a:off x="1726058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0DF-1290-A841-B65F-24895ABAA8EC}"/>
              </a:ext>
            </a:extLst>
          </p:cNvPr>
          <p:cNvSpPr txBox="1"/>
          <p:nvPr/>
        </p:nvSpPr>
        <p:spPr>
          <a:xfrm>
            <a:off x="4820616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BD74E-D29D-B846-BDB2-F3EF34FA849D}"/>
              </a:ext>
            </a:extLst>
          </p:cNvPr>
          <p:cNvSpPr txBox="1"/>
          <p:nvPr/>
        </p:nvSpPr>
        <p:spPr>
          <a:xfrm>
            <a:off x="7980871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1F4AE-02F3-AA4C-A87E-24DD724D6EBA}"/>
              </a:ext>
            </a:extLst>
          </p:cNvPr>
          <p:cNvSpPr txBox="1"/>
          <p:nvPr/>
        </p:nvSpPr>
        <p:spPr>
          <a:xfrm>
            <a:off x="1825618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6CCDC-A361-D347-9917-513EF0463A70}"/>
              </a:ext>
            </a:extLst>
          </p:cNvPr>
          <p:cNvSpPr txBox="1"/>
          <p:nvPr/>
        </p:nvSpPr>
        <p:spPr>
          <a:xfrm>
            <a:off x="1825618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A34B-9B62-C744-91E7-9D0E14A12297}"/>
              </a:ext>
            </a:extLst>
          </p:cNvPr>
          <p:cNvSpPr txBox="1"/>
          <p:nvPr/>
        </p:nvSpPr>
        <p:spPr>
          <a:xfrm>
            <a:off x="4923356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E7D05-0AAD-D045-96D2-FB157A7396FA}"/>
              </a:ext>
            </a:extLst>
          </p:cNvPr>
          <p:cNvSpPr txBox="1"/>
          <p:nvPr/>
        </p:nvSpPr>
        <p:spPr>
          <a:xfrm>
            <a:off x="4923356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BFA9-5E58-F348-9974-B16E3A5D26C9}"/>
              </a:ext>
            </a:extLst>
          </p:cNvPr>
          <p:cNvSpPr txBox="1"/>
          <p:nvPr/>
        </p:nvSpPr>
        <p:spPr>
          <a:xfrm>
            <a:off x="802109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3AB73-7CB1-E64F-A055-0F73CA419842}"/>
              </a:ext>
            </a:extLst>
          </p:cNvPr>
          <p:cNvSpPr txBox="1"/>
          <p:nvPr/>
        </p:nvSpPr>
        <p:spPr>
          <a:xfrm>
            <a:off x="802109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51BAE5-90AA-FA49-BFF8-F716769F25B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43186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E04D0E-AE41-654D-8566-B269E3EDCF0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140924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089A2-7C1D-7345-909B-DFFD29C2DE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23866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80341-7626-2C4E-8611-887AC22C1ED8}"/>
              </a:ext>
            </a:extLst>
          </p:cNvPr>
          <p:cNvSpPr txBox="1"/>
          <p:nvPr/>
        </p:nvSpPr>
        <p:spPr>
          <a:xfrm>
            <a:off x="2448400" y="1848745"/>
            <a:ext cx="9061341" cy="28931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@M01244:353:000000000-GC8JL:1:1101:16975:1388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&gt;AAAA1@DFDD@GFFFG3AFGFHGGHBB1AGHBFGGHBGHBGE1FGGFDD2FG2A2DHF2GH/GGEHHGDAGB2F22DGA0FF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@M01244:353:000000000-GC8JL:1:1101:16145:1385 1:N:0:5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GGCTTCATTTAATTATTTGAAGTCACCTAATTTTTCTAAACTGATAAATATTATAATTTGGTTTTTACTATTAAGTGTTTGCC+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B@AABFFFFFFFGGGGGGGFGGFHFFFHHHFFFHHFGHGFGHHHHFFFFHFHHGGGFHFDGBFFFGEGHHHHHHGGGHHHHEF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23980-D143-AB4F-A6F3-ADE76381A4ED}"/>
              </a:ext>
            </a:extLst>
          </p:cNvPr>
          <p:cNvSpPr txBox="1"/>
          <p:nvPr/>
        </p:nvSpPr>
        <p:spPr>
          <a:xfrm>
            <a:off x="8773" y="2635580"/>
            <a:ext cx="1697711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Quality scores for each 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5780F-A8F8-B24A-A04F-B34CCCAC12CC}"/>
              </a:ext>
            </a:extLst>
          </p:cNvPr>
          <p:cNvSpPr/>
          <p:nvPr/>
        </p:nvSpPr>
        <p:spPr>
          <a:xfrm>
            <a:off x="2512740" y="2714300"/>
            <a:ext cx="8824692" cy="255413"/>
          </a:xfrm>
          <a:prstGeom prst="rect">
            <a:avLst/>
          </a:prstGeom>
          <a:solidFill>
            <a:srgbClr val="FFFF00">
              <a:alpha val="16078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endParaRPr lang="en-US" sz="2000" dirty="0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F0EFC-AE2D-F248-BE2A-26B467945147}"/>
              </a:ext>
            </a:extLst>
          </p:cNvPr>
          <p:cNvCxnSpPr>
            <a:cxnSpLocks/>
          </p:cNvCxnSpPr>
          <p:nvPr/>
        </p:nvCxnSpPr>
        <p:spPr>
          <a:xfrm flipV="1">
            <a:off x="1664241" y="2830417"/>
            <a:ext cx="808477" cy="1158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5E3B1E-ECE1-4347-BF48-6CB03D29F5A9}"/>
              </a:ext>
            </a:extLst>
          </p:cNvPr>
          <p:cNvSpPr txBox="1"/>
          <p:nvPr/>
        </p:nvSpPr>
        <p:spPr>
          <a:xfrm>
            <a:off x="2374987" y="4972301"/>
            <a:ext cx="917037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Base quality information is embedded in all  FASTQ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Quality score is called a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Phred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score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(or a Q-score)</a:t>
            </a:r>
          </a:p>
        </p:txBody>
      </p:sp>
    </p:spTree>
    <p:extLst>
      <p:ext uri="{BB962C8B-B14F-4D97-AF65-F5344CB8AC3E}">
        <p14:creationId xmlns:p14="http://schemas.microsoft.com/office/powerpoint/2010/main" val="26086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sp>
        <p:nvSpPr>
          <p:cNvPr id="9" name="Google Shape;381;p90">
            <a:extLst>
              <a:ext uri="{FF2B5EF4-FFF2-40B4-BE49-F238E27FC236}">
                <a16:creationId xmlns:a16="http://schemas.microsoft.com/office/drawing/2014/main" id="{BABC27AB-162A-834C-90C8-A6087F4CEB85}"/>
              </a:ext>
            </a:extLst>
          </p:cNvPr>
          <p:cNvSpPr/>
          <p:nvPr/>
        </p:nvSpPr>
        <p:spPr>
          <a:xfrm>
            <a:off x="7760042" y="6337653"/>
            <a:ext cx="444137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https://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github.com</a:t>
            </a: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/s-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andrews</a:t>
            </a: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FastQC</a:t>
            </a:r>
            <a:endParaRPr sz="10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B2D8A-16C8-3F44-8B73-4A260CD2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7" y="1368115"/>
            <a:ext cx="6491844" cy="48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5327-8AC7-A94B-B284-EF4E8014B96F}"/>
              </a:ext>
            </a:extLst>
          </p:cNvPr>
          <p:cNvSpPr txBox="1"/>
          <p:nvPr/>
        </p:nvSpPr>
        <p:spPr>
          <a:xfrm>
            <a:off x="7760041" y="2376129"/>
            <a:ext cx="379464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Decrease in quality towards the end of the read is normal for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Illumina sequencing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59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pic>
        <p:nvPicPr>
          <p:cNvPr id="4" name="Picture 3" descr="A picture containing window&#10;&#10;Description automatically generated">
            <a:extLst>
              <a:ext uri="{FF2B5EF4-FFF2-40B4-BE49-F238E27FC236}">
                <a16:creationId xmlns:a16="http://schemas.microsoft.com/office/drawing/2014/main" id="{48B02A77-4C2C-204B-8B65-92E615D98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803" y="2025914"/>
            <a:ext cx="2487297" cy="1502229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F22D21D-A2DF-7544-BB6E-5831CBEBF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03" y="4076365"/>
            <a:ext cx="2487297" cy="150222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C4FFD33-D506-F142-B671-2AB02ED4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86" y="1417304"/>
            <a:ext cx="6706885" cy="46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ECFA3-C322-AF44-84C9-DE121672AB40}"/>
              </a:ext>
            </a:extLst>
          </p:cNvPr>
          <p:cNvSpPr txBox="1"/>
          <p:nvPr/>
        </p:nvSpPr>
        <p:spPr>
          <a:xfrm>
            <a:off x="8163803" y="1687360"/>
            <a:ext cx="24872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Normal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C72B9-6B60-CF4E-9488-0E6357A66E5C}"/>
              </a:ext>
            </a:extLst>
          </p:cNvPr>
          <p:cNvSpPr txBox="1"/>
          <p:nvPr/>
        </p:nvSpPr>
        <p:spPr>
          <a:xfrm>
            <a:off x="8163803" y="3697420"/>
            <a:ext cx="24872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Overclustering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48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443126-A3B6-514E-831B-B1E570EC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45" y="1267460"/>
            <a:ext cx="6598871" cy="49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1EEB3-A53C-A241-A0DD-6FAAA25B0FB2}"/>
              </a:ext>
            </a:extLst>
          </p:cNvPr>
          <p:cNvSpPr txBox="1"/>
          <p:nvPr/>
        </p:nvSpPr>
        <p:spPr>
          <a:xfrm>
            <a:off x="7760041" y="2376129"/>
            <a:ext cx="379464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 sudden drop in quality can indicate equipment malfunction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3CD03-7336-844F-8A25-5FB1A20692C0}"/>
              </a:ext>
            </a:extLst>
          </p:cNvPr>
          <p:cNvSpPr txBox="1"/>
          <p:nvPr/>
        </p:nvSpPr>
        <p:spPr>
          <a:xfrm>
            <a:off x="7760041" y="3159900"/>
            <a:ext cx="379464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Check if this occurs in all samples or just in some</a:t>
            </a:r>
          </a:p>
        </p:txBody>
      </p:sp>
    </p:spTree>
    <p:extLst>
      <p:ext uri="{BB962C8B-B14F-4D97-AF65-F5344CB8AC3E}">
        <p14:creationId xmlns:p14="http://schemas.microsoft.com/office/powerpoint/2010/main" val="62574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0B2-7B19-484F-B018-34CDCEF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sequencing run quality</a:t>
            </a:r>
          </a:p>
        </p:txBody>
      </p:sp>
      <p:pic>
        <p:nvPicPr>
          <p:cNvPr id="7170" name="Picture 2" descr="Example plot">
            <a:extLst>
              <a:ext uri="{FF2B5EF4-FFF2-40B4-BE49-F238E27FC236}">
                <a16:creationId xmlns:a16="http://schemas.microsoft.com/office/drawing/2014/main" id="{23691AA5-7E4C-4247-B157-E2A6C12D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2" y="1559856"/>
            <a:ext cx="4774210" cy="47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81;p90">
            <a:extLst>
              <a:ext uri="{FF2B5EF4-FFF2-40B4-BE49-F238E27FC236}">
                <a16:creationId xmlns:a16="http://schemas.microsoft.com/office/drawing/2014/main" id="{A4493FB2-064E-0644-8EE1-CD3E9921C6C1}"/>
              </a:ext>
            </a:extLst>
          </p:cNvPr>
          <p:cNvSpPr/>
          <p:nvPr/>
        </p:nvSpPr>
        <p:spPr>
          <a:xfrm>
            <a:off x="7760042" y="6337653"/>
            <a:ext cx="444137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https://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github.com</a:t>
            </a: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wdecoster</a:t>
            </a: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0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NanoPlot</a:t>
            </a:r>
            <a:endParaRPr sz="10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C762-D4EA-4042-9825-37797C9914E2}"/>
              </a:ext>
            </a:extLst>
          </p:cNvPr>
          <p:cNvSpPr txBox="1"/>
          <p:nvPr/>
        </p:nvSpPr>
        <p:spPr>
          <a:xfrm>
            <a:off x="6096001" y="2376129"/>
            <a:ext cx="545869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 evaluation software exists for long read sequencing technologies too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797EE-2E9C-C04F-BCDB-C5963C41DDF7}"/>
              </a:ext>
            </a:extLst>
          </p:cNvPr>
          <p:cNvSpPr txBox="1"/>
          <p:nvPr/>
        </p:nvSpPr>
        <p:spPr>
          <a:xfrm>
            <a:off x="6096001" y="3231152"/>
            <a:ext cx="545869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This type of plot can be used to suggest a read length filter (short reads are lower quality)</a:t>
            </a:r>
          </a:p>
        </p:txBody>
      </p:sp>
    </p:spTree>
    <p:extLst>
      <p:ext uri="{BB962C8B-B14F-4D97-AF65-F5344CB8AC3E}">
        <p14:creationId xmlns:p14="http://schemas.microsoft.com/office/powerpoint/2010/main" val="481493837"/>
      </p:ext>
    </p:extLst>
  </p:cSld>
  <p:clrMapOvr>
    <a:masterClrMapping/>
  </p:clrMapOvr>
</p:sld>
</file>

<file path=ppt/theme/theme1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2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3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ppt/theme/theme4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34819</TotalTime>
  <Words>761</Words>
  <Application>Microsoft Macintosh PowerPoint</Application>
  <PresentationFormat>Widescreen</PresentationFormat>
  <Paragraphs>188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Corbel</vt:lpstr>
      <vt:lpstr>Courier New</vt:lpstr>
      <vt:lpstr>Gill Sans</vt:lpstr>
      <vt:lpstr>Poppins</vt:lpstr>
      <vt:lpstr>Wingdings 2</vt:lpstr>
      <vt:lpstr>1_Frame</vt:lpstr>
      <vt:lpstr>4_Frame</vt:lpstr>
      <vt:lpstr>2_Frame</vt:lpstr>
      <vt:lpstr>3_Frame</vt:lpstr>
      <vt:lpstr>Evaluating Pathogen Genome Assemblies</vt:lpstr>
      <vt:lpstr>Genomic epidemiology workflow</vt:lpstr>
      <vt:lpstr>Outline</vt:lpstr>
      <vt:lpstr>Exploring sequencing run quality</vt:lpstr>
      <vt:lpstr>Exploring sequencing run quality</vt:lpstr>
      <vt:lpstr>Exploring sequencing run quality</vt:lpstr>
      <vt:lpstr>Exploring sequencing run quality</vt:lpstr>
      <vt:lpstr>Exploring sequencing run quality</vt:lpstr>
      <vt:lpstr>Exploring sequencing run quality</vt:lpstr>
      <vt:lpstr>Outline</vt:lpstr>
      <vt:lpstr>Calculating genome coverage</vt:lpstr>
      <vt:lpstr>Calculating genome coverage</vt:lpstr>
      <vt:lpstr>Examining read depth across the genome</vt:lpstr>
      <vt:lpstr>Examining read depth across the genome</vt:lpstr>
      <vt:lpstr>Examining read depth across the genome</vt:lpstr>
      <vt:lpstr>Examining read depth across the genome</vt:lpstr>
      <vt:lpstr>Examining read depth across the genome</vt:lpstr>
      <vt:lpstr>Examining read depth across the genome</vt:lpstr>
      <vt:lpstr>Examining read depth across the genome</vt:lpstr>
      <vt:lpstr>Outline</vt:lpstr>
      <vt:lpstr>Tracking contamination with negative controls</vt:lpstr>
      <vt:lpstr>Tracking contamination with spike-in sequences</vt:lpstr>
      <vt:lpstr>Outline</vt:lpstr>
      <vt:lpstr>Examining new or suspicious mutations</vt:lpstr>
      <vt:lpstr>Examining new or suspicious mutations</vt:lpstr>
      <vt:lpstr>Examining new or suspicious mutations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 – Illumina Sequencing</dc:title>
  <dc:creator>Shirlee Wohl</dc:creator>
  <cp:lastModifiedBy>Shirlee Wohl</cp:lastModifiedBy>
  <cp:revision>52</cp:revision>
  <dcterms:created xsi:type="dcterms:W3CDTF">2022-04-07T15:32:42Z</dcterms:created>
  <dcterms:modified xsi:type="dcterms:W3CDTF">2022-05-22T22:58:48Z</dcterms:modified>
</cp:coreProperties>
</file>