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3"/>
  </p:notesMasterIdLst>
  <p:sldIdLst>
    <p:sldId id="256" r:id="rId3"/>
    <p:sldId id="281" r:id="rId4"/>
    <p:sldId id="257" r:id="rId5"/>
    <p:sldId id="289" r:id="rId6"/>
    <p:sldId id="290" r:id="rId7"/>
    <p:sldId id="283" r:id="rId8"/>
    <p:sldId id="284" r:id="rId9"/>
    <p:sldId id="291" r:id="rId10"/>
    <p:sldId id="287" r:id="rId11"/>
    <p:sldId id="264" r:id="rId1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Poppins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cb7VsVcsJvEBfbDMy3w8KBeC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5"/>
    <p:restoredTop sz="87582"/>
  </p:normalViewPr>
  <p:slideViewPr>
    <p:cSldViewPr snapToGrid="0">
      <p:cViewPr varScale="1">
        <p:scale>
          <a:sx n="265" d="100"/>
          <a:sy n="265" d="100"/>
        </p:scale>
        <p:origin x="200" y="2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4a3b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4a3b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05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4a3b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4a3b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93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4a3b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4a3b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60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4a3b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4a3b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6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4a3b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4a3b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4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4a3b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4a3b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59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757863" cy="32387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</p:spPr>
        <p:txBody>
          <a:bodyPr anchor="b">
            <a:normAutofit/>
          </a:bodyPr>
          <a:lstStyle>
            <a:lvl1pPr>
              <a:defRPr sz="2700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7823702" cy="355782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5B98-860B-0D42-B84F-F74D0DFAF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53000"/>
            <a:ext cx="9144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9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3000"/>
            <a:ext cx="91440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7889877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oppins"/>
              <a:buNone/>
            </a:pPr>
            <a:r>
              <a:rPr lang="en-US" sz="4300" b="1" dirty="0"/>
              <a:t>Submitting Viral Assemblies to GISAID</a:t>
            </a:r>
            <a:endParaRPr sz="4300" b="1" dirty="0"/>
          </a:p>
        </p:txBody>
      </p:sp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Bioinformatics Module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5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GISAID is a key assembly sharing consortium for influenza and now, SARS-CoV-2 genomes</a:t>
            </a:r>
            <a:endParaRPr lang="en-US" dirty="0"/>
          </a:p>
          <a:p>
            <a:pPr marL="342900" lvl="0">
              <a:spcBef>
                <a:spcPts val="12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Batch upload is the most often used method for submitting sequences</a:t>
            </a:r>
            <a:endParaRPr lang="en-US" dirty="0"/>
          </a:p>
          <a:p>
            <a:pPr marL="342900" lvl="0">
              <a:spcBef>
                <a:spcPts val="12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GISAID provides a data standard for metadata submission, which must be strictly followed</a:t>
            </a:r>
            <a:endParaRPr lang="en-US" dirty="0"/>
          </a:p>
          <a:p>
            <a:pPr marL="342900" lvl="0">
              <a:spcBef>
                <a:spcPts val="12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Errors in GISAID sequence submission can be corrected with curation staff over email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68-F3AB-2F47-956E-AF1134CA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9" name="Google Shape;381;p90">
            <a:extLst>
              <a:ext uri="{FF2B5EF4-FFF2-40B4-BE49-F238E27FC236}">
                <a16:creationId xmlns:a16="http://schemas.microsoft.com/office/drawing/2014/main" id="{B4FAA212-27C1-2843-8135-6E987BF55D41}"/>
              </a:ext>
            </a:extLst>
          </p:cNvPr>
          <p:cNvSpPr/>
          <p:nvPr/>
        </p:nvSpPr>
        <p:spPr>
          <a:xfrm>
            <a:off x="5757688" y="4771052"/>
            <a:ext cx="3331028" cy="16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0" algn="r">
              <a:buSzPts val="1200"/>
            </a:pPr>
            <a:r>
              <a:rPr lang="en-US" sz="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6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CC BY-SA 4.0</a:t>
            </a:r>
            <a:r>
              <a:rPr lang="en-US" sz="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6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381;p90">
            <a:extLst>
              <a:ext uri="{FF2B5EF4-FFF2-40B4-BE49-F238E27FC236}">
                <a16:creationId xmlns:a16="http://schemas.microsoft.com/office/drawing/2014/main" id="{2E3C1D2D-25FB-4345-9B09-50D0E3D5E039}"/>
              </a:ext>
            </a:extLst>
          </p:cNvPr>
          <p:cNvSpPr/>
          <p:nvPr/>
        </p:nvSpPr>
        <p:spPr>
          <a:xfrm>
            <a:off x="8280451" y="4636340"/>
            <a:ext cx="808265" cy="16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>
              <a:buSzPts val="1200"/>
            </a:pPr>
            <a:r>
              <a:rPr lang="en-US" sz="6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6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A1ADC3-2C94-D34E-8096-4650B680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1" y="942890"/>
            <a:ext cx="8158592" cy="186217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E2372AF-8A6F-ED4F-857A-37189C488116}"/>
              </a:ext>
            </a:extLst>
          </p:cNvPr>
          <p:cNvSpPr/>
          <p:nvPr/>
        </p:nvSpPr>
        <p:spPr>
          <a:xfrm>
            <a:off x="5342965" y="1085307"/>
            <a:ext cx="1622914" cy="1719758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0C6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9433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GISAID Overview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Batch vs Single Sequence Upload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SARS-CoV-2 Metadata Format</a:t>
            </a:r>
            <a:endParaRPr lang="en-US" dirty="0"/>
          </a:p>
          <a:p>
            <a:pPr marL="34290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Common Errors and Troubleshooting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D07FB6-06EE-2D44-AFF0-7E4A3EE2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4" y="222146"/>
            <a:ext cx="7442331" cy="44981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9EF4B7-2119-2F75-C12E-DF25D3A9629E}"/>
              </a:ext>
            </a:extLst>
          </p:cNvPr>
          <p:cNvSpPr/>
          <p:nvPr/>
        </p:nvSpPr>
        <p:spPr>
          <a:xfrm>
            <a:off x="6597207" y="223505"/>
            <a:ext cx="488566" cy="219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F56C4-B473-201C-6BE6-F2A7EA142D18}"/>
              </a:ext>
            </a:extLst>
          </p:cNvPr>
          <p:cNvSpPr/>
          <p:nvPr/>
        </p:nvSpPr>
        <p:spPr>
          <a:xfrm>
            <a:off x="7058482" y="450069"/>
            <a:ext cx="634574" cy="219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70292-3814-60EA-92B3-73B7C7DE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8" y="1456640"/>
            <a:ext cx="7701497" cy="6346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EF56C4-B473-201C-6BE6-F2A7EA142D18}"/>
              </a:ext>
            </a:extLst>
          </p:cNvPr>
          <p:cNvSpPr/>
          <p:nvPr/>
        </p:nvSpPr>
        <p:spPr>
          <a:xfrm>
            <a:off x="2442454" y="1544657"/>
            <a:ext cx="552551" cy="190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9EF4B7-2119-2F75-C12E-DF25D3A9629E}"/>
              </a:ext>
            </a:extLst>
          </p:cNvPr>
          <p:cNvSpPr/>
          <p:nvPr/>
        </p:nvSpPr>
        <p:spPr>
          <a:xfrm>
            <a:off x="1882588" y="1544657"/>
            <a:ext cx="425416" cy="190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67D5B-1C97-B075-ECFA-97E1AC0B4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32"/>
          <a:stretch/>
        </p:blipFill>
        <p:spPr>
          <a:xfrm>
            <a:off x="3501125" y="2312611"/>
            <a:ext cx="4717065" cy="1802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83631B-8BE9-3B13-940A-6404A4506B3D}"/>
              </a:ext>
            </a:extLst>
          </p:cNvPr>
          <p:cNvSpPr/>
          <p:nvPr/>
        </p:nvSpPr>
        <p:spPr>
          <a:xfrm>
            <a:off x="2834457" y="1824195"/>
            <a:ext cx="552551" cy="190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48135-E4A9-1F18-D2EA-4F9CFB59A456}"/>
              </a:ext>
            </a:extLst>
          </p:cNvPr>
          <p:cNvCxnSpPr>
            <a:cxnSpLocks/>
          </p:cNvCxnSpPr>
          <p:nvPr/>
        </p:nvCxnSpPr>
        <p:spPr>
          <a:xfrm>
            <a:off x="3110732" y="2084998"/>
            <a:ext cx="497970" cy="373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B16C45-0B65-FE0E-FCEC-A766267D87BE}"/>
              </a:ext>
            </a:extLst>
          </p:cNvPr>
          <p:cNvSpPr/>
          <p:nvPr/>
        </p:nvSpPr>
        <p:spPr>
          <a:xfrm>
            <a:off x="5133157" y="2586195"/>
            <a:ext cx="1388293" cy="12777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5DB595-5EF8-A4E7-1F59-EF91DA6C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Select </a:t>
            </a:r>
            <a:r>
              <a:rPr lang="en-US" sz="2000" b="1" i="1" dirty="0"/>
              <a:t>batch upload</a:t>
            </a:r>
            <a:r>
              <a:rPr lang="en-US" sz="2000" dirty="0"/>
              <a:t> to upload multiple genomes at once</a:t>
            </a:r>
          </a:p>
        </p:txBody>
      </p:sp>
    </p:spTree>
    <p:extLst>
      <p:ext uri="{BB962C8B-B14F-4D97-AF65-F5344CB8AC3E}">
        <p14:creationId xmlns:p14="http://schemas.microsoft.com/office/powerpoint/2010/main" val="284086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6F05-FA13-1F75-B782-43BE8EE2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68" y="245729"/>
            <a:ext cx="7363263" cy="4652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CA1D47-1A90-5B7A-0040-E3BF0FB36516}"/>
              </a:ext>
            </a:extLst>
          </p:cNvPr>
          <p:cNvSpPr/>
          <p:nvPr/>
        </p:nvSpPr>
        <p:spPr>
          <a:xfrm>
            <a:off x="935193" y="4489550"/>
            <a:ext cx="1527416" cy="4082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C01882-EF5C-9A5E-883F-E95690B6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7" y="1034299"/>
            <a:ext cx="8765157" cy="37050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A5EFCB-7558-7A0E-E247-ADF0213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fields for GISAID submission</a:t>
            </a:r>
          </a:p>
        </p:txBody>
      </p:sp>
    </p:spTree>
    <p:extLst>
      <p:ext uri="{BB962C8B-B14F-4D97-AF65-F5344CB8AC3E}">
        <p14:creationId xmlns:p14="http://schemas.microsoft.com/office/powerpoint/2010/main" val="181198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6F05-FA13-1F75-B782-43BE8EE2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74" y="228738"/>
            <a:ext cx="7417051" cy="46860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0D2874-DDCD-1DB4-92A4-86949C9DEE3B}"/>
              </a:ext>
            </a:extLst>
          </p:cNvPr>
          <p:cNvSpPr/>
          <p:nvPr/>
        </p:nvSpPr>
        <p:spPr>
          <a:xfrm>
            <a:off x="2788581" y="2241281"/>
            <a:ext cx="638993" cy="2328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CBE3D-0526-DC8A-35BA-5DB5410D23B9}"/>
              </a:ext>
            </a:extLst>
          </p:cNvPr>
          <p:cNvSpPr/>
          <p:nvPr/>
        </p:nvSpPr>
        <p:spPr>
          <a:xfrm>
            <a:off x="2834398" y="3357042"/>
            <a:ext cx="638993" cy="2328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E9A30-28EF-0427-5F91-2694D51ED8DB}"/>
              </a:ext>
            </a:extLst>
          </p:cNvPr>
          <p:cNvSpPr/>
          <p:nvPr/>
        </p:nvSpPr>
        <p:spPr>
          <a:xfrm>
            <a:off x="7403367" y="4591952"/>
            <a:ext cx="799339" cy="2328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34D8B0-FC30-48F4-E3E6-0F32DB4A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3" y="986455"/>
            <a:ext cx="7754470" cy="37994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339B24-E0DB-6928-0DC5-FBABA05C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374304977"/>
      </p:ext>
    </p:extLst>
  </p:cSld>
  <p:clrMapOvr>
    <a:masterClrMapping/>
  </p:clrMapOvr>
</p:sld>
</file>

<file path=ppt/theme/theme1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118</Words>
  <Application>Microsoft Macintosh PowerPoint</Application>
  <PresentationFormat>On-screen Show (16:9)</PresentationFormat>
  <Paragraphs>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Sans Symbols</vt:lpstr>
      <vt:lpstr>Poppins</vt:lpstr>
      <vt:lpstr>Corbel</vt:lpstr>
      <vt:lpstr>Arial</vt:lpstr>
      <vt:lpstr>2_Frame</vt:lpstr>
      <vt:lpstr>8_Frame</vt:lpstr>
      <vt:lpstr>Submitting Viral Assemblies to GISAID</vt:lpstr>
      <vt:lpstr>Genomic epidemiology workflow</vt:lpstr>
      <vt:lpstr>Outline</vt:lpstr>
      <vt:lpstr>PowerPoint Presentation</vt:lpstr>
      <vt:lpstr>Select batch upload to upload multiple genomes at once</vt:lpstr>
      <vt:lpstr>PowerPoint Presentation</vt:lpstr>
      <vt:lpstr>Metadata fields for GISAID submission</vt:lpstr>
      <vt:lpstr>PowerPoint Presentation</vt:lpstr>
      <vt:lpstr>Common errors and troubleshooting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Submitting SARS-CoV-2 Assemblies to NCBI</dc:title>
  <cp:lastModifiedBy>Karthik Ramesh</cp:lastModifiedBy>
  <cp:revision>14</cp:revision>
  <dcterms:modified xsi:type="dcterms:W3CDTF">2022-05-25T00:43:24Z</dcterms:modified>
</cp:coreProperties>
</file>