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8" r:id="rId2"/>
    <p:sldMasterId id="2147483674" r:id="rId3"/>
    <p:sldMasterId id="2147483680" r:id="rId4"/>
    <p:sldMasterId id="2147483686" r:id="rId5"/>
  </p:sldMasterIdLst>
  <p:notesMasterIdLst>
    <p:notesMasterId r:id="rId39"/>
  </p:notesMasterIdLst>
  <p:sldIdLst>
    <p:sldId id="256" r:id="rId6"/>
    <p:sldId id="272" r:id="rId7"/>
    <p:sldId id="262" r:id="rId8"/>
    <p:sldId id="263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4" r:id="rId19"/>
    <p:sldId id="285" r:id="rId20"/>
    <p:sldId id="289" r:id="rId21"/>
    <p:sldId id="287" r:id="rId22"/>
    <p:sldId id="288" r:id="rId23"/>
    <p:sldId id="290" r:id="rId24"/>
    <p:sldId id="302" r:id="rId25"/>
    <p:sldId id="292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282" r:id="rId34"/>
    <p:sldId id="303" r:id="rId35"/>
    <p:sldId id="304" r:id="rId36"/>
    <p:sldId id="305" r:id="rId37"/>
    <p:sldId id="261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FAB900"/>
    <a:srgbClr val="90B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51"/>
    <p:restoredTop sz="81338"/>
  </p:normalViewPr>
  <p:slideViewPr>
    <p:cSldViewPr snapToGrid="0">
      <p:cViewPr varScale="1">
        <p:scale>
          <a:sx n="132" d="100"/>
          <a:sy n="132" d="100"/>
        </p:scale>
        <p:origin x="82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38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1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7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rgbClr val="FFC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</p:spPr>
        <p:txBody>
          <a:bodyPr anchor="b">
            <a:normAutofit/>
          </a:bodyPr>
          <a:lstStyle>
            <a:lvl1pPr algn="l">
              <a:defRPr sz="4425" spc="-75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977DA1-22BC-3243-BB16-8A9EDC016A86}"/>
              </a:ext>
            </a:extLst>
          </p:cNvPr>
          <p:cNvSpPr/>
          <p:nvPr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527718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76030CD-039E-AC49-9156-D612EFA1FE85}"/>
              </a:ext>
            </a:extLst>
          </p:cNvPr>
          <p:cNvSpPr/>
          <p:nvPr userDrawn="1"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rgbClr val="456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6C5469-E0DB-4344-9520-E7E6EAE1D73B}"/>
              </a:ext>
            </a:extLst>
          </p:cNvPr>
          <p:cNvSpPr/>
          <p:nvPr userDrawn="1"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1226F1A-6F80-41F8-B086-DAC1D46C2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951" y="648081"/>
            <a:ext cx="5486400" cy="384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4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309BD7C-EEC1-49C8-92DD-E8AE995E03E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8657" y="1151334"/>
            <a:ext cx="7823702" cy="355782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CE4A525-7E09-4D85-AB40-B3A55744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</p:spPr>
        <p:txBody>
          <a:bodyPr anchor="b">
            <a:normAutofit/>
          </a:bodyPr>
          <a:lstStyle>
            <a:lvl1pPr>
              <a:defRPr sz="2700" b="0" spc="-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34AB3-C92B-AD4F-9886-81F2CF87EA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62525"/>
            <a:ext cx="91440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67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651510"/>
            <a:ext cx="548640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20632"/>
            <a:ext cx="2125980" cy="174149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3731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rgbClr val="EF63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</p:spPr>
        <p:txBody>
          <a:bodyPr anchor="b">
            <a:normAutofit/>
          </a:bodyPr>
          <a:lstStyle>
            <a:lvl1pPr algn="l">
              <a:defRPr sz="4425" spc="-75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1EBEE-45F7-DF42-AAAD-3FCF65C1DCFC}"/>
              </a:ext>
            </a:extLst>
          </p:cNvPr>
          <p:cNvSpPr/>
          <p:nvPr userDrawn="1"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8784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973836"/>
            <a:ext cx="5486400" cy="2441448"/>
          </a:xfrm>
        </p:spPr>
        <p:txBody>
          <a:bodyPr anchor="b">
            <a:normAutofit/>
          </a:bodyPr>
          <a:lstStyle>
            <a:lvl1pPr>
              <a:defRPr sz="4425" b="0" spc="-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3504438"/>
            <a:ext cx="5486400" cy="685800"/>
          </a:xfrm>
        </p:spPr>
        <p:txBody>
          <a:bodyPr anchor="t">
            <a:normAutofit/>
          </a:bodyPr>
          <a:lstStyle>
            <a:lvl1pPr marL="0" indent="0">
              <a:buNone/>
              <a:defRPr sz="165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3122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1AAB30A-DDF2-7D4D-8F80-E3C9E1866844}"/>
              </a:ext>
            </a:extLst>
          </p:cNvPr>
          <p:cNvSpPr/>
          <p:nvPr userDrawn="1"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rgbClr val="EF6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62691A-EA57-1642-A70E-A15E4A906F0A}"/>
              </a:ext>
            </a:extLst>
          </p:cNvPr>
          <p:cNvSpPr/>
          <p:nvPr userDrawn="1"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09261B3-FF8B-4B16-B0F0-2C621FD7F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951" y="648081"/>
            <a:ext cx="5486400" cy="384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3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EDF69F5-E9A8-41D9-B603-42F88439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</p:spPr>
        <p:txBody>
          <a:bodyPr anchor="b">
            <a:normAutofit/>
          </a:bodyPr>
          <a:lstStyle>
            <a:lvl1pPr>
              <a:defRPr sz="2700" b="0" spc="-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6703CF-2A18-4D17-9624-67D18F7526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8657" y="1151334"/>
            <a:ext cx="7823702" cy="355782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3DDDA-D61E-A946-99B6-BE58B9ECE5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53000"/>
            <a:ext cx="91440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58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651510"/>
            <a:ext cx="548640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20632"/>
            <a:ext cx="2125980" cy="174149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24623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rgbClr val="0C6D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</p:spPr>
        <p:txBody>
          <a:bodyPr anchor="b">
            <a:normAutofit/>
          </a:bodyPr>
          <a:lstStyle>
            <a:lvl1pPr algn="l">
              <a:defRPr sz="4425" spc="-75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DC7082-6E67-B248-BD14-5EF416FFE4CA}"/>
              </a:ext>
            </a:extLst>
          </p:cNvPr>
          <p:cNvSpPr/>
          <p:nvPr userDrawn="1"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032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973836"/>
            <a:ext cx="5486400" cy="2441448"/>
          </a:xfrm>
        </p:spPr>
        <p:txBody>
          <a:bodyPr anchor="b">
            <a:normAutofit/>
          </a:bodyPr>
          <a:lstStyle>
            <a:lvl1pPr>
              <a:defRPr sz="4425" b="0" spc="-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3504438"/>
            <a:ext cx="5486400" cy="685800"/>
          </a:xfrm>
        </p:spPr>
        <p:txBody>
          <a:bodyPr anchor="t">
            <a:normAutofit/>
          </a:bodyPr>
          <a:lstStyle>
            <a:lvl1pPr marL="0" indent="0">
              <a:buNone/>
              <a:defRPr sz="165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258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973836"/>
            <a:ext cx="5486400" cy="2441448"/>
          </a:xfrm>
        </p:spPr>
        <p:txBody>
          <a:bodyPr anchor="b">
            <a:normAutofit/>
          </a:bodyPr>
          <a:lstStyle>
            <a:lvl1pPr>
              <a:defRPr sz="4425" b="0" spc="-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3504438"/>
            <a:ext cx="5486400" cy="685800"/>
          </a:xfrm>
        </p:spPr>
        <p:txBody>
          <a:bodyPr anchor="t">
            <a:normAutofit/>
          </a:bodyPr>
          <a:lstStyle>
            <a:lvl1pPr marL="0" indent="0">
              <a:buNone/>
              <a:defRPr sz="165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354153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7BAF1FF-C111-1849-AABB-478092A3B9E0}"/>
              </a:ext>
            </a:extLst>
          </p:cNvPr>
          <p:cNvSpPr/>
          <p:nvPr userDrawn="1"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rgbClr val="0C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DDBECB-6484-9449-9128-D4CB71775D3F}"/>
              </a:ext>
            </a:extLst>
          </p:cNvPr>
          <p:cNvSpPr/>
          <p:nvPr userDrawn="1"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37155FF-3DE6-4F90-8C74-BAD77FB36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951" y="648081"/>
            <a:ext cx="5486400" cy="384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66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885E14-B40C-4AA4-9965-AB737879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</p:spPr>
        <p:txBody>
          <a:bodyPr anchor="b">
            <a:normAutofit/>
          </a:bodyPr>
          <a:lstStyle>
            <a:lvl1pPr>
              <a:defRPr sz="2700" b="0" spc="-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312752F-19E0-430A-86B4-B935E661212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8657" y="1151334"/>
            <a:ext cx="7823702" cy="355782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65B98-860B-0D42-B84F-F74D0DFAF7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53000"/>
            <a:ext cx="91440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680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651510"/>
            <a:ext cx="548640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20632"/>
            <a:ext cx="2125980" cy="174149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78191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rgbClr val="1A3E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</p:spPr>
        <p:txBody>
          <a:bodyPr anchor="b">
            <a:normAutofit/>
          </a:bodyPr>
          <a:lstStyle>
            <a:lvl1pPr algn="l">
              <a:defRPr sz="4425" spc="-75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06A5FE-986F-E344-AD3F-8CA335BED5A9}"/>
              </a:ext>
            </a:extLst>
          </p:cNvPr>
          <p:cNvSpPr/>
          <p:nvPr userDrawn="1"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71075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973836"/>
            <a:ext cx="5486400" cy="2441448"/>
          </a:xfrm>
        </p:spPr>
        <p:txBody>
          <a:bodyPr anchor="b">
            <a:normAutofit/>
          </a:bodyPr>
          <a:lstStyle>
            <a:lvl1pPr>
              <a:defRPr sz="4425" b="0" spc="-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3504438"/>
            <a:ext cx="5486400" cy="685800"/>
          </a:xfrm>
        </p:spPr>
        <p:txBody>
          <a:bodyPr anchor="t">
            <a:normAutofit/>
          </a:bodyPr>
          <a:lstStyle>
            <a:lvl1pPr marL="0" indent="0">
              <a:buNone/>
              <a:defRPr sz="165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91080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9D6653-12A6-674F-9FFE-006B16563888}"/>
              </a:ext>
            </a:extLst>
          </p:cNvPr>
          <p:cNvSpPr/>
          <p:nvPr userDrawn="1"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rgbClr val="1A3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32BECE-DC81-6E4F-9A95-A2DC11EBFE12}"/>
              </a:ext>
            </a:extLst>
          </p:cNvPr>
          <p:cNvSpPr/>
          <p:nvPr userDrawn="1"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9002025-2249-4339-9AD9-18F66EAAB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951" y="648081"/>
            <a:ext cx="5486400" cy="384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132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4125BFFC-0F92-454F-B82F-F1287AAE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</p:spPr>
        <p:txBody>
          <a:bodyPr anchor="b">
            <a:normAutofit/>
          </a:bodyPr>
          <a:lstStyle>
            <a:lvl1pPr>
              <a:defRPr sz="2700" b="0" spc="-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F8B9257-F1BE-422C-8D4D-A7749BB8BB2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8657" y="1151334"/>
            <a:ext cx="7823702" cy="355782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A88055-26C0-BA4C-BA03-919EA8B051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62525"/>
            <a:ext cx="91440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353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651510"/>
            <a:ext cx="548640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20632"/>
            <a:ext cx="2125980" cy="174149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22179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80282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365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F8EBCE5-0958-AF46-8F73-3AF2531B7400}"/>
              </a:ext>
            </a:extLst>
          </p:cNvPr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rgbClr val="FFC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EAFC8B-B1CF-8148-8840-1012358DA4EE}"/>
              </a:ext>
            </a:extLst>
          </p:cNvPr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0BDDC1B-07DB-FD42-956B-4B4687F8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48BC99C-1059-3440-8FA4-3449F9F2C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951" y="648081"/>
            <a:ext cx="5486400" cy="384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1877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CCDAA99-702C-B040-87E3-711C5764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57" y="295656"/>
            <a:ext cx="7823702" cy="654939"/>
          </a:xfrm>
        </p:spPr>
        <p:txBody>
          <a:bodyPr anchor="b">
            <a:normAutofit/>
          </a:bodyPr>
          <a:lstStyle>
            <a:lvl1pPr>
              <a:defRPr sz="2700" b="0" spc="-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41E5823-2429-A64F-9141-54FC02FE7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657" y="1151334"/>
            <a:ext cx="7823702" cy="355782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7A229B-EF15-5240-BB83-887CA205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3000"/>
            <a:ext cx="91440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761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651510"/>
            <a:ext cx="548640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20632"/>
            <a:ext cx="2125980" cy="174149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8225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21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884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rgbClr val="456D1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</p:spPr>
        <p:txBody>
          <a:bodyPr anchor="b">
            <a:normAutofit/>
          </a:bodyPr>
          <a:lstStyle>
            <a:lvl1pPr algn="l">
              <a:defRPr sz="4425" spc="-75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5157B-1213-944F-8DE3-220266278AEB}"/>
              </a:ext>
            </a:extLst>
          </p:cNvPr>
          <p:cNvSpPr/>
          <p:nvPr userDrawn="1"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166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973836"/>
            <a:ext cx="5486400" cy="2441448"/>
          </a:xfrm>
        </p:spPr>
        <p:txBody>
          <a:bodyPr anchor="b">
            <a:normAutofit/>
          </a:bodyPr>
          <a:lstStyle>
            <a:lvl1pPr>
              <a:defRPr sz="4425" b="0" spc="-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3504438"/>
            <a:ext cx="5486400" cy="685800"/>
          </a:xfrm>
        </p:spPr>
        <p:txBody>
          <a:bodyPr anchor="t">
            <a:normAutofit/>
          </a:bodyPr>
          <a:lstStyle>
            <a:lvl1pPr marL="0" indent="0">
              <a:buNone/>
              <a:defRPr sz="165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80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rgbClr val="FFC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54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-45" baseline="0">
          <a:solidFill>
            <a:srgbClr val="FFFFFF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rgbClr val="456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0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-45" baseline="0">
          <a:solidFill>
            <a:srgbClr val="FFFFFF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rgbClr val="EF6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40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-45" baseline="0">
          <a:solidFill>
            <a:srgbClr val="FFFFFF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rgbClr val="0C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2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-45" baseline="0">
          <a:solidFill>
            <a:srgbClr val="FFFFFF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rgbClr val="1A3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-45" baseline="0">
          <a:solidFill>
            <a:srgbClr val="FFFFFF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s://creativecommons.org/licenses/by-sa/4.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Command Line Module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176D87-2B80-4360-A684-E97AB9D5B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Navigating the Command Line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BA35-D4EB-464F-44E2-583EC86F7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9E17D-F3C6-AFA8-8073-3C803FCC320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8657" y="1151334"/>
            <a:ext cx="4903621" cy="355782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/home/</a:t>
            </a:r>
            <a:r>
              <a:rPr lang="en-US" sz="1800" dirty="0" err="1"/>
              <a:t>seqlaptop</a:t>
            </a:r>
            <a:r>
              <a:rPr lang="en-US" sz="1800" dirty="0"/>
              <a:t>/test/</a:t>
            </a:r>
            <a:r>
              <a:rPr lang="en-US" sz="1800" dirty="0" err="1"/>
              <a:t>fastas</a:t>
            </a:r>
            <a:endParaRPr lang="en-US" sz="1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68223A-E687-2779-073C-7DDA9B2F7D50}"/>
              </a:ext>
            </a:extLst>
          </p:cNvPr>
          <p:cNvCxnSpPr>
            <a:cxnSpLocks/>
          </p:cNvCxnSpPr>
          <p:nvPr/>
        </p:nvCxnSpPr>
        <p:spPr>
          <a:xfrm>
            <a:off x="808522" y="1501540"/>
            <a:ext cx="205659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131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BA35-D4EB-464F-44E2-583EC86F7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9E17D-F3C6-AFA8-8073-3C803FCC320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8657" y="1151334"/>
            <a:ext cx="4903621" cy="355782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/home/</a:t>
            </a:r>
            <a:r>
              <a:rPr lang="en-US" sz="1800" dirty="0" err="1"/>
              <a:t>seqlaptop</a:t>
            </a:r>
            <a:r>
              <a:rPr lang="en-US" sz="1800" dirty="0"/>
              <a:t>/test/</a:t>
            </a:r>
            <a:r>
              <a:rPr lang="en-US" sz="1800" dirty="0" err="1"/>
              <a:t>fastas</a:t>
            </a:r>
            <a:endParaRPr lang="en-US" sz="1800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05BEFF94-66BC-D9C0-6FC4-150B8300E9FA}"/>
              </a:ext>
            </a:extLst>
          </p:cNvPr>
          <p:cNvSpPr/>
          <p:nvPr/>
        </p:nvSpPr>
        <p:spPr>
          <a:xfrm rot="7826596">
            <a:off x="2243755" y="819577"/>
            <a:ext cx="885525" cy="964331"/>
          </a:xfrm>
          <a:prstGeom prst="arc">
            <a:avLst>
              <a:gd name="adj1" fmla="val 15076978"/>
              <a:gd name="adj2" fmla="val 1373092"/>
            </a:avLst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FB5617-9E81-9ACB-DA05-97E0BA41F212}"/>
              </a:ext>
            </a:extLst>
          </p:cNvPr>
          <p:cNvCxnSpPr>
            <a:cxnSpLocks/>
          </p:cNvCxnSpPr>
          <p:nvPr/>
        </p:nvCxnSpPr>
        <p:spPr>
          <a:xfrm>
            <a:off x="808522" y="1501540"/>
            <a:ext cx="205659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846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BA35-D4EB-464F-44E2-583EC86F7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9E17D-F3C6-AFA8-8073-3C803FCC320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8657" y="1151334"/>
            <a:ext cx="4903621" cy="355782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/home/</a:t>
            </a:r>
            <a:r>
              <a:rPr lang="en-US" sz="1800" dirty="0" err="1"/>
              <a:t>seqlaptop</a:t>
            </a:r>
            <a:r>
              <a:rPr lang="en-US" sz="1800" dirty="0"/>
              <a:t>/test/</a:t>
            </a:r>
            <a:r>
              <a:rPr lang="en-US" sz="1800" dirty="0" err="1"/>
              <a:t>fastas</a:t>
            </a:r>
            <a:endParaRPr lang="en-US" sz="1800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05BEFF94-66BC-D9C0-6FC4-150B8300E9FA}"/>
              </a:ext>
            </a:extLst>
          </p:cNvPr>
          <p:cNvSpPr/>
          <p:nvPr/>
        </p:nvSpPr>
        <p:spPr>
          <a:xfrm rot="7826596">
            <a:off x="2243754" y="819578"/>
            <a:ext cx="885525" cy="964331"/>
          </a:xfrm>
          <a:prstGeom prst="arc">
            <a:avLst>
              <a:gd name="adj1" fmla="val 15076978"/>
              <a:gd name="adj2" fmla="val 1373092"/>
            </a:avLst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7D6D9C59-BA90-9AAB-400E-8104766D2253}"/>
              </a:ext>
            </a:extLst>
          </p:cNvPr>
          <p:cNvSpPr/>
          <p:nvPr/>
        </p:nvSpPr>
        <p:spPr>
          <a:xfrm rot="7826596">
            <a:off x="3105256" y="973339"/>
            <a:ext cx="615621" cy="733482"/>
          </a:xfrm>
          <a:prstGeom prst="arc">
            <a:avLst>
              <a:gd name="adj1" fmla="val 15213491"/>
              <a:gd name="adj2" fmla="val 1373092"/>
            </a:avLst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DEB5EB-E385-1EF5-3A7A-AEB4184A0209}"/>
              </a:ext>
            </a:extLst>
          </p:cNvPr>
          <p:cNvCxnSpPr>
            <a:cxnSpLocks/>
          </p:cNvCxnSpPr>
          <p:nvPr/>
        </p:nvCxnSpPr>
        <p:spPr>
          <a:xfrm>
            <a:off x="808522" y="1501540"/>
            <a:ext cx="205659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95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70CF-36C5-D83A-A9D6-84E54C57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vs absolute 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FC7D-D846-B610-B2B6-8223EF3E5E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8657" y="1151334"/>
            <a:ext cx="4036612" cy="3557826"/>
          </a:xfrm>
        </p:spPr>
        <p:txBody>
          <a:bodyPr anchor="t"/>
          <a:lstStyle/>
          <a:p>
            <a:pPr marL="0" indent="0">
              <a:buNone/>
            </a:pPr>
            <a:r>
              <a:rPr lang="en-US" b="1" dirty="0"/>
              <a:t>Relative file path</a:t>
            </a:r>
          </a:p>
          <a:p>
            <a:r>
              <a:rPr lang="en-US" dirty="0"/>
              <a:t>Set of directions that must be followed from </a:t>
            </a:r>
            <a:r>
              <a:rPr lang="en-US" i="1" dirty="0"/>
              <a:t>a specific starting point</a:t>
            </a:r>
          </a:p>
          <a:p>
            <a:r>
              <a:rPr lang="en-US" dirty="0"/>
              <a:t>e.g. ”turn left, then turn right”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9BF1B0-4D27-4137-107C-3251D7903708}"/>
              </a:ext>
            </a:extLst>
          </p:cNvPr>
          <p:cNvSpPr txBox="1">
            <a:spLocks/>
          </p:cNvSpPr>
          <p:nvPr/>
        </p:nvSpPr>
        <p:spPr>
          <a:xfrm>
            <a:off x="4600508" y="1151334"/>
            <a:ext cx="3883343" cy="3557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37160" indent="-13716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26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70CF-36C5-D83A-A9D6-84E54C57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vs absolute 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FC7D-D846-B610-B2B6-8223EF3E5E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8657" y="1151334"/>
            <a:ext cx="4036612" cy="3557826"/>
          </a:xfrm>
        </p:spPr>
        <p:txBody>
          <a:bodyPr anchor="t"/>
          <a:lstStyle/>
          <a:p>
            <a:pPr marL="0" indent="0">
              <a:buNone/>
            </a:pPr>
            <a:r>
              <a:rPr lang="en-US" b="1" dirty="0"/>
              <a:t>Relative file path</a:t>
            </a:r>
          </a:p>
          <a:p>
            <a:r>
              <a:rPr lang="en-US" dirty="0"/>
              <a:t>Set of directions that must be followed from </a:t>
            </a:r>
            <a:r>
              <a:rPr lang="en-US" i="1" dirty="0"/>
              <a:t>a specific starting point</a:t>
            </a:r>
          </a:p>
          <a:p>
            <a:r>
              <a:rPr lang="en-US" dirty="0"/>
              <a:t>e.g. ”turn left, then turn right”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9BF1B0-4D27-4137-107C-3251D7903708}"/>
              </a:ext>
            </a:extLst>
          </p:cNvPr>
          <p:cNvSpPr txBox="1">
            <a:spLocks/>
          </p:cNvSpPr>
          <p:nvPr/>
        </p:nvSpPr>
        <p:spPr>
          <a:xfrm>
            <a:off x="4600508" y="1151334"/>
            <a:ext cx="3883343" cy="3557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37160" indent="-13716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2304B2-9839-16AE-D863-AD09D2FCF7B8}"/>
              </a:ext>
            </a:extLst>
          </p:cNvPr>
          <p:cNvSpPr txBox="1">
            <a:spLocks/>
          </p:cNvSpPr>
          <p:nvPr/>
        </p:nvSpPr>
        <p:spPr>
          <a:xfrm>
            <a:off x="4938629" y="1151334"/>
            <a:ext cx="3883343" cy="35578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37160" indent="-13716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Absolute file path</a:t>
            </a:r>
          </a:p>
          <a:p>
            <a:r>
              <a:rPr lang="en-US" dirty="0"/>
              <a:t>Set of directions that can be followed from </a:t>
            </a:r>
            <a:r>
              <a:rPr lang="en-US" i="1" dirty="0"/>
              <a:t>any starting point</a:t>
            </a:r>
            <a:endParaRPr lang="en-US" dirty="0"/>
          </a:p>
          <a:p>
            <a:r>
              <a:rPr lang="en-US" dirty="0"/>
              <a:t>e.g. “latitude 30, longitude -50”</a:t>
            </a:r>
          </a:p>
        </p:txBody>
      </p:sp>
    </p:spTree>
    <p:extLst>
      <p:ext uri="{BB962C8B-B14F-4D97-AF65-F5344CB8AC3E}">
        <p14:creationId xmlns:p14="http://schemas.microsoft.com/office/powerpoint/2010/main" val="4155361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63AFF0-B2D7-AE81-A5E7-C1116E0E929B}"/>
              </a:ext>
            </a:extLst>
          </p:cNvPr>
          <p:cNvSpPr/>
          <p:nvPr/>
        </p:nvSpPr>
        <p:spPr>
          <a:xfrm>
            <a:off x="780096" y="2485124"/>
            <a:ext cx="3200400" cy="970346"/>
          </a:xfrm>
          <a:prstGeom prst="rect">
            <a:avLst/>
          </a:prstGeom>
          <a:solidFill>
            <a:srgbClr val="FAB9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770CF-36C5-D83A-A9D6-84E54C57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vs absolute 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FC7D-D846-B610-B2B6-8223EF3E5E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8657" y="1151334"/>
            <a:ext cx="4036612" cy="3557826"/>
          </a:xfrm>
        </p:spPr>
        <p:txBody>
          <a:bodyPr anchor="t"/>
          <a:lstStyle/>
          <a:p>
            <a:pPr marL="0" indent="0">
              <a:buNone/>
            </a:pPr>
            <a:r>
              <a:rPr lang="en-US" b="1" dirty="0"/>
              <a:t>Relative file path</a:t>
            </a:r>
          </a:p>
          <a:p>
            <a:r>
              <a:rPr lang="en-US" dirty="0"/>
              <a:t>Set of directions that must be followed from </a:t>
            </a:r>
            <a:r>
              <a:rPr lang="en-US" i="1" dirty="0"/>
              <a:t>a specific starting point</a:t>
            </a:r>
          </a:p>
          <a:p>
            <a:r>
              <a:rPr lang="en-US" dirty="0"/>
              <a:t>e.g. ”turn left, then turn right”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9BF1B0-4D27-4137-107C-3251D7903708}"/>
              </a:ext>
            </a:extLst>
          </p:cNvPr>
          <p:cNvSpPr txBox="1">
            <a:spLocks/>
          </p:cNvSpPr>
          <p:nvPr/>
        </p:nvSpPr>
        <p:spPr>
          <a:xfrm>
            <a:off x="4600508" y="1151334"/>
            <a:ext cx="3883343" cy="3557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37160" indent="-13716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08EF3-A862-6D26-FA0B-1D0B98E77FAB}"/>
              </a:ext>
            </a:extLst>
          </p:cNvPr>
          <p:cNvSpPr txBox="1"/>
          <p:nvPr/>
        </p:nvSpPr>
        <p:spPr>
          <a:xfrm>
            <a:off x="780096" y="2533248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latin typeface="Poppins" pitchFamily="2" charset="77"/>
                <a:cs typeface="Poppins" pitchFamily="2" charset="77"/>
              </a:rPr>
              <a:t>Current location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: /home/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seqlaptop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/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71C02F-6705-4253-39F0-70C1ED336123}"/>
              </a:ext>
            </a:extLst>
          </p:cNvPr>
          <p:cNvSpPr txBox="1">
            <a:spLocks/>
          </p:cNvSpPr>
          <p:nvPr/>
        </p:nvSpPr>
        <p:spPr>
          <a:xfrm>
            <a:off x="4938629" y="1151334"/>
            <a:ext cx="3883343" cy="35578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37160" indent="-13716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Absolute file path</a:t>
            </a:r>
          </a:p>
          <a:p>
            <a:r>
              <a:rPr lang="en-US" dirty="0"/>
              <a:t>Set of directions that can be followed from </a:t>
            </a:r>
            <a:r>
              <a:rPr lang="en-US" i="1" dirty="0"/>
              <a:t>any starting point</a:t>
            </a:r>
            <a:endParaRPr lang="en-US" dirty="0"/>
          </a:p>
          <a:p>
            <a:r>
              <a:rPr lang="en-US" dirty="0"/>
              <a:t>e.g. “latitude 30, longitude -50”</a:t>
            </a:r>
          </a:p>
        </p:txBody>
      </p:sp>
    </p:spTree>
    <p:extLst>
      <p:ext uri="{BB962C8B-B14F-4D97-AF65-F5344CB8AC3E}">
        <p14:creationId xmlns:p14="http://schemas.microsoft.com/office/powerpoint/2010/main" val="1378242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4C6FB73-F722-1FBE-9BB9-24DB4CD19F92}"/>
              </a:ext>
            </a:extLst>
          </p:cNvPr>
          <p:cNvSpPr/>
          <p:nvPr/>
        </p:nvSpPr>
        <p:spPr>
          <a:xfrm>
            <a:off x="780096" y="2485124"/>
            <a:ext cx="3200400" cy="970346"/>
          </a:xfrm>
          <a:prstGeom prst="rect">
            <a:avLst/>
          </a:prstGeom>
          <a:solidFill>
            <a:srgbClr val="FAB9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711821-46AB-F565-D4CB-3CA5F774BE03}"/>
              </a:ext>
            </a:extLst>
          </p:cNvPr>
          <p:cNvSpPr txBox="1"/>
          <p:nvPr/>
        </p:nvSpPr>
        <p:spPr>
          <a:xfrm>
            <a:off x="780096" y="2533248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latin typeface="Poppins" pitchFamily="2" charset="77"/>
                <a:cs typeface="Poppins" pitchFamily="2" charset="77"/>
              </a:rPr>
              <a:t>Current location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: /home/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seqlaptop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/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F42273E-1E22-9026-A72A-D23502C3D5D7}"/>
              </a:ext>
            </a:extLst>
          </p:cNvPr>
          <p:cNvSpPr txBox="1">
            <a:spLocks/>
          </p:cNvSpPr>
          <p:nvPr/>
        </p:nvSpPr>
        <p:spPr>
          <a:xfrm>
            <a:off x="4938629" y="1151334"/>
            <a:ext cx="3883343" cy="35578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37160" indent="-13716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Absolute file path</a:t>
            </a:r>
          </a:p>
          <a:p>
            <a:r>
              <a:rPr lang="en-US" dirty="0"/>
              <a:t>Set of directions that can be followed from </a:t>
            </a:r>
            <a:r>
              <a:rPr lang="en-US" i="1" dirty="0"/>
              <a:t>any starting point</a:t>
            </a:r>
            <a:endParaRPr lang="en-US" dirty="0"/>
          </a:p>
          <a:p>
            <a:r>
              <a:rPr lang="en-US" dirty="0"/>
              <a:t>e.g. “latitude 30, longitude -50”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770CF-36C5-D83A-A9D6-84E54C57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vs absolute 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FC7D-D846-B610-B2B6-8223EF3E5E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8657" y="1151334"/>
            <a:ext cx="4036612" cy="3557826"/>
          </a:xfrm>
        </p:spPr>
        <p:txBody>
          <a:bodyPr anchor="t"/>
          <a:lstStyle/>
          <a:p>
            <a:pPr marL="0" indent="0">
              <a:buNone/>
            </a:pPr>
            <a:r>
              <a:rPr lang="en-US" b="1" dirty="0"/>
              <a:t>Relative file path</a:t>
            </a:r>
          </a:p>
          <a:p>
            <a:r>
              <a:rPr lang="en-US" dirty="0"/>
              <a:t>Set of directions that must be followed from </a:t>
            </a:r>
            <a:r>
              <a:rPr lang="en-US" i="1" dirty="0"/>
              <a:t>a specific starting point</a:t>
            </a:r>
          </a:p>
          <a:p>
            <a:r>
              <a:rPr lang="en-US" dirty="0"/>
              <a:t>e.g. ”turn left, then turn right”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9BF1B0-4D27-4137-107C-3251D7903708}"/>
              </a:ext>
            </a:extLst>
          </p:cNvPr>
          <p:cNvSpPr txBox="1">
            <a:spLocks/>
          </p:cNvSpPr>
          <p:nvPr/>
        </p:nvSpPr>
        <p:spPr>
          <a:xfrm>
            <a:off x="4600508" y="1151334"/>
            <a:ext cx="3883343" cy="3557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37160" indent="-13716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8D598-1991-30D8-93F2-D60AED1247BE}"/>
              </a:ext>
            </a:extLst>
          </p:cNvPr>
          <p:cNvSpPr txBox="1"/>
          <p:nvPr/>
        </p:nvSpPr>
        <p:spPr>
          <a:xfrm>
            <a:off x="847923" y="2930247"/>
            <a:ext cx="26705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Poppins" pitchFamily="2" charset="77"/>
                <a:cs typeface="Poppins" pitchFamily="2" charset="77"/>
              </a:rPr>
              <a:t>test/</a:t>
            </a:r>
          </a:p>
        </p:txBody>
      </p:sp>
    </p:spTree>
    <p:extLst>
      <p:ext uri="{BB962C8B-B14F-4D97-AF65-F5344CB8AC3E}">
        <p14:creationId xmlns:p14="http://schemas.microsoft.com/office/powerpoint/2010/main" val="4232776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A4D440F-35D4-C360-5D3F-5309EA3DD4D6}"/>
              </a:ext>
            </a:extLst>
          </p:cNvPr>
          <p:cNvSpPr/>
          <p:nvPr/>
        </p:nvSpPr>
        <p:spPr>
          <a:xfrm>
            <a:off x="780096" y="2485124"/>
            <a:ext cx="3200400" cy="970346"/>
          </a:xfrm>
          <a:prstGeom prst="rect">
            <a:avLst/>
          </a:prstGeom>
          <a:solidFill>
            <a:srgbClr val="FAB9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12924E-6A80-8B60-15A5-F43020B78AA7}"/>
              </a:ext>
            </a:extLst>
          </p:cNvPr>
          <p:cNvSpPr txBox="1"/>
          <p:nvPr/>
        </p:nvSpPr>
        <p:spPr>
          <a:xfrm>
            <a:off x="780096" y="2533248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latin typeface="Poppins" pitchFamily="2" charset="77"/>
                <a:cs typeface="Poppins" pitchFamily="2" charset="77"/>
              </a:rPr>
              <a:t>Current location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: /home/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seqlaptop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/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2CC0A9A-7EEE-3C17-0ED4-71AF11302931}"/>
              </a:ext>
            </a:extLst>
          </p:cNvPr>
          <p:cNvSpPr txBox="1">
            <a:spLocks/>
          </p:cNvSpPr>
          <p:nvPr/>
        </p:nvSpPr>
        <p:spPr>
          <a:xfrm>
            <a:off x="4938629" y="1151334"/>
            <a:ext cx="3883343" cy="35578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37160" indent="-13716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Absolute file path</a:t>
            </a:r>
          </a:p>
          <a:p>
            <a:r>
              <a:rPr lang="en-US" dirty="0"/>
              <a:t>Set of directions that can be followed from </a:t>
            </a:r>
            <a:r>
              <a:rPr lang="en-US" i="1" dirty="0"/>
              <a:t>any starting point</a:t>
            </a:r>
            <a:endParaRPr lang="en-US" dirty="0"/>
          </a:p>
          <a:p>
            <a:r>
              <a:rPr lang="en-US" dirty="0"/>
              <a:t>e.g. “latitude 30, longitude -50”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770CF-36C5-D83A-A9D6-84E54C57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vs absolute 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FC7D-D846-B610-B2B6-8223EF3E5E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8657" y="1151334"/>
            <a:ext cx="4036612" cy="3557826"/>
          </a:xfrm>
        </p:spPr>
        <p:txBody>
          <a:bodyPr anchor="t"/>
          <a:lstStyle/>
          <a:p>
            <a:pPr marL="0" indent="0">
              <a:buNone/>
            </a:pPr>
            <a:r>
              <a:rPr lang="en-US" b="1" dirty="0"/>
              <a:t>Relative file path</a:t>
            </a:r>
          </a:p>
          <a:p>
            <a:r>
              <a:rPr lang="en-US" dirty="0"/>
              <a:t>Set of directions that must be followed from </a:t>
            </a:r>
            <a:r>
              <a:rPr lang="en-US" i="1" dirty="0"/>
              <a:t>a specific starting point</a:t>
            </a:r>
          </a:p>
          <a:p>
            <a:r>
              <a:rPr lang="en-US" dirty="0"/>
              <a:t>e.g. ”turn left, then turn right”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9BF1B0-4D27-4137-107C-3251D7903708}"/>
              </a:ext>
            </a:extLst>
          </p:cNvPr>
          <p:cNvSpPr txBox="1">
            <a:spLocks/>
          </p:cNvSpPr>
          <p:nvPr/>
        </p:nvSpPr>
        <p:spPr>
          <a:xfrm>
            <a:off x="4600508" y="1151334"/>
            <a:ext cx="3883343" cy="3557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37160" indent="-13716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8D598-1991-30D8-93F2-D60AED1247BE}"/>
              </a:ext>
            </a:extLst>
          </p:cNvPr>
          <p:cNvSpPr txBox="1"/>
          <p:nvPr/>
        </p:nvSpPr>
        <p:spPr>
          <a:xfrm>
            <a:off x="847923" y="2930247"/>
            <a:ext cx="26705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Poppins" pitchFamily="2" charset="77"/>
                <a:cs typeface="Poppins" pitchFamily="2" charset="77"/>
              </a:rPr>
              <a:t>test/</a:t>
            </a:r>
            <a:r>
              <a:rPr lang="en-US" sz="1500" dirty="0" err="1">
                <a:latin typeface="Poppins" pitchFamily="2" charset="77"/>
                <a:cs typeface="Poppins" pitchFamily="2" charset="77"/>
              </a:rPr>
              <a:t>fastas</a:t>
            </a:r>
            <a:endParaRPr lang="en-US" sz="15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26079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70CF-36C5-D83A-A9D6-84E54C57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vs absolute 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FC7D-D846-B610-B2B6-8223EF3E5E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8657" y="1151334"/>
            <a:ext cx="4036612" cy="3557826"/>
          </a:xfrm>
        </p:spPr>
        <p:txBody>
          <a:bodyPr anchor="t"/>
          <a:lstStyle/>
          <a:p>
            <a:pPr marL="0" indent="0">
              <a:buNone/>
            </a:pPr>
            <a:r>
              <a:rPr lang="en-US" b="1" dirty="0"/>
              <a:t>Relative file path</a:t>
            </a:r>
          </a:p>
          <a:p>
            <a:r>
              <a:rPr lang="en-US" dirty="0"/>
              <a:t>Set of directions that must be followed from </a:t>
            </a:r>
            <a:r>
              <a:rPr lang="en-US" i="1" dirty="0"/>
              <a:t>a specific starting point</a:t>
            </a:r>
          </a:p>
          <a:p>
            <a:r>
              <a:rPr lang="en-US" dirty="0"/>
              <a:t>e.g. ”turn left, then turn right”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9BF1B0-4D27-4137-107C-3251D7903708}"/>
              </a:ext>
            </a:extLst>
          </p:cNvPr>
          <p:cNvSpPr txBox="1">
            <a:spLocks/>
          </p:cNvSpPr>
          <p:nvPr/>
        </p:nvSpPr>
        <p:spPr>
          <a:xfrm>
            <a:off x="4600508" y="1151334"/>
            <a:ext cx="3883343" cy="3557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37160" indent="-13716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151514-1D11-E783-6CF7-BE41EC55829D}"/>
              </a:ext>
            </a:extLst>
          </p:cNvPr>
          <p:cNvSpPr/>
          <p:nvPr/>
        </p:nvSpPr>
        <p:spPr>
          <a:xfrm>
            <a:off x="780096" y="3637032"/>
            <a:ext cx="3200400" cy="970346"/>
          </a:xfrm>
          <a:prstGeom prst="rect">
            <a:avLst/>
          </a:prstGeom>
          <a:solidFill>
            <a:srgbClr val="90BB23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522EC0-CFA6-45B1-E11A-8B2D458D3A09}"/>
              </a:ext>
            </a:extLst>
          </p:cNvPr>
          <p:cNvSpPr txBox="1"/>
          <p:nvPr/>
        </p:nvSpPr>
        <p:spPr>
          <a:xfrm>
            <a:off x="780096" y="3685156"/>
            <a:ext cx="329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latin typeface="Poppins" pitchFamily="2" charset="77"/>
                <a:cs typeface="Poppins" pitchFamily="2" charset="77"/>
              </a:rPr>
              <a:t>Current location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: /home/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seqlaptop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/test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243A51-8E78-6B39-9087-227CBF31E065}"/>
              </a:ext>
            </a:extLst>
          </p:cNvPr>
          <p:cNvSpPr/>
          <p:nvPr/>
        </p:nvSpPr>
        <p:spPr>
          <a:xfrm>
            <a:off x="780096" y="2485124"/>
            <a:ext cx="3200400" cy="970346"/>
          </a:xfrm>
          <a:prstGeom prst="rect">
            <a:avLst/>
          </a:prstGeom>
          <a:solidFill>
            <a:srgbClr val="FAB9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5E2229-FCF3-2FB5-AF9C-07A85BD5E546}"/>
              </a:ext>
            </a:extLst>
          </p:cNvPr>
          <p:cNvSpPr txBox="1"/>
          <p:nvPr/>
        </p:nvSpPr>
        <p:spPr>
          <a:xfrm>
            <a:off x="780096" y="2533248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latin typeface="Poppins" pitchFamily="2" charset="77"/>
                <a:cs typeface="Poppins" pitchFamily="2" charset="77"/>
              </a:rPr>
              <a:t>Current location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: /home/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seqlaptop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/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9EB42F-15ED-6A83-D1E7-D14CFF83139F}"/>
              </a:ext>
            </a:extLst>
          </p:cNvPr>
          <p:cNvSpPr txBox="1">
            <a:spLocks/>
          </p:cNvSpPr>
          <p:nvPr/>
        </p:nvSpPr>
        <p:spPr>
          <a:xfrm>
            <a:off x="4938629" y="1151334"/>
            <a:ext cx="3883343" cy="35578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37160" indent="-13716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Absolute file path</a:t>
            </a:r>
          </a:p>
          <a:p>
            <a:r>
              <a:rPr lang="en-US" dirty="0"/>
              <a:t>Set of directions that can be followed from </a:t>
            </a:r>
            <a:r>
              <a:rPr lang="en-US" i="1" dirty="0"/>
              <a:t>any starting point</a:t>
            </a:r>
            <a:endParaRPr lang="en-US" dirty="0"/>
          </a:p>
          <a:p>
            <a:r>
              <a:rPr lang="en-US" dirty="0"/>
              <a:t>e.g. “latitude 30, longitude -50”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C14556-7C78-EA8A-4A1E-FC766B7C90EC}"/>
              </a:ext>
            </a:extLst>
          </p:cNvPr>
          <p:cNvSpPr txBox="1"/>
          <p:nvPr/>
        </p:nvSpPr>
        <p:spPr>
          <a:xfrm>
            <a:off x="847923" y="2930247"/>
            <a:ext cx="26705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Poppins" pitchFamily="2" charset="77"/>
                <a:cs typeface="Poppins" pitchFamily="2" charset="77"/>
              </a:rPr>
              <a:t>test/</a:t>
            </a:r>
            <a:r>
              <a:rPr lang="en-US" sz="1500" dirty="0" err="1">
                <a:latin typeface="Poppins" pitchFamily="2" charset="77"/>
                <a:cs typeface="Poppins" pitchFamily="2" charset="77"/>
              </a:rPr>
              <a:t>fastas</a:t>
            </a:r>
            <a:endParaRPr lang="en-US" sz="15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12569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6317B71-E526-811D-04E5-7419DE27B9DE}"/>
              </a:ext>
            </a:extLst>
          </p:cNvPr>
          <p:cNvSpPr/>
          <p:nvPr/>
        </p:nvSpPr>
        <p:spPr>
          <a:xfrm>
            <a:off x="780096" y="3637032"/>
            <a:ext cx="3200400" cy="970346"/>
          </a:xfrm>
          <a:prstGeom prst="rect">
            <a:avLst/>
          </a:prstGeom>
          <a:solidFill>
            <a:srgbClr val="90BB23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BCC843-92A0-DBEB-EEC4-7026626E0E74}"/>
              </a:ext>
            </a:extLst>
          </p:cNvPr>
          <p:cNvSpPr txBox="1"/>
          <p:nvPr/>
        </p:nvSpPr>
        <p:spPr>
          <a:xfrm>
            <a:off x="780096" y="3685156"/>
            <a:ext cx="329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latin typeface="Poppins" pitchFamily="2" charset="77"/>
                <a:cs typeface="Poppins" pitchFamily="2" charset="77"/>
              </a:rPr>
              <a:t>Current location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: /home/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seqlaptop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/test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B2CB69-6496-561C-F1D7-481BA904F295}"/>
              </a:ext>
            </a:extLst>
          </p:cNvPr>
          <p:cNvSpPr/>
          <p:nvPr/>
        </p:nvSpPr>
        <p:spPr>
          <a:xfrm>
            <a:off x="780096" y="2485124"/>
            <a:ext cx="3200400" cy="970346"/>
          </a:xfrm>
          <a:prstGeom prst="rect">
            <a:avLst/>
          </a:prstGeom>
          <a:solidFill>
            <a:srgbClr val="FAB9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80EE4E-34B6-D455-BD29-E7B481BE73F1}"/>
              </a:ext>
            </a:extLst>
          </p:cNvPr>
          <p:cNvSpPr txBox="1"/>
          <p:nvPr/>
        </p:nvSpPr>
        <p:spPr>
          <a:xfrm>
            <a:off x="780096" y="2533248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latin typeface="Poppins" pitchFamily="2" charset="77"/>
                <a:cs typeface="Poppins" pitchFamily="2" charset="77"/>
              </a:rPr>
              <a:t>Current location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: /home/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seqlaptop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/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8FBFDAD-CFD9-A75F-1009-71B18843C235}"/>
              </a:ext>
            </a:extLst>
          </p:cNvPr>
          <p:cNvSpPr txBox="1">
            <a:spLocks/>
          </p:cNvSpPr>
          <p:nvPr/>
        </p:nvSpPr>
        <p:spPr>
          <a:xfrm>
            <a:off x="4938629" y="1151334"/>
            <a:ext cx="3883343" cy="35578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37160" indent="-13716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Absolute file path</a:t>
            </a:r>
          </a:p>
          <a:p>
            <a:r>
              <a:rPr lang="en-US" dirty="0"/>
              <a:t>Set of directions that can be followed from </a:t>
            </a:r>
            <a:r>
              <a:rPr lang="en-US" i="1" dirty="0"/>
              <a:t>any starting point</a:t>
            </a:r>
            <a:endParaRPr lang="en-US" dirty="0"/>
          </a:p>
          <a:p>
            <a:r>
              <a:rPr lang="en-US" dirty="0"/>
              <a:t>e.g. “latitude 30, longitude -50”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9E6F48-356A-AF1F-8DEC-18B41B2FF74D}"/>
              </a:ext>
            </a:extLst>
          </p:cNvPr>
          <p:cNvSpPr txBox="1"/>
          <p:nvPr/>
        </p:nvSpPr>
        <p:spPr>
          <a:xfrm>
            <a:off x="847923" y="2930247"/>
            <a:ext cx="26705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Poppins" pitchFamily="2" charset="77"/>
                <a:cs typeface="Poppins" pitchFamily="2" charset="77"/>
              </a:rPr>
              <a:t>test/</a:t>
            </a:r>
            <a:r>
              <a:rPr lang="en-US" sz="1500" dirty="0" err="1">
                <a:latin typeface="Poppins" pitchFamily="2" charset="77"/>
                <a:cs typeface="Poppins" pitchFamily="2" charset="77"/>
              </a:rPr>
              <a:t>fastas</a:t>
            </a:r>
            <a:endParaRPr lang="en-US" sz="15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770CF-36C5-D83A-A9D6-84E54C57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vs absolute 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FC7D-D846-B610-B2B6-8223EF3E5E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8657" y="1151334"/>
            <a:ext cx="4036612" cy="3557826"/>
          </a:xfrm>
        </p:spPr>
        <p:txBody>
          <a:bodyPr anchor="t"/>
          <a:lstStyle/>
          <a:p>
            <a:pPr marL="0" indent="0">
              <a:buNone/>
            </a:pPr>
            <a:r>
              <a:rPr lang="en-US" b="1" dirty="0"/>
              <a:t>Relative file path</a:t>
            </a:r>
          </a:p>
          <a:p>
            <a:r>
              <a:rPr lang="en-US" dirty="0"/>
              <a:t>Set of directions that must be followed from </a:t>
            </a:r>
            <a:r>
              <a:rPr lang="en-US" i="1" dirty="0"/>
              <a:t>a specific starting point</a:t>
            </a:r>
          </a:p>
          <a:p>
            <a:r>
              <a:rPr lang="en-US" dirty="0"/>
              <a:t>e.g. ”turn left, then turn right”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9BF1B0-4D27-4137-107C-3251D7903708}"/>
              </a:ext>
            </a:extLst>
          </p:cNvPr>
          <p:cNvSpPr txBox="1">
            <a:spLocks/>
          </p:cNvSpPr>
          <p:nvPr/>
        </p:nvSpPr>
        <p:spPr>
          <a:xfrm>
            <a:off x="4600508" y="1151334"/>
            <a:ext cx="3883343" cy="3557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37160" indent="-13716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422DE7-4C41-28B0-0FC0-008556D28ACA}"/>
              </a:ext>
            </a:extLst>
          </p:cNvPr>
          <p:cNvSpPr txBox="1"/>
          <p:nvPr/>
        </p:nvSpPr>
        <p:spPr>
          <a:xfrm>
            <a:off x="841926" y="4080197"/>
            <a:ext cx="26705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latin typeface="Poppins" pitchFamily="2" charset="77"/>
                <a:cs typeface="Poppins" pitchFamily="2" charset="77"/>
              </a:rPr>
              <a:t>fastas</a:t>
            </a:r>
            <a:endParaRPr lang="en-US" sz="15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4327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8632054-1EBD-4329-BA9E-11A21F73C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11" y="982887"/>
            <a:ext cx="8148394" cy="1865798"/>
          </a:xfrm>
          <a:prstGeom prst="rect">
            <a:avLst/>
          </a:prstGeom>
        </p:spPr>
      </p:pic>
      <p:sp>
        <p:nvSpPr>
          <p:cNvPr id="267" name="Google Shape;267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Poppins"/>
              <a:buNone/>
            </a:pPr>
            <a:r>
              <a:rPr lang="en-US" dirty="0"/>
              <a:t>Genomic epidemiology workflow</a:t>
            </a:r>
            <a:endParaRPr dirty="0"/>
          </a:p>
        </p:txBody>
      </p:sp>
      <p:sp>
        <p:nvSpPr>
          <p:cNvPr id="271" name="Google Shape;271;p2"/>
          <p:cNvSpPr/>
          <p:nvPr/>
        </p:nvSpPr>
        <p:spPr>
          <a:xfrm>
            <a:off x="5348087" y="1049867"/>
            <a:ext cx="3326618" cy="1798818"/>
          </a:xfrm>
          <a:prstGeom prst="roundRect">
            <a:avLst>
              <a:gd name="adj" fmla="val 9294"/>
            </a:avLst>
          </a:prstGeom>
          <a:noFill/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381;p90">
            <a:extLst>
              <a:ext uri="{FF2B5EF4-FFF2-40B4-BE49-F238E27FC236}">
                <a16:creationId xmlns:a16="http://schemas.microsoft.com/office/drawing/2014/main" id="{FF77AE40-D2DE-4772-B3ED-FCB1BEE5C517}"/>
              </a:ext>
            </a:extLst>
          </p:cNvPr>
          <p:cNvSpPr/>
          <p:nvPr/>
        </p:nvSpPr>
        <p:spPr>
          <a:xfrm>
            <a:off x="8066314" y="4567160"/>
            <a:ext cx="1077686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800" b="0" i="0" u="none" strike="noStrike" cap="none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BioRender.com</a:t>
            </a:r>
            <a:endParaRPr sz="8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" name="Google Shape;381;p90">
            <a:extLst>
              <a:ext uri="{FF2B5EF4-FFF2-40B4-BE49-F238E27FC236}">
                <a16:creationId xmlns:a16="http://schemas.microsoft.com/office/drawing/2014/main" id="{858F9BB6-049C-4A55-9129-D98FE20015C8}"/>
              </a:ext>
            </a:extLst>
          </p:cNvPr>
          <p:cNvSpPr/>
          <p:nvPr/>
        </p:nvSpPr>
        <p:spPr>
          <a:xfrm>
            <a:off x="4702629" y="4746776"/>
            <a:ext cx="4441371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>
              <a:buSzPts val="1200"/>
            </a:pP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Pixel True https://</a:t>
            </a:r>
            <a:r>
              <a:rPr lang="en-US" sz="800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www.pixeltrue.com</a:t>
            </a: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/about, </a:t>
            </a: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CC BY-SA 4.0</a:t>
            </a: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, via Wikimedia Commons</a:t>
            </a:r>
            <a:endParaRPr sz="8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246E7-F91D-E075-154E-DD79A4A5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&lt;screencast&gt;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7CED0-7F90-CB49-27DC-4CF41FD076D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97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70CF-36C5-D83A-A9D6-84E54C57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vs absolute 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FC7D-D846-B610-B2B6-8223EF3E5E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8657" y="1151334"/>
            <a:ext cx="4036612" cy="3557826"/>
          </a:xfrm>
        </p:spPr>
        <p:txBody>
          <a:bodyPr anchor="t"/>
          <a:lstStyle/>
          <a:p>
            <a:pPr marL="0" indent="0">
              <a:buNone/>
            </a:pPr>
            <a:r>
              <a:rPr lang="en-US" b="1" dirty="0"/>
              <a:t>Relative file path</a:t>
            </a:r>
          </a:p>
          <a:p>
            <a:r>
              <a:rPr lang="en-US" dirty="0"/>
              <a:t>Set of directions that must be followed from </a:t>
            </a:r>
            <a:r>
              <a:rPr lang="en-US" i="1" dirty="0"/>
              <a:t>a specific starting point</a:t>
            </a:r>
          </a:p>
          <a:p>
            <a:r>
              <a:rPr lang="en-US" dirty="0"/>
              <a:t>e.g. ”turn left, then turn right”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9BF1B0-4D27-4137-107C-3251D7903708}"/>
              </a:ext>
            </a:extLst>
          </p:cNvPr>
          <p:cNvSpPr txBox="1">
            <a:spLocks/>
          </p:cNvSpPr>
          <p:nvPr/>
        </p:nvSpPr>
        <p:spPr>
          <a:xfrm>
            <a:off x="4600508" y="1151334"/>
            <a:ext cx="3883343" cy="3557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37160" indent="-13716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BDAD51-A396-361D-5B2F-93DB6D08050C}"/>
              </a:ext>
            </a:extLst>
          </p:cNvPr>
          <p:cNvSpPr/>
          <p:nvPr/>
        </p:nvSpPr>
        <p:spPr>
          <a:xfrm>
            <a:off x="5062519" y="2485124"/>
            <a:ext cx="3200400" cy="970346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E99A59-1F01-46EF-B9C8-5176609BB4C0}"/>
              </a:ext>
            </a:extLst>
          </p:cNvPr>
          <p:cNvSpPr txBox="1"/>
          <p:nvPr/>
        </p:nvSpPr>
        <p:spPr>
          <a:xfrm>
            <a:off x="5062520" y="2539178"/>
            <a:ext cx="2829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latin typeface="Poppins" pitchFamily="2" charset="77"/>
                <a:cs typeface="Poppins" pitchFamily="2" charset="77"/>
              </a:rPr>
              <a:t>Current location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: </a:t>
            </a:r>
            <a:r>
              <a:rPr lang="en-US" sz="1200" i="1" dirty="0">
                <a:latin typeface="Poppins" pitchFamily="2" charset="77"/>
                <a:cs typeface="Poppins" pitchFamily="2" charset="77"/>
              </a:rPr>
              <a:t>anywhere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8B1DB6-943B-4809-5089-D722091C0AEA}"/>
              </a:ext>
            </a:extLst>
          </p:cNvPr>
          <p:cNvSpPr/>
          <p:nvPr/>
        </p:nvSpPr>
        <p:spPr>
          <a:xfrm>
            <a:off x="780096" y="3637032"/>
            <a:ext cx="3200400" cy="9703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FDFA59-311F-E5FD-5A72-CC61CBD052B4}"/>
              </a:ext>
            </a:extLst>
          </p:cNvPr>
          <p:cNvSpPr txBox="1"/>
          <p:nvPr/>
        </p:nvSpPr>
        <p:spPr>
          <a:xfrm>
            <a:off x="780096" y="3685156"/>
            <a:ext cx="329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latin typeface="Poppins" pitchFamily="2" charset="77"/>
                <a:cs typeface="Poppins" pitchFamily="2" charset="77"/>
              </a:rPr>
              <a:t>Current location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: /home/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seqlaptop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/test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F64F1E-D5B8-297A-4F41-10CAB0468361}"/>
              </a:ext>
            </a:extLst>
          </p:cNvPr>
          <p:cNvSpPr/>
          <p:nvPr/>
        </p:nvSpPr>
        <p:spPr>
          <a:xfrm>
            <a:off x="780096" y="2485124"/>
            <a:ext cx="3200400" cy="9703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95C6B2-5639-0D11-4C47-7313468AF1D9}"/>
              </a:ext>
            </a:extLst>
          </p:cNvPr>
          <p:cNvSpPr txBox="1"/>
          <p:nvPr/>
        </p:nvSpPr>
        <p:spPr>
          <a:xfrm>
            <a:off x="780096" y="2533248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latin typeface="Poppins" pitchFamily="2" charset="77"/>
                <a:cs typeface="Poppins" pitchFamily="2" charset="77"/>
              </a:rPr>
              <a:t>Current location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: /home/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seqlaptop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/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C8B3751-54E8-DDFF-804E-638F7EF744DD}"/>
              </a:ext>
            </a:extLst>
          </p:cNvPr>
          <p:cNvSpPr txBox="1">
            <a:spLocks/>
          </p:cNvSpPr>
          <p:nvPr/>
        </p:nvSpPr>
        <p:spPr>
          <a:xfrm>
            <a:off x="4938629" y="1151334"/>
            <a:ext cx="3883343" cy="35578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37160" indent="-13716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Absolute file path</a:t>
            </a:r>
          </a:p>
          <a:p>
            <a:r>
              <a:rPr lang="en-US" dirty="0"/>
              <a:t>Set of directions that can be followed from </a:t>
            </a:r>
            <a:r>
              <a:rPr lang="en-US" i="1" dirty="0"/>
              <a:t>any starting point</a:t>
            </a:r>
            <a:endParaRPr lang="en-US" dirty="0"/>
          </a:p>
          <a:p>
            <a:r>
              <a:rPr lang="en-US" dirty="0"/>
              <a:t>e.g. “latitude 30, longitude -50”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863EB7-1C04-A684-1DEE-FE6BD5D2B009}"/>
              </a:ext>
            </a:extLst>
          </p:cNvPr>
          <p:cNvSpPr txBox="1"/>
          <p:nvPr/>
        </p:nvSpPr>
        <p:spPr>
          <a:xfrm>
            <a:off x="847923" y="2930247"/>
            <a:ext cx="26705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Poppins" pitchFamily="2" charset="77"/>
                <a:cs typeface="Poppins" pitchFamily="2" charset="77"/>
              </a:rPr>
              <a:t>test/</a:t>
            </a:r>
            <a:r>
              <a:rPr lang="en-US" sz="1500" dirty="0" err="1">
                <a:latin typeface="Poppins" pitchFamily="2" charset="77"/>
                <a:cs typeface="Poppins" pitchFamily="2" charset="77"/>
              </a:rPr>
              <a:t>fastas</a:t>
            </a:r>
            <a:endParaRPr lang="en-US" sz="15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F4FC97-56FA-3E97-122F-8EB5D4764E16}"/>
              </a:ext>
            </a:extLst>
          </p:cNvPr>
          <p:cNvSpPr txBox="1"/>
          <p:nvPr/>
        </p:nvSpPr>
        <p:spPr>
          <a:xfrm>
            <a:off x="841926" y="4080197"/>
            <a:ext cx="26705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latin typeface="Poppins" pitchFamily="2" charset="77"/>
                <a:cs typeface="Poppins" pitchFamily="2" charset="77"/>
              </a:rPr>
              <a:t>fastas</a:t>
            </a:r>
            <a:endParaRPr lang="en-US" sz="15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63142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70CF-36C5-D83A-A9D6-84E54C57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vs absolute 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FC7D-D846-B610-B2B6-8223EF3E5E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8657" y="1151334"/>
            <a:ext cx="4036612" cy="3557826"/>
          </a:xfrm>
        </p:spPr>
        <p:txBody>
          <a:bodyPr anchor="t"/>
          <a:lstStyle/>
          <a:p>
            <a:pPr marL="0" indent="0">
              <a:buNone/>
            </a:pPr>
            <a:r>
              <a:rPr lang="en-US" b="1" dirty="0"/>
              <a:t>Relative file path</a:t>
            </a:r>
          </a:p>
          <a:p>
            <a:r>
              <a:rPr lang="en-US" dirty="0"/>
              <a:t>Set of directions that must be followed from </a:t>
            </a:r>
            <a:r>
              <a:rPr lang="en-US" i="1" dirty="0"/>
              <a:t>a specific starting point</a:t>
            </a:r>
          </a:p>
          <a:p>
            <a:r>
              <a:rPr lang="en-US" dirty="0"/>
              <a:t>e.g. ”turn left, then turn right”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9BF1B0-4D27-4137-107C-3251D7903708}"/>
              </a:ext>
            </a:extLst>
          </p:cNvPr>
          <p:cNvSpPr txBox="1">
            <a:spLocks/>
          </p:cNvSpPr>
          <p:nvPr/>
        </p:nvSpPr>
        <p:spPr>
          <a:xfrm>
            <a:off x="4600508" y="1151334"/>
            <a:ext cx="3883343" cy="3557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37160" indent="-13716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BDAD51-A396-361D-5B2F-93DB6D08050C}"/>
              </a:ext>
            </a:extLst>
          </p:cNvPr>
          <p:cNvSpPr/>
          <p:nvPr/>
        </p:nvSpPr>
        <p:spPr>
          <a:xfrm>
            <a:off x="5062519" y="2485124"/>
            <a:ext cx="3200400" cy="970346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E99A59-1F01-46EF-B9C8-5176609BB4C0}"/>
              </a:ext>
            </a:extLst>
          </p:cNvPr>
          <p:cNvSpPr txBox="1"/>
          <p:nvPr/>
        </p:nvSpPr>
        <p:spPr>
          <a:xfrm>
            <a:off x="5062520" y="2539178"/>
            <a:ext cx="2829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latin typeface="Poppins" pitchFamily="2" charset="77"/>
                <a:cs typeface="Poppins" pitchFamily="2" charset="77"/>
              </a:rPr>
              <a:t>Current location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: </a:t>
            </a:r>
            <a:r>
              <a:rPr lang="en-US" sz="1200" i="1" dirty="0">
                <a:latin typeface="Poppins" pitchFamily="2" charset="77"/>
                <a:cs typeface="Poppins" pitchFamily="2" charset="77"/>
              </a:rPr>
              <a:t>anywhere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8B1DB6-943B-4809-5089-D722091C0AEA}"/>
              </a:ext>
            </a:extLst>
          </p:cNvPr>
          <p:cNvSpPr/>
          <p:nvPr/>
        </p:nvSpPr>
        <p:spPr>
          <a:xfrm>
            <a:off x="780096" y="3637032"/>
            <a:ext cx="3200400" cy="9703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FDFA59-311F-E5FD-5A72-CC61CBD052B4}"/>
              </a:ext>
            </a:extLst>
          </p:cNvPr>
          <p:cNvSpPr txBox="1"/>
          <p:nvPr/>
        </p:nvSpPr>
        <p:spPr>
          <a:xfrm>
            <a:off x="780096" y="3685156"/>
            <a:ext cx="329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latin typeface="Poppins" pitchFamily="2" charset="77"/>
                <a:cs typeface="Poppins" pitchFamily="2" charset="77"/>
              </a:rPr>
              <a:t>Current location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: /home/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seqlaptop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/test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F64F1E-D5B8-297A-4F41-10CAB0468361}"/>
              </a:ext>
            </a:extLst>
          </p:cNvPr>
          <p:cNvSpPr/>
          <p:nvPr/>
        </p:nvSpPr>
        <p:spPr>
          <a:xfrm>
            <a:off x="780096" y="2485124"/>
            <a:ext cx="3200400" cy="9703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95C6B2-5639-0D11-4C47-7313468AF1D9}"/>
              </a:ext>
            </a:extLst>
          </p:cNvPr>
          <p:cNvSpPr txBox="1"/>
          <p:nvPr/>
        </p:nvSpPr>
        <p:spPr>
          <a:xfrm>
            <a:off x="780096" y="2533248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latin typeface="Poppins" pitchFamily="2" charset="77"/>
                <a:cs typeface="Poppins" pitchFamily="2" charset="77"/>
              </a:rPr>
              <a:t>Current location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: /home/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seqlaptop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/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C8B3751-54E8-DDFF-804E-638F7EF744DD}"/>
              </a:ext>
            </a:extLst>
          </p:cNvPr>
          <p:cNvSpPr txBox="1">
            <a:spLocks/>
          </p:cNvSpPr>
          <p:nvPr/>
        </p:nvSpPr>
        <p:spPr>
          <a:xfrm>
            <a:off x="4938629" y="1151334"/>
            <a:ext cx="3883343" cy="35578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37160" indent="-13716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Absolute file path</a:t>
            </a:r>
          </a:p>
          <a:p>
            <a:r>
              <a:rPr lang="en-US" dirty="0"/>
              <a:t>Set of directions that can be followed from </a:t>
            </a:r>
            <a:r>
              <a:rPr lang="en-US" i="1" dirty="0"/>
              <a:t>any starting point</a:t>
            </a:r>
            <a:endParaRPr lang="en-US" dirty="0"/>
          </a:p>
          <a:p>
            <a:r>
              <a:rPr lang="en-US" dirty="0"/>
              <a:t>e.g. “latitude 30, longitude -50”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863EB7-1C04-A684-1DEE-FE6BD5D2B009}"/>
              </a:ext>
            </a:extLst>
          </p:cNvPr>
          <p:cNvSpPr txBox="1"/>
          <p:nvPr/>
        </p:nvSpPr>
        <p:spPr>
          <a:xfrm>
            <a:off x="847923" y="2930247"/>
            <a:ext cx="26705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Poppins" pitchFamily="2" charset="77"/>
                <a:cs typeface="Poppins" pitchFamily="2" charset="77"/>
              </a:rPr>
              <a:t>test/</a:t>
            </a:r>
            <a:r>
              <a:rPr lang="en-US" sz="1500" dirty="0" err="1">
                <a:latin typeface="Poppins" pitchFamily="2" charset="77"/>
                <a:cs typeface="Poppins" pitchFamily="2" charset="77"/>
              </a:rPr>
              <a:t>fastas</a:t>
            </a:r>
            <a:endParaRPr lang="en-US" sz="15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F4FC97-56FA-3E97-122F-8EB5D4764E16}"/>
              </a:ext>
            </a:extLst>
          </p:cNvPr>
          <p:cNvSpPr txBox="1"/>
          <p:nvPr/>
        </p:nvSpPr>
        <p:spPr>
          <a:xfrm>
            <a:off x="841926" y="4080197"/>
            <a:ext cx="26705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latin typeface="Poppins" pitchFamily="2" charset="77"/>
                <a:cs typeface="Poppins" pitchFamily="2" charset="77"/>
              </a:rPr>
              <a:t>fastas</a:t>
            </a:r>
            <a:endParaRPr lang="en-US" sz="15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A6C7F9-EF03-AC70-CE08-AB65AB89E6CD}"/>
              </a:ext>
            </a:extLst>
          </p:cNvPr>
          <p:cNvSpPr txBox="1"/>
          <p:nvPr/>
        </p:nvSpPr>
        <p:spPr>
          <a:xfrm>
            <a:off x="5127265" y="2930247"/>
            <a:ext cx="2829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Poppins" pitchFamily="2" charset="77"/>
                <a:cs typeface="Poppins" pitchFamily="2" charset="77"/>
              </a:rPr>
              <a:t>/home/</a:t>
            </a:r>
            <a:r>
              <a:rPr lang="en-US" sz="1500" dirty="0" err="1">
                <a:latin typeface="Poppins" pitchFamily="2" charset="77"/>
                <a:cs typeface="Poppins" pitchFamily="2" charset="77"/>
              </a:rPr>
              <a:t>seqlaptop</a:t>
            </a:r>
            <a:r>
              <a:rPr lang="en-US" sz="1500" dirty="0">
                <a:latin typeface="Poppins" pitchFamily="2" charset="77"/>
                <a:cs typeface="Poppins" pitchFamily="2" charset="77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884976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70CF-36C5-D83A-A9D6-84E54C57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vs absolute 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FC7D-D846-B610-B2B6-8223EF3E5E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8657" y="1151334"/>
            <a:ext cx="4036612" cy="3557826"/>
          </a:xfrm>
        </p:spPr>
        <p:txBody>
          <a:bodyPr anchor="t"/>
          <a:lstStyle/>
          <a:p>
            <a:pPr marL="0" indent="0">
              <a:buNone/>
            </a:pPr>
            <a:r>
              <a:rPr lang="en-US" b="1" dirty="0"/>
              <a:t>Relative file path</a:t>
            </a:r>
          </a:p>
          <a:p>
            <a:r>
              <a:rPr lang="en-US" dirty="0"/>
              <a:t>Set of directions that must be followed from </a:t>
            </a:r>
            <a:r>
              <a:rPr lang="en-US" i="1" dirty="0"/>
              <a:t>a specific starting point</a:t>
            </a:r>
          </a:p>
          <a:p>
            <a:r>
              <a:rPr lang="en-US" dirty="0"/>
              <a:t>e.g. ”turn left, then turn right”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9BF1B0-4D27-4137-107C-3251D7903708}"/>
              </a:ext>
            </a:extLst>
          </p:cNvPr>
          <p:cNvSpPr txBox="1">
            <a:spLocks/>
          </p:cNvSpPr>
          <p:nvPr/>
        </p:nvSpPr>
        <p:spPr>
          <a:xfrm>
            <a:off x="4600508" y="1151334"/>
            <a:ext cx="3883343" cy="3557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37160" indent="-13716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BDAD51-A396-361D-5B2F-93DB6D08050C}"/>
              </a:ext>
            </a:extLst>
          </p:cNvPr>
          <p:cNvSpPr/>
          <p:nvPr/>
        </p:nvSpPr>
        <p:spPr>
          <a:xfrm>
            <a:off x="5062519" y="2485124"/>
            <a:ext cx="3200400" cy="970346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E99A59-1F01-46EF-B9C8-5176609BB4C0}"/>
              </a:ext>
            </a:extLst>
          </p:cNvPr>
          <p:cNvSpPr txBox="1"/>
          <p:nvPr/>
        </p:nvSpPr>
        <p:spPr>
          <a:xfrm>
            <a:off x="5062520" y="2539178"/>
            <a:ext cx="2829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latin typeface="Poppins" pitchFamily="2" charset="77"/>
                <a:cs typeface="Poppins" pitchFamily="2" charset="77"/>
              </a:rPr>
              <a:t>Current location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: </a:t>
            </a:r>
            <a:r>
              <a:rPr lang="en-US" sz="1200" i="1" dirty="0">
                <a:latin typeface="Poppins" pitchFamily="2" charset="77"/>
                <a:cs typeface="Poppins" pitchFamily="2" charset="77"/>
              </a:rPr>
              <a:t>anywhere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8B1DB6-943B-4809-5089-D722091C0AEA}"/>
              </a:ext>
            </a:extLst>
          </p:cNvPr>
          <p:cNvSpPr/>
          <p:nvPr/>
        </p:nvSpPr>
        <p:spPr>
          <a:xfrm>
            <a:off x="780096" y="3637032"/>
            <a:ext cx="3200400" cy="9703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FDFA59-311F-E5FD-5A72-CC61CBD052B4}"/>
              </a:ext>
            </a:extLst>
          </p:cNvPr>
          <p:cNvSpPr txBox="1"/>
          <p:nvPr/>
        </p:nvSpPr>
        <p:spPr>
          <a:xfrm>
            <a:off x="780096" y="3685156"/>
            <a:ext cx="329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latin typeface="Poppins" pitchFamily="2" charset="77"/>
                <a:cs typeface="Poppins" pitchFamily="2" charset="77"/>
              </a:rPr>
              <a:t>Current location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: /home/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seqlaptop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/test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F64F1E-D5B8-297A-4F41-10CAB0468361}"/>
              </a:ext>
            </a:extLst>
          </p:cNvPr>
          <p:cNvSpPr/>
          <p:nvPr/>
        </p:nvSpPr>
        <p:spPr>
          <a:xfrm>
            <a:off x="780096" y="2485124"/>
            <a:ext cx="3200400" cy="9703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95C6B2-5639-0D11-4C47-7313468AF1D9}"/>
              </a:ext>
            </a:extLst>
          </p:cNvPr>
          <p:cNvSpPr txBox="1"/>
          <p:nvPr/>
        </p:nvSpPr>
        <p:spPr>
          <a:xfrm>
            <a:off x="780096" y="2533248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latin typeface="Poppins" pitchFamily="2" charset="77"/>
                <a:cs typeface="Poppins" pitchFamily="2" charset="77"/>
              </a:rPr>
              <a:t>Current location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: /home/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seqlaptop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/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C8B3751-54E8-DDFF-804E-638F7EF744DD}"/>
              </a:ext>
            </a:extLst>
          </p:cNvPr>
          <p:cNvSpPr txBox="1">
            <a:spLocks/>
          </p:cNvSpPr>
          <p:nvPr/>
        </p:nvSpPr>
        <p:spPr>
          <a:xfrm>
            <a:off x="4938629" y="1151334"/>
            <a:ext cx="3883343" cy="35578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37160" indent="-13716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Absolute file path</a:t>
            </a:r>
          </a:p>
          <a:p>
            <a:r>
              <a:rPr lang="en-US" dirty="0"/>
              <a:t>Set of directions that can be followed from </a:t>
            </a:r>
            <a:r>
              <a:rPr lang="en-US" i="1" dirty="0"/>
              <a:t>any starting point</a:t>
            </a:r>
            <a:endParaRPr lang="en-US" dirty="0"/>
          </a:p>
          <a:p>
            <a:r>
              <a:rPr lang="en-US" dirty="0"/>
              <a:t>e.g. “latitude 30, longitude -50”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863EB7-1C04-A684-1DEE-FE6BD5D2B009}"/>
              </a:ext>
            </a:extLst>
          </p:cNvPr>
          <p:cNvSpPr txBox="1"/>
          <p:nvPr/>
        </p:nvSpPr>
        <p:spPr>
          <a:xfrm>
            <a:off x="847923" y="2930247"/>
            <a:ext cx="26705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Poppins" pitchFamily="2" charset="77"/>
                <a:cs typeface="Poppins" pitchFamily="2" charset="77"/>
              </a:rPr>
              <a:t>test/</a:t>
            </a:r>
            <a:r>
              <a:rPr lang="en-US" sz="1500" dirty="0" err="1">
                <a:latin typeface="Poppins" pitchFamily="2" charset="77"/>
                <a:cs typeface="Poppins" pitchFamily="2" charset="77"/>
              </a:rPr>
              <a:t>fastas</a:t>
            </a:r>
            <a:endParaRPr lang="en-US" sz="15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F4FC97-56FA-3E97-122F-8EB5D4764E16}"/>
              </a:ext>
            </a:extLst>
          </p:cNvPr>
          <p:cNvSpPr txBox="1"/>
          <p:nvPr/>
        </p:nvSpPr>
        <p:spPr>
          <a:xfrm>
            <a:off x="841926" y="4080197"/>
            <a:ext cx="26705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latin typeface="Poppins" pitchFamily="2" charset="77"/>
                <a:cs typeface="Poppins" pitchFamily="2" charset="77"/>
              </a:rPr>
              <a:t>fastas</a:t>
            </a:r>
            <a:endParaRPr lang="en-US" sz="15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A6C7F9-EF03-AC70-CE08-AB65AB89E6CD}"/>
              </a:ext>
            </a:extLst>
          </p:cNvPr>
          <p:cNvSpPr txBox="1"/>
          <p:nvPr/>
        </p:nvSpPr>
        <p:spPr>
          <a:xfrm>
            <a:off x="5127265" y="2930247"/>
            <a:ext cx="2829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Poppins" pitchFamily="2" charset="77"/>
                <a:cs typeface="Poppins" pitchFamily="2" charset="77"/>
              </a:rPr>
              <a:t>/home/</a:t>
            </a:r>
            <a:r>
              <a:rPr lang="en-US" sz="1500" dirty="0" err="1">
                <a:latin typeface="Poppins" pitchFamily="2" charset="77"/>
                <a:cs typeface="Poppins" pitchFamily="2" charset="77"/>
              </a:rPr>
              <a:t>seqlaptop</a:t>
            </a:r>
            <a:r>
              <a:rPr lang="en-US" sz="1500" dirty="0">
                <a:latin typeface="Poppins" pitchFamily="2" charset="77"/>
                <a:cs typeface="Poppins" pitchFamily="2" charset="77"/>
              </a:rPr>
              <a:t>/test</a:t>
            </a:r>
          </a:p>
        </p:txBody>
      </p:sp>
    </p:spTree>
    <p:extLst>
      <p:ext uri="{BB962C8B-B14F-4D97-AF65-F5344CB8AC3E}">
        <p14:creationId xmlns:p14="http://schemas.microsoft.com/office/powerpoint/2010/main" val="2186462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70CF-36C5-D83A-A9D6-84E54C57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vs absolute 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FC7D-D846-B610-B2B6-8223EF3E5E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8657" y="1151334"/>
            <a:ext cx="4036612" cy="3557826"/>
          </a:xfrm>
        </p:spPr>
        <p:txBody>
          <a:bodyPr anchor="t"/>
          <a:lstStyle/>
          <a:p>
            <a:pPr marL="0" indent="0">
              <a:buNone/>
            </a:pPr>
            <a:r>
              <a:rPr lang="en-US" b="1" dirty="0"/>
              <a:t>Relative file path</a:t>
            </a:r>
          </a:p>
          <a:p>
            <a:r>
              <a:rPr lang="en-US" dirty="0"/>
              <a:t>Set of directions that must be followed from </a:t>
            </a:r>
            <a:r>
              <a:rPr lang="en-US" i="1" dirty="0"/>
              <a:t>a specific starting point</a:t>
            </a:r>
          </a:p>
          <a:p>
            <a:r>
              <a:rPr lang="en-US" dirty="0"/>
              <a:t>e.g. ”turn left, then turn right”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9BF1B0-4D27-4137-107C-3251D7903708}"/>
              </a:ext>
            </a:extLst>
          </p:cNvPr>
          <p:cNvSpPr txBox="1">
            <a:spLocks/>
          </p:cNvSpPr>
          <p:nvPr/>
        </p:nvSpPr>
        <p:spPr>
          <a:xfrm>
            <a:off x="4600508" y="1151334"/>
            <a:ext cx="3883343" cy="3557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37160" indent="-13716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BDAD51-A396-361D-5B2F-93DB6D08050C}"/>
              </a:ext>
            </a:extLst>
          </p:cNvPr>
          <p:cNvSpPr/>
          <p:nvPr/>
        </p:nvSpPr>
        <p:spPr>
          <a:xfrm>
            <a:off x="5062519" y="2485124"/>
            <a:ext cx="3200400" cy="970346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E99A59-1F01-46EF-B9C8-5176609BB4C0}"/>
              </a:ext>
            </a:extLst>
          </p:cNvPr>
          <p:cNvSpPr txBox="1"/>
          <p:nvPr/>
        </p:nvSpPr>
        <p:spPr>
          <a:xfrm>
            <a:off x="5062520" y="2539178"/>
            <a:ext cx="2829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latin typeface="Poppins" pitchFamily="2" charset="77"/>
                <a:cs typeface="Poppins" pitchFamily="2" charset="77"/>
              </a:rPr>
              <a:t>Current location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: </a:t>
            </a:r>
            <a:r>
              <a:rPr lang="en-US" sz="1200" i="1" dirty="0">
                <a:latin typeface="Poppins" pitchFamily="2" charset="77"/>
                <a:cs typeface="Poppins" pitchFamily="2" charset="77"/>
              </a:rPr>
              <a:t>anywhere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8B1DB6-943B-4809-5089-D722091C0AEA}"/>
              </a:ext>
            </a:extLst>
          </p:cNvPr>
          <p:cNvSpPr/>
          <p:nvPr/>
        </p:nvSpPr>
        <p:spPr>
          <a:xfrm>
            <a:off x="780096" y="3637032"/>
            <a:ext cx="3200400" cy="9703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FDFA59-311F-E5FD-5A72-CC61CBD052B4}"/>
              </a:ext>
            </a:extLst>
          </p:cNvPr>
          <p:cNvSpPr txBox="1"/>
          <p:nvPr/>
        </p:nvSpPr>
        <p:spPr>
          <a:xfrm>
            <a:off x="780096" y="3685156"/>
            <a:ext cx="329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latin typeface="Poppins" pitchFamily="2" charset="77"/>
                <a:cs typeface="Poppins" pitchFamily="2" charset="77"/>
              </a:rPr>
              <a:t>Current location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: /home/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seqlaptop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/test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F64F1E-D5B8-297A-4F41-10CAB0468361}"/>
              </a:ext>
            </a:extLst>
          </p:cNvPr>
          <p:cNvSpPr/>
          <p:nvPr/>
        </p:nvSpPr>
        <p:spPr>
          <a:xfrm>
            <a:off x="780096" y="2485124"/>
            <a:ext cx="3200400" cy="9703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95C6B2-5639-0D11-4C47-7313468AF1D9}"/>
              </a:ext>
            </a:extLst>
          </p:cNvPr>
          <p:cNvSpPr txBox="1"/>
          <p:nvPr/>
        </p:nvSpPr>
        <p:spPr>
          <a:xfrm>
            <a:off x="780096" y="2533248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latin typeface="Poppins" pitchFamily="2" charset="77"/>
                <a:cs typeface="Poppins" pitchFamily="2" charset="77"/>
              </a:rPr>
              <a:t>Current location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: /home/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seqlaptop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/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C8B3751-54E8-DDFF-804E-638F7EF744DD}"/>
              </a:ext>
            </a:extLst>
          </p:cNvPr>
          <p:cNvSpPr txBox="1">
            <a:spLocks/>
          </p:cNvSpPr>
          <p:nvPr/>
        </p:nvSpPr>
        <p:spPr>
          <a:xfrm>
            <a:off x="4938629" y="1151334"/>
            <a:ext cx="3883343" cy="35578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37160" indent="-13716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Absolute file path</a:t>
            </a:r>
          </a:p>
          <a:p>
            <a:r>
              <a:rPr lang="en-US" dirty="0"/>
              <a:t>Set of directions that can be followed from </a:t>
            </a:r>
            <a:r>
              <a:rPr lang="en-US" i="1" dirty="0"/>
              <a:t>any starting point</a:t>
            </a:r>
            <a:endParaRPr lang="en-US" dirty="0"/>
          </a:p>
          <a:p>
            <a:r>
              <a:rPr lang="en-US" dirty="0"/>
              <a:t>e.g. “latitude 30, longitude -50”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863EB7-1C04-A684-1DEE-FE6BD5D2B009}"/>
              </a:ext>
            </a:extLst>
          </p:cNvPr>
          <p:cNvSpPr txBox="1"/>
          <p:nvPr/>
        </p:nvSpPr>
        <p:spPr>
          <a:xfrm>
            <a:off x="847923" y="2930247"/>
            <a:ext cx="26705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Poppins" pitchFamily="2" charset="77"/>
                <a:cs typeface="Poppins" pitchFamily="2" charset="77"/>
              </a:rPr>
              <a:t>test/</a:t>
            </a:r>
            <a:r>
              <a:rPr lang="en-US" sz="1500" dirty="0" err="1">
                <a:latin typeface="Poppins" pitchFamily="2" charset="77"/>
                <a:cs typeface="Poppins" pitchFamily="2" charset="77"/>
              </a:rPr>
              <a:t>fastas</a:t>
            </a:r>
            <a:endParaRPr lang="en-US" sz="15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F4FC97-56FA-3E97-122F-8EB5D4764E16}"/>
              </a:ext>
            </a:extLst>
          </p:cNvPr>
          <p:cNvSpPr txBox="1"/>
          <p:nvPr/>
        </p:nvSpPr>
        <p:spPr>
          <a:xfrm>
            <a:off x="841926" y="4080197"/>
            <a:ext cx="26705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latin typeface="Poppins" pitchFamily="2" charset="77"/>
                <a:cs typeface="Poppins" pitchFamily="2" charset="77"/>
              </a:rPr>
              <a:t>fastas</a:t>
            </a:r>
            <a:endParaRPr lang="en-US" sz="15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A6C7F9-EF03-AC70-CE08-AB65AB89E6CD}"/>
              </a:ext>
            </a:extLst>
          </p:cNvPr>
          <p:cNvSpPr txBox="1"/>
          <p:nvPr/>
        </p:nvSpPr>
        <p:spPr>
          <a:xfrm>
            <a:off x="5127265" y="2930247"/>
            <a:ext cx="31356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Poppins" pitchFamily="2" charset="77"/>
                <a:cs typeface="Poppins" pitchFamily="2" charset="77"/>
              </a:rPr>
              <a:t>/home/</a:t>
            </a:r>
            <a:r>
              <a:rPr lang="en-US" sz="1500" dirty="0" err="1">
                <a:latin typeface="Poppins" pitchFamily="2" charset="77"/>
                <a:cs typeface="Poppins" pitchFamily="2" charset="77"/>
              </a:rPr>
              <a:t>seqlaptop</a:t>
            </a:r>
            <a:r>
              <a:rPr lang="en-US" sz="1500" dirty="0">
                <a:latin typeface="Poppins" pitchFamily="2" charset="77"/>
                <a:cs typeface="Poppins" pitchFamily="2" charset="77"/>
              </a:rPr>
              <a:t>/test/</a:t>
            </a:r>
            <a:r>
              <a:rPr lang="en-US" sz="1500" dirty="0" err="1">
                <a:latin typeface="Poppins" pitchFamily="2" charset="77"/>
                <a:cs typeface="Poppins" pitchFamily="2" charset="77"/>
              </a:rPr>
              <a:t>fastas</a:t>
            </a:r>
            <a:endParaRPr lang="en-US" sz="15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70701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70CF-36C5-D83A-A9D6-84E54C57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vs absolute 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FC7D-D846-B610-B2B6-8223EF3E5E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8657" y="1151334"/>
            <a:ext cx="4036612" cy="3557826"/>
          </a:xfrm>
        </p:spPr>
        <p:txBody>
          <a:bodyPr anchor="t"/>
          <a:lstStyle/>
          <a:p>
            <a:pPr marL="0" indent="0">
              <a:buNone/>
            </a:pPr>
            <a:r>
              <a:rPr lang="en-US" b="1" dirty="0"/>
              <a:t>Relative file path</a:t>
            </a:r>
          </a:p>
          <a:p>
            <a:r>
              <a:rPr lang="en-US" dirty="0"/>
              <a:t>Set of directions that must be followed from </a:t>
            </a:r>
            <a:r>
              <a:rPr lang="en-US" i="1" dirty="0"/>
              <a:t>a specific starting point</a:t>
            </a:r>
          </a:p>
          <a:p>
            <a:r>
              <a:rPr lang="en-US" dirty="0"/>
              <a:t>e.g. ”turn left, then turn right”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9BF1B0-4D27-4137-107C-3251D7903708}"/>
              </a:ext>
            </a:extLst>
          </p:cNvPr>
          <p:cNvSpPr txBox="1">
            <a:spLocks/>
          </p:cNvSpPr>
          <p:nvPr/>
        </p:nvSpPr>
        <p:spPr>
          <a:xfrm>
            <a:off x="4600508" y="1151334"/>
            <a:ext cx="3883343" cy="3557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37160" indent="-13716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BDAD51-A396-361D-5B2F-93DB6D08050C}"/>
              </a:ext>
            </a:extLst>
          </p:cNvPr>
          <p:cNvSpPr/>
          <p:nvPr/>
        </p:nvSpPr>
        <p:spPr>
          <a:xfrm>
            <a:off x="5062519" y="2485124"/>
            <a:ext cx="3200400" cy="970346"/>
          </a:xfrm>
          <a:prstGeom prst="rect">
            <a:avLst/>
          </a:prstGeom>
          <a:solidFill>
            <a:schemeClr val="tx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E99A59-1F01-46EF-B9C8-5176609BB4C0}"/>
              </a:ext>
            </a:extLst>
          </p:cNvPr>
          <p:cNvSpPr txBox="1"/>
          <p:nvPr/>
        </p:nvSpPr>
        <p:spPr>
          <a:xfrm>
            <a:off x="5062520" y="2539178"/>
            <a:ext cx="2829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latin typeface="Poppins" pitchFamily="2" charset="77"/>
                <a:cs typeface="Poppins" pitchFamily="2" charset="77"/>
              </a:rPr>
              <a:t>Current location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: </a:t>
            </a:r>
            <a:r>
              <a:rPr lang="en-US" sz="1200" i="1" dirty="0">
                <a:latin typeface="Poppins" pitchFamily="2" charset="77"/>
                <a:cs typeface="Poppins" pitchFamily="2" charset="77"/>
              </a:rPr>
              <a:t>anywhere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8B1DB6-943B-4809-5089-D722091C0AEA}"/>
              </a:ext>
            </a:extLst>
          </p:cNvPr>
          <p:cNvSpPr/>
          <p:nvPr/>
        </p:nvSpPr>
        <p:spPr>
          <a:xfrm>
            <a:off x="780096" y="3637032"/>
            <a:ext cx="3200400" cy="9703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FDFA59-311F-E5FD-5A72-CC61CBD052B4}"/>
              </a:ext>
            </a:extLst>
          </p:cNvPr>
          <p:cNvSpPr txBox="1"/>
          <p:nvPr/>
        </p:nvSpPr>
        <p:spPr>
          <a:xfrm>
            <a:off x="780096" y="3685156"/>
            <a:ext cx="329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latin typeface="Poppins" pitchFamily="2" charset="77"/>
                <a:cs typeface="Poppins" pitchFamily="2" charset="77"/>
              </a:rPr>
              <a:t>Current location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: /home/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seqlaptop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/test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F64F1E-D5B8-297A-4F41-10CAB0468361}"/>
              </a:ext>
            </a:extLst>
          </p:cNvPr>
          <p:cNvSpPr/>
          <p:nvPr/>
        </p:nvSpPr>
        <p:spPr>
          <a:xfrm>
            <a:off x="780096" y="2485124"/>
            <a:ext cx="3200400" cy="9703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95C6B2-5639-0D11-4C47-7313468AF1D9}"/>
              </a:ext>
            </a:extLst>
          </p:cNvPr>
          <p:cNvSpPr txBox="1"/>
          <p:nvPr/>
        </p:nvSpPr>
        <p:spPr>
          <a:xfrm>
            <a:off x="780096" y="2533248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latin typeface="Poppins" pitchFamily="2" charset="77"/>
                <a:cs typeface="Poppins" pitchFamily="2" charset="77"/>
              </a:rPr>
              <a:t>Current location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: /home/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seqlaptop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/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C8B3751-54E8-DDFF-804E-638F7EF744DD}"/>
              </a:ext>
            </a:extLst>
          </p:cNvPr>
          <p:cNvSpPr txBox="1">
            <a:spLocks/>
          </p:cNvSpPr>
          <p:nvPr/>
        </p:nvSpPr>
        <p:spPr>
          <a:xfrm>
            <a:off x="4938629" y="1151334"/>
            <a:ext cx="3883343" cy="35578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37160" indent="-13716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Absolute file path</a:t>
            </a:r>
          </a:p>
          <a:p>
            <a:r>
              <a:rPr lang="en-US" dirty="0"/>
              <a:t>Set of directions that can be followed from </a:t>
            </a:r>
            <a:r>
              <a:rPr lang="en-US" i="1" dirty="0"/>
              <a:t>any starting point</a:t>
            </a:r>
            <a:endParaRPr lang="en-US" dirty="0"/>
          </a:p>
          <a:p>
            <a:r>
              <a:rPr lang="en-US" dirty="0"/>
              <a:t>e.g. “latitude 30, longitude -50”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863EB7-1C04-A684-1DEE-FE6BD5D2B009}"/>
              </a:ext>
            </a:extLst>
          </p:cNvPr>
          <p:cNvSpPr txBox="1"/>
          <p:nvPr/>
        </p:nvSpPr>
        <p:spPr>
          <a:xfrm>
            <a:off x="847923" y="2930247"/>
            <a:ext cx="26705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Poppins" pitchFamily="2" charset="77"/>
                <a:cs typeface="Poppins" pitchFamily="2" charset="77"/>
              </a:rPr>
              <a:t>test/</a:t>
            </a:r>
            <a:r>
              <a:rPr lang="en-US" sz="1500" dirty="0" err="1">
                <a:latin typeface="Poppins" pitchFamily="2" charset="77"/>
                <a:cs typeface="Poppins" pitchFamily="2" charset="77"/>
              </a:rPr>
              <a:t>fastas</a:t>
            </a:r>
            <a:endParaRPr lang="en-US" sz="15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F4FC97-56FA-3E97-122F-8EB5D4764E16}"/>
              </a:ext>
            </a:extLst>
          </p:cNvPr>
          <p:cNvSpPr txBox="1"/>
          <p:nvPr/>
        </p:nvSpPr>
        <p:spPr>
          <a:xfrm>
            <a:off x="841926" y="4080197"/>
            <a:ext cx="26705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latin typeface="Poppins" pitchFamily="2" charset="77"/>
                <a:cs typeface="Poppins" pitchFamily="2" charset="77"/>
              </a:rPr>
              <a:t>fastas</a:t>
            </a:r>
            <a:endParaRPr lang="en-US" sz="15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A6C7F9-EF03-AC70-CE08-AB65AB89E6CD}"/>
              </a:ext>
            </a:extLst>
          </p:cNvPr>
          <p:cNvSpPr txBox="1"/>
          <p:nvPr/>
        </p:nvSpPr>
        <p:spPr>
          <a:xfrm>
            <a:off x="5127265" y="2930247"/>
            <a:ext cx="31356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  <a:t>/</a:t>
            </a:r>
            <a:r>
              <a:rPr lang="en-US" sz="1500" dirty="0">
                <a:latin typeface="Poppins" pitchFamily="2" charset="77"/>
                <a:cs typeface="Poppins" pitchFamily="2" charset="77"/>
              </a:rPr>
              <a:t>home/</a:t>
            </a:r>
            <a:r>
              <a:rPr lang="en-US" sz="1500" dirty="0" err="1">
                <a:latin typeface="Poppins" pitchFamily="2" charset="77"/>
                <a:cs typeface="Poppins" pitchFamily="2" charset="77"/>
              </a:rPr>
              <a:t>seqlaptop</a:t>
            </a:r>
            <a:r>
              <a:rPr lang="en-US" sz="1500" dirty="0">
                <a:latin typeface="Poppins" pitchFamily="2" charset="77"/>
                <a:cs typeface="Poppins" pitchFamily="2" charset="77"/>
              </a:rPr>
              <a:t>/test/</a:t>
            </a:r>
            <a:r>
              <a:rPr lang="en-US" sz="1500" dirty="0" err="1">
                <a:latin typeface="Poppins" pitchFamily="2" charset="77"/>
                <a:cs typeface="Poppins" pitchFamily="2" charset="77"/>
              </a:rPr>
              <a:t>fastas</a:t>
            </a:r>
            <a:endParaRPr lang="en-US" sz="15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3447844E-8EEB-9448-55F6-2EDAC404F074}"/>
              </a:ext>
            </a:extLst>
          </p:cNvPr>
          <p:cNvSpPr/>
          <p:nvPr/>
        </p:nvSpPr>
        <p:spPr>
          <a:xfrm>
            <a:off x="4830653" y="2983222"/>
            <a:ext cx="312535" cy="21721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21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70CF-36C5-D83A-A9D6-84E54C57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vs absolute 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FC7D-D846-B610-B2B6-8223EF3E5E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8657" y="1151334"/>
            <a:ext cx="4036612" cy="3557826"/>
          </a:xfrm>
        </p:spPr>
        <p:txBody>
          <a:bodyPr anchor="t"/>
          <a:lstStyle/>
          <a:p>
            <a:pPr marL="0" indent="0">
              <a:buNone/>
            </a:pPr>
            <a:r>
              <a:rPr lang="en-US" b="1" dirty="0"/>
              <a:t>Relative file path</a:t>
            </a:r>
          </a:p>
          <a:p>
            <a:r>
              <a:rPr lang="en-US" dirty="0"/>
              <a:t>Set of directions that must be followed from </a:t>
            </a:r>
            <a:r>
              <a:rPr lang="en-US" i="1" dirty="0"/>
              <a:t>a specific starting point</a:t>
            </a:r>
          </a:p>
          <a:p>
            <a:r>
              <a:rPr lang="en-US" dirty="0"/>
              <a:t>e.g. ”turn left, then turn right”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9BF1B0-4D27-4137-107C-3251D7903708}"/>
              </a:ext>
            </a:extLst>
          </p:cNvPr>
          <p:cNvSpPr txBox="1">
            <a:spLocks/>
          </p:cNvSpPr>
          <p:nvPr/>
        </p:nvSpPr>
        <p:spPr>
          <a:xfrm>
            <a:off x="4600508" y="1151334"/>
            <a:ext cx="3883343" cy="3557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37160" indent="-13716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BDAD51-A396-361D-5B2F-93DB6D08050C}"/>
              </a:ext>
            </a:extLst>
          </p:cNvPr>
          <p:cNvSpPr/>
          <p:nvPr/>
        </p:nvSpPr>
        <p:spPr>
          <a:xfrm>
            <a:off x="5062519" y="2485124"/>
            <a:ext cx="3200400" cy="970346"/>
          </a:xfrm>
          <a:prstGeom prst="rect">
            <a:avLst/>
          </a:prstGeom>
          <a:solidFill>
            <a:schemeClr val="tx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E99A59-1F01-46EF-B9C8-5176609BB4C0}"/>
              </a:ext>
            </a:extLst>
          </p:cNvPr>
          <p:cNvSpPr txBox="1"/>
          <p:nvPr/>
        </p:nvSpPr>
        <p:spPr>
          <a:xfrm>
            <a:off x="5062520" y="2539178"/>
            <a:ext cx="2829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latin typeface="Poppins" pitchFamily="2" charset="77"/>
                <a:cs typeface="Poppins" pitchFamily="2" charset="77"/>
              </a:rPr>
              <a:t>Current location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: </a:t>
            </a:r>
            <a:r>
              <a:rPr lang="en-US" sz="1200" i="1" dirty="0">
                <a:latin typeface="Poppins" pitchFamily="2" charset="77"/>
                <a:cs typeface="Poppins" pitchFamily="2" charset="77"/>
              </a:rPr>
              <a:t>anywhere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8B1DB6-943B-4809-5089-D722091C0AEA}"/>
              </a:ext>
            </a:extLst>
          </p:cNvPr>
          <p:cNvSpPr/>
          <p:nvPr/>
        </p:nvSpPr>
        <p:spPr>
          <a:xfrm>
            <a:off x="780096" y="3637032"/>
            <a:ext cx="3200400" cy="9703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FDFA59-311F-E5FD-5A72-CC61CBD052B4}"/>
              </a:ext>
            </a:extLst>
          </p:cNvPr>
          <p:cNvSpPr txBox="1"/>
          <p:nvPr/>
        </p:nvSpPr>
        <p:spPr>
          <a:xfrm>
            <a:off x="780096" y="3685156"/>
            <a:ext cx="329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latin typeface="Poppins" pitchFamily="2" charset="77"/>
                <a:cs typeface="Poppins" pitchFamily="2" charset="77"/>
              </a:rPr>
              <a:t>Current location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: /home/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seqlaptop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/test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F64F1E-D5B8-297A-4F41-10CAB0468361}"/>
              </a:ext>
            </a:extLst>
          </p:cNvPr>
          <p:cNvSpPr/>
          <p:nvPr/>
        </p:nvSpPr>
        <p:spPr>
          <a:xfrm>
            <a:off x="780096" y="2485124"/>
            <a:ext cx="3200400" cy="9703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95C6B2-5639-0D11-4C47-7313468AF1D9}"/>
              </a:ext>
            </a:extLst>
          </p:cNvPr>
          <p:cNvSpPr txBox="1"/>
          <p:nvPr/>
        </p:nvSpPr>
        <p:spPr>
          <a:xfrm>
            <a:off x="780096" y="2533248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latin typeface="Poppins" pitchFamily="2" charset="77"/>
                <a:cs typeface="Poppins" pitchFamily="2" charset="77"/>
              </a:rPr>
              <a:t>Current location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: /home/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seqlaptop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/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C8B3751-54E8-DDFF-804E-638F7EF744DD}"/>
              </a:ext>
            </a:extLst>
          </p:cNvPr>
          <p:cNvSpPr txBox="1">
            <a:spLocks/>
          </p:cNvSpPr>
          <p:nvPr/>
        </p:nvSpPr>
        <p:spPr>
          <a:xfrm>
            <a:off x="4938629" y="1151334"/>
            <a:ext cx="3883343" cy="35578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37160" indent="-13716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Absolute file path</a:t>
            </a:r>
          </a:p>
          <a:p>
            <a:r>
              <a:rPr lang="en-US" dirty="0"/>
              <a:t>Set of directions that can be followed from </a:t>
            </a:r>
            <a:r>
              <a:rPr lang="en-US" i="1" dirty="0"/>
              <a:t>any starting point</a:t>
            </a:r>
            <a:endParaRPr lang="en-US" dirty="0"/>
          </a:p>
          <a:p>
            <a:r>
              <a:rPr lang="en-US" dirty="0"/>
              <a:t>e.g. “latitude 30, longitude -50”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863EB7-1C04-A684-1DEE-FE6BD5D2B009}"/>
              </a:ext>
            </a:extLst>
          </p:cNvPr>
          <p:cNvSpPr txBox="1"/>
          <p:nvPr/>
        </p:nvSpPr>
        <p:spPr>
          <a:xfrm>
            <a:off x="847923" y="2930247"/>
            <a:ext cx="26705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Poppins" pitchFamily="2" charset="77"/>
                <a:cs typeface="Poppins" pitchFamily="2" charset="77"/>
              </a:rPr>
              <a:t>test/</a:t>
            </a:r>
            <a:r>
              <a:rPr lang="en-US" sz="1500" dirty="0" err="1">
                <a:latin typeface="Poppins" pitchFamily="2" charset="77"/>
                <a:cs typeface="Poppins" pitchFamily="2" charset="77"/>
              </a:rPr>
              <a:t>fastas</a:t>
            </a:r>
            <a:endParaRPr lang="en-US" sz="15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F4FC97-56FA-3E97-122F-8EB5D4764E16}"/>
              </a:ext>
            </a:extLst>
          </p:cNvPr>
          <p:cNvSpPr txBox="1"/>
          <p:nvPr/>
        </p:nvSpPr>
        <p:spPr>
          <a:xfrm>
            <a:off x="841926" y="4080197"/>
            <a:ext cx="26705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latin typeface="Poppins" pitchFamily="2" charset="77"/>
                <a:cs typeface="Poppins" pitchFamily="2" charset="77"/>
              </a:rPr>
              <a:t>fastas</a:t>
            </a:r>
            <a:endParaRPr lang="en-US" sz="15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A6C7F9-EF03-AC70-CE08-AB65AB89E6CD}"/>
              </a:ext>
            </a:extLst>
          </p:cNvPr>
          <p:cNvSpPr txBox="1"/>
          <p:nvPr/>
        </p:nvSpPr>
        <p:spPr>
          <a:xfrm>
            <a:off x="5127265" y="2930247"/>
            <a:ext cx="31356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Poppins" pitchFamily="2" charset="77"/>
                <a:cs typeface="Poppins" pitchFamily="2" charset="77"/>
              </a:rPr>
              <a:t>/home/</a:t>
            </a:r>
            <a:r>
              <a:rPr lang="en-US" sz="1500" dirty="0" err="1">
                <a:latin typeface="Poppins" pitchFamily="2" charset="77"/>
                <a:cs typeface="Poppins" pitchFamily="2" charset="77"/>
              </a:rPr>
              <a:t>seqlaptop</a:t>
            </a:r>
            <a:r>
              <a:rPr lang="en-US" sz="1500" dirty="0">
                <a:latin typeface="Poppins" pitchFamily="2" charset="77"/>
                <a:cs typeface="Poppins" pitchFamily="2" charset="77"/>
              </a:rPr>
              <a:t>/test/</a:t>
            </a:r>
            <a:r>
              <a:rPr lang="en-US" sz="1500" dirty="0" err="1">
                <a:latin typeface="Poppins" pitchFamily="2" charset="77"/>
                <a:cs typeface="Poppins" pitchFamily="2" charset="77"/>
              </a:rPr>
              <a:t>fastas</a:t>
            </a:r>
            <a:endParaRPr lang="en-US" sz="15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49226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70CF-36C5-D83A-A9D6-84E54C57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vs absolute 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FC7D-D846-B610-B2B6-8223EF3E5E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8657" y="1151334"/>
            <a:ext cx="4036612" cy="3557826"/>
          </a:xfrm>
        </p:spPr>
        <p:txBody>
          <a:bodyPr anchor="t"/>
          <a:lstStyle/>
          <a:p>
            <a:pPr marL="0" indent="0">
              <a:buNone/>
            </a:pPr>
            <a:r>
              <a:rPr lang="en-US" b="1" dirty="0"/>
              <a:t>Relative file path</a:t>
            </a:r>
          </a:p>
          <a:p>
            <a:r>
              <a:rPr lang="en-US" dirty="0"/>
              <a:t>Set of directions that must be followed from </a:t>
            </a:r>
            <a:r>
              <a:rPr lang="en-US" i="1" dirty="0"/>
              <a:t>a specific starting point</a:t>
            </a:r>
          </a:p>
          <a:p>
            <a:r>
              <a:rPr lang="en-US" dirty="0"/>
              <a:t>e.g. ”turn left, then turn right”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9BF1B0-4D27-4137-107C-3251D7903708}"/>
              </a:ext>
            </a:extLst>
          </p:cNvPr>
          <p:cNvSpPr txBox="1">
            <a:spLocks/>
          </p:cNvSpPr>
          <p:nvPr/>
        </p:nvSpPr>
        <p:spPr>
          <a:xfrm>
            <a:off x="4600508" y="1151334"/>
            <a:ext cx="3883343" cy="3557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37160" indent="-13716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BDAD51-A396-361D-5B2F-93DB6D08050C}"/>
              </a:ext>
            </a:extLst>
          </p:cNvPr>
          <p:cNvSpPr/>
          <p:nvPr/>
        </p:nvSpPr>
        <p:spPr>
          <a:xfrm>
            <a:off x="5062519" y="2485124"/>
            <a:ext cx="3200400" cy="970346"/>
          </a:xfrm>
          <a:prstGeom prst="rect">
            <a:avLst/>
          </a:prstGeom>
          <a:solidFill>
            <a:schemeClr val="tx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E99A59-1F01-46EF-B9C8-5176609BB4C0}"/>
              </a:ext>
            </a:extLst>
          </p:cNvPr>
          <p:cNvSpPr txBox="1"/>
          <p:nvPr/>
        </p:nvSpPr>
        <p:spPr>
          <a:xfrm>
            <a:off x="5062520" y="2539178"/>
            <a:ext cx="2829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latin typeface="Poppins" pitchFamily="2" charset="77"/>
                <a:cs typeface="Poppins" pitchFamily="2" charset="77"/>
              </a:rPr>
              <a:t>Current location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: </a:t>
            </a:r>
            <a:r>
              <a:rPr lang="en-US" sz="1200" i="1" dirty="0">
                <a:latin typeface="Poppins" pitchFamily="2" charset="77"/>
                <a:cs typeface="Poppins" pitchFamily="2" charset="77"/>
              </a:rPr>
              <a:t>anywhere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8B1DB6-943B-4809-5089-D722091C0AEA}"/>
              </a:ext>
            </a:extLst>
          </p:cNvPr>
          <p:cNvSpPr/>
          <p:nvPr/>
        </p:nvSpPr>
        <p:spPr>
          <a:xfrm>
            <a:off x="780096" y="3637032"/>
            <a:ext cx="3200400" cy="9703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FDFA59-311F-E5FD-5A72-CC61CBD052B4}"/>
              </a:ext>
            </a:extLst>
          </p:cNvPr>
          <p:cNvSpPr txBox="1"/>
          <p:nvPr/>
        </p:nvSpPr>
        <p:spPr>
          <a:xfrm>
            <a:off x="780096" y="3685156"/>
            <a:ext cx="329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latin typeface="Poppins" pitchFamily="2" charset="77"/>
                <a:cs typeface="Poppins" pitchFamily="2" charset="77"/>
              </a:rPr>
              <a:t>Current location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: /home/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seqlaptop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/test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F64F1E-D5B8-297A-4F41-10CAB0468361}"/>
              </a:ext>
            </a:extLst>
          </p:cNvPr>
          <p:cNvSpPr/>
          <p:nvPr/>
        </p:nvSpPr>
        <p:spPr>
          <a:xfrm>
            <a:off x="780096" y="2485124"/>
            <a:ext cx="3200400" cy="9703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95C6B2-5639-0D11-4C47-7313468AF1D9}"/>
              </a:ext>
            </a:extLst>
          </p:cNvPr>
          <p:cNvSpPr txBox="1"/>
          <p:nvPr/>
        </p:nvSpPr>
        <p:spPr>
          <a:xfrm>
            <a:off x="780096" y="2533248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latin typeface="Poppins" pitchFamily="2" charset="77"/>
                <a:cs typeface="Poppins" pitchFamily="2" charset="77"/>
              </a:rPr>
              <a:t>Current location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: /home/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seqlaptop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/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C8B3751-54E8-DDFF-804E-638F7EF744DD}"/>
              </a:ext>
            </a:extLst>
          </p:cNvPr>
          <p:cNvSpPr txBox="1">
            <a:spLocks/>
          </p:cNvSpPr>
          <p:nvPr/>
        </p:nvSpPr>
        <p:spPr>
          <a:xfrm>
            <a:off x="4938629" y="1151334"/>
            <a:ext cx="3883343" cy="35578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37160" indent="-13716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Absolute file path</a:t>
            </a:r>
          </a:p>
          <a:p>
            <a:r>
              <a:rPr lang="en-US" dirty="0"/>
              <a:t>Set of directions that can be followed from </a:t>
            </a:r>
            <a:r>
              <a:rPr lang="en-US" i="1" dirty="0"/>
              <a:t>any starting point</a:t>
            </a:r>
            <a:endParaRPr lang="en-US" dirty="0"/>
          </a:p>
          <a:p>
            <a:r>
              <a:rPr lang="en-US" dirty="0"/>
              <a:t>e.g. “latitude 30, longitude -50”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863EB7-1C04-A684-1DEE-FE6BD5D2B009}"/>
              </a:ext>
            </a:extLst>
          </p:cNvPr>
          <p:cNvSpPr txBox="1"/>
          <p:nvPr/>
        </p:nvSpPr>
        <p:spPr>
          <a:xfrm>
            <a:off x="847923" y="2930247"/>
            <a:ext cx="26705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Poppins" pitchFamily="2" charset="77"/>
                <a:cs typeface="Poppins" pitchFamily="2" charset="77"/>
              </a:rPr>
              <a:t>test/</a:t>
            </a:r>
            <a:r>
              <a:rPr lang="en-US" sz="1500" dirty="0" err="1">
                <a:latin typeface="Poppins" pitchFamily="2" charset="77"/>
                <a:cs typeface="Poppins" pitchFamily="2" charset="77"/>
              </a:rPr>
              <a:t>fastas</a:t>
            </a:r>
            <a:endParaRPr lang="en-US" sz="15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F4FC97-56FA-3E97-122F-8EB5D4764E16}"/>
              </a:ext>
            </a:extLst>
          </p:cNvPr>
          <p:cNvSpPr txBox="1"/>
          <p:nvPr/>
        </p:nvSpPr>
        <p:spPr>
          <a:xfrm>
            <a:off x="841926" y="4080197"/>
            <a:ext cx="26705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latin typeface="Poppins" pitchFamily="2" charset="77"/>
                <a:cs typeface="Poppins" pitchFamily="2" charset="77"/>
              </a:rPr>
              <a:t>fastas</a:t>
            </a:r>
            <a:endParaRPr lang="en-US" sz="15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A6C7F9-EF03-AC70-CE08-AB65AB89E6CD}"/>
              </a:ext>
            </a:extLst>
          </p:cNvPr>
          <p:cNvSpPr txBox="1"/>
          <p:nvPr/>
        </p:nvSpPr>
        <p:spPr>
          <a:xfrm>
            <a:off x="5127265" y="2930247"/>
            <a:ext cx="31356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Poppins" pitchFamily="2" charset="77"/>
                <a:cs typeface="Poppins" pitchFamily="2" charset="77"/>
              </a:rPr>
              <a:t>~/test/</a:t>
            </a:r>
            <a:r>
              <a:rPr lang="en-US" sz="1500" dirty="0" err="1">
                <a:latin typeface="Poppins" pitchFamily="2" charset="77"/>
                <a:cs typeface="Poppins" pitchFamily="2" charset="77"/>
              </a:rPr>
              <a:t>fastas</a:t>
            </a:r>
            <a:endParaRPr lang="en-US" sz="15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54218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70CF-36C5-D83A-A9D6-84E54C57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vs absolute 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FC7D-D846-B610-B2B6-8223EF3E5E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8657" y="1151334"/>
            <a:ext cx="4036612" cy="3557826"/>
          </a:xfrm>
        </p:spPr>
        <p:txBody>
          <a:bodyPr anchor="t"/>
          <a:lstStyle/>
          <a:p>
            <a:pPr marL="0" indent="0">
              <a:buNone/>
            </a:pPr>
            <a:r>
              <a:rPr lang="en-US" b="1" dirty="0"/>
              <a:t>Relative file path</a:t>
            </a:r>
          </a:p>
          <a:p>
            <a:r>
              <a:rPr lang="en-US" dirty="0"/>
              <a:t>Set of directions that must be followed from </a:t>
            </a:r>
            <a:r>
              <a:rPr lang="en-US" i="1" dirty="0"/>
              <a:t>a specific starting point</a:t>
            </a:r>
          </a:p>
          <a:p>
            <a:r>
              <a:rPr lang="en-US" dirty="0"/>
              <a:t>e.g. ”turn left, then turn right”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9BF1B0-4D27-4137-107C-3251D7903708}"/>
              </a:ext>
            </a:extLst>
          </p:cNvPr>
          <p:cNvSpPr txBox="1">
            <a:spLocks/>
          </p:cNvSpPr>
          <p:nvPr/>
        </p:nvSpPr>
        <p:spPr>
          <a:xfrm>
            <a:off x="4600508" y="1151334"/>
            <a:ext cx="3883343" cy="3557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37160" indent="-13716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BDAD51-A396-361D-5B2F-93DB6D08050C}"/>
              </a:ext>
            </a:extLst>
          </p:cNvPr>
          <p:cNvSpPr/>
          <p:nvPr/>
        </p:nvSpPr>
        <p:spPr>
          <a:xfrm>
            <a:off x="5062519" y="2485124"/>
            <a:ext cx="3200400" cy="970346"/>
          </a:xfrm>
          <a:prstGeom prst="rect">
            <a:avLst/>
          </a:prstGeom>
          <a:solidFill>
            <a:schemeClr val="tx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E99A59-1F01-46EF-B9C8-5176609BB4C0}"/>
              </a:ext>
            </a:extLst>
          </p:cNvPr>
          <p:cNvSpPr txBox="1"/>
          <p:nvPr/>
        </p:nvSpPr>
        <p:spPr>
          <a:xfrm>
            <a:off x="5062520" y="2539178"/>
            <a:ext cx="2829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latin typeface="Poppins" pitchFamily="2" charset="77"/>
                <a:cs typeface="Poppins" pitchFamily="2" charset="77"/>
              </a:rPr>
              <a:t>Current location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: </a:t>
            </a:r>
            <a:r>
              <a:rPr lang="en-US" sz="1200" i="1" dirty="0">
                <a:latin typeface="Poppins" pitchFamily="2" charset="77"/>
                <a:cs typeface="Poppins" pitchFamily="2" charset="77"/>
              </a:rPr>
              <a:t>anywhere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8B1DB6-943B-4809-5089-D722091C0AEA}"/>
              </a:ext>
            </a:extLst>
          </p:cNvPr>
          <p:cNvSpPr/>
          <p:nvPr/>
        </p:nvSpPr>
        <p:spPr>
          <a:xfrm>
            <a:off x="780096" y="3637032"/>
            <a:ext cx="3200400" cy="9703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FDFA59-311F-E5FD-5A72-CC61CBD052B4}"/>
              </a:ext>
            </a:extLst>
          </p:cNvPr>
          <p:cNvSpPr txBox="1"/>
          <p:nvPr/>
        </p:nvSpPr>
        <p:spPr>
          <a:xfrm>
            <a:off x="780096" y="3685156"/>
            <a:ext cx="329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latin typeface="Poppins" pitchFamily="2" charset="77"/>
                <a:cs typeface="Poppins" pitchFamily="2" charset="77"/>
              </a:rPr>
              <a:t>Current location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: /home/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seqlaptop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/test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F64F1E-D5B8-297A-4F41-10CAB0468361}"/>
              </a:ext>
            </a:extLst>
          </p:cNvPr>
          <p:cNvSpPr/>
          <p:nvPr/>
        </p:nvSpPr>
        <p:spPr>
          <a:xfrm>
            <a:off x="780096" y="2485124"/>
            <a:ext cx="3200400" cy="9703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95C6B2-5639-0D11-4C47-7313468AF1D9}"/>
              </a:ext>
            </a:extLst>
          </p:cNvPr>
          <p:cNvSpPr txBox="1"/>
          <p:nvPr/>
        </p:nvSpPr>
        <p:spPr>
          <a:xfrm>
            <a:off x="780096" y="2533248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latin typeface="Poppins" pitchFamily="2" charset="77"/>
                <a:cs typeface="Poppins" pitchFamily="2" charset="77"/>
              </a:rPr>
              <a:t>Current location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: /home/</a:t>
            </a:r>
            <a:r>
              <a:rPr lang="en-US" sz="1200" dirty="0" err="1">
                <a:latin typeface="Poppins" pitchFamily="2" charset="77"/>
                <a:cs typeface="Poppins" pitchFamily="2" charset="77"/>
              </a:rPr>
              <a:t>seqlaptop</a:t>
            </a:r>
            <a:r>
              <a:rPr lang="en-US" sz="1200" dirty="0">
                <a:latin typeface="Poppins" pitchFamily="2" charset="77"/>
                <a:cs typeface="Poppins" pitchFamily="2" charset="77"/>
              </a:rPr>
              <a:t>/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C8B3751-54E8-DDFF-804E-638F7EF744DD}"/>
              </a:ext>
            </a:extLst>
          </p:cNvPr>
          <p:cNvSpPr txBox="1">
            <a:spLocks/>
          </p:cNvSpPr>
          <p:nvPr/>
        </p:nvSpPr>
        <p:spPr>
          <a:xfrm>
            <a:off x="4938629" y="1151334"/>
            <a:ext cx="3883343" cy="35578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37160" indent="-137160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3716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tx1">
                  <a:lumMod val="65000"/>
                  <a:lumOff val="35000"/>
                </a:schemeClr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Absolute file path</a:t>
            </a:r>
          </a:p>
          <a:p>
            <a:r>
              <a:rPr lang="en-US" dirty="0"/>
              <a:t>Set of directions that can be followed from </a:t>
            </a:r>
            <a:r>
              <a:rPr lang="en-US" i="1" dirty="0"/>
              <a:t>any starting point</a:t>
            </a:r>
            <a:endParaRPr lang="en-US" dirty="0"/>
          </a:p>
          <a:p>
            <a:r>
              <a:rPr lang="en-US" dirty="0"/>
              <a:t>e.g. “latitude 30, longitude -50”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863EB7-1C04-A684-1DEE-FE6BD5D2B009}"/>
              </a:ext>
            </a:extLst>
          </p:cNvPr>
          <p:cNvSpPr txBox="1"/>
          <p:nvPr/>
        </p:nvSpPr>
        <p:spPr>
          <a:xfrm>
            <a:off x="847923" y="2930247"/>
            <a:ext cx="26705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Poppins" pitchFamily="2" charset="77"/>
                <a:cs typeface="Poppins" pitchFamily="2" charset="77"/>
              </a:rPr>
              <a:t>test/</a:t>
            </a:r>
            <a:r>
              <a:rPr lang="en-US" sz="1500" dirty="0" err="1">
                <a:latin typeface="Poppins" pitchFamily="2" charset="77"/>
                <a:cs typeface="Poppins" pitchFamily="2" charset="77"/>
              </a:rPr>
              <a:t>fastas</a:t>
            </a:r>
            <a:endParaRPr lang="en-US" sz="15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F4FC97-56FA-3E97-122F-8EB5D4764E16}"/>
              </a:ext>
            </a:extLst>
          </p:cNvPr>
          <p:cNvSpPr txBox="1"/>
          <p:nvPr/>
        </p:nvSpPr>
        <p:spPr>
          <a:xfrm>
            <a:off x="841926" y="4080197"/>
            <a:ext cx="26705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latin typeface="Poppins" pitchFamily="2" charset="77"/>
                <a:cs typeface="Poppins" pitchFamily="2" charset="77"/>
              </a:rPr>
              <a:t>fastas</a:t>
            </a:r>
            <a:endParaRPr lang="en-US" sz="15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A6C7F9-EF03-AC70-CE08-AB65AB89E6CD}"/>
              </a:ext>
            </a:extLst>
          </p:cNvPr>
          <p:cNvSpPr txBox="1"/>
          <p:nvPr/>
        </p:nvSpPr>
        <p:spPr>
          <a:xfrm>
            <a:off x="5127265" y="2930247"/>
            <a:ext cx="31356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Poppins" pitchFamily="2" charset="77"/>
                <a:cs typeface="Poppins" pitchFamily="2" charset="77"/>
              </a:rPr>
              <a:t>~/test/</a:t>
            </a:r>
            <a:r>
              <a:rPr lang="en-US" sz="1500" dirty="0" err="1">
                <a:latin typeface="Poppins" pitchFamily="2" charset="77"/>
                <a:cs typeface="Poppins" pitchFamily="2" charset="77"/>
              </a:rPr>
              <a:t>fastas</a:t>
            </a:r>
            <a:endParaRPr lang="en-US" sz="15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F025C6-E518-6DDE-9433-44FDEBD649DE}"/>
              </a:ext>
            </a:extLst>
          </p:cNvPr>
          <p:cNvSpPr txBox="1"/>
          <p:nvPr/>
        </p:nvSpPr>
        <p:spPr>
          <a:xfrm>
            <a:off x="5042982" y="3698535"/>
            <a:ext cx="321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  <a:t>Use the absolute path!</a:t>
            </a:r>
          </a:p>
        </p:txBody>
      </p:sp>
    </p:spTree>
    <p:extLst>
      <p:ext uri="{BB962C8B-B14F-4D97-AF65-F5344CB8AC3E}">
        <p14:creationId xmlns:p14="http://schemas.microsoft.com/office/powerpoint/2010/main" val="1710338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A49D-0FEC-2A10-D9E9-50FB4FB4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&lt;screencast&gt;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21418-E533-CD67-0DC6-3E0F14B3C5D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3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A5CA-2D52-4FA0-8A5B-5580101E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CC5D2-9CAA-45D8-835C-F5C534E1C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Navigate the computer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Interact with files and folders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Learn about directories and file paths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95394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06FA-3428-13D9-7E1C-2BAFFFCF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6D078-8722-C36F-FB06-4C94DEFD7E0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anchor="t"/>
          <a:lstStyle/>
          <a:p>
            <a:r>
              <a:rPr lang="en-US" dirty="0"/>
              <a:t>Navigating to folders 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/>
              <a:t>] and viewing the contents 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]</a:t>
            </a:r>
          </a:p>
          <a:p>
            <a:r>
              <a:rPr lang="en-US" dirty="0"/>
              <a:t>Viewing the file path of our current working directory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50208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06FA-3428-13D9-7E1C-2BAFFFCF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6D078-8722-C36F-FB06-4C94DEFD7E0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8657" y="1151334"/>
            <a:ext cx="7823702" cy="817425"/>
          </a:xfrm>
        </p:spPr>
        <p:txBody>
          <a:bodyPr anchor="t"/>
          <a:lstStyle/>
          <a:p>
            <a:r>
              <a:rPr lang="en-US" dirty="0"/>
              <a:t>Navigating to folders 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/>
              <a:t>] and viewing the contents 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]</a:t>
            </a:r>
          </a:p>
          <a:p>
            <a:r>
              <a:rPr lang="en-US" dirty="0"/>
              <a:t>Viewing the file path of our current working directory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dirty="0"/>
              <a:t>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5DD68-DDED-1AAF-80AB-B5E94F952CA7}"/>
              </a:ext>
            </a:extLst>
          </p:cNvPr>
          <p:cNvSpPr txBox="1"/>
          <p:nvPr/>
        </p:nvSpPr>
        <p:spPr>
          <a:xfrm>
            <a:off x="1026366" y="2356306"/>
            <a:ext cx="2939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Poppins" pitchFamily="2" charset="77"/>
                <a:cs typeface="Poppins" pitchFamily="2" charset="77"/>
              </a:rPr>
              <a:t>cd </a:t>
            </a:r>
            <a:r>
              <a:rPr lang="en-US" sz="1600" dirty="0" err="1">
                <a:latin typeface="Poppins" pitchFamily="2" charset="77"/>
                <a:cs typeface="Poppins" pitchFamily="2" charset="77"/>
              </a:rPr>
              <a:t>filepath</a:t>
            </a:r>
            <a:endParaRPr lang="en-US" sz="16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77027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06FA-3428-13D9-7E1C-2BAFFFCF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6D078-8722-C36F-FB06-4C94DEFD7E0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8657" y="1151334"/>
            <a:ext cx="7823702" cy="817425"/>
          </a:xfrm>
        </p:spPr>
        <p:txBody>
          <a:bodyPr anchor="t"/>
          <a:lstStyle/>
          <a:p>
            <a:r>
              <a:rPr lang="en-US" dirty="0"/>
              <a:t>Navigating to folders 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/>
              <a:t>] and viewing the contents 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]</a:t>
            </a:r>
          </a:p>
          <a:p>
            <a:r>
              <a:rPr lang="en-US" dirty="0"/>
              <a:t>Viewing the file path of our current working directory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dirty="0"/>
              <a:t>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5DD68-DDED-1AAF-80AB-B5E94F952CA7}"/>
              </a:ext>
            </a:extLst>
          </p:cNvPr>
          <p:cNvSpPr txBox="1"/>
          <p:nvPr/>
        </p:nvSpPr>
        <p:spPr>
          <a:xfrm>
            <a:off x="1026366" y="2356306"/>
            <a:ext cx="2939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Poppins" pitchFamily="2" charset="77"/>
                <a:cs typeface="Poppins" pitchFamily="2" charset="77"/>
              </a:rPr>
              <a:t>cd </a:t>
            </a:r>
            <a:r>
              <a:rPr lang="en-US" sz="1600" dirty="0" err="1">
                <a:latin typeface="Poppins" pitchFamily="2" charset="77"/>
                <a:cs typeface="Poppins" pitchFamily="2" charset="77"/>
              </a:rPr>
              <a:t>filepath</a:t>
            </a:r>
            <a:endParaRPr lang="en-US" sz="16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F3760-82E9-629E-BB08-192A7C04B9F5}"/>
              </a:ext>
            </a:extLst>
          </p:cNvPr>
          <p:cNvSpPr txBox="1"/>
          <p:nvPr/>
        </p:nvSpPr>
        <p:spPr>
          <a:xfrm>
            <a:off x="4435149" y="2356305"/>
            <a:ext cx="2939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Poppins" pitchFamily="2" charset="77"/>
                <a:cs typeface="Poppins" pitchFamily="2" charset="77"/>
              </a:rPr>
              <a:t>pwd</a:t>
            </a:r>
            <a:endParaRPr lang="en-US" sz="16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63694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49B9-64B8-479A-B818-783E49B3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F62A3-02BF-4BFA-98F2-54AEA9DB9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11 basic commands</a:t>
            </a:r>
          </a:p>
          <a:p>
            <a:r>
              <a:rPr lang="en-US" sz="2000" dirty="0"/>
              <a:t>Absolute versus relative file paths</a:t>
            </a:r>
          </a:p>
          <a:p>
            <a:r>
              <a:rPr lang="en-US" sz="2000" dirty="0"/>
              <a:t>Separate commands and arguments with a space</a:t>
            </a:r>
          </a:p>
          <a:p>
            <a:r>
              <a:rPr lang="en-US" sz="2000" dirty="0"/>
              <a:t>Use the tab button</a:t>
            </a:r>
          </a:p>
          <a:p>
            <a:r>
              <a:rPr lang="en-US" sz="2000" dirty="0"/>
              <a:t>Only use the “rm” command when absolutely necessary</a:t>
            </a:r>
          </a:p>
        </p:txBody>
      </p:sp>
    </p:spTree>
    <p:extLst>
      <p:ext uri="{BB962C8B-B14F-4D97-AF65-F5344CB8AC3E}">
        <p14:creationId xmlns:p14="http://schemas.microsoft.com/office/powerpoint/2010/main" val="102209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618D-6FC6-465E-B02F-2556E077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each command as we cover it in the 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720EA-AEC9-2302-8800-5A4A8E4A1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96" y="1040906"/>
            <a:ext cx="7429423" cy="354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0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87F3-5D2B-C3D8-483A-4D527758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&lt;screencast&gt;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5D0D-6424-0B91-ABBB-597B82B684E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6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BA35-D4EB-464F-44E2-583EC86F7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9E17D-F3C6-AFA8-8073-3C803FCC320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8657" y="1151334"/>
            <a:ext cx="4903621" cy="355782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/home/</a:t>
            </a:r>
            <a:r>
              <a:rPr lang="en-US" sz="1800" dirty="0" err="1"/>
              <a:t>seqlaptop</a:t>
            </a:r>
            <a:r>
              <a:rPr lang="en-US" sz="1800" dirty="0"/>
              <a:t>/test/</a:t>
            </a:r>
            <a:r>
              <a:rPr lang="en-US" sz="1800" dirty="0" err="1"/>
              <a:t>fastas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4011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BA35-D4EB-464F-44E2-583EC86F7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9E17D-F3C6-AFA8-8073-3C803FCC320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8657" y="1151334"/>
            <a:ext cx="4903621" cy="355782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/home/</a:t>
            </a:r>
            <a:r>
              <a:rPr lang="en-US" sz="1800" dirty="0" err="1"/>
              <a:t>seqlaptop</a:t>
            </a:r>
            <a:r>
              <a:rPr lang="en-US" sz="1800" dirty="0"/>
              <a:t>/test/</a:t>
            </a:r>
            <a:r>
              <a:rPr lang="en-US" sz="1800" b="1" dirty="0" err="1"/>
              <a:t>fastas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DC8FF-0479-D4A4-03D9-1FF72AB81778}"/>
              </a:ext>
            </a:extLst>
          </p:cNvPr>
          <p:cNvSpPr txBox="1"/>
          <p:nvPr/>
        </p:nvSpPr>
        <p:spPr>
          <a:xfrm>
            <a:off x="2686574" y="1944429"/>
            <a:ext cx="245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  <a:t>file or folder name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DA053B-546D-33B8-9B8D-9BD2E3C58F7E}"/>
              </a:ext>
            </a:extLst>
          </p:cNvPr>
          <p:cNvCxnSpPr/>
          <p:nvPr/>
        </p:nvCxnSpPr>
        <p:spPr>
          <a:xfrm>
            <a:off x="3829012" y="1530417"/>
            <a:ext cx="0" cy="4042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06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BA35-D4EB-464F-44E2-583EC86F7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9E17D-F3C6-AFA8-8073-3C803FCC320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8657" y="1151334"/>
            <a:ext cx="4903621" cy="355782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/home/</a:t>
            </a:r>
            <a:r>
              <a:rPr lang="en-US" sz="1800" b="1" dirty="0" err="1"/>
              <a:t>seqlaptop</a:t>
            </a:r>
            <a:r>
              <a:rPr lang="en-US" sz="1800" b="1" dirty="0"/>
              <a:t>/test</a:t>
            </a:r>
            <a:r>
              <a:rPr lang="en-US" sz="1800" dirty="0"/>
              <a:t>/</a:t>
            </a:r>
            <a:r>
              <a:rPr lang="en-US" sz="1800" dirty="0" err="1"/>
              <a:t>fastas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B4371-D3B2-1ECD-9DCD-A19B24831D5B}"/>
              </a:ext>
            </a:extLst>
          </p:cNvPr>
          <p:cNvSpPr txBox="1"/>
          <p:nvPr/>
        </p:nvSpPr>
        <p:spPr>
          <a:xfrm>
            <a:off x="1127969" y="2488315"/>
            <a:ext cx="193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Poppins" pitchFamily="2" charset="77"/>
                <a:cs typeface="Poppins" pitchFamily="2" charset="77"/>
              </a:rPr>
              <a:t>location of the file or folder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826008-20F2-503C-F3AA-46E151B32D35}"/>
              </a:ext>
            </a:extLst>
          </p:cNvPr>
          <p:cNvSpPr txBox="1"/>
          <p:nvPr/>
        </p:nvSpPr>
        <p:spPr>
          <a:xfrm>
            <a:off x="2686574" y="1944429"/>
            <a:ext cx="245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file or folder name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6FBD8C-3110-83C1-FC5D-40ECD6E7A11C}"/>
              </a:ext>
            </a:extLst>
          </p:cNvPr>
          <p:cNvCxnSpPr/>
          <p:nvPr/>
        </p:nvCxnSpPr>
        <p:spPr>
          <a:xfrm>
            <a:off x="3829012" y="1530417"/>
            <a:ext cx="0" cy="404261"/>
          </a:xfrm>
          <a:prstGeom prst="straightConnector1">
            <a:avLst/>
          </a:prstGeom>
          <a:ln w="28575">
            <a:solidFill>
              <a:srgbClr val="BFBFBF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112949D2-C4A6-3208-F2F0-12221E4BD1B9}"/>
              </a:ext>
            </a:extLst>
          </p:cNvPr>
          <p:cNvSpPr/>
          <p:nvPr/>
        </p:nvSpPr>
        <p:spPr>
          <a:xfrm rot="5400000">
            <a:off x="2002895" y="245094"/>
            <a:ext cx="184826" cy="267711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D6AB74-D065-AAD0-372D-74819101B17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095308" y="1676062"/>
            <a:ext cx="0" cy="81225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336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BA35-D4EB-464F-44E2-583EC86F7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9E17D-F3C6-AFA8-8073-3C803FCC320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8657" y="1151334"/>
            <a:ext cx="4903621" cy="355782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/home/</a:t>
            </a:r>
            <a:r>
              <a:rPr lang="en-US" sz="1800" dirty="0" err="1"/>
              <a:t>seqlaptop</a:t>
            </a:r>
            <a:r>
              <a:rPr lang="en-US" sz="1800" dirty="0"/>
              <a:t>/test/</a:t>
            </a:r>
            <a:r>
              <a:rPr lang="en-US" sz="1800" dirty="0" err="1"/>
              <a:t>fastas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086274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RNID_training_template_v2" id="{C0712F26-8D7D-49EA-8418-D35794C60E77}" vid="{DB755B85-CD8C-41F8-B845-A3C15906F3DF}"/>
    </a:ext>
  </a:extLst>
</a:theme>
</file>

<file path=ppt/theme/theme2.xml><?xml version="1.0" encoding="utf-8"?>
<a:theme xmlns:a="http://schemas.openxmlformats.org/drawingml/2006/main" name="1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RNID_training_template_v2" id="{C0712F26-8D7D-49EA-8418-D35794C60E77}" vid="{0B72DD8C-063E-4FBB-A00A-8638B2B7E539}"/>
    </a:ext>
  </a:extLst>
</a:theme>
</file>

<file path=ppt/theme/theme3.xml><?xml version="1.0" encoding="utf-8"?>
<a:theme xmlns:a="http://schemas.openxmlformats.org/drawingml/2006/main" name="4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RNID_training_template_v2" id="{C0712F26-8D7D-49EA-8418-D35794C60E77}" vid="{DC63A3A9-1749-415D-8A60-FEA7A19B6A1C}"/>
    </a:ext>
  </a:extLst>
</a:theme>
</file>

<file path=ppt/theme/theme4.xml><?xml version="1.0" encoding="utf-8"?>
<a:theme xmlns:a="http://schemas.openxmlformats.org/drawingml/2006/main" name="2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RNID_training_template_v2" id="{C0712F26-8D7D-49EA-8418-D35794C60E77}" vid="{9619A656-F391-456A-8532-1BAE9496B043}"/>
    </a:ext>
  </a:extLst>
</a:theme>
</file>

<file path=ppt/theme/theme5.xml><?xml version="1.0" encoding="utf-8"?>
<a:theme xmlns:a="http://schemas.openxmlformats.org/drawingml/2006/main" name="3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RNID_training_template_v2" id="{C0712F26-8D7D-49EA-8418-D35794C60E77}" vid="{0271BD68-3CB0-47CD-9D15-80340C67A22C}"/>
    </a:ext>
  </a:extLst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WARNID_training_template_v2</Template>
  <TotalTime>2034</TotalTime>
  <Words>1432</Words>
  <Application>Microsoft Macintosh PowerPoint</Application>
  <PresentationFormat>On-screen Show (16:9)</PresentationFormat>
  <Paragraphs>210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Corbel</vt:lpstr>
      <vt:lpstr>Courier New</vt:lpstr>
      <vt:lpstr>Poppins</vt:lpstr>
      <vt:lpstr>Wingdings 2</vt:lpstr>
      <vt:lpstr>Frame</vt:lpstr>
      <vt:lpstr>1_Frame</vt:lpstr>
      <vt:lpstr>4_Frame</vt:lpstr>
      <vt:lpstr>2_Frame</vt:lpstr>
      <vt:lpstr>3_Frame</vt:lpstr>
      <vt:lpstr>Navigating the Command Line</vt:lpstr>
      <vt:lpstr>Genomic epidemiology workflow</vt:lpstr>
      <vt:lpstr>Outline</vt:lpstr>
      <vt:lpstr>Run each command as we cover it in the video</vt:lpstr>
      <vt:lpstr>&lt;screencast&gt;</vt:lpstr>
      <vt:lpstr>Understanding file paths</vt:lpstr>
      <vt:lpstr>Understanding file paths</vt:lpstr>
      <vt:lpstr>Understanding file paths</vt:lpstr>
      <vt:lpstr>Understanding file paths</vt:lpstr>
      <vt:lpstr>Understanding file paths</vt:lpstr>
      <vt:lpstr>Understanding file paths</vt:lpstr>
      <vt:lpstr>Understanding file paths</vt:lpstr>
      <vt:lpstr>Relative vs absolute file paths</vt:lpstr>
      <vt:lpstr>Relative vs absolute file paths</vt:lpstr>
      <vt:lpstr>Relative vs absolute file paths</vt:lpstr>
      <vt:lpstr>Relative vs absolute file paths</vt:lpstr>
      <vt:lpstr>Relative vs absolute file paths</vt:lpstr>
      <vt:lpstr>Relative vs absolute file paths</vt:lpstr>
      <vt:lpstr>Relative vs absolute file paths</vt:lpstr>
      <vt:lpstr>&lt;screencast&gt;</vt:lpstr>
      <vt:lpstr>Relative vs absolute file paths</vt:lpstr>
      <vt:lpstr>Relative vs absolute file paths</vt:lpstr>
      <vt:lpstr>Relative vs absolute file paths</vt:lpstr>
      <vt:lpstr>Relative vs absolute file paths</vt:lpstr>
      <vt:lpstr>Relative vs absolute file paths</vt:lpstr>
      <vt:lpstr>Relative vs absolute file paths</vt:lpstr>
      <vt:lpstr>Relative vs absolute file paths</vt:lpstr>
      <vt:lpstr>Relative vs absolute file paths</vt:lpstr>
      <vt:lpstr>&lt;screencast&gt;</vt:lpstr>
      <vt:lpstr>Review</vt:lpstr>
      <vt:lpstr>Review</vt:lpstr>
      <vt:lpstr>Review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Command Line</dc:title>
  <cp:lastModifiedBy>Mulaudzi, Shandu</cp:lastModifiedBy>
  <cp:revision>13</cp:revision>
  <dcterms:modified xsi:type="dcterms:W3CDTF">2022-06-06T15:22:19Z</dcterms:modified>
</cp:coreProperties>
</file>