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7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9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9" r:id="rId2"/>
    <p:sldMasterId id="2147483676" r:id="rId3"/>
    <p:sldMasterId id="2147483683" r:id="rId4"/>
    <p:sldMasterId id="2147483690" r:id="rId5"/>
    <p:sldMasterId id="2147483699" r:id="rId6"/>
    <p:sldMasterId id="2147483707" r:id="rId7"/>
    <p:sldMasterId id="2147483713" r:id="rId8"/>
    <p:sldMasterId id="2147483719" r:id="rId9"/>
    <p:sldMasterId id="2147483725" r:id="rId10"/>
  </p:sldMasterIdLst>
  <p:notesMasterIdLst>
    <p:notesMasterId r:id="rId16"/>
  </p:notesMasterIdLst>
  <p:sldIdLst>
    <p:sldId id="256" r:id="rId11"/>
    <p:sldId id="545" r:id="rId12"/>
    <p:sldId id="556" r:id="rId13"/>
    <p:sldId id="557" r:id="rId14"/>
    <p:sldId id="5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34F"/>
    <a:srgbClr val="FBFBFB"/>
    <a:srgbClr val="FA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/>
    <p:restoredTop sz="96197" autoAdjust="0"/>
  </p:normalViewPr>
  <p:slideViewPr>
    <p:cSldViewPr snapToGrid="0" snapToObjects="1">
      <p:cViewPr varScale="1">
        <p:scale>
          <a:sx n="114" d="100"/>
          <a:sy n="114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38104-5DAC-6D41-8D46-F011BB463BAA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C251-979F-1745-A822-6C1513FD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0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Feedback:</a:t>
            </a:r>
          </a:p>
          <a:p>
            <a:r>
              <a:rPr lang="en-US" dirty="0"/>
              <a:t>- I’ll provide an overview figure to add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77DA1-22BC-3243-BB16-8A9EDC016A86}"/>
              </a:ext>
            </a:extLst>
          </p:cNvPr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840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26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6030CD-039E-AC49-9156-D612EFA1FE85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C5469-E0DB-4344-9520-E7E6EAE1D73B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226F1A-6F80-41F8-B086-DAC1D46C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1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9BD7C-EEC1-49C8-92DD-E8AE995E03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E4A525-7E09-4D85-AB40-B3A5574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62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/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BF1D6-E865-734A-9A02-44FC5536B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1"/>
            <a:ext cx="7781924" cy="437733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9BD7C-EEC1-49C8-92DD-E8AE995E03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E4A525-7E09-4D85-AB40-B3A5574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3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555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EF63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1EBEE-45F7-DF42-AAAD-3FCF65C1DCFC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1792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947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AAB30A-DDF2-7D4D-8F80-E3C9E1866844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62691A-EA57-1642-A70E-A15E4A906F0A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9261B3-FF8B-4B16-B0F0-2C621FD7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78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EDF69F5-E9A8-41D9-B603-42F88439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6703CF-2A18-4D17-9624-67D18F7526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7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BF1D6-E865-734A-9A02-44FC5536B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7734300" cy="43505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DF69F5-E9A8-41D9-B603-42F88439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6703CF-2A18-4D17-9624-67D18F7526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9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F836A90-9EC9-4547-8225-98446B67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81310D-09A1-47CE-B63D-50AA7957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4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545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3179-E8A6-2A4E-A593-BB123C11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2185-D2AF-A64F-A5C0-4CC1F0FA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F4CB-E5B2-4A44-8BB4-72E4A065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E8A7-A2E4-E848-AEAF-34102B5B5A18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562F-E736-9445-8F7F-DFE90EDC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36B2-E92A-FB46-9AC2-3F09028D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6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51E3-6B8D-C74D-92BE-FD734C64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0BF4-8F49-8548-AF5D-280D1C74B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BE374-A202-544F-9C23-F14006E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7B2AF-18A2-E942-A07F-F3F8044E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E8A7-A2E4-E848-AEAF-34102B5B5A18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5863-0E6B-5B43-802F-F55B971C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7218E-2935-0B4B-890C-C81A897F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96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0C6D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C7082-6E67-B248-BD14-5EF416FFE4CA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1216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455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BAF1FF-C111-1849-AABB-478092A3B9E0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DDBECB-6484-9449-9128-D4CB71775D3F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7155FF-3DE6-4F90-8C74-BAD77FB3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25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885E14-B40C-4AA4-9965-AB73787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752F-19E0-430A-86B4-B935E66121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03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/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023D4-C2CA-E349-B413-FAE5C4346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7677150" cy="431839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885E14-B40C-4AA4-9965-AB73787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752F-19E0-430A-86B4-B935E66121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55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2270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1A3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6A5FE-986F-E344-AD3F-8CA335BED5A9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1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8EBCE5-0958-AF46-8F73-3AF2531B7400}"/>
              </a:ext>
            </a:extLst>
          </p:cNvPr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AFC8B-B1CF-8148-8840-1012358DA4EE}"/>
              </a:ext>
            </a:extLst>
          </p:cNvPr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BDDC1B-07DB-FD42-956B-4B4687F8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48BC99C-1059-3440-8FA4-3449F9F2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>
            <a:lvl1pPr>
              <a:lnSpc>
                <a:spcPct val="90000"/>
              </a:lnSpc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78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607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9D6653-12A6-674F-9FFE-006B16563888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2BECE-DC81-6E4F-9A95-A2DC11EBFE12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9002025-2249-4339-9AD9-18F66EAA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63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125BFFC-0F92-454F-B82F-F1287AAE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8B9257-F1BE-422C-8D4D-A7749BB8BB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72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/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027E58-5CDD-4AAC-9B23-944131F8F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7677150" cy="431839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125BFFC-0F92-454F-B82F-F1287AAE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8B9257-F1BE-422C-8D4D-A7749BB8BB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812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1605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77DA1-22BC-3243-BB16-8A9EDC016A86}"/>
              </a:ext>
            </a:extLst>
          </p:cNvPr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58C23-DB4B-454C-8B94-84402E7B5C49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99037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797880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8EBCE5-0958-AF46-8F73-3AF2531B7400}"/>
              </a:ext>
            </a:extLst>
          </p:cNvPr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AFC8B-B1CF-8148-8840-1012358DA4EE}"/>
              </a:ext>
            </a:extLst>
          </p:cNvPr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BDDC1B-07DB-FD42-956B-4B4687F8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48BC99C-1059-3440-8FA4-3449F9F2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AA00B-DA76-4310-98A9-E89468EE8B57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F9538-0AC1-4841-9228-9A587D4993BF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9219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CDAA99-702C-B040-87E3-711C5764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1E5823-2429-A64F-9141-54FC02FE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A229B-EF15-5240-BB83-887CA205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8379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3161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CDAA99-702C-B040-87E3-711C5764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1E5823-2429-A64F-9141-54FC02FE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731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BF1D6-E865-734A-9A02-44FC5536B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7734300" cy="43505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DF69F5-E9A8-41D9-B603-42F88439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6703CF-2A18-4D17-9624-67D18F7526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668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3179-E8A6-2A4E-A593-BB123C11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2185-D2AF-A64F-A5C0-4CC1F0FA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F4CB-E5B2-4A44-8BB4-72E4A065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E8A7-A2E4-E848-AEAF-34102B5B5A18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562F-E736-9445-8F7F-DFE90EDC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36B2-E92A-FB46-9AC2-3F09028D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326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456D1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5157B-1213-944F-8DE3-220266278AEB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8664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905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6030CD-039E-AC49-9156-D612EFA1FE85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C5469-E0DB-4344-9520-E7E6EAE1D73B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226F1A-6F80-41F8-B086-DAC1D46C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686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9BD7C-EEC1-49C8-92DD-E8AE995E03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E4A525-7E09-4D85-AB40-B3A5574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4AB3-C92B-AD4F-9886-81F2CF87E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16700"/>
            <a:ext cx="12192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57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8971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EF63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1EBEE-45F7-DF42-AAAD-3FCF65C1DCFC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5215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69550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AAB30A-DDF2-7D4D-8F80-E3C9E1866844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62691A-EA57-1642-A70E-A15E4A906F0A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9261B3-FF8B-4B16-B0F0-2C621FD7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/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A11860-1ADF-644C-8D5A-81D2A1FA03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731760" cy="434911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CCDAA99-702C-B040-87E3-711C5764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1E5823-2429-A64F-9141-54FC02FE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180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EDF69F5-E9A8-41D9-B603-42F88439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6703CF-2A18-4D17-9624-67D18F7526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3DDDA-D61E-A946-99B6-BE58B9ECE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0400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775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6126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0C6D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C7082-6E67-B248-BD14-5EF416FFE4CA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16468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54370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BAF1FF-C111-1849-AABB-478092A3B9E0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DDBECB-6484-9449-9128-D4CB71775D3F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7155FF-3DE6-4F90-8C74-BAD77FB3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060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885E14-B40C-4AA4-9965-AB73787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752F-19E0-430A-86B4-B935E66121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65B98-860B-0D42-B84F-F74D0DFAF7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0400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266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1297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1A3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6A5FE-986F-E344-AD3F-8CA335BED5A9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57928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415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9D6653-12A6-674F-9FFE-006B16563888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2BECE-DC81-6E4F-9A95-A2DC11EBFE12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9002025-2249-4339-9AD9-18F66EAA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7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9242A6-CD97-4D45-867E-6BC31D31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5C9526E-4541-4CEF-B2BB-92EAA665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BC4E0E-8C0B-4375-A82C-E2CB0806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639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125BFFC-0F92-454F-B82F-F1287AAE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8B9257-F1BE-422C-8D4D-A7749BB8BB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88055-26C0-BA4C-BA03-919EA8B051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16700"/>
            <a:ext cx="12192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874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62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3179-E8A6-2A4E-A593-BB123C11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2185-D2AF-A64F-A5C0-4CC1F0FA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F4CB-E5B2-4A44-8BB4-72E4A065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E8A7-A2E4-E848-AEAF-34102B5B5A18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562F-E736-9445-8F7F-DFE90EDC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36B2-E92A-FB46-9AC2-3F09028D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6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51E3-6B8D-C74D-92BE-FD734C64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0BF4-8F49-8548-AF5D-280D1C74B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BE374-A202-544F-9C23-F14006E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7B2AF-18A2-E942-A07F-F3F8044E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E8A7-A2E4-E848-AEAF-34102B5B5A18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5863-0E6B-5B43-802F-F55B971C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7218E-2935-0B4B-890C-C81A897F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456D1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5157B-1213-944F-8DE3-220266278AEB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39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28F8E8A7-A2E4-E848-AEAF-34102B5B5A18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992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4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5586B75A-687E-405C-8A0B-8D00578BA2C3}" type="datetimeFigureOut">
              <a:rPr lang="en-US" smtClean="0"/>
              <a:pPr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6961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5586B75A-687E-405C-8A0B-8D00578BA2C3}" type="datetimeFigureOut">
              <a:rPr lang="en-US" smtClean="0"/>
              <a:pPr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6961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6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97" r:id="rId7"/>
    <p:sldLayoutId id="2147483698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5586B75A-687E-405C-8A0B-8D00578BA2C3}" type="datetimeFigureOut">
              <a:rPr lang="en-US" smtClean="0"/>
              <a:pPr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98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5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5586B75A-687E-405C-8A0B-8D00578BA2C3}" type="datetimeFigureOut">
              <a:rPr lang="en-US" smtClean="0"/>
              <a:pPr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7772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6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8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0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4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FCFB-2C45-F94A-82B6-F3956DE59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SARS-CoV-2 Lineage Assignment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4F15EA-5FAC-4BC3-BB8C-406AB8525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463414" cy="914400"/>
          </a:xfrm>
        </p:spPr>
        <p:txBody>
          <a:bodyPr/>
          <a:lstStyle/>
          <a:p>
            <a:r>
              <a:rPr lang="en-US" dirty="0"/>
              <a:t>Analysis Module</a:t>
            </a:r>
          </a:p>
        </p:txBody>
      </p:sp>
    </p:spTree>
    <p:extLst>
      <p:ext uri="{BB962C8B-B14F-4D97-AF65-F5344CB8AC3E}">
        <p14:creationId xmlns:p14="http://schemas.microsoft.com/office/powerpoint/2010/main" val="392916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5387-2CD1-45CE-8AD1-421C315C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epidemiology workflow</a:t>
            </a:r>
          </a:p>
        </p:txBody>
      </p:sp>
      <p:sp>
        <p:nvSpPr>
          <p:cNvPr id="5" name="Google Shape;381;p90">
            <a:extLst>
              <a:ext uri="{FF2B5EF4-FFF2-40B4-BE49-F238E27FC236}">
                <a16:creationId xmlns:a16="http://schemas.microsoft.com/office/drawing/2014/main" id="{A19F5E8C-7169-5D44-978A-408C1626F06B}"/>
              </a:ext>
            </a:extLst>
          </p:cNvPr>
          <p:cNvSpPr/>
          <p:nvPr/>
        </p:nvSpPr>
        <p:spPr>
          <a:xfrm>
            <a:off x="7676917" y="6361403"/>
            <a:ext cx="4441371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</a:t>
            </a:r>
            <a:r>
              <a:rPr lang="en-US" sz="8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www.pixeltrue.com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/about, 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CC BY-SA 4.0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381;p90">
            <a:extLst>
              <a:ext uri="{FF2B5EF4-FFF2-40B4-BE49-F238E27FC236}">
                <a16:creationId xmlns:a16="http://schemas.microsoft.com/office/drawing/2014/main" id="{A26A842D-1B35-9746-9666-815D8BC69E8E}"/>
              </a:ext>
            </a:extLst>
          </p:cNvPr>
          <p:cNvSpPr/>
          <p:nvPr/>
        </p:nvSpPr>
        <p:spPr>
          <a:xfrm>
            <a:off x="11040602" y="6181787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936730-DE21-A346-BF8C-5583B00FF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1" y="1257186"/>
            <a:ext cx="10878123" cy="248290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83EB79-A95D-6A4D-A718-13B37E0DCB9D}"/>
              </a:ext>
            </a:extLst>
          </p:cNvPr>
          <p:cNvSpPr/>
          <p:nvPr/>
        </p:nvSpPr>
        <p:spPr>
          <a:xfrm>
            <a:off x="9341708" y="1382527"/>
            <a:ext cx="2257816" cy="2293011"/>
          </a:xfrm>
          <a:prstGeom prst="roundRect">
            <a:avLst>
              <a:gd name="adj" fmla="val 9294"/>
            </a:avLst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1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5387-2CD1-45CE-8AD1-421C315C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epidemiology workflow</a:t>
            </a:r>
          </a:p>
        </p:txBody>
      </p:sp>
      <p:sp>
        <p:nvSpPr>
          <p:cNvPr id="5" name="Google Shape;381;p90">
            <a:extLst>
              <a:ext uri="{FF2B5EF4-FFF2-40B4-BE49-F238E27FC236}">
                <a16:creationId xmlns:a16="http://schemas.microsoft.com/office/drawing/2014/main" id="{A19F5E8C-7169-5D44-978A-408C1626F06B}"/>
              </a:ext>
            </a:extLst>
          </p:cNvPr>
          <p:cNvSpPr/>
          <p:nvPr/>
        </p:nvSpPr>
        <p:spPr>
          <a:xfrm>
            <a:off x="7676917" y="6361403"/>
            <a:ext cx="4441371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</a:t>
            </a:r>
            <a:r>
              <a:rPr lang="en-US" sz="8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www.pixeltrue.com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/about, 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CC BY-SA 4.0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381;p90">
            <a:extLst>
              <a:ext uri="{FF2B5EF4-FFF2-40B4-BE49-F238E27FC236}">
                <a16:creationId xmlns:a16="http://schemas.microsoft.com/office/drawing/2014/main" id="{A26A842D-1B35-9746-9666-815D8BC69E8E}"/>
              </a:ext>
            </a:extLst>
          </p:cNvPr>
          <p:cNvSpPr/>
          <p:nvPr/>
        </p:nvSpPr>
        <p:spPr>
          <a:xfrm>
            <a:off x="11040602" y="6181787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936730-DE21-A346-BF8C-5583B00FF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1" y="1257186"/>
            <a:ext cx="10878123" cy="2482901"/>
          </a:xfrm>
          <a:prstGeom prst="rect">
            <a:avLst/>
          </a:prstGeom>
        </p:spPr>
      </p:pic>
      <p:sp>
        <p:nvSpPr>
          <p:cNvPr id="13" name="Google Shape;326;p70">
            <a:extLst>
              <a:ext uri="{FF2B5EF4-FFF2-40B4-BE49-F238E27FC236}">
                <a16:creationId xmlns:a16="http://schemas.microsoft.com/office/drawing/2014/main" id="{7587550F-EC3E-044B-854C-CE3876445080}"/>
              </a:ext>
            </a:extLst>
          </p:cNvPr>
          <p:cNvSpPr/>
          <p:nvPr/>
        </p:nvSpPr>
        <p:spPr>
          <a:xfrm>
            <a:off x="4555936" y="4214086"/>
            <a:ext cx="398589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Build a background dataset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545454"/>
                </a:solidFill>
                <a:latin typeface="Poppins"/>
                <a:cs typeface="Poppins"/>
                <a:sym typeface="Poppins"/>
              </a:rPr>
              <a:t>Multiple sequence alignment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545454"/>
                </a:solidFill>
                <a:latin typeface="Poppins"/>
                <a:cs typeface="Poppins"/>
                <a:sym typeface="Poppins"/>
              </a:rPr>
              <a:t>Run phylogenetic analysis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545454"/>
                </a:solidFill>
                <a:latin typeface="Poppins"/>
                <a:cs typeface="Poppins"/>
                <a:sym typeface="Poppins"/>
              </a:rPr>
              <a:t>Determine lineage assignments</a:t>
            </a:r>
            <a:endParaRPr kern="0" dirty="0">
              <a:solidFill>
                <a:srgbClr val="545454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8AA67-7690-4A4D-ACC1-DB1EC4E5FAC6}"/>
              </a:ext>
            </a:extLst>
          </p:cNvPr>
          <p:cNvSpPr txBox="1"/>
          <p:nvPr/>
        </p:nvSpPr>
        <p:spPr>
          <a:xfrm>
            <a:off x="4296446" y="4304768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D70F7-11CB-FB4B-8605-5B056A717DD8}"/>
              </a:ext>
            </a:extLst>
          </p:cNvPr>
          <p:cNvSpPr txBox="1"/>
          <p:nvPr/>
        </p:nvSpPr>
        <p:spPr>
          <a:xfrm>
            <a:off x="4296446" y="4700184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9E2AC-107D-5E45-8A10-609CCBD927D1}"/>
              </a:ext>
            </a:extLst>
          </p:cNvPr>
          <p:cNvSpPr txBox="1"/>
          <p:nvPr/>
        </p:nvSpPr>
        <p:spPr>
          <a:xfrm>
            <a:off x="4296446" y="5132670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A7FC5F5-C0C5-8547-97B7-9F2576836D06}"/>
              </a:ext>
            </a:extLst>
          </p:cNvPr>
          <p:cNvSpPr/>
          <p:nvPr/>
        </p:nvSpPr>
        <p:spPr>
          <a:xfrm>
            <a:off x="9341708" y="1382527"/>
            <a:ext cx="2257816" cy="2293011"/>
          </a:xfrm>
          <a:prstGeom prst="roundRect">
            <a:avLst>
              <a:gd name="adj" fmla="val 9294"/>
            </a:avLst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D5EEB-43BD-8140-B14C-8CA80B98E4C6}"/>
              </a:ext>
            </a:extLst>
          </p:cNvPr>
          <p:cNvSpPr txBox="1"/>
          <p:nvPr/>
        </p:nvSpPr>
        <p:spPr>
          <a:xfrm>
            <a:off x="4296446" y="5545266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9375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6;p70">
            <a:extLst>
              <a:ext uri="{FF2B5EF4-FFF2-40B4-BE49-F238E27FC236}">
                <a16:creationId xmlns:a16="http://schemas.microsoft.com/office/drawing/2014/main" id="{E30445C2-5908-574B-88DE-7CD73820B27F}"/>
              </a:ext>
            </a:extLst>
          </p:cNvPr>
          <p:cNvSpPr/>
          <p:nvPr/>
        </p:nvSpPr>
        <p:spPr>
          <a:xfrm>
            <a:off x="4555936" y="4214086"/>
            <a:ext cx="398589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Build a background dataset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chemeClr val="bg2"/>
                </a:solidFill>
                <a:latin typeface="Poppins"/>
                <a:cs typeface="Poppins"/>
                <a:sym typeface="Poppins"/>
              </a:rPr>
              <a:t>Multiple sequence alignment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chemeClr val="bg2"/>
                </a:solidFill>
                <a:latin typeface="Poppins"/>
                <a:cs typeface="Poppins"/>
                <a:sym typeface="Poppins"/>
              </a:rPr>
              <a:t>Run phylogenetic analysis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chemeClr val="bg2"/>
                </a:solidFill>
                <a:latin typeface="Poppins"/>
                <a:cs typeface="Poppins"/>
                <a:sym typeface="Poppins"/>
              </a:rPr>
              <a:t>Determine lineage assignments</a:t>
            </a:r>
            <a:endParaRPr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4FA7C0-37D2-7245-BED8-2B576D3B2D52}"/>
              </a:ext>
            </a:extLst>
          </p:cNvPr>
          <p:cNvSpPr txBox="1"/>
          <p:nvPr/>
        </p:nvSpPr>
        <p:spPr>
          <a:xfrm>
            <a:off x="4296446" y="4304768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Poppins Black" pitchFamily="2" charset="77"/>
                <a:cs typeface="Poppins Black" pitchFamily="2" charset="7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CB6A5C-9A21-1F4F-B5A9-3BC2967A22AD}"/>
              </a:ext>
            </a:extLst>
          </p:cNvPr>
          <p:cNvSpPr txBox="1"/>
          <p:nvPr/>
        </p:nvSpPr>
        <p:spPr>
          <a:xfrm>
            <a:off x="4296446" y="4700184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Poppins Black" pitchFamily="2" charset="77"/>
                <a:cs typeface="Poppins Black" pitchFamily="2" charset="7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6ABEA-71BB-904A-877B-D9D262152832}"/>
              </a:ext>
            </a:extLst>
          </p:cNvPr>
          <p:cNvSpPr txBox="1"/>
          <p:nvPr/>
        </p:nvSpPr>
        <p:spPr>
          <a:xfrm>
            <a:off x="4296446" y="5132670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Poppins Black" pitchFamily="2" charset="77"/>
                <a:cs typeface="Poppins Black" pitchFamily="2" charset="7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73085-BC75-2D4A-8D92-E21640A2E981}"/>
              </a:ext>
            </a:extLst>
          </p:cNvPr>
          <p:cNvSpPr txBox="1"/>
          <p:nvPr/>
        </p:nvSpPr>
        <p:spPr>
          <a:xfrm>
            <a:off x="4296446" y="5545266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Poppins Black" pitchFamily="2" charset="77"/>
                <a:cs typeface="Poppins Black" pitchFamily="2" charset="77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A5387-2CD1-45CE-8AD1-421C315C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epidemiology workflow</a:t>
            </a:r>
          </a:p>
        </p:txBody>
      </p:sp>
      <p:sp>
        <p:nvSpPr>
          <p:cNvPr id="5" name="Google Shape;381;p90">
            <a:extLst>
              <a:ext uri="{FF2B5EF4-FFF2-40B4-BE49-F238E27FC236}">
                <a16:creationId xmlns:a16="http://schemas.microsoft.com/office/drawing/2014/main" id="{A19F5E8C-7169-5D44-978A-408C1626F06B}"/>
              </a:ext>
            </a:extLst>
          </p:cNvPr>
          <p:cNvSpPr/>
          <p:nvPr/>
        </p:nvSpPr>
        <p:spPr>
          <a:xfrm>
            <a:off x="7676917" y="6361403"/>
            <a:ext cx="4441371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</a:t>
            </a:r>
            <a:r>
              <a:rPr lang="en-US" sz="8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www.pixeltrue.com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/about, 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CC BY-SA 4.0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381;p90">
            <a:extLst>
              <a:ext uri="{FF2B5EF4-FFF2-40B4-BE49-F238E27FC236}">
                <a16:creationId xmlns:a16="http://schemas.microsoft.com/office/drawing/2014/main" id="{A26A842D-1B35-9746-9666-815D8BC69E8E}"/>
              </a:ext>
            </a:extLst>
          </p:cNvPr>
          <p:cNvSpPr/>
          <p:nvPr/>
        </p:nvSpPr>
        <p:spPr>
          <a:xfrm>
            <a:off x="11040602" y="6181787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936730-DE21-A346-BF8C-5583B00FF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1" y="1257186"/>
            <a:ext cx="10878123" cy="248290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F64C21-5F0F-354E-B0D8-9C716F6C2A0A}"/>
              </a:ext>
            </a:extLst>
          </p:cNvPr>
          <p:cNvSpPr/>
          <p:nvPr/>
        </p:nvSpPr>
        <p:spPr>
          <a:xfrm>
            <a:off x="9341708" y="1382527"/>
            <a:ext cx="2257816" cy="2293011"/>
          </a:xfrm>
          <a:prstGeom prst="roundRect">
            <a:avLst>
              <a:gd name="adj" fmla="val 9294"/>
            </a:avLst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D5CA5-4641-D44A-933F-59717AA094AE}"/>
              </a:ext>
            </a:extLst>
          </p:cNvPr>
          <p:cNvSpPr/>
          <p:nvPr/>
        </p:nvSpPr>
        <p:spPr>
          <a:xfrm>
            <a:off x="918210" y="4776700"/>
            <a:ext cx="11022227" cy="605481"/>
          </a:xfrm>
          <a:prstGeom prst="rect">
            <a:avLst/>
          </a:prstGeom>
          <a:solidFill>
            <a:srgbClr val="F0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oppins" pitchFamily="2" charset="77"/>
                <a:cs typeface="Poppins" pitchFamily="2" charset="77"/>
              </a:rPr>
              <a:t>SARS-CoV-2 lineage assignment</a:t>
            </a:r>
          </a:p>
        </p:txBody>
      </p:sp>
    </p:spTree>
    <p:extLst>
      <p:ext uri="{BB962C8B-B14F-4D97-AF65-F5344CB8AC3E}">
        <p14:creationId xmlns:p14="http://schemas.microsoft.com/office/powerpoint/2010/main" val="31765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27A3C84-151F-1945-A2E6-F536CDC3FD7B}"/>
              </a:ext>
            </a:extLst>
          </p:cNvPr>
          <p:cNvSpPr txBox="1">
            <a:spLocks/>
          </p:cNvSpPr>
          <p:nvPr/>
        </p:nvSpPr>
        <p:spPr>
          <a:xfrm>
            <a:off x="997468" y="3344703"/>
            <a:ext cx="10125446" cy="2071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[screencast]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684765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" id="{54E323EB-DC37-4CEC-89AA-A9F14CDA8FB2}" vid="{9AB0FDBA-0E68-42B5-AAA4-2D4A05570BB4}"/>
    </a:ext>
  </a:extLst>
</a:theme>
</file>

<file path=ppt/theme/theme10.xml><?xml version="1.0" encoding="utf-8"?>
<a:theme xmlns:a="http://schemas.openxmlformats.org/drawingml/2006/main" name="9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0271BD68-3CB0-47CD-9D15-80340C67A22C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" id="{54E323EB-DC37-4CEC-89AA-A9F14CDA8FB2}" vid="{0628DA5B-5D38-4028-97B6-D43F89AFA4B9}"/>
    </a:ext>
  </a:extLst>
</a:theme>
</file>

<file path=ppt/theme/theme3.xml><?xml version="1.0" encoding="utf-8"?>
<a:theme xmlns:a="http://schemas.openxmlformats.org/drawingml/2006/main" name="4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" id="{54E323EB-DC37-4CEC-89AA-A9F14CDA8FB2}" vid="{4F9386F5-A8A0-4583-A5CD-3D3A30B29741}"/>
    </a:ext>
  </a:extLst>
</a:theme>
</file>

<file path=ppt/theme/theme4.xml><?xml version="1.0" encoding="utf-8"?>
<a:theme xmlns:a="http://schemas.openxmlformats.org/drawingml/2006/main" name="2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" id="{54E323EB-DC37-4CEC-89AA-A9F14CDA8FB2}" vid="{89111804-2E19-4814-BDCC-E610AF9C1F57}"/>
    </a:ext>
  </a:extLst>
</a:theme>
</file>

<file path=ppt/theme/theme5.xml><?xml version="1.0" encoding="utf-8"?>
<a:theme xmlns:a="http://schemas.openxmlformats.org/drawingml/2006/main" name="3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" id="{54E323EB-DC37-4CEC-89AA-A9F14CDA8FB2}" vid="{C9C9D275-2EA2-4F4F-877F-638D820A5DA3}"/>
    </a:ext>
  </a:extLst>
</a:theme>
</file>

<file path=ppt/theme/theme6.xml><?xml version="1.0" encoding="utf-8"?>
<a:theme xmlns:a="http://schemas.openxmlformats.org/drawingml/2006/main" name="5_Fra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DB755B85-CD8C-41F8-B845-A3C15906F3DF}"/>
    </a:ext>
  </a:extLst>
</a:theme>
</file>

<file path=ppt/theme/theme7.xml><?xml version="1.0" encoding="utf-8"?>
<a:theme xmlns:a="http://schemas.openxmlformats.org/drawingml/2006/main" name="6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0B72DD8C-063E-4FBB-A00A-8638B2B7E539}"/>
    </a:ext>
  </a:extLst>
</a:theme>
</file>

<file path=ppt/theme/theme8.xml><?xml version="1.0" encoding="utf-8"?>
<a:theme xmlns:a="http://schemas.openxmlformats.org/drawingml/2006/main" name="7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DC63A3A9-1749-415D-8A60-FEA7A19B6A1C}"/>
    </a:ext>
  </a:extLst>
</a:theme>
</file>

<file path=ppt/theme/theme9.xml><?xml version="1.0" encoding="utf-8"?>
<a:theme xmlns:a="http://schemas.openxmlformats.org/drawingml/2006/main" name="8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9619A656-F391-456A-8532-1BAE9496B0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WARNID_training_template</Template>
  <TotalTime>21078</TotalTime>
  <Words>135</Words>
  <Application>Microsoft Macintosh PowerPoint</Application>
  <PresentationFormat>Widescreen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5</vt:i4>
      </vt:variant>
    </vt:vector>
  </HeadingPairs>
  <TitlesOfParts>
    <vt:vector size="21" baseType="lpstr">
      <vt:lpstr>Arial</vt:lpstr>
      <vt:lpstr>Calibri</vt:lpstr>
      <vt:lpstr>Corbel</vt:lpstr>
      <vt:lpstr>Poppins</vt:lpstr>
      <vt:lpstr>Poppins Black</vt:lpstr>
      <vt:lpstr>Wingdings 2</vt:lpstr>
      <vt:lpstr>Frame</vt:lpstr>
      <vt:lpstr>1_Frame</vt:lpstr>
      <vt:lpstr>4_Frame</vt:lpstr>
      <vt:lpstr>2_Frame</vt:lpstr>
      <vt:lpstr>3_Frame</vt:lpstr>
      <vt:lpstr>5_Frame</vt:lpstr>
      <vt:lpstr>6_Frame</vt:lpstr>
      <vt:lpstr>7_Frame</vt:lpstr>
      <vt:lpstr>8_Frame</vt:lpstr>
      <vt:lpstr>9_Frame</vt:lpstr>
      <vt:lpstr>SARS-CoV-2 Lineage Assignment</vt:lpstr>
      <vt:lpstr>Genomic epidemiology workflow</vt:lpstr>
      <vt:lpstr>Genomic epidemiology workflow</vt:lpstr>
      <vt:lpstr>Genomic epidemiology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Maximum Likelihood Tree</dc:title>
  <dc:creator>Edyth Parker</dc:creator>
  <cp:lastModifiedBy>Shirlee Wohl</cp:lastModifiedBy>
  <cp:revision>71</cp:revision>
  <dcterms:created xsi:type="dcterms:W3CDTF">2021-12-30T21:13:45Z</dcterms:created>
  <dcterms:modified xsi:type="dcterms:W3CDTF">2022-05-02T02:00:55Z</dcterms:modified>
</cp:coreProperties>
</file>