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2" r:id="rId10"/>
    <p:sldId id="291" r:id="rId11"/>
    <p:sldId id="264" r:id="rId12"/>
    <p:sldId id="265" r:id="rId13"/>
    <p:sldId id="266" r:id="rId14"/>
    <p:sldId id="267" r:id="rId15"/>
    <p:sldId id="299" r:id="rId16"/>
    <p:sldId id="300" r:id="rId17"/>
    <p:sldId id="293" r:id="rId18"/>
    <p:sldId id="271" r:id="rId19"/>
    <p:sldId id="272" r:id="rId20"/>
    <p:sldId id="301" r:id="rId21"/>
    <p:sldId id="273" r:id="rId22"/>
    <p:sldId id="274" r:id="rId23"/>
    <p:sldId id="302" r:id="rId24"/>
    <p:sldId id="303" r:id="rId25"/>
    <p:sldId id="278" r:id="rId26"/>
    <p:sldId id="279" r:id="rId27"/>
    <p:sldId id="280" r:id="rId28"/>
    <p:sldId id="281" r:id="rId29"/>
    <p:sldId id="295" r:id="rId30"/>
    <p:sldId id="282" r:id="rId31"/>
    <p:sldId id="283" r:id="rId32"/>
    <p:sldId id="284" r:id="rId33"/>
    <p:sldId id="296" r:id="rId34"/>
    <p:sldId id="297" r:id="rId35"/>
    <p:sldId id="304" r:id="rId36"/>
    <p:sldId id="286" r:id="rId37"/>
    <p:sldId id="305" r:id="rId38"/>
    <p:sldId id="288" r:id="rId39"/>
    <p:sldId id="306" r:id="rId40"/>
    <p:sldId id="290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rbel" panose="020B0503020204020204" pitchFamily="34" charset="0"/>
      <p:regular r:id="rId47"/>
      <p:bold r:id="rId48"/>
      <p:italic r:id="rId49"/>
      <p:boldItalic r:id="rId50"/>
    </p:embeddedFont>
    <p:embeddedFont>
      <p:font typeface="Helvetica Neue" panose="02000503000000020004" pitchFamily="2" charset="0"/>
      <p:regular r:id="rId51"/>
      <p:bold r:id="rId52"/>
      <p:italic r:id="rId53"/>
      <p:boldItalic r:id="rId54"/>
    </p:embeddedFont>
    <p:embeddedFont>
      <p:font typeface="Poppins" pitchFamily="2" charset="77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4UXzimsca0WAiHfc2S+mHMQCF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  <a:srgbClr val="F0624F"/>
    <a:srgbClr val="FF0001"/>
    <a:srgbClr val="FF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B6D6F2-418D-408A-9DAE-D161F16EF26E}">
  <a:tblStyle styleId="{53B6D6F2-418D-408A-9DAE-D161F16EF26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/>
    <p:restoredTop sz="89586"/>
  </p:normalViewPr>
  <p:slideViewPr>
    <p:cSldViewPr snapToGrid="0">
      <p:cViewPr varScale="1">
        <p:scale>
          <a:sx n="120" d="100"/>
          <a:sy n="120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394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284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535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557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Feedback: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I will provide an overview figure to go here, this is a placeholder for now</a:t>
            </a:r>
            <a:endParaRPr/>
          </a:p>
        </p:txBody>
      </p:sp>
      <p:sp>
        <p:nvSpPr>
          <p:cNvPr id="44" name="Google Shape;44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5796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207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557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9" name="Google Shape;3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endParaRPr/>
          </a:p>
        </p:txBody>
      </p:sp>
      <p:sp>
        <p:nvSpPr>
          <p:cNvPr id="413" name="Google Shape;41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09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455" name="Google Shape;45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endParaRPr/>
          </a:p>
        </p:txBody>
      </p:sp>
      <p:sp>
        <p:nvSpPr>
          <p:cNvPr id="486" name="Google Shape;48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9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endParaRPr/>
          </a:p>
        </p:txBody>
      </p:sp>
      <p:sp>
        <p:nvSpPr>
          <p:cNvPr id="413" name="Google Shape;41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98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157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endParaRPr/>
          </a:p>
        </p:txBody>
      </p:sp>
      <p:sp>
        <p:nvSpPr>
          <p:cNvPr id="564" name="Google Shape;564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endParaRPr/>
          </a:p>
        </p:txBody>
      </p:sp>
      <p:sp>
        <p:nvSpPr>
          <p:cNvPr id="564" name="Google Shape;564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656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8" name="Google Shape;578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endParaRPr/>
          </a:p>
        </p:txBody>
      </p:sp>
      <p:sp>
        <p:nvSpPr>
          <p:cNvPr id="80" name="Google Shape;80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55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3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6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3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63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4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4"/>
          <p:cNvSpPr txBox="1">
            <a:spLocks noGrp="1"/>
          </p:cNvSpPr>
          <p:nvPr>
            <p:ph type="body" idx="1"/>
          </p:nvPr>
        </p:nvSpPr>
        <p:spPr>
          <a:xfrm>
            <a:off x="918210" y="153511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pic>
        <p:nvPicPr>
          <p:cNvPr id="22" name="Google Shape;22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04000"/>
            <a:ext cx="1219200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5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" name="Google Shape;25;p65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Poppins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7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6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6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Poppins"/>
              <a:buNone/>
            </a:pPr>
            <a:r>
              <a:rPr lang="en-US" b="1">
                <a:latin typeface="Poppins"/>
                <a:ea typeface="Poppins"/>
                <a:cs typeface="Poppins"/>
                <a:sym typeface="Poppins"/>
              </a:rPr>
              <a:t>Introduction to Phylogenetics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" name="Google Shape;40;p54"/>
          <p:cNvSpPr txBox="1">
            <a:spLocks noGrp="1"/>
          </p:cNvSpPr>
          <p:nvPr>
            <p:ph type="subTitle" idx="1"/>
          </p:nvPr>
        </p:nvSpPr>
        <p:spPr>
          <a:xfrm>
            <a:off x="1100014" y="4670246"/>
            <a:ext cx="744889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Analysis Module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8;p10">
            <a:extLst>
              <a:ext uri="{FF2B5EF4-FFF2-40B4-BE49-F238E27FC236}">
                <a16:creationId xmlns:a16="http://schemas.microsoft.com/office/drawing/2014/main" id="{4EA6800D-1C42-A477-AE05-D5A4397C0C88}"/>
              </a:ext>
            </a:extLst>
          </p:cNvPr>
          <p:cNvSpPr txBox="1"/>
          <p:nvPr/>
        </p:nvSpPr>
        <p:spPr>
          <a:xfrm>
            <a:off x="3327819" y="2089950"/>
            <a:ext cx="5536362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1: GTCTCGGCTC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2: GTGTCGGCTA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3: GTGTCAGCTA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buClr>
                <a:srgbClr val="FF0000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4: GTGCCAGCTA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buClr>
                <a:srgbClr val="FF0000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5: GGGCCATCTA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6: ATGCCAGCTA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6007320" y="2089950"/>
            <a:ext cx="2554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D49B8-1EB5-4C7B-6A72-25AA303D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Genomes must be aligned for phylogenetics</a:t>
            </a:r>
          </a:p>
        </p:txBody>
      </p:sp>
    </p:spTree>
    <p:extLst>
      <p:ext uri="{BB962C8B-B14F-4D97-AF65-F5344CB8AC3E}">
        <p14:creationId xmlns:p14="http://schemas.microsoft.com/office/powerpoint/2010/main" val="110407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0" descr="A picture containing text, athletic game, ball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50848" y="1600689"/>
            <a:ext cx="4283384" cy="417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/>
        </p:nvSpPr>
        <p:spPr>
          <a:xfrm>
            <a:off x="5812845" y="5116066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8495326" y="4563130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7321632" y="3632394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8111337" y="3272921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8495326" y="2538680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8497739" y="1766012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1252448" y="2197545"/>
            <a:ext cx="2554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520B9-8F07-656D-F81C-D14E6394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Sequence data is used to create phylogenetic trees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81CBBDD-AC2D-52DB-8076-1177058CEDAA}"/>
              </a:ext>
            </a:extLst>
          </p:cNvPr>
          <p:cNvSpPr/>
          <p:nvPr/>
        </p:nvSpPr>
        <p:spPr>
          <a:xfrm>
            <a:off x="4169098" y="3212091"/>
            <a:ext cx="990099" cy="458174"/>
          </a:xfrm>
          <a:prstGeom prst="rightArrow">
            <a:avLst/>
          </a:prstGeom>
          <a:solidFill>
            <a:srgbClr val="F0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B533A19-CD02-8052-4F9F-4BC8C547557C}"/>
              </a:ext>
            </a:extLst>
          </p:cNvPr>
          <p:cNvSpPr/>
          <p:nvPr/>
        </p:nvSpPr>
        <p:spPr>
          <a:xfrm>
            <a:off x="4450848" y="6172352"/>
            <a:ext cx="6473692" cy="127000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24328-9F72-BB87-D5EA-CE8860DDE942}"/>
              </a:ext>
            </a:extLst>
          </p:cNvPr>
          <p:cNvSpPr txBox="1"/>
          <p:nvPr/>
        </p:nvSpPr>
        <p:spPr>
          <a:xfrm>
            <a:off x="4450848" y="5872059"/>
            <a:ext cx="647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Genetic change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40E32-5168-57A1-6AAC-94D3849B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phylogenetic trees</a:t>
            </a:r>
          </a:p>
        </p:txBody>
      </p:sp>
      <p:pic>
        <p:nvPicPr>
          <p:cNvPr id="27" name="Google Shape;111;p10" descr="A picture containing text, athletic game, ball&#10;&#10;Description automatically generated">
            <a:extLst>
              <a:ext uri="{FF2B5EF4-FFF2-40B4-BE49-F238E27FC236}">
                <a16:creationId xmlns:a16="http://schemas.microsoft.com/office/drawing/2014/main" id="{8722E588-EF43-1E98-43A4-97A874EF6285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50848" y="1600689"/>
            <a:ext cx="4283384" cy="41754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12;p10">
            <a:extLst>
              <a:ext uri="{FF2B5EF4-FFF2-40B4-BE49-F238E27FC236}">
                <a16:creationId xmlns:a16="http://schemas.microsoft.com/office/drawing/2014/main" id="{F6AFF05D-A3CB-0007-25E0-F847E5EB17FC}"/>
              </a:ext>
            </a:extLst>
          </p:cNvPr>
          <p:cNvSpPr txBox="1"/>
          <p:nvPr/>
        </p:nvSpPr>
        <p:spPr>
          <a:xfrm>
            <a:off x="5812845" y="5116066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" name="Google Shape;113;p10">
            <a:extLst>
              <a:ext uri="{FF2B5EF4-FFF2-40B4-BE49-F238E27FC236}">
                <a16:creationId xmlns:a16="http://schemas.microsoft.com/office/drawing/2014/main" id="{4ABCEA0F-5814-96FC-483B-7E2D16E82BAC}"/>
              </a:ext>
            </a:extLst>
          </p:cNvPr>
          <p:cNvSpPr txBox="1"/>
          <p:nvPr/>
        </p:nvSpPr>
        <p:spPr>
          <a:xfrm>
            <a:off x="8495326" y="4563130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114;p10">
            <a:extLst>
              <a:ext uri="{FF2B5EF4-FFF2-40B4-BE49-F238E27FC236}">
                <a16:creationId xmlns:a16="http://schemas.microsoft.com/office/drawing/2014/main" id="{6D92420F-8E57-CD39-C089-1CC767A69C66}"/>
              </a:ext>
            </a:extLst>
          </p:cNvPr>
          <p:cNvSpPr txBox="1"/>
          <p:nvPr/>
        </p:nvSpPr>
        <p:spPr>
          <a:xfrm>
            <a:off x="7321632" y="3632394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" name="Google Shape;115;p10">
            <a:extLst>
              <a:ext uri="{FF2B5EF4-FFF2-40B4-BE49-F238E27FC236}">
                <a16:creationId xmlns:a16="http://schemas.microsoft.com/office/drawing/2014/main" id="{82C1CB10-BAD8-0922-3F54-C5AC84AD9940}"/>
              </a:ext>
            </a:extLst>
          </p:cNvPr>
          <p:cNvSpPr txBox="1"/>
          <p:nvPr/>
        </p:nvSpPr>
        <p:spPr>
          <a:xfrm>
            <a:off x="8111337" y="3272921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" name="Google Shape;116;p10">
            <a:extLst>
              <a:ext uri="{FF2B5EF4-FFF2-40B4-BE49-F238E27FC236}">
                <a16:creationId xmlns:a16="http://schemas.microsoft.com/office/drawing/2014/main" id="{D9A02206-B43C-C06F-6DEF-9F8FECB324E4}"/>
              </a:ext>
            </a:extLst>
          </p:cNvPr>
          <p:cNvSpPr txBox="1"/>
          <p:nvPr/>
        </p:nvSpPr>
        <p:spPr>
          <a:xfrm>
            <a:off x="8495326" y="2538680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" name="Google Shape;117;p10">
            <a:extLst>
              <a:ext uri="{FF2B5EF4-FFF2-40B4-BE49-F238E27FC236}">
                <a16:creationId xmlns:a16="http://schemas.microsoft.com/office/drawing/2014/main" id="{599F6271-3203-3C75-52FD-A4682C33D5E1}"/>
              </a:ext>
            </a:extLst>
          </p:cNvPr>
          <p:cNvSpPr txBox="1"/>
          <p:nvPr/>
        </p:nvSpPr>
        <p:spPr>
          <a:xfrm>
            <a:off x="8497739" y="1766012"/>
            <a:ext cx="389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C1E73A8-0F74-7FDA-E343-0C11EF225399}"/>
              </a:ext>
            </a:extLst>
          </p:cNvPr>
          <p:cNvSpPr/>
          <p:nvPr/>
        </p:nvSpPr>
        <p:spPr>
          <a:xfrm>
            <a:off x="4450848" y="6172352"/>
            <a:ext cx="6473692" cy="127000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7F4585-D17C-6594-D592-43BE86F7A616}"/>
              </a:ext>
            </a:extLst>
          </p:cNvPr>
          <p:cNvSpPr txBox="1"/>
          <p:nvPr/>
        </p:nvSpPr>
        <p:spPr>
          <a:xfrm>
            <a:off x="4450848" y="5872059"/>
            <a:ext cx="647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Genetic change</a:t>
            </a:r>
          </a:p>
        </p:txBody>
      </p:sp>
      <p:sp>
        <p:nvSpPr>
          <p:cNvPr id="37" name="Google Shape;377;p27">
            <a:extLst>
              <a:ext uri="{FF2B5EF4-FFF2-40B4-BE49-F238E27FC236}">
                <a16:creationId xmlns:a16="http://schemas.microsoft.com/office/drawing/2014/main" id="{9B6A916A-4EEA-6396-B62D-B612AECA9D44}"/>
              </a:ext>
            </a:extLst>
          </p:cNvPr>
          <p:cNvSpPr txBox="1"/>
          <p:nvPr/>
        </p:nvSpPr>
        <p:spPr>
          <a:xfrm>
            <a:off x="2295402" y="3467012"/>
            <a:ext cx="5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0.02</a:t>
            </a:r>
            <a:endParaRPr sz="14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384;p26">
            <a:extLst>
              <a:ext uri="{FF2B5EF4-FFF2-40B4-BE49-F238E27FC236}">
                <a16:creationId xmlns:a16="http://schemas.microsoft.com/office/drawing/2014/main" id="{4B3154AD-A724-2D49-FD83-85BEFE28EE7D}"/>
              </a:ext>
            </a:extLst>
          </p:cNvPr>
          <p:cNvSpPr txBox="1"/>
          <p:nvPr/>
        </p:nvSpPr>
        <p:spPr>
          <a:xfrm>
            <a:off x="3476734" y="5359782"/>
            <a:ext cx="110804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Branch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85;p26">
            <a:extLst>
              <a:ext uri="{FF2B5EF4-FFF2-40B4-BE49-F238E27FC236}">
                <a16:creationId xmlns:a16="http://schemas.microsoft.com/office/drawing/2014/main" id="{BFDD3599-2858-A8E8-401D-16674815B8E2}"/>
              </a:ext>
            </a:extLst>
          </p:cNvPr>
          <p:cNvSpPr txBox="1"/>
          <p:nvPr/>
        </p:nvSpPr>
        <p:spPr>
          <a:xfrm>
            <a:off x="9203907" y="1354936"/>
            <a:ext cx="1915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Tips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398;p26">
            <a:extLst>
              <a:ext uri="{FF2B5EF4-FFF2-40B4-BE49-F238E27FC236}">
                <a16:creationId xmlns:a16="http://schemas.microsoft.com/office/drawing/2014/main" id="{2D5E669F-F4F3-9189-2045-D29320DA38EC}"/>
              </a:ext>
            </a:extLst>
          </p:cNvPr>
          <p:cNvSpPr txBox="1"/>
          <p:nvPr/>
        </p:nvSpPr>
        <p:spPr>
          <a:xfrm>
            <a:off x="3244675" y="3061880"/>
            <a:ext cx="30077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Common ancestor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Poppins"/>
                <a:cs typeface="Poppins"/>
                <a:sym typeface="Poppins"/>
              </a:rPr>
              <a:t>(internal node)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399;p26">
            <a:extLst>
              <a:ext uri="{FF2B5EF4-FFF2-40B4-BE49-F238E27FC236}">
                <a16:creationId xmlns:a16="http://schemas.microsoft.com/office/drawing/2014/main" id="{5BED2ECD-20FF-519C-396B-8AD35D69D43E}"/>
              </a:ext>
            </a:extLst>
          </p:cNvPr>
          <p:cNvSpPr txBox="1"/>
          <p:nvPr/>
        </p:nvSpPr>
        <p:spPr>
          <a:xfrm>
            <a:off x="2880373" y="1475457"/>
            <a:ext cx="1458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u="none" strike="noStrike" cap="none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Mutations</a:t>
            </a:r>
            <a:endParaRPr sz="200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01;p26">
            <a:extLst>
              <a:ext uri="{FF2B5EF4-FFF2-40B4-BE49-F238E27FC236}">
                <a16:creationId xmlns:a16="http://schemas.microsoft.com/office/drawing/2014/main" id="{128EEBD2-1352-C95D-AE6D-65141E9AF6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990816">
            <a:off x="4069385" y="1822815"/>
            <a:ext cx="765132" cy="55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02;p26">
            <a:extLst>
              <a:ext uri="{FF2B5EF4-FFF2-40B4-BE49-F238E27FC236}">
                <a16:creationId xmlns:a16="http://schemas.microsoft.com/office/drawing/2014/main" id="{CCA1A186-AC4F-07A5-B945-4FE04264D5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703062" flipH="1">
            <a:off x="5295807" y="3761444"/>
            <a:ext cx="694863" cy="53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02;p26">
            <a:extLst>
              <a:ext uri="{FF2B5EF4-FFF2-40B4-BE49-F238E27FC236}">
                <a16:creationId xmlns:a16="http://schemas.microsoft.com/office/drawing/2014/main" id="{67D94DAB-4C26-A547-E86C-050E82134C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425540" flipH="1">
            <a:off x="8430296" y="1384275"/>
            <a:ext cx="694863" cy="53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02;p26">
            <a:extLst>
              <a:ext uri="{FF2B5EF4-FFF2-40B4-BE49-F238E27FC236}">
                <a16:creationId xmlns:a16="http://schemas.microsoft.com/office/drawing/2014/main" id="{97886FA2-A9CB-1978-82C8-62BA1EDECD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458599" flipH="1">
            <a:off x="4524685" y="5246610"/>
            <a:ext cx="694863" cy="53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01;p26">
            <a:extLst>
              <a:ext uri="{FF2B5EF4-FFF2-40B4-BE49-F238E27FC236}">
                <a16:creationId xmlns:a16="http://schemas.microsoft.com/office/drawing/2014/main" id="{928E0F95-456E-1AE6-E11D-A84159FAA8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80672">
            <a:off x="1839040" y="2774654"/>
            <a:ext cx="869480" cy="67203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398;p26">
            <a:extLst>
              <a:ext uri="{FF2B5EF4-FFF2-40B4-BE49-F238E27FC236}">
                <a16:creationId xmlns:a16="http://schemas.microsoft.com/office/drawing/2014/main" id="{E6CFD644-6655-3CD0-C32A-C2BBD25BD7E0}"/>
              </a:ext>
            </a:extLst>
          </p:cNvPr>
          <p:cNvSpPr txBox="1"/>
          <p:nvPr/>
        </p:nvSpPr>
        <p:spPr>
          <a:xfrm>
            <a:off x="532348" y="2051842"/>
            <a:ext cx="253819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Units = nucleotide substitutions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98;p26">
            <a:extLst>
              <a:ext uri="{FF2B5EF4-FFF2-40B4-BE49-F238E27FC236}">
                <a16:creationId xmlns:a16="http://schemas.microsoft.com/office/drawing/2014/main" id="{CB3C518D-5F6F-2DBB-16F0-C76A4969EADB}"/>
              </a:ext>
            </a:extLst>
          </p:cNvPr>
          <p:cNvSpPr txBox="1"/>
          <p:nvPr/>
        </p:nvSpPr>
        <p:spPr>
          <a:xfrm>
            <a:off x="2794548" y="4399711"/>
            <a:ext cx="14989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Root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02;p26">
            <a:extLst>
              <a:ext uri="{FF2B5EF4-FFF2-40B4-BE49-F238E27FC236}">
                <a16:creationId xmlns:a16="http://schemas.microsoft.com/office/drawing/2014/main" id="{742FDB28-6346-1789-1D04-0C5EDB1C0DE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4068367" flipH="1">
            <a:off x="3683323" y="4631222"/>
            <a:ext cx="694863" cy="537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6B4AA2-7CAF-C5E4-1555-BB63D4241878}"/>
              </a:ext>
            </a:extLst>
          </p:cNvPr>
          <p:cNvCxnSpPr/>
          <p:nvPr/>
        </p:nvCxnSpPr>
        <p:spPr>
          <a:xfrm>
            <a:off x="2094234" y="3850322"/>
            <a:ext cx="9763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 sz="3800" dirty="0"/>
              <a:t>Phylogenetic trees are not transmission trees</a:t>
            </a:r>
            <a:endParaRPr sz="3800" dirty="0"/>
          </a:p>
        </p:txBody>
      </p:sp>
      <p:pic>
        <p:nvPicPr>
          <p:cNvPr id="155" name="Google Shape;155;p8" descr="A picture containing text, athletic game, ball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87077" y="1391275"/>
            <a:ext cx="4866075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 descr="A picture containing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4869" t="12290" r="9795" b="7072"/>
          <a:stretch/>
        </p:blipFill>
        <p:spPr>
          <a:xfrm>
            <a:off x="918210" y="1897316"/>
            <a:ext cx="4596947" cy="423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 sz="3900" dirty="0">
                <a:latin typeface="Poppins"/>
                <a:ea typeface="Poppins"/>
                <a:cs typeface="Poppins"/>
                <a:sym typeface="Poppins"/>
              </a:rPr>
              <a:t>Mutations underlie phylogenies</a:t>
            </a:r>
            <a:endParaRPr sz="3900" dirty="0"/>
          </a:p>
        </p:txBody>
      </p:sp>
      <p:pic>
        <p:nvPicPr>
          <p:cNvPr id="164" name="Google Shape;164;p12" descr="A picture containing text, athletic game, ba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4878982" y="1753933"/>
            <a:ext cx="3661773" cy="338215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/>
        </p:nvSpPr>
        <p:spPr>
          <a:xfrm>
            <a:off x="6108544" y="4714158"/>
            <a:ext cx="29993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8437291" y="4212924"/>
            <a:ext cx="25998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GGCCATCTA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7418457" y="3378018"/>
            <a:ext cx="26703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8120045" y="3046590"/>
            <a:ext cx="25399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TGTCAGCTA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8437291" y="2398153"/>
            <a:ext cx="309379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TGTCGGCTA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8437291" y="1697320"/>
            <a:ext cx="290141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TCTCGGCTC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5682659" y="3609058"/>
            <a:ext cx="84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12"/>
          <p:cNvCxnSpPr/>
          <p:nvPr/>
        </p:nvCxnSpPr>
        <p:spPr>
          <a:xfrm>
            <a:off x="10919205" y="1660830"/>
            <a:ext cx="0" cy="3017520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2"/>
          <p:cNvSpPr txBox="1"/>
          <p:nvPr/>
        </p:nvSpPr>
        <p:spPr>
          <a:xfrm rot="5400000">
            <a:off x="10433063" y="3073558"/>
            <a:ext cx="14334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Clade</a:t>
            </a:r>
            <a:endParaRPr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DBB367-0161-57FD-C088-728811AB7946}"/>
              </a:ext>
            </a:extLst>
          </p:cNvPr>
          <p:cNvSpPr/>
          <p:nvPr/>
        </p:nvSpPr>
        <p:spPr>
          <a:xfrm>
            <a:off x="4450848" y="6172352"/>
            <a:ext cx="6473692" cy="127000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B4E0A-2E6E-56AD-63AD-4FC5900D63D3}"/>
              </a:ext>
            </a:extLst>
          </p:cNvPr>
          <p:cNvSpPr txBox="1"/>
          <p:nvPr/>
        </p:nvSpPr>
        <p:spPr>
          <a:xfrm>
            <a:off x="4450848" y="5872059"/>
            <a:ext cx="647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Genetic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118DD-7DC7-786D-7690-1175875E45B1}"/>
              </a:ext>
            </a:extLst>
          </p:cNvPr>
          <p:cNvSpPr txBox="1"/>
          <p:nvPr/>
        </p:nvSpPr>
        <p:spPr>
          <a:xfrm>
            <a:off x="918210" y="1697320"/>
            <a:ext cx="5022721" cy="249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0000"/>
              </a:lnSpc>
              <a:spcAft>
                <a:spcPts val="120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Sequences that have the same mutations group together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Some mutations are unique, some shared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SNP = Single Nucleotide Polymorphism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 sz="3900" dirty="0">
                <a:latin typeface="Poppins"/>
                <a:ea typeface="Poppins"/>
                <a:cs typeface="Poppins"/>
                <a:sym typeface="Poppins"/>
              </a:rPr>
              <a:t>Mutations underlie phylogenies</a:t>
            </a:r>
            <a:endParaRPr sz="3900" dirty="0"/>
          </a:p>
        </p:txBody>
      </p:sp>
      <p:pic>
        <p:nvPicPr>
          <p:cNvPr id="164" name="Google Shape;164;p12" descr="A picture containing text, athletic game, ba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4878982" y="1753933"/>
            <a:ext cx="3661773" cy="338215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/>
        </p:nvSpPr>
        <p:spPr>
          <a:xfrm>
            <a:off x="6108544" y="4714158"/>
            <a:ext cx="29993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8437291" y="4212924"/>
            <a:ext cx="25998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7418457" y="3378018"/>
            <a:ext cx="26703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8120045" y="3046590"/>
            <a:ext cx="25399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8437291" y="2398153"/>
            <a:ext cx="309379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CGGCTA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8437291" y="1697320"/>
            <a:ext cx="290141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CGGCTC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5682659" y="3609058"/>
            <a:ext cx="84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12"/>
          <p:cNvCxnSpPr/>
          <p:nvPr/>
        </p:nvCxnSpPr>
        <p:spPr>
          <a:xfrm>
            <a:off x="10919205" y="1660830"/>
            <a:ext cx="0" cy="3017520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2"/>
          <p:cNvSpPr txBox="1"/>
          <p:nvPr/>
        </p:nvSpPr>
        <p:spPr>
          <a:xfrm rot="5400000">
            <a:off x="10433063" y="3073558"/>
            <a:ext cx="14334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Clade</a:t>
            </a:r>
            <a:endParaRPr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DBB367-0161-57FD-C088-728811AB7946}"/>
              </a:ext>
            </a:extLst>
          </p:cNvPr>
          <p:cNvSpPr/>
          <p:nvPr/>
        </p:nvSpPr>
        <p:spPr>
          <a:xfrm>
            <a:off x="4450848" y="6172352"/>
            <a:ext cx="6473692" cy="127000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B4E0A-2E6E-56AD-63AD-4FC5900D63D3}"/>
              </a:ext>
            </a:extLst>
          </p:cNvPr>
          <p:cNvSpPr txBox="1"/>
          <p:nvPr/>
        </p:nvSpPr>
        <p:spPr>
          <a:xfrm>
            <a:off x="4450848" y="5872059"/>
            <a:ext cx="647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Genetic change</a:t>
            </a:r>
          </a:p>
        </p:txBody>
      </p:sp>
      <p:sp>
        <p:nvSpPr>
          <p:cNvPr id="16" name="Google Shape;194;p14">
            <a:extLst>
              <a:ext uri="{FF2B5EF4-FFF2-40B4-BE49-F238E27FC236}">
                <a16:creationId xmlns:a16="http://schemas.microsoft.com/office/drawing/2014/main" id="{2F739A1F-072E-288A-51C1-1E9B6432337D}"/>
              </a:ext>
            </a:extLst>
          </p:cNvPr>
          <p:cNvSpPr txBox="1"/>
          <p:nvPr/>
        </p:nvSpPr>
        <p:spPr>
          <a:xfrm>
            <a:off x="1097905" y="1929775"/>
            <a:ext cx="399879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Multiple Sequence Alignment</a:t>
            </a:r>
            <a:endParaRPr sz="200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196;p14">
            <a:extLst>
              <a:ext uri="{FF2B5EF4-FFF2-40B4-BE49-F238E27FC236}">
                <a16:creationId xmlns:a16="http://schemas.microsoft.com/office/drawing/2014/main" id="{6B51292F-ABA3-2C64-D548-8D8432D36527}"/>
              </a:ext>
            </a:extLst>
          </p:cNvPr>
          <p:cNvSpPr/>
          <p:nvPr/>
        </p:nvSpPr>
        <p:spPr>
          <a:xfrm>
            <a:off x="1870128" y="2344489"/>
            <a:ext cx="24594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CGGCTC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CGGCTA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91;p14">
            <a:extLst>
              <a:ext uri="{FF2B5EF4-FFF2-40B4-BE49-F238E27FC236}">
                <a16:creationId xmlns:a16="http://schemas.microsoft.com/office/drawing/2014/main" id="{C3DC0C0D-DD44-1FF3-BCC3-B1C550627736}"/>
              </a:ext>
            </a:extLst>
          </p:cNvPr>
          <p:cNvSpPr txBox="1"/>
          <p:nvPr/>
        </p:nvSpPr>
        <p:spPr>
          <a:xfrm>
            <a:off x="6753746" y="2136252"/>
            <a:ext cx="4425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" name="Google Shape;171;p12">
            <a:extLst>
              <a:ext uri="{FF2B5EF4-FFF2-40B4-BE49-F238E27FC236}">
                <a16:creationId xmlns:a16="http://schemas.microsoft.com/office/drawing/2014/main" id="{E122C5CC-48F1-2DA9-B5A9-927DEA00C8E4}"/>
              </a:ext>
            </a:extLst>
          </p:cNvPr>
          <p:cNvSpPr txBox="1"/>
          <p:nvPr/>
        </p:nvSpPr>
        <p:spPr>
          <a:xfrm>
            <a:off x="6847430" y="3979172"/>
            <a:ext cx="117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G,T</a:t>
            </a:r>
            <a:endParaRPr sz="1800" b="1" dirty="0">
              <a:solidFill>
                <a:srgbClr val="006F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386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 sz="3900" dirty="0">
                <a:latin typeface="Poppins"/>
                <a:ea typeface="Poppins"/>
                <a:cs typeface="Poppins"/>
                <a:sym typeface="Poppins"/>
              </a:rPr>
              <a:t>Mutations underlie phylogenies</a:t>
            </a:r>
            <a:endParaRPr sz="3900" dirty="0"/>
          </a:p>
        </p:txBody>
      </p:sp>
      <p:pic>
        <p:nvPicPr>
          <p:cNvPr id="164" name="Google Shape;164;p12" descr="A picture containing text, athletic game, ba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4878982" y="1753933"/>
            <a:ext cx="3661773" cy="338215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/>
        </p:nvSpPr>
        <p:spPr>
          <a:xfrm>
            <a:off x="6108544" y="4714158"/>
            <a:ext cx="29993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8437291" y="4212924"/>
            <a:ext cx="25998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7418457" y="3378018"/>
            <a:ext cx="26703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8120045" y="3046590"/>
            <a:ext cx="25399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8437291" y="2398153"/>
            <a:ext cx="309379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8437291" y="1697320"/>
            <a:ext cx="290141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5682659" y="3609058"/>
            <a:ext cx="84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12"/>
          <p:cNvCxnSpPr/>
          <p:nvPr/>
        </p:nvCxnSpPr>
        <p:spPr>
          <a:xfrm>
            <a:off x="10919205" y="1660830"/>
            <a:ext cx="0" cy="3017520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2"/>
          <p:cNvSpPr txBox="1"/>
          <p:nvPr/>
        </p:nvSpPr>
        <p:spPr>
          <a:xfrm rot="5400000">
            <a:off x="10433063" y="3073558"/>
            <a:ext cx="14334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Clade</a:t>
            </a:r>
            <a:endParaRPr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DBB367-0161-57FD-C088-728811AB7946}"/>
              </a:ext>
            </a:extLst>
          </p:cNvPr>
          <p:cNvSpPr/>
          <p:nvPr/>
        </p:nvSpPr>
        <p:spPr>
          <a:xfrm>
            <a:off x="4450848" y="6172352"/>
            <a:ext cx="6473692" cy="127000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B4E0A-2E6E-56AD-63AD-4FC5900D63D3}"/>
              </a:ext>
            </a:extLst>
          </p:cNvPr>
          <p:cNvSpPr txBox="1"/>
          <p:nvPr/>
        </p:nvSpPr>
        <p:spPr>
          <a:xfrm>
            <a:off x="4450848" y="5872059"/>
            <a:ext cx="647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Genetic change</a:t>
            </a:r>
          </a:p>
        </p:txBody>
      </p:sp>
      <p:sp>
        <p:nvSpPr>
          <p:cNvPr id="16" name="Google Shape;194;p14">
            <a:extLst>
              <a:ext uri="{FF2B5EF4-FFF2-40B4-BE49-F238E27FC236}">
                <a16:creationId xmlns:a16="http://schemas.microsoft.com/office/drawing/2014/main" id="{2F739A1F-072E-288A-51C1-1E9B6432337D}"/>
              </a:ext>
            </a:extLst>
          </p:cNvPr>
          <p:cNvSpPr txBox="1"/>
          <p:nvPr/>
        </p:nvSpPr>
        <p:spPr>
          <a:xfrm>
            <a:off x="1097905" y="1929775"/>
            <a:ext cx="399879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Multiple Sequence Alignment</a:t>
            </a:r>
            <a:endParaRPr sz="200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196;p14">
            <a:extLst>
              <a:ext uri="{FF2B5EF4-FFF2-40B4-BE49-F238E27FC236}">
                <a16:creationId xmlns:a16="http://schemas.microsoft.com/office/drawing/2014/main" id="{6B51292F-ABA3-2C64-D548-8D8432D36527}"/>
              </a:ext>
            </a:extLst>
          </p:cNvPr>
          <p:cNvSpPr/>
          <p:nvPr/>
        </p:nvSpPr>
        <p:spPr>
          <a:xfrm>
            <a:off x="1870128" y="2344489"/>
            <a:ext cx="24594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B050"/>
              </a:buClr>
              <a:buSzPts val="28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91;p14">
            <a:extLst>
              <a:ext uri="{FF2B5EF4-FFF2-40B4-BE49-F238E27FC236}">
                <a16:creationId xmlns:a16="http://schemas.microsoft.com/office/drawing/2014/main" id="{C3DC0C0D-DD44-1FF3-BCC3-B1C550627736}"/>
              </a:ext>
            </a:extLst>
          </p:cNvPr>
          <p:cNvSpPr txBox="1"/>
          <p:nvPr/>
        </p:nvSpPr>
        <p:spPr>
          <a:xfrm>
            <a:off x="6753746" y="2136252"/>
            <a:ext cx="4425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" name="Google Shape;171;p12">
            <a:extLst>
              <a:ext uri="{FF2B5EF4-FFF2-40B4-BE49-F238E27FC236}">
                <a16:creationId xmlns:a16="http://schemas.microsoft.com/office/drawing/2014/main" id="{E122C5CC-48F1-2DA9-B5A9-927DEA00C8E4}"/>
              </a:ext>
            </a:extLst>
          </p:cNvPr>
          <p:cNvSpPr txBox="1"/>
          <p:nvPr/>
        </p:nvSpPr>
        <p:spPr>
          <a:xfrm>
            <a:off x="6847430" y="3979172"/>
            <a:ext cx="117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G,T</a:t>
            </a:r>
            <a:endParaRPr sz="1800" b="1" dirty="0">
              <a:solidFill>
                <a:srgbClr val="006F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" name="Google Shape;212;p15">
            <a:extLst>
              <a:ext uri="{FF2B5EF4-FFF2-40B4-BE49-F238E27FC236}">
                <a16:creationId xmlns:a16="http://schemas.microsoft.com/office/drawing/2014/main" id="{8332CA9B-9092-0611-EE8D-7C4A7492019E}"/>
              </a:ext>
            </a:extLst>
          </p:cNvPr>
          <p:cNvSpPr txBox="1"/>
          <p:nvPr/>
        </p:nvSpPr>
        <p:spPr>
          <a:xfrm>
            <a:off x="7281023" y="1796453"/>
            <a:ext cx="44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074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</a:pPr>
            <a:r>
              <a:rPr lang="en-US"/>
              <a:t> Outline</a:t>
            </a:r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Why do we build phylogenies?</a:t>
            </a:r>
            <a:endParaRPr sz="28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How do we read phylogenies?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b="1" dirty="0"/>
              <a:t>How do we build phylogenies?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How do we root trees?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What is bootstrapping?</a:t>
            </a:r>
          </a:p>
        </p:txBody>
      </p:sp>
    </p:spTree>
    <p:extLst>
      <p:ext uri="{BB962C8B-B14F-4D97-AF65-F5344CB8AC3E}">
        <p14:creationId xmlns:p14="http://schemas.microsoft.com/office/powerpoint/2010/main" val="306441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>
            <a:spLocks noGrp="1"/>
          </p:cNvSpPr>
          <p:nvPr>
            <p:ph type="body" idx="1"/>
          </p:nvPr>
        </p:nvSpPr>
        <p:spPr>
          <a:xfrm>
            <a:off x="918210" y="1379183"/>
            <a:ext cx="11047367" cy="15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Need to measure genetic distance between sequences. </a:t>
            </a:r>
            <a:endParaRPr sz="2400" dirty="0"/>
          </a:p>
        </p:txBody>
      </p:sp>
      <p:sp>
        <p:nvSpPr>
          <p:cNvPr id="6" name="Google Shape;194;p14">
            <a:extLst>
              <a:ext uri="{FF2B5EF4-FFF2-40B4-BE49-F238E27FC236}">
                <a16:creationId xmlns:a16="http://schemas.microsoft.com/office/drawing/2014/main" id="{449FFEB5-E531-02EB-A70A-9DCC36A6C9C8}"/>
              </a:ext>
            </a:extLst>
          </p:cNvPr>
          <p:cNvSpPr txBox="1"/>
          <p:nvPr/>
        </p:nvSpPr>
        <p:spPr>
          <a:xfrm>
            <a:off x="4096604" y="2813676"/>
            <a:ext cx="399879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Multiple Sequence Alignment</a:t>
            </a:r>
            <a:endParaRPr sz="200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196;p14">
            <a:extLst>
              <a:ext uri="{FF2B5EF4-FFF2-40B4-BE49-F238E27FC236}">
                <a16:creationId xmlns:a16="http://schemas.microsoft.com/office/drawing/2014/main" id="{A12CD300-AC3E-0CFD-2698-43EA292F7645}"/>
              </a:ext>
            </a:extLst>
          </p:cNvPr>
          <p:cNvSpPr/>
          <p:nvPr/>
        </p:nvSpPr>
        <p:spPr>
          <a:xfrm>
            <a:off x="4868827" y="3228390"/>
            <a:ext cx="24594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B050"/>
              </a:buClr>
              <a:buSzPts val="28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C3E6BB-8A85-A0DD-5E68-D361EC8D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phylogenetic trees?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8"/>
          <p:cNvGrpSpPr/>
          <p:nvPr/>
        </p:nvGrpSpPr>
        <p:grpSpPr>
          <a:xfrm>
            <a:off x="6579029" y="2293994"/>
            <a:ext cx="4770783" cy="2270012"/>
            <a:chOff x="6015990" y="2729821"/>
            <a:chExt cx="4770783" cy="2270012"/>
          </a:xfrm>
        </p:grpSpPr>
        <p:sp>
          <p:nvSpPr>
            <p:cNvPr id="254" name="Google Shape;254;p18"/>
            <p:cNvSpPr/>
            <p:nvPr/>
          </p:nvSpPr>
          <p:spPr>
            <a:xfrm>
              <a:off x="6015990" y="2729821"/>
              <a:ext cx="4770783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ourier New"/>
                <a:buNone/>
              </a:pP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GT</a:t>
              </a:r>
              <a:r>
                <a:rPr lang="en-US" sz="4000" b="1" dirty="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TC</a:t>
              </a:r>
              <a:r>
                <a:rPr lang="en-US" sz="4000" b="1" dirty="0">
                  <a:solidFill>
                    <a:schemeClr val="tx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GCTA</a:t>
              </a:r>
              <a:endParaRPr sz="4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015990" y="4291987"/>
              <a:ext cx="46330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ourier New"/>
                <a:buNone/>
              </a:pP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GTGTC</a:t>
              </a:r>
              <a:r>
                <a:rPr lang="en-US" sz="4000" b="1" dirty="0">
                  <a:solidFill>
                    <a:schemeClr val="tx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GC</a:t>
              </a:r>
              <a:r>
                <a:rPr lang="en-US" sz="4000" b="1" dirty="0">
                  <a:solidFill>
                    <a:srgbClr val="92D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 sz="4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2" name="Title 2">
            <a:extLst>
              <a:ext uri="{FF2B5EF4-FFF2-40B4-BE49-F238E27FC236}">
                <a16:creationId xmlns:a16="http://schemas.microsoft.com/office/drawing/2014/main" id="{2029E917-2FDC-A5A9-B91E-5973C1BE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/>
          <a:lstStyle/>
          <a:p>
            <a:r>
              <a:rPr lang="en-US" dirty="0"/>
              <a:t>Observed distance between sequences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>
            <a:spLocks noGrp="1"/>
          </p:cNvSpPr>
          <p:nvPr>
            <p:ph type="title"/>
          </p:nvPr>
        </p:nvSpPr>
        <p:spPr>
          <a:xfrm>
            <a:off x="918210" y="342837"/>
            <a:ext cx="10431602" cy="87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 dirty="0"/>
              <a:t>Genomic epidemiology workflow</a:t>
            </a:r>
            <a:endParaRPr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95A04B-E0A2-411F-8CB9-24C36733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8" y="1300997"/>
            <a:ext cx="10996384" cy="251792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376CC3-FAD7-4775-8EA2-27D3C5FCF4EE}"/>
              </a:ext>
            </a:extLst>
          </p:cNvPr>
          <p:cNvSpPr/>
          <p:nvPr/>
        </p:nvSpPr>
        <p:spPr>
          <a:xfrm>
            <a:off x="9408685" y="1417833"/>
            <a:ext cx="2295438" cy="2321959"/>
          </a:xfrm>
          <a:prstGeom prst="roundRect">
            <a:avLst>
              <a:gd name="adj" fmla="val 9294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81;p90">
            <a:extLst>
              <a:ext uri="{FF2B5EF4-FFF2-40B4-BE49-F238E27FC236}">
                <a16:creationId xmlns:a16="http://schemas.microsoft.com/office/drawing/2014/main" id="{F64898CA-DF20-4959-9086-CDD2DFD49150}"/>
              </a:ext>
            </a:extLst>
          </p:cNvPr>
          <p:cNvSpPr/>
          <p:nvPr/>
        </p:nvSpPr>
        <p:spPr>
          <a:xfrm>
            <a:off x="10911155" y="6065216"/>
            <a:ext cx="128084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11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381;p90">
            <a:extLst>
              <a:ext uri="{FF2B5EF4-FFF2-40B4-BE49-F238E27FC236}">
                <a16:creationId xmlns:a16="http://schemas.microsoft.com/office/drawing/2014/main" id="{B3D90C81-152D-412C-B84E-2ADB0BEF3391}"/>
              </a:ext>
            </a:extLst>
          </p:cNvPr>
          <p:cNvSpPr/>
          <p:nvPr/>
        </p:nvSpPr>
        <p:spPr>
          <a:xfrm>
            <a:off x="6205930" y="6311397"/>
            <a:ext cx="60172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11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11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11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11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CC BY-SA 4.0</a:t>
            </a:r>
            <a:r>
              <a:rPr lang="en-US" sz="11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11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8"/>
          <p:cNvGrpSpPr/>
          <p:nvPr/>
        </p:nvGrpSpPr>
        <p:grpSpPr>
          <a:xfrm>
            <a:off x="1884564" y="2293994"/>
            <a:ext cx="9465248" cy="2270012"/>
            <a:chOff x="1321525" y="2729821"/>
            <a:chExt cx="9465248" cy="2270012"/>
          </a:xfrm>
        </p:grpSpPr>
        <p:sp>
          <p:nvSpPr>
            <p:cNvPr id="254" name="Google Shape;254;p18"/>
            <p:cNvSpPr/>
            <p:nvPr/>
          </p:nvSpPr>
          <p:spPr>
            <a:xfrm>
              <a:off x="6015990" y="2729821"/>
              <a:ext cx="4770783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ourier New"/>
                <a:buNone/>
              </a:pP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GT</a:t>
              </a:r>
              <a:r>
                <a:rPr lang="en-US" sz="4000" b="1" dirty="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TC</a:t>
              </a:r>
              <a:r>
                <a:rPr lang="en-US" sz="4000" b="1" dirty="0">
                  <a:solidFill>
                    <a:schemeClr val="tx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GCTA</a:t>
              </a:r>
              <a:endParaRPr sz="4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321525" y="3438788"/>
              <a:ext cx="441576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ourier New"/>
                <a:buNone/>
              </a:pP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GTGTCGGCTA</a:t>
              </a:r>
              <a:endParaRPr sz="4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015990" y="4291987"/>
              <a:ext cx="46330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ourier New"/>
                <a:buNone/>
              </a:pP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GTGTC</a:t>
              </a:r>
              <a:r>
                <a:rPr lang="en-US" sz="4000" b="1" dirty="0">
                  <a:solidFill>
                    <a:schemeClr val="tx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GC</a:t>
              </a:r>
              <a:r>
                <a:rPr lang="en-US" sz="4000" b="1" dirty="0">
                  <a:solidFill>
                    <a:srgbClr val="92D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lang="en-US" sz="4000" b="1" dirty="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 sz="4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57" name="Google Shape;257;p18"/>
            <p:cNvCxnSpPr>
              <a:cxnSpLocks/>
              <a:endCxn id="254" idx="1"/>
            </p:cNvCxnSpPr>
            <p:nvPr/>
          </p:nvCxnSpPr>
          <p:spPr>
            <a:xfrm flipV="1">
              <a:off x="4634049" y="3083744"/>
              <a:ext cx="1381941" cy="539361"/>
            </a:xfrm>
            <a:prstGeom prst="straightConnector1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18"/>
            <p:cNvCxnSpPr>
              <a:cxnSpLocks/>
              <a:endCxn id="256" idx="1"/>
            </p:cNvCxnSpPr>
            <p:nvPr/>
          </p:nvCxnSpPr>
          <p:spPr>
            <a:xfrm>
              <a:off x="4634049" y="3926403"/>
              <a:ext cx="1381941" cy="719507"/>
            </a:xfrm>
            <a:prstGeom prst="straightConnector1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9" name="Google Shape;259;p18"/>
          <p:cNvSpPr txBox="1"/>
          <p:nvPr/>
        </p:nvSpPr>
        <p:spPr>
          <a:xfrm>
            <a:off x="918210" y="5426731"/>
            <a:ext cx="90095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</a:pP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P-distance: 2/10</a:t>
            </a:r>
            <a:endParaRPr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029E917-2FDC-A5A9-B91E-5973C1BE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/>
          <a:lstStyle/>
          <a:p>
            <a:r>
              <a:rPr lang="en-US" dirty="0"/>
              <a:t>Observed distance between sequences</a:t>
            </a:r>
          </a:p>
        </p:txBody>
      </p:sp>
    </p:spTree>
    <p:extLst>
      <p:ext uri="{BB962C8B-B14F-4D97-AF65-F5344CB8AC3E}">
        <p14:creationId xmlns:p14="http://schemas.microsoft.com/office/powerpoint/2010/main" val="263347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1138647" y="2344975"/>
            <a:ext cx="27813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66" name="Google Shape;266;p19"/>
          <p:cNvGraphicFramePr/>
          <p:nvPr>
            <p:extLst>
              <p:ext uri="{D42A27DB-BD31-4B8C-83A1-F6EECF244321}">
                <p14:modId xmlns:p14="http://schemas.microsoft.com/office/powerpoint/2010/main" val="3614838807"/>
              </p:ext>
            </p:extLst>
          </p:nvPr>
        </p:nvGraphicFramePr>
        <p:xfrm>
          <a:off x="4715691" y="1778025"/>
          <a:ext cx="6223175" cy="3811400"/>
        </p:xfrm>
        <a:graphic>
          <a:graphicData uri="http://schemas.openxmlformats.org/drawingml/2006/table">
            <a:tbl>
              <a:tblPr firstRow="1" bandRow="1">
                <a:noFill/>
                <a:tableStyleId>{53B6D6F2-418D-408A-9DAE-D161F16EF26E}</a:tableStyleId>
              </a:tblPr>
              <a:tblGrid>
                <a:gridCol w="8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endParaRPr sz="1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4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6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1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4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 6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AEBA7E7-9D6D-1471-993B-97494755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distance between sequences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56E4208-7438-CBAA-3297-23DB4334BD4F}"/>
              </a:ext>
            </a:extLst>
          </p:cNvPr>
          <p:cNvSpPr/>
          <p:nvPr/>
        </p:nvSpPr>
        <p:spPr>
          <a:xfrm>
            <a:off x="3802381" y="3429000"/>
            <a:ext cx="705394" cy="313509"/>
          </a:xfrm>
          <a:prstGeom prst="rightArrow">
            <a:avLst/>
          </a:prstGeom>
          <a:solidFill>
            <a:srgbClr val="F0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02EFFE-797A-75B0-0AE8-36187FEE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lengths represent genetic distance</a:t>
            </a:r>
          </a:p>
        </p:txBody>
      </p:sp>
      <p:pic>
        <p:nvPicPr>
          <p:cNvPr id="24" name="Google Shape;164;p12" descr="A picture containing text, athletic game, ball&#10;&#10;Description automatically generated">
            <a:extLst>
              <a:ext uri="{FF2B5EF4-FFF2-40B4-BE49-F238E27FC236}">
                <a16:creationId xmlns:a16="http://schemas.microsoft.com/office/drawing/2014/main" id="{F7CEF8E6-FF78-4869-8C5A-B44DB600BD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2889408" y="1794119"/>
            <a:ext cx="3661773" cy="3382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65;p12">
            <a:extLst>
              <a:ext uri="{FF2B5EF4-FFF2-40B4-BE49-F238E27FC236}">
                <a16:creationId xmlns:a16="http://schemas.microsoft.com/office/drawing/2014/main" id="{045E53C6-3CA8-E1A2-235D-C78B798FE825}"/>
              </a:ext>
            </a:extLst>
          </p:cNvPr>
          <p:cNvSpPr txBox="1"/>
          <p:nvPr/>
        </p:nvSpPr>
        <p:spPr>
          <a:xfrm>
            <a:off x="4118970" y="4754344"/>
            <a:ext cx="29993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" name="Google Shape;166;p12">
            <a:extLst>
              <a:ext uri="{FF2B5EF4-FFF2-40B4-BE49-F238E27FC236}">
                <a16:creationId xmlns:a16="http://schemas.microsoft.com/office/drawing/2014/main" id="{993BD81E-5F7A-89B5-1CCB-35C743AB9C50}"/>
              </a:ext>
            </a:extLst>
          </p:cNvPr>
          <p:cNvSpPr txBox="1"/>
          <p:nvPr/>
        </p:nvSpPr>
        <p:spPr>
          <a:xfrm>
            <a:off x="6447717" y="4253110"/>
            <a:ext cx="25998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" name="Google Shape;167;p12">
            <a:extLst>
              <a:ext uri="{FF2B5EF4-FFF2-40B4-BE49-F238E27FC236}">
                <a16:creationId xmlns:a16="http://schemas.microsoft.com/office/drawing/2014/main" id="{FC6991CE-A3B1-7D5E-2CA8-E462A79172C5}"/>
              </a:ext>
            </a:extLst>
          </p:cNvPr>
          <p:cNvSpPr txBox="1"/>
          <p:nvPr/>
        </p:nvSpPr>
        <p:spPr>
          <a:xfrm>
            <a:off x="5428883" y="3418204"/>
            <a:ext cx="26703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" name="Google Shape;168;p12">
            <a:extLst>
              <a:ext uri="{FF2B5EF4-FFF2-40B4-BE49-F238E27FC236}">
                <a16:creationId xmlns:a16="http://schemas.microsoft.com/office/drawing/2014/main" id="{5960F4FF-A607-7574-2123-8425A2C5B2F0}"/>
              </a:ext>
            </a:extLst>
          </p:cNvPr>
          <p:cNvSpPr txBox="1"/>
          <p:nvPr/>
        </p:nvSpPr>
        <p:spPr>
          <a:xfrm>
            <a:off x="6130471" y="3086776"/>
            <a:ext cx="25399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" name="Google Shape;169;p12">
            <a:extLst>
              <a:ext uri="{FF2B5EF4-FFF2-40B4-BE49-F238E27FC236}">
                <a16:creationId xmlns:a16="http://schemas.microsoft.com/office/drawing/2014/main" id="{1472725B-C4B7-3354-A621-CF9497901C78}"/>
              </a:ext>
            </a:extLst>
          </p:cNvPr>
          <p:cNvSpPr txBox="1"/>
          <p:nvPr/>
        </p:nvSpPr>
        <p:spPr>
          <a:xfrm>
            <a:off x="6447717" y="2438339"/>
            <a:ext cx="309379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170;p12">
            <a:extLst>
              <a:ext uri="{FF2B5EF4-FFF2-40B4-BE49-F238E27FC236}">
                <a16:creationId xmlns:a16="http://schemas.microsoft.com/office/drawing/2014/main" id="{3B7AA144-196F-5AA4-9745-CF2CE0F7DE2A}"/>
              </a:ext>
            </a:extLst>
          </p:cNvPr>
          <p:cNvSpPr txBox="1"/>
          <p:nvPr/>
        </p:nvSpPr>
        <p:spPr>
          <a:xfrm>
            <a:off x="6447717" y="1737506"/>
            <a:ext cx="290141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" name="Google Shape;171;p12">
            <a:extLst>
              <a:ext uri="{FF2B5EF4-FFF2-40B4-BE49-F238E27FC236}">
                <a16:creationId xmlns:a16="http://schemas.microsoft.com/office/drawing/2014/main" id="{663D6BDB-FDA0-BA39-67CB-872CED3FA9F6}"/>
              </a:ext>
            </a:extLst>
          </p:cNvPr>
          <p:cNvSpPr txBox="1"/>
          <p:nvPr/>
        </p:nvSpPr>
        <p:spPr>
          <a:xfrm>
            <a:off x="3693085" y="3649244"/>
            <a:ext cx="84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F1AF3D0-ED26-1263-4448-CEC15F009225}"/>
              </a:ext>
            </a:extLst>
          </p:cNvPr>
          <p:cNvSpPr/>
          <p:nvPr/>
        </p:nvSpPr>
        <p:spPr>
          <a:xfrm>
            <a:off x="2461274" y="6001530"/>
            <a:ext cx="6473692" cy="127000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B42FD3-364E-A4B4-E0B5-0C7CC7A9A5BE}"/>
              </a:ext>
            </a:extLst>
          </p:cNvPr>
          <p:cNvSpPr txBox="1"/>
          <p:nvPr/>
        </p:nvSpPr>
        <p:spPr>
          <a:xfrm>
            <a:off x="2461274" y="5701237"/>
            <a:ext cx="647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Genetic distance</a:t>
            </a:r>
          </a:p>
        </p:txBody>
      </p:sp>
      <p:sp>
        <p:nvSpPr>
          <p:cNvPr id="34" name="Google Shape;191;p14">
            <a:extLst>
              <a:ext uri="{FF2B5EF4-FFF2-40B4-BE49-F238E27FC236}">
                <a16:creationId xmlns:a16="http://schemas.microsoft.com/office/drawing/2014/main" id="{50659672-9DAE-4385-7E24-A58BD2D902EB}"/>
              </a:ext>
            </a:extLst>
          </p:cNvPr>
          <p:cNvSpPr txBox="1"/>
          <p:nvPr/>
        </p:nvSpPr>
        <p:spPr>
          <a:xfrm>
            <a:off x="4764172" y="2176438"/>
            <a:ext cx="4425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" name="Google Shape;171;p12">
            <a:extLst>
              <a:ext uri="{FF2B5EF4-FFF2-40B4-BE49-F238E27FC236}">
                <a16:creationId xmlns:a16="http://schemas.microsoft.com/office/drawing/2014/main" id="{8EF88E6D-8258-6E81-3B1B-9EC942DEA5AB}"/>
              </a:ext>
            </a:extLst>
          </p:cNvPr>
          <p:cNvSpPr txBox="1"/>
          <p:nvPr/>
        </p:nvSpPr>
        <p:spPr>
          <a:xfrm>
            <a:off x="4857856" y="4019358"/>
            <a:ext cx="117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G,T</a:t>
            </a:r>
            <a:endParaRPr sz="1800" b="1" dirty="0">
              <a:solidFill>
                <a:srgbClr val="006F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" name="Google Shape;212;p15">
            <a:extLst>
              <a:ext uri="{FF2B5EF4-FFF2-40B4-BE49-F238E27FC236}">
                <a16:creationId xmlns:a16="http://schemas.microsoft.com/office/drawing/2014/main" id="{819CA4BC-360C-F426-E375-7B20D67ADDF2}"/>
              </a:ext>
            </a:extLst>
          </p:cNvPr>
          <p:cNvSpPr txBox="1"/>
          <p:nvPr/>
        </p:nvSpPr>
        <p:spPr>
          <a:xfrm>
            <a:off x="5291449" y="1836639"/>
            <a:ext cx="44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02EFFE-797A-75B0-0AE8-36187FEE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lengths represent genetic distance</a:t>
            </a:r>
          </a:p>
        </p:txBody>
      </p:sp>
      <p:pic>
        <p:nvPicPr>
          <p:cNvPr id="24" name="Google Shape;164;p12" descr="A picture containing text, athletic game, ball&#10;&#10;Description automatically generated">
            <a:extLst>
              <a:ext uri="{FF2B5EF4-FFF2-40B4-BE49-F238E27FC236}">
                <a16:creationId xmlns:a16="http://schemas.microsoft.com/office/drawing/2014/main" id="{F7CEF8E6-FF78-4869-8C5A-B44DB600BD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2889408" y="1794119"/>
            <a:ext cx="3661773" cy="3382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65;p12">
            <a:extLst>
              <a:ext uri="{FF2B5EF4-FFF2-40B4-BE49-F238E27FC236}">
                <a16:creationId xmlns:a16="http://schemas.microsoft.com/office/drawing/2014/main" id="{045E53C6-3CA8-E1A2-235D-C78B798FE825}"/>
              </a:ext>
            </a:extLst>
          </p:cNvPr>
          <p:cNvSpPr txBox="1"/>
          <p:nvPr/>
        </p:nvSpPr>
        <p:spPr>
          <a:xfrm>
            <a:off x="4118970" y="4754344"/>
            <a:ext cx="29993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" name="Google Shape;166;p12">
            <a:extLst>
              <a:ext uri="{FF2B5EF4-FFF2-40B4-BE49-F238E27FC236}">
                <a16:creationId xmlns:a16="http://schemas.microsoft.com/office/drawing/2014/main" id="{993BD81E-5F7A-89B5-1CCB-35C743AB9C50}"/>
              </a:ext>
            </a:extLst>
          </p:cNvPr>
          <p:cNvSpPr txBox="1"/>
          <p:nvPr/>
        </p:nvSpPr>
        <p:spPr>
          <a:xfrm>
            <a:off x="6447717" y="4253110"/>
            <a:ext cx="25998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" name="Google Shape;171;p12">
            <a:extLst>
              <a:ext uri="{FF2B5EF4-FFF2-40B4-BE49-F238E27FC236}">
                <a16:creationId xmlns:a16="http://schemas.microsoft.com/office/drawing/2014/main" id="{663D6BDB-FDA0-BA39-67CB-872CED3FA9F6}"/>
              </a:ext>
            </a:extLst>
          </p:cNvPr>
          <p:cNvSpPr txBox="1"/>
          <p:nvPr/>
        </p:nvSpPr>
        <p:spPr>
          <a:xfrm>
            <a:off x="3693085" y="3649244"/>
            <a:ext cx="84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F1AF3D0-ED26-1263-4448-CEC15F009225}"/>
              </a:ext>
            </a:extLst>
          </p:cNvPr>
          <p:cNvSpPr/>
          <p:nvPr/>
        </p:nvSpPr>
        <p:spPr>
          <a:xfrm>
            <a:off x="2461274" y="6001530"/>
            <a:ext cx="6473692" cy="127000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B42FD3-364E-A4B4-E0B5-0C7CC7A9A5BE}"/>
              </a:ext>
            </a:extLst>
          </p:cNvPr>
          <p:cNvSpPr txBox="1"/>
          <p:nvPr/>
        </p:nvSpPr>
        <p:spPr>
          <a:xfrm>
            <a:off x="2461274" y="5701237"/>
            <a:ext cx="647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Genetic distance</a:t>
            </a:r>
          </a:p>
        </p:txBody>
      </p:sp>
      <p:sp>
        <p:nvSpPr>
          <p:cNvPr id="35" name="Google Shape;171;p12">
            <a:extLst>
              <a:ext uri="{FF2B5EF4-FFF2-40B4-BE49-F238E27FC236}">
                <a16:creationId xmlns:a16="http://schemas.microsoft.com/office/drawing/2014/main" id="{8EF88E6D-8258-6E81-3B1B-9EC942DEA5AB}"/>
              </a:ext>
            </a:extLst>
          </p:cNvPr>
          <p:cNvSpPr txBox="1"/>
          <p:nvPr/>
        </p:nvSpPr>
        <p:spPr>
          <a:xfrm>
            <a:off x="4857856" y="4019358"/>
            <a:ext cx="117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G,T</a:t>
            </a:r>
            <a:endParaRPr sz="1800" b="1" dirty="0">
              <a:solidFill>
                <a:srgbClr val="006F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Google Shape;312;p21">
            <a:extLst>
              <a:ext uri="{FF2B5EF4-FFF2-40B4-BE49-F238E27FC236}">
                <a16:creationId xmlns:a16="http://schemas.microsoft.com/office/drawing/2014/main" id="{FDF9556D-6A94-8C9C-7434-583D478ACA7F}"/>
              </a:ext>
            </a:extLst>
          </p:cNvPr>
          <p:cNvSpPr txBox="1"/>
          <p:nvPr/>
        </p:nvSpPr>
        <p:spPr>
          <a:xfrm>
            <a:off x="393048" y="2961519"/>
            <a:ext cx="220724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None/>
            </a:pPr>
            <a:r>
              <a:rPr lang="en-US" sz="18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Vertical distance means nothing</a:t>
            </a:r>
            <a:endParaRPr sz="18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Up-Down Arrow 1">
            <a:extLst>
              <a:ext uri="{FF2B5EF4-FFF2-40B4-BE49-F238E27FC236}">
                <a16:creationId xmlns:a16="http://schemas.microsoft.com/office/drawing/2014/main" id="{B8A1473E-8586-D673-C032-9E7863DF1446}"/>
              </a:ext>
            </a:extLst>
          </p:cNvPr>
          <p:cNvSpPr/>
          <p:nvPr/>
        </p:nvSpPr>
        <p:spPr>
          <a:xfrm>
            <a:off x="2503445" y="1744831"/>
            <a:ext cx="70339" cy="3368337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F53B07-B154-A233-B7C3-D380667F75DE}"/>
              </a:ext>
            </a:extLst>
          </p:cNvPr>
          <p:cNvCxnSpPr/>
          <p:nvPr/>
        </p:nvCxnSpPr>
        <p:spPr>
          <a:xfrm flipH="1">
            <a:off x="3456633" y="5004079"/>
            <a:ext cx="3717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B92844-2023-9BD3-DDEC-1421E554B70C}"/>
              </a:ext>
            </a:extLst>
          </p:cNvPr>
          <p:cNvCxnSpPr>
            <a:cxnSpLocks/>
          </p:cNvCxnSpPr>
          <p:nvPr/>
        </p:nvCxnSpPr>
        <p:spPr>
          <a:xfrm flipH="1">
            <a:off x="3456633" y="4180114"/>
            <a:ext cx="864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B96B6D-7288-3DC4-9F99-930CDC15A4A9}"/>
              </a:ext>
            </a:extLst>
          </p:cNvPr>
          <p:cNvCxnSpPr>
            <a:cxnSpLocks/>
          </p:cNvCxnSpPr>
          <p:nvPr/>
        </p:nvCxnSpPr>
        <p:spPr>
          <a:xfrm flipH="1">
            <a:off x="4290647" y="4501662"/>
            <a:ext cx="19393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312;p21">
            <a:extLst>
              <a:ext uri="{FF2B5EF4-FFF2-40B4-BE49-F238E27FC236}">
                <a16:creationId xmlns:a16="http://schemas.microsoft.com/office/drawing/2014/main" id="{8C040EB8-D3B2-7255-63D3-60C2B3FE8C47}"/>
              </a:ext>
            </a:extLst>
          </p:cNvPr>
          <p:cNvSpPr txBox="1"/>
          <p:nvPr/>
        </p:nvSpPr>
        <p:spPr>
          <a:xfrm>
            <a:off x="7118338" y="3186695"/>
            <a:ext cx="347556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None/>
            </a:pPr>
            <a:r>
              <a:rPr lang="en-US" sz="18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Add horizontal branch lengths to get distance between two sequences</a:t>
            </a:r>
            <a:endParaRPr sz="18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" name="Google Shape;402;p26">
            <a:extLst>
              <a:ext uri="{FF2B5EF4-FFF2-40B4-BE49-F238E27FC236}">
                <a16:creationId xmlns:a16="http://schemas.microsoft.com/office/drawing/2014/main" id="{616BB6D3-2650-BBF0-9E10-C40C46FFC6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03902" flipH="1">
            <a:off x="6076780" y="3521928"/>
            <a:ext cx="1044343" cy="80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45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02EFFE-797A-75B0-0AE8-36187FEE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Multiple substitutions can happen at same position</a:t>
            </a:r>
          </a:p>
        </p:txBody>
      </p:sp>
      <p:pic>
        <p:nvPicPr>
          <p:cNvPr id="24" name="Google Shape;164;p12" descr="A picture containing text, athletic game, ball&#10;&#10;Description automatically generated">
            <a:extLst>
              <a:ext uri="{FF2B5EF4-FFF2-40B4-BE49-F238E27FC236}">
                <a16:creationId xmlns:a16="http://schemas.microsoft.com/office/drawing/2014/main" id="{F7CEF8E6-FF78-4869-8C5A-B44DB600BD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2889408" y="1794119"/>
            <a:ext cx="3661773" cy="3382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65;p12">
            <a:extLst>
              <a:ext uri="{FF2B5EF4-FFF2-40B4-BE49-F238E27FC236}">
                <a16:creationId xmlns:a16="http://schemas.microsoft.com/office/drawing/2014/main" id="{045E53C6-3CA8-E1A2-235D-C78B798FE825}"/>
              </a:ext>
            </a:extLst>
          </p:cNvPr>
          <p:cNvSpPr txBox="1"/>
          <p:nvPr/>
        </p:nvSpPr>
        <p:spPr>
          <a:xfrm>
            <a:off x="4118970" y="4754344"/>
            <a:ext cx="29993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" name="Google Shape;166;p12">
            <a:extLst>
              <a:ext uri="{FF2B5EF4-FFF2-40B4-BE49-F238E27FC236}">
                <a16:creationId xmlns:a16="http://schemas.microsoft.com/office/drawing/2014/main" id="{993BD81E-5F7A-89B5-1CCB-35C743AB9C50}"/>
              </a:ext>
            </a:extLst>
          </p:cNvPr>
          <p:cNvSpPr txBox="1"/>
          <p:nvPr/>
        </p:nvSpPr>
        <p:spPr>
          <a:xfrm>
            <a:off x="6447717" y="4253110"/>
            <a:ext cx="25998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" name="Google Shape;171;p12">
            <a:extLst>
              <a:ext uri="{FF2B5EF4-FFF2-40B4-BE49-F238E27FC236}">
                <a16:creationId xmlns:a16="http://schemas.microsoft.com/office/drawing/2014/main" id="{663D6BDB-FDA0-BA39-67CB-872CED3FA9F6}"/>
              </a:ext>
            </a:extLst>
          </p:cNvPr>
          <p:cNvSpPr txBox="1"/>
          <p:nvPr/>
        </p:nvSpPr>
        <p:spPr>
          <a:xfrm>
            <a:off x="3693085" y="3649244"/>
            <a:ext cx="84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" name="Google Shape;171;p12">
            <a:extLst>
              <a:ext uri="{FF2B5EF4-FFF2-40B4-BE49-F238E27FC236}">
                <a16:creationId xmlns:a16="http://schemas.microsoft.com/office/drawing/2014/main" id="{8EF88E6D-8258-6E81-3B1B-9EC942DEA5AB}"/>
              </a:ext>
            </a:extLst>
          </p:cNvPr>
          <p:cNvSpPr txBox="1"/>
          <p:nvPr/>
        </p:nvSpPr>
        <p:spPr>
          <a:xfrm>
            <a:off x="4857856" y="4019358"/>
            <a:ext cx="117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G,T</a:t>
            </a:r>
            <a:endParaRPr sz="1800" b="1" dirty="0">
              <a:solidFill>
                <a:srgbClr val="006F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" name="Google Shape;402;p26">
            <a:extLst>
              <a:ext uri="{FF2B5EF4-FFF2-40B4-BE49-F238E27FC236}">
                <a16:creationId xmlns:a16="http://schemas.microsoft.com/office/drawing/2014/main" id="{94615034-A8EC-FBF3-4028-7242DE978CA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565293" flipH="1">
            <a:off x="5331660" y="3350962"/>
            <a:ext cx="1528678" cy="11815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12;p21">
            <a:extLst>
              <a:ext uri="{FF2B5EF4-FFF2-40B4-BE49-F238E27FC236}">
                <a16:creationId xmlns:a16="http://schemas.microsoft.com/office/drawing/2014/main" id="{C83F16D1-3236-1AEF-92D4-E2F8C261E657}"/>
              </a:ext>
            </a:extLst>
          </p:cNvPr>
          <p:cNvSpPr txBox="1"/>
          <p:nvPr/>
        </p:nvSpPr>
        <p:spPr>
          <a:xfrm>
            <a:off x="7042265" y="3599398"/>
            <a:ext cx="48090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Poppins"/>
              <a:buNone/>
            </a:pPr>
            <a:r>
              <a:rPr lang="en-US" sz="18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At position 2, not just </a:t>
            </a:r>
            <a:r>
              <a:rPr lang="en-US" sz="2000" b="1" dirty="0">
                <a:solidFill>
                  <a:srgbClr val="595959"/>
                </a:solidFill>
                <a:latin typeface="Courier New" panose="02070309020205020404" pitchFamily="49" charset="0"/>
                <a:ea typeface="Poppins"/>
                <a:cs typeface="Courier New" panose="02070309020205020404" pitchFamily="49" charset="0"/>
                <a:sym typeface="Poppins"/>
              </a:rPr>
              <a:t>T&gt;G</a:t>
            </a:r>
            <a:r>
              <a:rPr lang="en-US" sz="20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000" b="1" dirty="0">
                <a:solidFill>
                  <a:srgbClr val="006FC0"/>
                </a:solidFill>
                <a:latin typeface="Courier New" panose="02070309020205020404" pitchFamily="49" charset="0"/>
                <a:ea typeface="Poppins"/>
                <a:cs typeface="Courier New" panose="02070309020205020404" pitchFamily="49" charset="0"/>
                <a:sym typeface="Poppins"/>
              </a:rPr>
              <a:t>T&gt;A&gt;G</a:t>
            </a:r>
            <a:endParaRPr sz="2000" b="1" dirty="0">
              <a:solidFill>
                <a:srgbClr val="006FC0"/>
              </a:solidFill>
              <a:latin typeface="Courier New" panose="02070309020205020404" pitchFamily="49" charset="0"/>
              <a:ea typeface="Poppins"/>
              <a:cs typeface="Courier New" panose="02070309020205020404" pitchFamily="49" charset="0"/>
              <a:sym typeface="Poppin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3DDBF-2FE8-B1DD-4321-2ADC61CF9DBF}"/>
              </a:ext>
            </a:extLst>
          </p:cNvPr>
          <p:cNvSpPr/>
          <p:nvPr/>
        </p:nvSpPr>
        <p:spPr>
          <a:xfrm>
            <a:off x="115330" y="5713503"/>
            <a:ext cx="11986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Uncorrected genetic distance underestimates evolutionary distance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5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/>
          <p:nvPr/>
        </p:nvSpPr>
        <p:spPr>
          <a:xfrm>
            <a:off x="4971556" y="3633528"/>
            <a:ext cx="1946472" cy="2352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4516978" y="3162858"/>
            <a:ext cx="287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Model selection</a:t>
            </a:r>
            <a:endParaRPr sz="200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7491703" y="2482506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9649316" y="2477359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7462708" y="4587433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9649316" y="4575387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8" name="Google Shape;358;p24"/>
          <p:cNvCxnSpPr/>
          <p:nvPr/>
        </p:nvCxnSpPr>
        <p:spPr>
          <a:xfrm>
            <a:off x="7805144" y="3083904"/>
            <a:ext cx="1724400" cy="16014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59" name="Google Shape;359;p24"/>
          <p:cNvGrpSpPr/>
          <p:nvPr/>
        </p:nvGrpSpPr>
        <p:grpSpPr>
          <a:xfrm>
            <a:off x="7812669" y="2953711"/>
            <a:ext cx="1948901" cy="1794748"/>
            <a:chOff x="8088351" y="3240664"/>
            <a:chExt cx="1948901" cy="1794748"/>
          </a:xfrm>
        </p:grpSpPr>
        <p:cxnSp>
          <p:nvCxnSpPr>
            <p:cNvPr id="360" name="Google Shape;360;p24"/>
            <p:cNvCxnSpPr/>
            <p:nvPr/>
          </p:nvCxnSpPr>
          <p:spPr>
            <a:xfrm rot="10800000" flipH="1">
              <a:off x="8268003" y="3327976"/>
              <a:ext cx="1769249" cy="1707436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1" name="Google Shape;361;p24"/>
            <p:cNvCxnSpPr/>
            <p:nvPr/>
          </p:nvCxnSpPr>
          <p:spPr>
            <a:xfrm flipH="1">
              <a:off x="8088351" y="3240664"/>
              <a:ext cx="1762795" cy="1668285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362" name="Google Shape;362;p24"/>
          <p:cNvCxnSpPr/>
          <p:nvPr/>
        </p:nvCxnSpPr>
        <p:spPr>
          <a:xfrm rot="10800000">
            <a:off x="7961389" y="2927255"/>
            <a:ext cx="1747800" cy="15849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63" name="Google Shape;363;p24"/>
          <p:cNvGrpSpPr/>
          <p:nvPr/>
        </p:nvGrpSpPr>
        <p:grpSpPr>
          <a:xfrm>
            <a:off x="8091489" y="2716740"/>
            <a:ext cx="1472219" cy="141083"/>
            <a:chOff x="8367171" y="3003693"/>
            <a:chExt cx="1472219" cy="141083"/>
          </a:xfrm>
        </p:grpSpPr>
        <p:cxnSp>
          <p:nvCxnSpPr>
            <p:cNvPr id="364" name="Google Shape;364;p24"/>
            <p:cNvCxnSpPr/>
            <p:nvPr/>
          </p:nvCxnSpPr>
          <p:spPr>
            <a:xfrm rot="10800000">
              <a:off x="8367171" y="3003693"/>
              <a:ext cx="143376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5" name="Google Shape;365;p24"/>
            <p:cNvCxnSpPr/>
            <p:nvPr/>
          </p:nvCxnSpPr>
          <p:spPr>
            <a:xfrm>
              <a:off x="8382605" y="3144776"/>
              <a:ext cx="145678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66" name="Google Shape;366;p24"/>
          <p:cNvGrpSpPr/>
          <p:nvPr/>
        </p:nvGrpSpPr>
        <p:grpSpPr>
          <a:xfrm rot="5400000">
            <a:off x="6857012" y="3799809"/>
            <a:ext cx="1472219" cy="141083"/>
            <a:chOff x="8367170" y="5062831"/>
            <a:chExt cx="1472219" cy="141083"/>
          </a:xfrm>
        </p:grpSpPr>
        <p:cxnSp>
          <p:nvCxnSpPr>
            <p:cNvPr id="367" name="Google Shape;367;p24"/>
            <p:cNvCxnSpPr/>
            <p:nvPr/>
          </p:nvCxnSpPr>
          <p:spPr>
            <a:xfrm rot="10800000">
              <a:off x="8367170" y="5062831"/>
              <a:ext cx="143376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8" name="Google Shape;368;p24"/>
            <p:cNvCxnSpPr/>
            <p:nvPr/>
          </p:nvCxnSpPr>
          <p:spPr>
            <a:xfrm>
              <a:off x="8382604" y="5203914"/>
              <a:ext cx="145678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69" name="Google Shape;369;p24"/>
          <p:cNvGrpSpPr/>
          <p:nvPr/>
        </p:nvGrpSpPr>
        <p:grpSpPr>
          <a:xfrm rot="5400000">
            <a:off x="9177791" y="3695095"/>
            <a:ext cx="1472219" cy="141083"/>
            <a:chOff x="8367170" y="5062831"/>
            <a:chExt cx="1472219" cy="141083"/>
          </a:xfrm>
        </p:grpSpPr>
        <p:cxnSp>
          <p:nvCxnSpPr>
            <p:cNvPr id="370" name="Google Shape;370;p24"/>
            <p:cNvCxnSpPr/>
            <p:nvPr/>
          </p:nvCxnSpPr>
          <p:spPr>
            <a:xfrm rot="10800000">
              <a:off x="8367170" y="5062831"/>
              <a:ext cx="143376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1" name="Google Shape;371;p24"/>
            <p:cNvCxnSpPr/>
            <p:nvPr/>
          </p:nvCxnSpPr>
          <p:spPr>
            <a:xfrm>
              <a:off x="8382604" y="5203914"/>
              <a:ext cx="145678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72" name="Google Shape;372;p24"/>
          <p:cNvGrpSpPr/>
          <p:nvPr/>
        </p:nvGrpSpPr>
        <p:grpSpPr>
          <a:xfrm>
            <a:off x="7998775" y="4878652"/>
            <a:ext cx="1472219" cy="141083"/>
            <a:chOff x="8367171" y="3003693"/>
            <a:chExt cx="1472219" cy="141083"/>
          </a:xfrm>
        </p:grpSpPr>
        <p:cxnSp>
          <p:nvCxnSpPr>
            <p:cNvPr id="373" name="Google Shape;373;p24"/>
            <p:cNvCxnSpPr/>
            <p:nvPr/>
          </p:nvCxnSpPr>
          <p:spPr>
            <a:xfrm rot="10800000">
              <a:off x="8367171" y="3003693"/>
              <a:ext cx="143376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4" name="Google Shape;374;p24"/>
            <p:cNvCxnSpPr/>
            <p:nvPr/>
          </p:nvCxnSpPr>
          <p:spPr>
            <a:xfrm>
              <a:off x="8382605" y="3144776"/>
              <a:ext cx="145678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75" name="Google Shape;375;p24"/>
          <p:cNvSpPr txBox="1">
            <a:spLocks noGrp="1"/>
          </p:cNvSpPr>
          <p:nvPr>
            <p:ph type="title"/>
          </p:nvPr>
        </p:nvSpPr>
        <p:spPr>
          <a:xfrm>
            <a:off x="880210" y="507033"/>
            <a:ext cx="104316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</a:pPr>
            <a:r>
              <a:rPr lang="en-US" sz="3900" dirty="0">
                <a:latin typeface="Poppins"/>
                <a:ea typeface="Poppins"/>
                <a:cs typeface="Poppins"/>
                <a:sym typeface="Poppins"/>
              </a:rPr>
              <a:t>How do we build phylogenetic trees?</a:t>
            </a:r>
            <a:endParaRPr sz="3900" dirty="0"/>
          </a:p>
        </p:txBody>
      </p:sp>
      <p:sp>
        <p:nvSpPr>
          <p:cNvPr id="29" name="Google Shape;194;p14">
            <a:extLst>
              <a:ext uri="{FF2B5EF4-FFF2-40B4-BE49-F238E27FC236}">
                <a16:creationId xmlns:a16="http://schemas.microsoft.com/office/drawing/2014/main" id="{44079189-8336-01B1-9DA3-4B02CD353121}"/>
              </a:ext>
            </a:extLst>
          </p:cNvPr>
          <p:cNvSpPr txBox="1"/>
          <p:nvPr/>
        </p:nvSpPr>
        <p:spPr>
          <a:xfrm>
            <a:off x="1087633" y="2062645"/>
            <a:ext cx="399879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Multiple Sequence Alignment</a:t>
            </a:r>
            <a:endParaRPr sz="200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Google Shape;196;p14">
            <a:extLst>
              <a:ext uri="{FF2B5EF4-FFF2-40B4-BE49-F238E27FC236}">
                <a16:creationId xmlns:a16="http://schemas.microsoft.com/office/drawing/2014/main" id="{C4F79BDC-1347-6A27-63DB-979D4D3D0E5F}"/>
              </a:ext>
            </a:extLst>
          </p:cNvPr>
          <p:cNvSpPr/>
          <p:nvPr/>
        </p:nvSpPr>
        <p:spPr>
          <a:xfrm>
            <a:off x="1859856" y="2477359"/>
            <a:ext cx="24594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B050"/>
              </a:buClr>
              <a:buSzPts val="28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" name="Google Shape;194;p14">
            <a:extLst>
              <a:ext uri="{FF2B5EF4-FFF2-40B4-BE49-F238E27FC236}">
                <a16:creationId xmlns:a16="http://schemas.microsoft.com/office/drawing/2014/main" id="{214F26BD-F8B8-C01C-9BEA-7F9C013FCD61}"/>
              </a:ext>
            </a:extLst>
          </p:cNvPr>
          <p:cNvSpPr txBox="1"/>
          <p:nvPr/>
        </p:nvSpPr>
        <p:spPr>
          <a:xfrm>
            <a:off x="6789416" y="2062645"/>
            <a:ext cx="399879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Nucleotide substitution model</a:t>
            </a:r>
            <a:endParaRPr sz="2000" dirty="0">
              <a:solidFill>
                <a:schemeClr val="bg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/>
        </p:nvSpPr>
        <p:spPr>
          <a:xfrm>
            <a:off x="1359507" y="2342297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3517120" y="2295688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1330512" y="4447224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3517120" y="4435178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5" name="Google Shape;385;p25"/>
          <p:cNvCxnSpPr/>
          <p:nvPr/>
        </p:nvCxnSpPr>
        <p:spPr>
          <a:xfrm>
            <a:off x="1672948" y="2943695"/>
            <a:ext cx="1724393" cy="1601324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86" name="Google Shape;386;p25"/>
          <p:cNvGrpSpPr/>
          <p:nvPr/>
        </p:nvGrpSpPr>
        <p:grpSpPr>
          <a:xfrm>
            <a:off x="1680473" y="2813502"/>
            <a:ext cx="1948901" cy="1794748"/>
            <a:chOff x="8088351" y="3240664"/>
            <a:chExt cx="1948901" cy="1794748"/>
          </a:xfrm>
        </p:grpSpPr>
        <p:cxnSp>
          <p:nvCxnSpPr>
            <p:cNvPr id="387" name="Google Shape;387;p25"/>
            <p:cNvCxnSpPr/>
            <p:nvPr/>
          </p:nvCxnSpPr>
          <p:spPr>
            <a:xfrm rot="10800000" flipH="1">
              <a:off x="8268003" y="3327976"/>
              <a:ext cx="1769249" cy="1707436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8" name="Google Shape;388;p25"/>
            <p:cNvCxnSpPr/>
            <p:nvPr/>
          </p:nvCxnSpPr>
          <p:spPr>
            <a:xfrm flipH="1">
              <a:off x="8088351" y="3240664"/>
              <a:ext cx="1762795" cy="1668285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389" name="Google Shape;389;p25"/>
          <p:cNvCxnSpPr/>
          <p:nvPr/>
        </p:nvCxnSpPr>
        <p:spPr>
          <a:xfrm rot="10800000">
            <a:off x="1829248" y="2787100"/>
            <a:ext cx="1747745" cy="1584846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90" name="Google Shape;390;p25"/>
          <p:cNvGrpSpPr/>
          <p:nvPr/>
        </p:nvGrpSpPr>
        <p:grpSpPr>
          <a:xfrm>
            <a:off x="1959293" y="2576531"/>
            <a:ext cx="1472219" cy="141083"/>
            <a:chOff x="8367171" y="3003693"/>
            <a:chExt cx="1472219" cy="141083"/>
          </a:xfrm>
        </p:grpSpPr>
        <p:cxnSp>
          <p:nvCxnSpPr>
            <p:cNvPr id="391" name="Google Shape;391;p25"/>
            <p:cNvCxnSpPr/>
            <p:nvPr/>
          </p:nvCxnSpPr>
          <p:spPr>
            <a:xfrm rot="10800000">
              <a:off x="8367171" y="3003693"/>
              <a:ext cx="143376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2" name="Google Shape;392;p25"/>
            <p:cNvCxnSpPr/>
            <p:nvPr/>
          </p:nvCxnSpPr>
          <p:spPr>
            <a:xfrm>
              <a:off x="8382605" y="3144776"/>
              <a:ext cx="145678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93" name="Google Shape;393;p25"/>
          <p:cNvGrpSpPr/>
          <p:nvPr/>
        </p:nvGrpSpPr>
        <p:grpSpPr>
          <a:xfrm rot="5400000">
            <a:off x="724816" y="3659600"/>
            <a:ext cx="1472219" cy="141083"/>
            <a:chOff x="8367170" y="5062831"/>
            <a:chExt cx="1472219" cy="141083"/>
          </a:xfrm>
        </p:grpSpPr>
        <p:cxnSp>
          <p:nvCxnSpPr>
            <p:cNvPr id="394" name="Google Shape;394;p25"/>
            <p:cNvCxnSpPr/>
            <p:nvPr/>
          </p:nvCxnSpPr>
          <p:spPr>
            <a:xfrm rot="10800000">
              <a:off x="8367170" y="5062831"/>
              <a:ext cx="143376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5" name="Google Shape;395;p25"/>
            <p:cNvCxnSpPr/>
            <p:nvPr/>
          </p:nvCxnSpPr>
          <p:spPr>
            <a:xfrm>
              <a:off x="8382604" y="5203914"/>
              <a:ext cx="145678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96" name="Google Shape;396;p25"/>
          <p:cNvGrpSpPr/>
          <p:nvPr/>
        </p:nvGrpSpPr>
        <p:grpSpPr>
          <a:xfrm rot="5400000">
            <a:off x="3045595" y="3554886"/>
            <a:ext cx="1472219" cy="141083"/>
            <a:chOff x="8367170" y="5062831"/>
            <a:chExt cx="1472219" cy="141083"/>
          </a:xfrm>
        </p:grpSpPr>
        <p:cxnSp>
          <p:nvCxnSpPr>
            <p:cNvPr id="397" name="Google Shape;397;p25"/>
            <p:cNvCxnSpPr/>
            <p:nvPr/>
          </p:nvCxnSpPr>
          <p:spPr>
            <a:xfrm rot="10800000">
              <a:off x="8367170" y="5062831"/>
              <a:ext cx="143376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8" name="Google Shape;398;p25"/>
            <p:cNvCxnSpPr/>
            <p:nvPr/>
          </p:nvCxnSpPr>
          <p:spPr>
            <a:xfrm>
              <a:off x="8382604" y="5203914"/>
              <a:ext cx="145678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99" name="Google Shape;399;p25"/>
          <p:cNvGrpSpPr/>
          <p:nvPr/>
        </p:nvGrpSpPr>
        <p:grpSpPr>
          <a:xfrm>
            <a:off x="1866579" y="4738443"/>
            <a:ext cx="1472219" cy="141083"/>
            <a:chOff x="8367171" y="3003693"/>
            <a:chExt cx="1472219" cy="141083"/>
          </a:xfrm>
        </p:grpSpPr>
        <p:cxnSp>
          <p:nvCxnSpPr>
            <p:cNvPr id="400" name="Google Shape;400;p25"/>
            <p:cNvCxnSpPr/>
            <p:nvPr/>
          </p:nvCxnSpPr>
          <p:spPr>
            <a:xfrm rot="10800000">
              <a:off x="8367171" y="3003693"/>
              <a:ext cx="143376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1" name="Google Shape;401;p25"/>
            <p:cNvCxnSpPr/>
            <p:nvPr/>
          </p:nvCxnSpPr>
          <p:spPr>
            <a:xfrm>
              <a:off x="8382605" y="3144776"/>
              <a:ext cx="1456785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02" name="Google Shape;402;p25"/>
          <p:cNvSpPr txBox="1"/>
          <p:nvPr/>
        </p:nvSpPr>
        <p:spPr>
          <a:xfrm>
            <a:off x="876713" y="3287135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2467546" y="2049909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2467546" y="2943695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25"/>
          <p:cNvSpPr txBox="1"/>
          <p:nvPr/>
        </p:nvSpPr>
        <p:spPr>
          <a:xfrm>
            <a:off x="2479988" y="3801629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2512573" y="4843151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3909226" y="3313701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25"/>
          <p:cNvSpPr txBox="1">
            <a:spLocks noGrp="1"/>
          </p:cNvSpPr>
          <p:nvPr>
            <p:ph type="body" idx="1"/>
          </p:nvPr>
        </p:nvSpPr>
        <p:spPr>
          <a:xfrm>
            <a:off x="4443615" y="1382648"/>
            <a:ext cx="687167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Model describes the process of evolution</a:t>
            </a:r>
            <a:endParaRPr sz="2200" dirty="0">
              <a:solidFill>
                <a:schemeClr val="bg2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Poppins"/>
                <a:ea typeface="Poppins"/>
                <a:cs typeface="Poppins"/>
                <a:sym typeface="Poppins"/>
              </a:rPr>
              <a:t>Allows us to correct distances for multiple substitutions</a:t>
            </a:r>
          </a:p>
          <a:p>
            <a:pPr marL="342900" lvl="0" indent="-342900">
              <a:spcBef>
                <a:spcPts val="1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2"/>
                </a:solidFill>
              </a:rPr>
              <a:t>Parameter:</a:t>
            </a:r>
            <a:r>
              <a:rPr lang="en-US" sz="2200" dirty="0">
                <a:solidFill>
                  <a:schemeClr val="bg2"/>
                </a:solidFill>
              </a:rPr>
              <a:t> relative rates of the four nucleotides</a:t>
            </a:r>
          </a:p>
          <a:p>
            <a:pPr marL="342900" lvl="0" indent="-342900">
              <a:spcBef>
                <a:spcPts val="16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2"/>
                </a:solidFill>
              </a:rPr>
              <a:t>Parameter:</a:t>
            </a:r>
            <a:r>
              <a:rPr lang="en-US" sz="2200" dirty="0">
                <a:solidFill>
                  <a:schemeClr val="bg2"/>
                </a:solidFill>
              </a:rPr>
              <a:t> relative rates of pairwise substitutions (e.g., rate of A to C mutation)</a:t>
            </a:r>
            <a:endParaRPr lang="en-US" sz="2200" i="1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83C866-9A44-829E-4ADB-CEFF0D3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substitution models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/>
          <p:nvPr/>
        </p:nvSpPr>
        <p:spPr>
          <a:xfrm>
            <a:off x="1356752" y="2507271"/>
            <a:ext cx="187991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0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633692" y="4758271"/>
            <a:ext cx="3223714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r>
              <a:rPr lang="en-US" sz="1600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Multiple sequence alignment</a:t>
            </a:r>
            <a:endParaRPr sz="1600" dirty="0">
              <a:solidFill>
                <a:schemeClr val="bg2"/>
              </a:solidFill>
              <a:latin typeface="Poppins" pitchFamily="2" charset="77"/>
              <a:ea typeface="Poppins"/>
              <a:cs typeface="Poppins" pitchFamily="2" charset="77"/>
              <a:sym typeface="Poppins"/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4929288" y="4769206"/>
            <a:ext cx="22668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r>
              <a:rPr lang="en-US" sz="1600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Substitution</a:t>
            </a:r>
            <a:r>
              <a:rPr lang="en-US" sz="1600" dirty="0">
                <a:solidFill>
                  <a:schemeClr val="bg2"/>
                </a:solidFill>
                <a:latin typeface="Poppins" pitchFamily="2" charset="77"/>
                <a:cs typeface="Poppins" pitchFamily="2" charset="77"/>
                <a:sym typeface="Arial"/>
              </a:rPr>
              <a:t> model</a:t>
            </a:r>
            <a:endParaRPr sz="1600" dirty="0">
              <a:solidFill>
                <a:schemeClr val="bg2"/>
              </a:solidFill>
              <a:latin typeface="Poppins" pitchFamily="2" charset="77"/>
              <a:ea typeface="Corbel"/>
              <a:cs typeface="Poppins" pitchFamily="2" charset="77"/>
              <a:sym typeface="Corbel"/>
            </a:endParaRPr>
          </a:p>
        </p:txBody>
      </p:sp>
      <p:grpSp>
        <p:nvGrpSpPr>
          <p:cNvPr id="419" name="Google Shape;419;p27"/>
          <p:cNvGrpSpPr/>
          <p:nvPr/>
        </p:nvGrpSpPr>
        <p:grpSpPr>
          <a:xfrm>
            <a:off x="4787346" y="2163700"/>
            <a:ext cx="2408811" cy="2530599"/>
            <a:chOff x="7738390" y="2722850"/>
            <a:chExt cx="2648823" cy="2811589"/>
          </a:xfrm>
        </p:grpSpPr>
        <p:sp>
          <p:nvSpPr>
            <p:cNvPr id="420" name="Google Shape;420;p27"/>
            <p:cNvSpPr txBox="1"/>
            <p:nvPr/>
          </p:nvSpPr>
          <p:spPr>
            <a:xfrm>
              <a:off x="7767385" y="2769459"/>
              <a:ext cx="462215" cy="660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" name="Google Shape;421;p27"/>
            <p:cNvSpPr txBox="1"/>
            <p:nvPr/>
          </p:nvSpPr>
          <p:spPr>
            <a:xfrm>
              <a:off x="9924998" y="2722850"/>
              <a:ext cx="462215" cy="660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7738390" y="4874385"/>
              <a:ext cx="462215" cy="660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" name="Google Shape;423;p27"/>
            <p:cNvSpPr txBox="1"/>
            <p:nvPr/>
          </p:nvSpPr>
          <p:spPr>
            <a:xfrm>
              <a:off x="9924998" y="4862339"/>
              <a:ext cx="462215" cy="660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24" name="Google Shape;424;p27"/>
            <p:cNvCxnSpPr/>
            <p:nvPr/>
          </p:nvCxnSpPr>
          <p:spPr>
            <a:xfrm>
              <a:off x="8080826" y="3370857"/>
              <a:ext cx="1724393" cy="1601324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425" name="Google Shape;425;p27"/>
            <p:cNvGrpSpPr/>
            <p:nvPr/>
          </p:nvGrpSpPr>
          <p:grpSpPr>
            <a:xfrm>
              <a:off x="8088351" y="3240664"/>
              <a:ext cx="1948901" cy="1794748"/>
              <a:chOff x="8088351" y="3240664"/>
              <a:chExt cx="1948901" cy="1794748"/>
            </a:xfrm>
          </p:grpSpPr>
          <p:cxnSp>
            <p:nvCxnSpPr>
              <p:cNvPr id="426" name="Google Shape;426;p27"/>
              <p:cNvCxnSpPr/>
              <p:nvPr/>
            </p:nvCxnSpPr>
            <p:spPr>
              <a:xfrm rot="10800000" flipH="1">
                <a:off x="8268003" y="3327976"/>
                <a:ext cx="1769249" cy="1707436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27" name="Google Shape;427;p27"/>
              <p:cNvCxnSpPr/>
              <p:nvPr/>
            </p:nvCxnSpPr>
            <p:spPr>
              <a:xfrm flipH="1">
                <a:off x="8088351" y="3240664"/>
                <a:ext cx="1762795" cy="1668285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cxnSp>
          <p:nvCxnSpPr>
            <p:cNvPr id="428" name="Google Shape;428;p27"/>
            <p:cNvCxnSpPr/>
            <p:nvPr/>
          </p:nvCxnSpPr>
          <p:spPr>
            <a:xfrm rot="10800000">
              <a:off x="8237126" y="3214262"/>
              <a:ext cx="1747745" cy="1584846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429" name="Google Shape;429;p27"/>
            <p:cNvGrpSpPr/>
            <p:nvPr/>
          </p:nvGrpSpPr>
          <p:grpSpPr>
            <a:xfrm>
              <a:off x="8367171" y="3003693"/>
              <a:ext cx="1472219" cy="141083"/>
              <a:chOff x="8367171" y="3003693"/>
              <a:chExt cx="1472219" cy="141083"/>
            </a:xfrm>
          </p:grpSpPr>
          <p:cxnSp>
            <p:nvCxnSpPr>
              <p:cNvPr id="430" name="Google Shape;430;p27"/>
              <p:cNvCxnSpPr/>
              <p:nvPr/>
            </p:nvCxnSpPr>
            <p:spPr>
              <a:xfrm rot="10800000">
                <a:off x="8367171" y="3003693"/>
                <a:ext cx="143376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31" name="Google Shape;431;p27"/>
              <p:cNvCxnSpPr/>
              <p:nvPr/>
            </p:nvCxnSpPr>
            <p:spPr>
              <a:xfrm>
                <a:off x="8382605" y="3144776"/>
                <a:ext cx="145678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432" name="Google Shape;432;p27"/>
            <p:cNvGrpSpPr/>
            <p:nvPr/>
          </p:nvGrpSpPr>
          <p:grpSpPr>
            <a:xfrm rot="5400000">
              <a:off x="7132694" y="4086762"/>
              <a:ext cx="1472219" cy="141083"/>
              <a:chOff x="8367170" y="5062831"/>
              <a:chExt cx="1472219" cy="141083"/>
            </a:xfrm>
          </p:grpSpPr>
          <p:cxnSp>
            <p:nvCxnSpPr>
              <p:cNvPr id="433" name="Google Shape;433;p27"/>
              <p:cNvCxnSpPr/>
              <p:nvPr/>
            </p:nvCxnSpPr>
            <p:spPr>
              <a:xfrm rot="10800000">
                <a:off x="8367170" y="5062831"/>
                <a:ext cx="143376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34" name="Google Shape;434;p27"/>
              <p:cNvCxnSpPr/>
              <p:nvPr/>
            </p:nvCxnSpPr>
            <p:spPr>
              <a:xfrm>
                <a:off x="8382604" y="5203914"/>
                <a:ext cx="145678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435" name="Google Shape;435;p27"/>
            <p:cNvGrpSpPr/>
            <p:nvPr/>
          </p:nvGrpSpPr>
          <p:grpSpPr>
            <a:xfrm rot="5400000">
              <a:off x="9453473" y="3982048"/>
              <a:ext cx="1472219" cy="141083"/>
              <a:chOff x="8367170" y="5062831"/>
              <a:chExt cx="1472219" cy="141083"/>
            </a:xfrm>
          </p:grpSpPr>
          <p:cxnSp>
            <p:nvCxnSpPr>
              <p:cNvPr id="436" name="Google Shape;436;p27"/>
              <p:cNvCxnSpPr/>
              <p:nvPr/>
            </p:nvCxnSpPr>
            <p:spPr>
              <a:xfrm rot="10800000">
                <a:off x="8367170" y="5062831"/>
                <a:ext cx="143376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37" name="Google Shape;437;p27"/>
              <p:cNvCxnSpPr/>
              <p:nvPr/>
            </p:nvCxnSpPr>
            <p:spPr>
              <a:xfrm>
                <a:off x="8382604" y="5203914"/>
                <a:ext cx="145678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438" name="Google Shape;438;p27"/>
            <p:cNvGrpSpPr/>
            <p:nvPr/>
          </p:nvGrpSpPr>
          <p:grpSpPr>
            <a:xfrm>
              <a:off x="8274457" y="5165605"/>
              <a:ext cx="1472219" cy="141083"/>
              <a:chOff x="8367171" y="3003693"/>
              <a:chExt cx="1472219" cy="141083"/>
            </a:xfrm>
          </p:grpSpPr>
          <p:cxnSp>
            <p:nvCxnSpPr>
              <p:cNvPr id="439" name="Google Shape;439;p27"/>
              <p:cNvCxnSpPr/>
              <p:nvPr/>
            </p:nvCxnSpPr>
            <p:spPr>
              <a:xfrm rot="10800000">
                <a:off x="8367171" y="3003693"/>
                <a:ext cx="143376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40" name="Google Shape;440;p27"/>
              <p:cNvCxnSpPr/>
              <p:nvPr/>
            </p:nvCxnSpPr>
            <p:spPr>
              <a:xfrm>
                <a:off x="8382605" y="3144776"/>
                <a:ext cx="145678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</p:grpSp>
      <p:sp>
        <p:nvSpPr>
          <p:cNvPr id="441" name="Google Shape;441;p27"/>
          <p:cNvSpPr txBox="1"/>
          <p:nvPr/>
        </p:nvSpPr>
        <p:spPr>
          <a:xfrm>
            <a:off x="8283512" y="4758271"/>
            <a:ext cx="306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r>
              <a:rPr lang="en-US" sz="1600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Phylogenetic tree</a:t>
            </a:r>
            <a:endParaRPr sz="1600" dirty="0">
              <a:solidFill>
                <a:schemeClr val="bg2"/>
              </a:solidFill>
              <a:latin typeface="Poppins" pitchFamily="2" charset="77"/>
              <a:ea typeface="Poppins"/>
              <a:cs typeface="Poppins" pitchFamily="2" charset="77"/>
              <a:sym typeface="Poppins"/>
            </a:endParaRPr>
          </a:p>
        </p:txBody>
      </p:sp>
      <p:pic>
        <p:nvPicPr>
          <p:cNvPr id="442" name="Google Shape;442;p27" descr="A picture containing text, athletic game, ba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8544727" y="2387220"/>
            <a:ext cx="2108207" cy="199911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7"/>
          <p:cNvSpPr/>
          <p:nvPr/>
        </p:nvSpPr>
        <p:spPr>
          <a:xfrm>
            <a:off x="7600696" y="3289925"/>
            <a:ext cx="883588" cy="3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AD1DF-D411-266E-8CDB-64A4A5B8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phylogenetic trees?</a:t>
            </a:r>
          </a:p>
        </p:txBody>
      </p:sp>
      <p:sp>
        <p:nvSpPr>
          <p:cNvPr id="34" name="Google Shape;443;p27">
            <a:extLst>
              <a:ext uri="{FF2B5EF4-FFF2-40B4-BE49-F238E27FC236}">
                <a16:creationId xmlns:a16="http://schemas.microsoft.com/office/drawing/2014/main" id="{F98FE1D3-77D2-EF47-0D43-C78644685CD2}"/>
              </a:ext>
            </a:extLst>
          </p:cNvPr>
          <p:cNvSpPr/>
          <p:nvPr/>
        </p:nvSpPr>
        <p:spPr>
          <a:xfrm>
            <a:off x="3422100" y="3289925"/>
            <a:ext cx="883588" cy="3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>
            <a:spLocks noGrp="1"/>
          </p:cNvSpPr>
          <p:nvPr>
            <p:ph type="body" idx="1"/>
          </p:nvPr>
        </p:nvSpPr>
        <p:spPr>
          <a:xfrm>
            <a:off x="1063256" y="1450051"/>
            <a:ext cx="10286556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Distance-based neighbor-joining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Parsimony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Maximum likelihood</a:t>
            </a:r>
            <a:endParaRPr sz="2400" b="1"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Bayesian</a:t>
            </a:r>
            <a:endParaRPr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37C8-F3D2-45D3-0D35-1DC43636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methods of building trees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</a:pPr>
            <a:r>
              <a:rPr lang="en-US"/>
              <a:t> Outline</a:t>
            </a:r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Why do we build phylogenies?</a:t>
            </a:r>
            <a:endParaRPr sz="28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How do we read phylogenies?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How do we build phylogenies?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600" b="1" dirty="0"/>
              <a:t>How do we root trees?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600" dirty="0"/>
              <a:t>What is bootstrapping?</a:t>
            </a:r>
          </a:p>
        </p:txBody>
      </p:sp>
    </p:spTree>
    <p:extLst>
      <p:ext uri="{BB962C8B-B14F-4D97-AF65-F5344CB8AC3E}">
        <p14:creationId xmlns:p14="http://schemas.microsoft.com/office/powerpoint/2010/main" val="182854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</a:pPr>
            <a:r>
              <a:rPr lang="en-US"/>
              <a:t> Outline</a:t>
            </a:r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Why do we build phylogenies?</a:t>
            </a:r>
            <a:endParaRPr sz="28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How do we read phylogenies?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How do we build phylogenies?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How do we root trees?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What is bootstrapping?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/>
          <p:nvPr/>
        </p:nvSpPr>
        <p:spPr>
          <a:xfrm>
            <a:off x="596609" y="4415927"/>
            <a:ext cx="2999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30"/>
          <p:cNvSpPr txBox="1"/>
          <p:nvPr/>
        </p:nvSpPr>
        <p:spPr>
          <a:xfrm>
            <a:off x="1083662" y="4111625"/>
            <a:ext cx="197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Ancestor</a:t>
            </a:r>
            <a:endParaRPr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44375D-D086-A99D-02BC-CE274456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must be </a:t>
            </a:r>
            <a:r>
              <a:rPr lang="en-US" b="1" i="1" dirty="0"/>
              <a:t>rooted</a:t>
            </a:r>
            <a:endParaRPr lang="en-US" dirty="0"/>
          </a:p>
        </p:txBody>
      </p:sp>
      <p:pic>
        <p:nvPicPr>
          <p:cNvPr id="23" name="Google Shape;164;p12" descr="A picture containing text, athletic game, ball&#10;&#10;Description automatically generated">
            <a:extLst>
              <a:ext uri="{FF2B5EF4-FFF2-40B4-BE49-F238E27FC236}">
                <a16:creationId xmlns:a16="http://schemas.microsoft.com/office/drawing/2014/main" id="{28B8511C-3267-2763-18BF-7DF5DAA2EE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2889408" y="1794119"/>
            <a:ext cx="3661773" cy="3382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65;p12">
            <a:extLst>
              <a:ext uri="{FF2B5EF4-FFF2-40B4-BE49-F238E27FC236}">
                <a16:creationId xmlns:a16="http://schemas.microsoft.com/office/drawing/2014/main" id="{E679EA77-02CB-5828-161B-18D43C7B3DFC}"/>
              </a:ext>
            </a:extLst>
          </p:cNvPr>
          <p:cNvSpPr txBox="1"/>
          <p:nvPr/>
        </p:nvSpPr>
        <p:spPr>
          <a:xfrm>
            <a:off x="4118970" y="4754344"/>
            <a:ext cx="29993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" name="Google Shape;166;p12">
            <a:extLst>
              <a:ext uri="{FF2B5EF4-FFF2-40B4-BE49-F238E27FC236}">
                <a16:creationId xmlns:a16="http://schemas.microsoft.com/office/drawing/2014/main" id="{444C2644-6429-B577-93C0-4969B64AF74B}"/>
              </a:ext>
            </a:extLst>
          </p:cNvPr>
          <p:cNvSpPr txBox="1"/>
          <p:nvPr/>
        </p:nvSpPr>
        <p:spPr>
          <a:xfrm>
            <a:off x="6447717" y="4253110"/>
            <a:ext cx="25998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28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" name="Google Shape;167;p12">
            <a:extLst>
              <a:ext uri="{FF2B5EF4-FFF2-40B4-BE49-F238E27FC236}">
                <a16:creationId xmlns:a16="http://schemas.microsoft.com/office/drawing/2014/main" id="{AF7F9A2E-832C-CE03-7CE0-40916148364B}"/>
              </a:ext>
            </a:extLst>
          </p:cNvPr>
          <p:cNvSpPr txBox="1"/>
          <p:nvPr/>
        </p:nvSpPr>
        <p:spPr>
          <a:xfrm>
            <a:off x="5428883" y="3418204"/>
            <a:ext cx="26703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ourier New"/>
              <a:buNone/>
            </a:pP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" name="Google Shape;168;p12">
            <a:extLst>
              <a:ext uri="{FF2B5EF4-FFF2-40B4-BE49-F238E27FC236}">
                <a16:creationId xmlns:a16="http://schemas.microsoft.com/office/drawing/2014/main" id="{3BDE1EB0-1539-A307-4FF5-7AC18A2EDC40}"/>
              </a:ext>
            </a:extLst>
          </p:cNvPr>
          <p:cNvSpPr txBox="1"/>
          <p:nvPr/>
        </p:nvSpPr>
        <p:spPr>
          <a:xfrm>
            <a:off x="6130471" y="3086776"/>
            <a:ext cx="25399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" name="Google Shape;169;p12">
            <a:extLst>
              <a:ext uri="{FF2B5EF4-FFF2-40B4-BE49-F238E27FC236}">
                <a16:creationId xmlns:a16="http://schemas.microsoft.com/office/drawing/2014/main" id="{E138DF77-B09D-3F60-5A96-6970833FF305}"/>
              </a:ext>
            </a:extLst>
          </p:cNvPr>
          <p:cNvSpPr txBox="1"/>
          <p:nvPr/>
        </p:nvSpPr>
        <p:spPr>
          <a:xfrm>
            <a:off x="6447717" y="2438339"/>
            <a:ext cx="309379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" name="Google Shape;170;p12">
            <a:extLst>
              <a:ext uri="{FF2B5EF4-FFF2-40B4-BE49-F238E27FC236}">
                <a16:creationId xmlns:a16="http://schemas.microsoft.com/office/drawing/2014/main" id="{0E2AB41D-AEC1-E37A-AE77-B28EA5EF7960}"/>
              </a:ext>
            </a:extLst>
          </p:cNvPr>
          <p:cNvSpPr txBox="1"/>
          <p:nvPr/>
        </p:nvSpPr>
        <p:spPr>
          <a:xfrm>
            <a:off x="6447717" y="1737506"/>
            <a:ext cx="290141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B050"/>
              </a:buClr>
              <a:buSzPts val="2000"/>
            </a:pPr>
            <a:r>
              <a:rPr lang="en-US" sz="2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</a:t>
            </a:r>
            <a:r>
              <a:rPr lang="en-US" sz="2800" b="1" dirty="0">
                <a:solidFill>
                  <a:srgbClr val="FFC00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dirty="0">
                <a:solidFill>
                  <a:srgbClr val="FF0001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171;p12">
            <a:extLst>
              <a:ext uri="{FF2B5EF4-FFF2-40B4-BE49-F238E27FC236}">
                <a16:creationId xmlns:a16="http://schemas.microsoft.com/office/drawing/2014/main" id="{A1CD007E-C307-DC1A-DBDF-89989C071C86}"/>
              </a:ext>
            </a:extLst>
          </p:cNvPr>
          <p:cNvSpPr txBox="1"/>
          <p:nvPr/>
        </p:nvSpPr>
        <p:spPr>
          <a:xfrm>
            <a:off x="3693085" y="3649244"/>
            <a:ext cx="84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69ECEAE-5839-F6B4-C498-B82F41284B17}"/>
              </a:ext>
            </a:extLst>
          </p:cNvPr>
          <p:cNvSpPr/>
          <p:nvPr/>
        </p:nvSpPr>
        <p:spPr>
          <a:xfrm>
            <a:off x="2461274" y="6001530"/>
            <a:ext cx="6473692" cy="127000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F8EC3F-E28C-F459-097C-B892D2D94894}"/>
              </a:ext>
            </a:extLst>
          </p:cNvPr>
          <p:cNvSpPr txBox="1"/>
          <p:nvPr/>
        </p:nvSpPr>
        <p:spPr>
          <a:xfrm>
            <a:off x="2461274" y="5701237"/>
            <a:ext cx="647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Genetic distance</a:t>
            </a:r>
          </a:p>
        </p:txBody>
      </p:sp>
      <p:sp>
        <p:nvSpPr>
          <p:cNvPr id="33" name="Google Shape;191;p14">
            <a:extLst>
              <a:ext uri="{FF2B5EF4-FFF2-40B4-BE49-F238E27FC236}">
                <a16:creationId xmlns:a16="http://schemas.microsoft.com/office/drawing/2014/main" id="{A360D084-D993-4403-77F6-E1810176C867}"/>
              </a:ext>
            </a:extLst>
          </p:cNvPr>
          <p:cNvSpPr txBox="1"/>
          <p:nvPr/>
        </p:nvSpPr>
        <p:spPr>
          <a:xfrm>
            <a:off x="4764172" y="2176438"/>
            <a:ext cx="4425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" name="Google Shape;171;p12">
            <a:extLst>
              <a:ext uri="{FF2B5EF4-FFF2-40B4-BE49-F238E27FC236}">
                <a16:creationId xmlns:a16="http://schemas.microsoft.com/office/drawing/2014/main" id="{860CE827-6091-AE3E-7890-C510A3EA1835}"/>
              </a:ext>
            </a:extLst>
          </p:cNvPr>
          <p:cNvSpPr txBox="1"/>
          <p:nvPr/>
        </p:nvSpPr>
        <p:spPr>
          <a:xfrm>
            <a:off x="4857856" y="4019358"/>
            <a:ext cx="11703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ourier New"/>
              <a:buNone/>
            </a:pPr>
            <a:r>
              <a:rPr lang="en-US" sz="3200" b="1" dirty="0">
                <a:solidFill>
                  <a:srgbClr val="006FC0"/>
                </a:solidFill>
                <a:latin typeface="Courier New"/>
                <a:ea typeface="Courier New"/>
                <a:cs typeface="Courier New"/>
                <a:sym typeface="Courier New"/>
              </a:rPr>
              <a:t>G,T</a:t>
            </a:r>
            <a:endParaRPr sz="1800" b="1" dirty="0">
              <a:solidFill>
                <a:srgbClr val="006F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" name="Google Shape;212;p15">
            <a:extLst>
              <a:ext uri="{FF2B5EF4-FFF2-40B4-BE49-F238E27FC236}">
                <a16:creationId xmlns:a16="http://schemas.microsoft.com/office/drawing/2014/main" id="{43A25E0E-CA67-275A-44DB-E6DEFFA676B5}"/>
              </a:ext>
            </a:extLst>
          </p:cNvPr>
          <p:cNvSpPr txBox="1"/>
          <p:nvPr/>
        </p:nvSpPr>
        <p:spPr>
          <a:xfrm>
            <a:off x="5291449" y="1836639"/>
            <a:ext cx="44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en-US" sz="3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068CCE-CFA9-E1B8-9DA2-354624F7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ways to root a tree</a:t>
            </a:r>
          </a:p>
        </p:txBody>
      </p:sp>
      <p:sp>
        <p:nvSpPr>
          <p:cNvPr id="8" name="Google Shape;451;p59">
            <a:extLst>
              <a:ext uri="{FF2B5EF4-FFF2-40B4-BE49-F238E27FC236}">
                <a16:creationId xmlns:a16="http://schemas.microsoft.com/office/drawing/2014/main" id="{6A431BFE-C04C-D3FB-7128-BFD9A78CCF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3256" y="1450051"/>
            <a:ext cx="10286556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Outgroup rooting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400" dirty="0"/>
              <a:t>Midpoint rooting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Molecular clock</a:t>
            </a:r>
            <a:endParaRPr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9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571" t="13333" r="12486" b="16056"/>
          <a:stretch/>
        </p:blipFill>
        <p:spPr>
          <a:xfrm>
            <a:off x="2049576" y="3382196"/>
            <a:ext cx="3162594" cy="262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9" descr="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49541" t="14246" b="27916"/>
          <a:stretch/>
        </p:blipFill>
        <p:spPr>
          <a:xfrm>
            <a:off x="5729690" y="3169611"/>
            <a:ext cx="4412734" cy="329418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9"/>
          <p:cNvSpPr txBox="1"/>
          <p:nvPr/>
        </p:nvSpPr>
        <p:spPr>
          <a:xfrm>
            <a:off x="918210" y="1355945"/>
            <a:ext cx="9969529" cy="172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Molecular clock: relationship between genetic change and time</a:t>
            </a:r>
            <a:endParaRPr sz="20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Helps us understand the rate of evolution</a:t>
            </a:r>
            <a:endParaRPr sz="20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Can be used to understand directionality of evolutionary events</a:t>
            </a:r>
            <a:endParaRPr sz="2000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E82D9-BD23-2D55-35B0-91DF9EE0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evolutionary rate with the molecular clock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9ED2C9-502C-3A4C-8510-7550E5965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25"/>
          <a:stretch/>
        </p:blipFill>
        <p:spPr>
          <a:xfrm>
            <a:off x="4112609" y="2311440"/>
            <a:ext cx="3540228" cy="332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95810-0539-6641-876D-DF4E1467A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5"/>
          <a:stretch/>
        </p:blipFill>
        <p:spPr>
          <a:xfrm>
            <a:off x="7721237" y="2241697"/>
            <a:ext cx="3540228" cy="3324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50265-587E-2048-BD8F-D008A179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45" y="1489391"/>
            <a:ext cx="2143537" cy="4711485"/>
          </a:xfrm>
          <a:prstGeom prst="rect">
            <a:avLst/>
          </a:prstGeom>
        </p:spPr>
      </p:pic>
      <p:sp>
        <p:nvSpPr>
          <p:cNvPr id="9" name="Google Shape;491;p9">
            <a:extLst>
              <a:ext uri="{FF2B5EF4-FFF2-40B4-BE49-F238E27FC236}">
                <a16:creationId xmlns:a16="http://schemas.microsoft.com/office/drawing/2014/main" id="{BA885829-47CF-954B-8B98-D1D16BF58298}"/>
              </a:ext>
            </a:extLst>
          </p:cNvPr>
          <p:cNvSpPr txBox="1">
            <a:spLocks/>
          </p:cNvSpPr>
          <p:nvPr/>
        </p:nvSpPr>
        <p:spPr>
          <a:xfrm>
            <a:off x="10525296" y="6200876"/>
            <a:ext cx="1911582" cy="374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Poppins"/>
              <a:buNone/>
              <a:defRPr sz="3600" b="0" i="0" u="none" strike="noStrike" cap="non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 err="1"/>
              <a:t>Gire</a:t>
            </a:r>
            <a:r>
              <a:rPr lang="en-US" sz="1000" dirty="0"/>
              <a:t> et al. 2014. </a:t>
            </a:r>
            <a:r>
              <a:rPr lang="en-US" sz="1000" i="1" dirty="0"/>
              <a:t>Science</a:t>
            </a:r>
            <a:endParaRPr lang="en-US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1C0E8E-6EA5-D253-58A4-A3006AD0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when you choose the wrong root?</a:t>
            </a:r>
          </a:p>
        </p:txBody>
      </p:sp>
    </p:spTree>
    <p:extLst>
      <p:ext uri="{BB962C8B-B14F-4D97-AF65-F5344CB8AC3E}">
        <p14:creationId xmlns:p14="http://schemas.microsoft.com/office/powerpoint/2010/main" val="3057437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oppins"/>
              <a:buNone/>
            </a:pPr>
            <a:r>
              <a:rPr lang="en-US" dirty="0"/>
              <a:t> Outline</a:t>
            </a:r>
            <a:endParaRPr dirty="0"/>
          </a:p>
        </p:txBody>
      </p:sp>
      <p:sp>
        <p:nvSpPr>
          <p:cNvPr id="54" name="Google Shape;54;p5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Why do we build phylogenies?</a:t>
            </a:r>
            <a:endParaRPr sz="28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How do we read phylogenies?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How do we build phylogenies?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600" dirty="0"/>
              <a:t>How do we root trees?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600" b="1" dirty="0"/>
              <a:t>What is bootstrapping?</a:t>
            </a:r>
          </a:p>
        </p:txBody>
      </p:sp>
    </p:spTree>
    <p:extLst>
      <p:ext uri="{BB962C8B-B14F-4D97-AF65-F5344CB8AC3E}">
        <p14:creationId xmlns:p14="http://schemas.microsoft.com/office/powerpoint/2010/main" val="3319419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/>
          <p:nvPr/>
        </p:nvSpPr>
        <p:spPr>
          <a:xfrm>
            <a:off x="538844" y="2479501"/>
            <a:ext cx="187991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17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700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7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7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GCTC</a:t>
            </a:r>
            <a:endParaRPr sz="17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17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17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7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GCTA</a:t>
            </a:r>
            <a:endParaRPr sz="17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17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17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CAGCTA</a:t>
            </a:r>
            <a:endParaRPr sz="17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17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TGCCAGCTA</a:t>
            </a:r>
            <a:endParaRPr sz="17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lang="en-US" sz="17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7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GCCA</a:t>
            </a:r>
            <a:r>
              <a:rPr lang="en-US" sz="17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CTA</a:t>
            </a:r>
            <a:endParaRPr sz="17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ATGCCAGCTA</a:t>
            </a:r>
            <a:endParaRPr sz="17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296932" y="4661484"/>
            <a:ext cx="194818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r>
              <a:rPr lang="en-US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Multiple sequence alignment</a:t>
            </a:r>
            <a:endParaRPr dirty="0">
              <a:solidFill>
                <a:schemeClr val="bg2"/>
              </a:solidFill>
              <a:latin typeface="Poppins" pitchFamily="2" charset="77"/>
              <a:ea typeface="Poppins"/>
              <a:cs typeface="Poppins" pitchFamily="2" charset="77"/>
              <a:sym typeface="Poppins"/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3192289" y="4758271"/>
            <a:ext cx="22668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r>
              <a:rPr lang="en-US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Substitution</a:t>
            </a:r>
            <a:r>
              <a:rPr lang="en-US" dirty="0">
                <a:solidFill>
                  <a:schemeClr val="bg2"/>
                </a:solidFill>
                <a:latin typeface="Poppins" pitchFamily="2" charset="77"/>
                <a:cs typeface="Poppins" pitchFamily="2" charset="77"/>
                <a:sym typeface="Arial"/>
              </a:rPr>
              <a:t> model</a:t>
            </a:r>
            <a:endParaRPr dirty="0">
              <a:solidFill>
                <a:schemeClr val="bg2"/>
              </a:solidFill>
              <a:latin typeface="Poppins" pitchFamily="2" charset="77"/>
              <a:ea typeface="Corbel"/>
              <a:cs typeface="Poppins" pitchFamily="2" charset="77"/>
              <a:sym typeface="Corbel"/>
            </a:endParaRPr>
          </a:p>
        </p:txBody>
      </p:sp>
      <p:grpSp>
        <p:nvGrpSpPr>
          <p:cNvPr id="419" name="Google Shape;419;p27"/>
          <p:cNvGrpSpPr/>
          <p:nvPr/>
        </p:nvGrpSpPr>
        <p:grpSpPr>
          <a:xfrm>
            <a:off x="3307052" y="2203078"/>
            <a:ext cx="2108208" cy="2214798"/>
            <a:chOff x="7738390" y="2722850"/>
            <a:chExt cx="2648823" cy="2811589"/>
          </a:xfrm>
        </p:grpSpPr>
        <p:sp>
          <p:nvSpPr>
            <p:cNvPr id="420" name="Google Shape;420;p27"/>
            <p:cNvSpPr txBox="1"/>
            <p:nvPr/>
          </p:nvSpPr>
          <p:spPr>
            <a:xfrm>
              <a:off x="7767385" y="2769459"/>
              <a:ext cx="462215" cy="660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1" name="Google Shape;421;p27"/>
            <p:cNvSpPr txBox="1"/>
            <p:nvPr/>
          </p:nvSpPr>
          <p:spPr>
            <a:xfrm>
              <a:off x="9924998" y="2722850"/>
              <a:ext cx="462215" cy="660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7738390" y="4874385"/>
              <a:ext cx="462215" cy="660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3" name="Google Shape;423;p27"/>
            <p:cNvSpPr txBox="1"/>
            <p:nvPr/>
          </p:nvSpPr>
          <p:spPr>
            <a:xfrm>
              <a:off x="9924998" y="4862339"/>
              <a:ext cx="462215" cy="660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24" name="Google Shape;424;p27"/>
            <p:cNvCxnSpPr/>
            <p:nvPr/>
          </p:nvCxnSpPr>
          <p:spPr>
            <a:xfrm>
              <a:off x="8080826" y="3370857"/>
              <a:ext cx="1724393" cy="1601324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425" name="Google Shape;425;p27"/>
            <p:cNvGrpSpPr/>
            <p:nvPr/>
          </p:nvGrpSpPr>
          <p:grpSpPr>
            <a:xfrm>
              <a:off x="8088351" y="3240664"/>
              <a:ext cx="1948901" cy="1794748"/>
              <a:chOff x="8088351" y="3240664"/>
              <a:chExt cx="1948901" cy="1794748"/>
            </a:xfrm>
          </p:grpSpPr>
          <p:cxnSp>
            <p:nvCxnSpPr>
              <p:cNvPr id="426" name="Google Shape;426;p27"/>
              <p:cNvCxnSpPr/>
              <p:nvPr/>
            </p:nvCxnSpPr>
            <p:spPr>
              <a:xfrm rot="10800000" flipH="1">
                <a:off x="8268003" y="3327976"/>
                <a:ext cx="1769249" cy="1707436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27" name="Google Shape;427;p27"/>
              <p:cNvCxnSpPr/>
              <p:nvPr/>
            </p:nvCxnSpPr>
            <p:spPr>
              <a:xfrm flipH="1">
                <a:off x="8088351" y="3240664"/>
                <a:ext cx="1762795" cy="1668285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cxnSp>
          <p:nvCxnSpPr>
            <p:cNvPr id="428" name="Google Shape;428;p27"/>
            <p:cNvCxnSpPr/>
            <p:nvPr/>
          </p:nvCxnSpPr>
          <p:spPr>
            <a:xfrm rot="10800000">
              <a:off x="8237126" y="3214262"/>
              <a:ext cx="1747745" cy="1584846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429" name="Google Shape;429;p27"/>
            <p:cNvGrpSpPr/>
            <p:nvPr/>
          </p:nvGrpSpPr>
          <p:grpSpPr>
            <a:xfrm>
              <a:off x="8367171" y="3003693"/>
              <a:ext cx="1472219" cy="141083"/>
              <a:chOff x="8367171" y="3003693"/>
              <a:chExt cx="1472219" cy="141083"/>
            </a:xfrm>
          </p:grpSpPr>
          <p:cxnSp>
            <p:nvCxnSpPr>
              <p:cNvPr id="430" name="Google Shape;430;p27"/>
              <p:cNvCxnSpPr/>
              <p:nvPr/>
            </p:nvCxnSpPr>
            <p:spPr>
              <a:xfrm rot="10800000">
                <a:off x="8367171" y="3003693"/>
                <a:ext cx="143376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31" name="Google Shape;431;p27"/>
              <p:cNvCxnSpPr/>
              <p:nvPr/>
            </p:nvCxnSpPr>
            <p:spPr>
              <a:xfrm>
                <a:off x="8382605" y="3144776"/>
                <a:ext cx="145678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432" name="Google Shape;432;p27"/>
            <p:cNvGrpSpPr/>
            <p:nvPr/>
          </p:nvGrpSpPr>
          <p:grpSpPr>
            <a:xfrm rot="5400000">
              <a:off x="7132694" y="4086762"/>
              <a:ext cx="1472219" cy="141083"/>
              <a:chOff x="8367170" y="5062831"/>
              <a:chExt cx="1472219" cy="141083"/>
            </a:xfrm>
          </p:grpSpPr>
          <p:cxnSp>
            <p:nvCxnSpPr>
              <p:cNvPr id="433" name="Google Shape;433;p27"/>
              <p:cNvCxnSpPr/>
              <p:nvPr/>
            </p:nvCxnSpPr>
            <p:spPr>
              <a:xfrm rot="10800000">
                <a:off x="8367170" y="5062831"/>
                <a:ext cx="143376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34" name="Google Shape;434;p27"/>
              <p:cNvCxnSpPr/>
              <p:nvPr/>
            </p:nvCxnSpPr>
            <p:spPr>
              <a:xfrm>
                <a:off x="8382604" y="5203914"/>
                <a:ext cx="145678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435" name="Google Shape;435;p27"/>
            <p:cNvGrpSpPr/>
            <p:nvPr/>
          </p:nvGrpSpPr>
          <p:grpSpPr>
            <a:xfrm rot="5400000">
              <a:off x="9453473" y="3982048"/>
              <a:ext cx="1472219" cy="141083"/>
              <a:chOff x="8367170" y="5062831"/>
              <a:chExt cx="1472219" cy="141083"/>
            </a:xfrm>
          </p:grpSpPr>
          <p:cxnSp>
            <p:nvCxnSpPr>
              <p:cNvPr id="436" name="Google Shape;436;p27"/>
              <p:cNvCxnSpPr/>
              <p:nvPr/>
            </p:nvCxnSpPr>
            <p:spPr>
              <a:xfrm rot="10800000">
                <a:off x="8367170" y="5062831"/>
                <a:ext cx="143376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37" name="Google Shape;437;p27"/>
              <p:cNvCxnSpPr/>
              <p:nvPr/>
            </p:nvCxnSpPr>
            <p:spPr>
              <a:xfrm>
                <a:off x="8382604" y="5203914"/>
                <a:ext cx="145678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438" name="Google Shape;438;p27"/>
            <p:cNvGrpSpPr/>
            <p:nvPr/>
          </p:nvGrpSpPr>
          <p:grpSpPr>
            <a:xfrm>
              <a:off x="8274457" y="5165605"/>
              <a:ext cx="1472219" cy="141083"/>
              <a:chOff x="8367171" y="3003693"/>
              <a:chExt cx="1472219" cy="141083"/>
            </a:xfrm>
          </p:grpSpPr>
          <p:cxnSp>
            <p:nvCxnSpPr>
              <p:cNvPr id="439" name="Google Shape;439;p27"/>
              <p:cNvCxnSpPr/>
              <p:nvPr/>
            </p:nvCxnSpPr>
            <p:spPr>
              <a:xfrm rot="10800000">
                <a:off x="8367171" y="3003693"/>
                <a:ext cx="143376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40" name="Google Shape;440;p27"/>
              <p:cNvCxnSpPr/>
              <p:nvPr/>
            </p:nvCxnSpPr>
            <p:spPr>
              <a:xfrm>
                <a:off x="8382605" y="3144776"/>
                <a:ext cx="1456785" cy="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</p:grpSp>
      <p:sp>
        <p:nvSpPr>
          <p:cNvPr id="441" name="Google Shape;441;p27"/>
          <p:cNvSpPr txBox="1"/>
          <p:nvPr/>
        </p:nvSpPr>
        <p:spPr>
          <a:xfrm>
            <a:off x="6096000" y="4758271"/>
            <a:ext cx="30663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r>
              <a:rPr lang="en-US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Phylogenetic tree</a:t>
            </a:r>
            <a:endParaRPr dirty="0">
              <a:solidFill>
                <a:schemeClr val="bg2"/>
              </a:solidFill>
              <a:latin typeface="Poppins" pitchFamily="2" charset="77"/>
              <a:ea typeface="Poppins"/>
              <a:cs typeface="Poppins" pitchFamily="2" charset="77"/>
              <a:sym typeface="Poppins"/>
            </a:endParaRPr>
          </a:p>
        </p:txBody>
      </p:sp>
      <p:pic>
        <p:nvPicPr>
          <p:cNvPr id="442" name="Google Shape;442;p27" descr="A picture containing text, athletic game, ba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6635583" y="2504462"/>
            <a:ext cx="1726324" cy="163699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7"/>
          <p:cNvSpPr/>
          <p:nvPr/>
        </p:nvSpPr>
        <p:spPr>
          <a:xfrm>
            <a:off x="5717050" y="3129875"/>
            <a:ext cx="883588" cy="3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AD1DF-D411-266E-8CDB-64A4A5B8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phylogenetic trees?</a:t>
            </a:r>
          </a:p>
        </p:txBody>
      </p:sp>
      <p:sp>
        <p:nvSpPr>
          <p:cNvPr id="34" name="Google Shape;443;p27">
            <a:extLst>
              <a:ext uri="{FF2B5EF4-FFF2-40B4-BE49-F238E27FC236}">
                <a16:creationId xmlns:a16="http://schemas.microsoft.com/office/drawing/2014/main" id="{F98FE1D3-77D2-EF47-0D43-C78644685CD2}"/>
              </a:ext>
            </a:extLst>
          </p:cNvPr>
          <p:cNvSpPr/>
          <p:nvPr/>
        </p:nvSpPr>
        <p:spPr>
          <a:xfrm>
            <a:off x="2238106" y="3129875"/>
            <a:ext cx="883588" cy="3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443;p27">
            <a:extLst>
              <a:ext uri="{FF2B5EF4-FFF2-40B4-BE49-F238E27FC236}">
                <a16:creationId xmlns:a16="http://schemas.microsoft.com/office/drawing/2014/main" id="{FEDB320A-78EA-2F7C-65EB-FC347A02DEB2}"/>
              </a:ext>
            </a:extLst>
          </p:cNvPr>
          <p:cNvSpPr/>
          <p:nvPr/>
        </p:nvSpPr>
        <p:spPr>
          <a:xfrm>
            <a:off x="8630078" y="3129875"/>
            <a:ext cx="883588" cy="32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526;p32" descr="A picture containing text, athletic game, ball&#10;&#10;Description automatically generated">
            <a:extLst>
              <a:ext uri="{FF2B5EF4-FFF2-40B4-BE49-F238E27FC236}">
                <a16:creationId xmlns:a16="http://schemas.microsoft.com/office/drawing/2014/main" id="{994C81D9-2091-F071-4818-110F3B1837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9860766" y="2454348"/>
            <a:ext cx="798125" cy="84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527;p32" descr="A picture containing text, athletic game, ball&#10;&#10;Description automatically generated">
            <a:extLst>
              <a:ext uri="{FF2B5EF4-FFF2-40B4-BE49-F238E27FC236}">
                <a16:creationId xmlns:a16="http://schemas.microsoft.com/office/drawing/2014/main" id="{BF7A5214-84C5-D21A-E221-9641E4B496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10860425" y="2416797"/>
            <a:ext cx="798125" cy="84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528;p32" descr="A picture containing text, athletic game, ball&#10;&#10;Description automatically generated">
            <a:extLst>
              <a:ext uri="{FF2B5EF4-FFF2-40B4-BE49-F238E27FC236}">
                <a16:creationId xmlns:a16="http://schemas.microsoft.com/office/drawing/2014/main" id="{0AC09D00-2C35-6741-FF9B-46BB4559A5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71" r="5027" b="5606"/>
          <a:stretch/>
        </p:blipFill>
        <p:spPr>
          <a:xfrm>
            <a:off x="10112416" y="3379554"/>
            <a:ext cx="798125" cy="84828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441;p27">
            <a:extLst>
              <a:ext uri="{FF2B5EF4-FFF2-40B4-BE49-F238E27FC236}">
                <a16:creationId xmlns:a16="http://schemas.microsoft.com/office/drawing/2014/main" id="{0C7ADEAC-E22A-D11E-F5A8-78D18AA7BD00}"/>
              </a:ext>
            </a:extLst>
          </p:cNvPr>
          <p:cNvSpPr txBox="1"/>
          <p:nvPr/>
        </p:nvSpPr>
        <p:spPr>
          <a:xfrm>
            <a:off x="9162300" y="4758271"/>
            <a:ext cx="30663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r>
              <a:rPr lang="en-US" dirty="0">
                <a:solidFill>
                  <a:schemeClr val="bg2"/>
                </a:solidFill>
                <a:latin typeface="Poppins" pitchFamily="2" charset="77"/>
                <a:ea typeface="Poppins"/>
                <a:cs typeface="Poppins" pitchFamily="2" charset="77"/>
                <a:sym typeface="Poppins"/>
              </a:rPr>
              <a:t>Bootstrapping</a:t>
            </a:r>
            <a:endParaRPr dirty="0">
              <a:solidFill>
                <a:schemeClr val="bg2"/>
              </a:solidFill>
              <a:latin typeface="Poppins" pitchFamily="2" charset="77"/>
              <a:ea typeface="Poppins"/>
              <a:cs typeface="Poppins" pitchFamily="2" charset="77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19355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33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026" y="3031557"/>
            <a:ext cx="3187782" cy="332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3" descr="Chart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6917" y="2828006"/>
            <a:ext cx="3389541" cy="3532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2432" y="2940892"/>
            <a:ext cx="3389544" cy="33065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33"/>
          <p:cNvCxnSpPr/>
          <p:nvPr/>
        </p:nvCxnSpPr>
        <p:spPr>
          <a:xfrm>
            <a:off x="4506907" y="3537731"/>
            <a:ext cx="0" cy="981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6" name="Google Shape;546;p33"/>
          <p:cNvCxnSpPr>
            <a:cxnSpLocks/>
          </p:cNvCxnSpPr>
          <p:nvPr/>
        </p:nvCxnSpPr>
        <p:spPr>
          <a:xfrm>
            <a:off x="10687182" y="3285460"/>
            <a:ext cx="0" cy="74277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7" name="Google Shape;547;p33"/>
          <p:cNvCxnSpPr/>
          <p:nvPr/>
        </p:nvCxnSpPr>
        <p:spPr>
          <a:xfrm>
            <a:off x="7217634" y="4692606"/>
            <a:ext cx="0" cy="6402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0C6E463-7863-1466-6EE3-E9AD37F0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bootstrapping?</a:t>
            </a:r>
          </a:p>
        </p:txBody>
      </p:sp>
      <p:sp>
        <p:nvSpPr>
          <p:cNvPr id="541" name="Google Shape;541;p33"/>
          <p:cNvSpPr txBox="1">
            <a:spLocks noGrp="1"/>
          </p:cNvSpPr>
          <p:nvPr>
            <p:ph type="body" idx="1"/>
          </p:nvPr>
        </p:nvSpPr>
        <p:spPr>
          <a:xfrm>
            <a:off x="918210" y="1361992"/>
            <a:ext cx="10431602" cy="47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Maximum likelihood phylogenetic</a:t>
            </a:r>
            <a:r>
              <a:rPr lang="en-US" dirty="0"/>
              <a:t> approaches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produce a single best tree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It does not quantify how much you can trust the tree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How much uncertainty is there in evolutionary relationships in the tree?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That’s where bootstrapping comes in!</a:t>
            </a:r>
            <a:endParaRPr dirty="0"/>
          </a:p>
          <a:p>
            <a:pPr marL="52578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33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026" y="3031557"/>
            <a:ext cx="3187782" cy="332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3" descr="Chart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6917" y="2828006"/>
            <a:ext cx="3389541" cy="3532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2432" y="2940892"/>
            <a:ext cx="3389544" cy="33065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33"/>
          <p:cNvCxnSpPr/>
          <p:nvPr/>
        </p:nvCxnSpPr>
        <p:spPr>
          <a:xfrm>
            <a:off x="4506907" y="3537731"/>
            <a:ext cx="0" cy="981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6" name="Google Shape;546;p33"/>
          <p:cNvCxnSpPr>
            <a:cxnSpLocks/>
          </p:cNvCxnSpPr>
          <p:nvPr/>
        </p:nvCxnSpPr>
        <p:spPr>
          <a:xfrm>
            <a:off x="10687182" y="3285460"/>
            <a:ext cx="0" cy="74277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7" name="Google Shape;547;p33"/>
          <p:cNvCxnSpPr/>
          <p:nvPr/>
        </p:nvCxnSpPr>
        <p:spPr>
          <a:xfrm>
            <a:off x="7217634" y="4692606"/>
            <a:ext cx="0" cy="6402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0C6E463-7863-1466-6EE3-E9AD37F0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bootstrapping?</a:t>
            </a:r>
          </a:p>
        </p:txBody>
      </p:sp>
      <p:sp>
        <p:nvSpPr>
          <p:cNvPr id="541" name="Google Shape;541;p33"/>
          <p:cNvSpPr txBox="1">
            <a:spLocks noGrp="1"/>
          </p:cNvSpPr>
          <p:nvPr>
            <p:ph type="body" idx="1"/>
          </p:nvPr>
        </p:nvSpPr>
        <p:spPr>
          <a:xfrm>
            <a:off x="918210" y="1616148"/>
            <a:ext cx="10431602" cy="448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If the data (alignment) is slightly different, would it still support the same tree?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“Bootstrap support" is the number of times that a grouping appears in the collection of trees</a:t>
            </a:r>
          </a:p>
        </p:txBody>
      </p:sp>
    </p:spTree>
    <p:extLst>
      <p:ext uri="{BB962C8B-B14F-4D97-AF65-F5344CB8AC3E}">
        <p14:creationId xmlns:p14="http://schemas.microsoft.com/office/powerpoint/2010/main" val="3599744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 txBox="1">
            <a:spLocks noGrp="1"/>
          </p:cNvSpPr>
          <p:nvPr>
            <p:ph type="body" idx="1"/>
          </p:nvPr>
        </p:nvSpPr>
        <p:spPr>
          <a:xfrm>
            <a:off x="918200" y="1454326"/>
            <a:ext cx="104316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Relationships among taxa can be represented by a tree</a:t>
            </a:r>
          </a:p>
          <a:p>
            <a:pPr marL="800100" lvl="1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Violated by recombination, reassortment, horizontal gene transfer</a:t>
            </a:r>
            <a:endParaRPr lang="en-US" sz="2100" dirty="0"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Homologous characters are being compared</a:t>
            </a:r>
            <a:endParaRPr lang="en-US" sz="2400" dirty="0"/>
          </a:p>
          <a:p>
            <a:pPr marL="800100" lvl="1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Assumes shared ancestry</a:t>
            </a:r>
          </a:p>
          <a:p>
            <a:pPr marL="800100" lvl="1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00" dirty="0"/>
              <a:t>Assumes m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ultiple sequence alignment is valid</a:t>
            </a:r>
            <a:endParaRPr lang="en-US" sz="2100" dirty="0"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Evolution at each site is independent</a:t>
            </a:r>
            <a:endParaRPr lang="en-US" sz="2400" dirty="0"/>
          </a:p>
          <a:p>
            <a:pPr marL="37465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92EED-A7A4-E022-76BE-F94BE860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phylogenetic reconstruction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 txBox="1">
            <a:spLocks noGrp="1"/>
          </p:cNvSpPr>
          <p:nvPr>
            <p:ph type="body" idx="1"/>
          </p:nvPr>
        </p:nvSpPr>
        <p:spPr>
          <a:xfrm>
            <a:off x="918200" y="1475592"/>
            <a:ext cx="10431600" cy="4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Relationships among taxa can be represented by a tree</a:t>
            </a:r>
          </a:p>
          <a:p>
            <a:pPr marL="800100" lvl="1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Violated by recombination, reassortment, horizontal gene transfer</a:t>
            </a:r>
            <a:endParaRPr lang="en-US" sz="2100" dirty="0"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Homologous characters are being compared</a:t>
            </a:r>
            <a:endParaRPr lang="en-US" sz="2400" dirty="0"/>
          </a:p>
          <a:p>
            <a:pPr marL="800100" lvl="1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Assumes shared ancestry</a:t>
            </a:r>
          </a:p>
          <a:p>
            <a:pPr marL="800100" lvl="1">
              <a:lnSpc>
                <a:spcPct val="11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100" dirty="0"/>
              <a:t>Assumes m</a:t>
            </a:r>
            <a:r>
              <a:rPr lang="en-US" sz="2100" dirty="0">
                <a:latin typeface="Poppins"/>
                <a:ea typeface="Poppins"/>
                <a:cs typeface="Poppins"/>
                <a:sym typeface="Poppins"/>
              </a:rPr>
              <a:t>ultiple sequence alignment is valid</a:t>
            </a:r>
            <a:endParaRPr lang="en-US" sz="2100" dirty="0"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Evolution at each site is independent</a:t>
            </a:r>
            <a:endParaRPr lang="en-US" sz="2400" dirty="0"/>
          </a:p>
          <a:p>
            <a:pPr marL="37465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Data is assumed to be correct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92EED-A7A4-E022-76BE-F94BE860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phylogenetic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947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34267"/>
          <a:stretch/>
        </p:blipFill>
        <p:spPr>
          <a:xfrm>
            <a:off x="1203600" y="1504250"/>
            <a:ext cx="10172575" cy="3611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4669F-9EE3-59F4-A79A-99E80D53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virus evolves as it spreads between hosts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D7420BA-869E-05E1-BFA1-FB1A0D55CCDF}"/>
              </a:ext>
            </a:extLst>
          </p:cNvPr>
          <p:cNvSpPr/>
          <p:nvPr/>
        </p:nvSpPr>
        <p:spPr>
          <a:xfrm>
            <a:off x="1549400" y="6066152"/>
            <a:ext cx="8712200" cy="165903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E3799-5A49-80C8-B4E4-D9B3E0802051}"/>
              </a:ext>
            </a:extLst>
          </p:cNvPr>
          <p:cNvSpPr txBox="1"/>
          <p:nvPr/>
        </p:nvSpPr>
        <p:spPr>
          <a:xfrm>
            <a:off x="5194211" y="5669932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8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Time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Summary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1" name="Google Shape;581;p4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 panose="00000500000000000000" pitchFamily="50" charset="0"/>
                <a:cs typeface="Poppins" panose="00000500000000000000" pitchFamily="50" charset="0"/>
              </a:rPr>
              <a:t>Phylogenies reconstruct evolutionary relationships among sampled genomes</a:t>
            </a:r>
            <a:endParaRPr sz="2200" dirty="0"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 panose="00000500000000000000" pitchFamily="50" charset="0"/>
                <a:ea typeface="Helvetica Neue"/>
                <a:cs typeface="Poppins" panose="00000500000000000000" pitchFamily="50" charset="0"/>
                <a:sym typeface="Helvetica Neue"/>
              </a:rPr>
              <a:t>There are many ways to build trees</a:t>
            </a:r>
            <a:endParaRPr sz="2200" dirty="0">
              <a:latin typeface="Poppins" panose="00000500000000000000" pitchFamily="50" charset="0"/>
              <a:ea typeface="Helvetica Neue"/>
              <a:cs typeface="Poppins" panose="00000500000000000000" pitchFamily="50" charset="0"/>
              <a:sym typeface="Helvetica Neue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 panose="00000500000000000000" pitchFamily="50" charset="0"/>
                <a:ea typeface="Helvetica Neue"/>
                <a:cs typeface="Poppins" panose="00000500000000000000" pitchFamily="50" charset="0"/>
                <a:sym typeface="Helvetica Neue"/>
              </a:rPr>
              <a:t>Branch lengths show us the genetic distance between sequences</a:t>
            </a:r>
            <a:endParaRPr sz="2200" dirty="0">
              <a:latin typeface="Poppins" panose="00000500000000000000" pitchFamily="50" charset="0"/>
              <a:ea typeface="Helvetica Neue"/>
              <a:cs typeface="Poppins" panose="00000500000000000000" pitchFamily="50" charset="0"/>
              <a:sym typeface="Helvetica Neue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 panose="00000500000000000000" pitchFamily="50" charset="0"/>
                <a:ea typeface="Helvetica Neue"/>
                <a:cs typeface="Poppins" panose="00000500000000000000" pitchFamily="50" charset="0"/>
                <a:sym typeface="Helvetica Neue"/>
              </a:rPr>
              <a:t>With the right root, we can understand ancestor-descendant relationships</a:t>
            </a:r>
            <a:endParaRPr sz="2200" dirty="0">
              <a:latin typeface="Poppins" panose="00000500000000000000" pitchFamily="50" charset="0"/>
              <a:ea typeface="Helvetica Neue"/>
              <a:cs typeface="Poppins" panose="00000500000000000000" pitchFamily="50" charset="0"/>
              <a:sym typeface="Helvetica Neue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200" dirty="0">
                <a:latin typeface="Poppins" panose="00000500000000000000" pitchFamily="50" charset="0"/>
                <a:ea typeface="Helvetica Neue"/>
                <a:cs typeface="Poppins" panose="00000500000000000000" pitchFamily="50" charset="0"/>
                <a:sym typeface="Helvetica Neue"/>
              </a:rPr>
              <a:t>We can test the reliability of our trees with bootstrapping</a:t>
            </a:r>
            <a:endParaRPr sz="2200" dirty="0">
              <a:latin typeface="Poppins" panose="00000500000000000000" pitchFamily="50" charset="0"/>
              <a:ea typeface="Helvetica Neue"/>
              <a:cs typeface="Poppins" panose="00000500000000000000" pitchFamily="50" charset="0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2932184" y="1738500"/>
            <a:ext cx="5649537" cy="4223200"/>
            <a:chOff x="1234227" y="1942349"/>
            <a:chExt cx="5649537" cy="4223200"/>
          </a:xfrm>
        </p:grpSpPr>
        <p:pic>
          <p:nvPicPr>
            <p:cNvPr id="69" name="Google Shape;69;p4" descr="A picture containing text, athletic game, ball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 t="4471" r="5027" b="5606"/>
            <a:stretch/>
          </p:blipFill>
          <p:spPr>
            <a:xfrm>
              <a:off x="1234227" y="1994339"/>
              <a:ext cx="4481384" cy="4139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4"/>
            <p:cNvPicPr preferRelativeResize="0"/>
            <p:nvPr/>
          </p:nvPicPr>
          <p:blipFill rotWithShape="1">
            <a:blip r:embed="rId4">
              <a:alphaModFix/>
            </a:blip>
            <a:srcRect l="42404" t="14362" r="43280" b="69276"/>
            <a:stretch/>
          </p:blipFill>
          <p:spPr>
            <a:xfrm>
              <a:off x="5715611" y="4929809"/>
              <a:ext cx="1143610" cy="70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4"/>
            <p:cNvPicPr preferRelativeResize="0"/>
            <p:nvPr/>
          </p:nvPicPr>
          <p:blipFill rotWithShape="1">
            <a:blip r:embed="rId4">
              <a:alphaModFix/>
            </a:blip>
            <a:srcRect l="22548" t="13902" r="62275" b="69512"/>
            <a:stretch/>
          </p:blipFill>
          <p:spPr>
            <a:xfrm>
              <a:off x="2873178" y="5449931"/>
              <a:ext cx="1212574" cy="715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4"/>
            <p:cNvPicPr preferRelativeResize="0"/>
            <p:nvPr/>
          </p:nvPicPr>
          <p:blipFill rotWithShape="1">
            <a:blip r:embed="rId4">
              <a:alphaModFix/>
            </a:blip>
            <a:srcRect l="80471" t="52666" r="5348" b="33823"/>
            <a:stretch/>
          </p:blipFill>
          <p:spPr>
            <a:xfrm>
              <a:off x="5715611" y="1942349"/>
              <a:ext cx="1132935" cy="58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/>
            <p:cNvPicPr preferRelativeResize="0"/>
            <p:nvPr/>
          </p:nvPicPr>
          <p:blipFill rotWithShape="1">
            <a:blip r:embed="rId4">
              <a:alphaModFix/>
            </a:blip>
            <a:srcRect l="61397" t="31254" r="23673" b="50866"/>
            <a:stretch/>
          </p:blipFill>
          <p:spPr>
            <a:xfrm>
              <a:off x="5691068" y="2526647"/>
              <a:ext cx="1192696" cy="771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 rotWithShape="1">
            <a:blip r:embed="rId4">
              <a:alphaModFix/>
            </a:blip>
            <a:srcRect l="61230" t="15742" r="24587" b="67465"/>
            <a:stretch/>
          </p:blipFill>
          <p:spPr>
            <a:xfrm>
              <a:off x="5301480" y="3443535"/>
              <a:ext cx="1133061" cy="7244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4"/>
            <p:cNvPicPr preferRelativeResize="0"/>
            <p:nvPr/>
          </p:nvPicPr>
          <p:blipFill rotWithShape="1">
            <a:blip r:embed="rId4">
              <a:alphaModFix/>
            </a:blip>
            <a:srcRect l="41408" t="35010" r="43663" b="51874"/>
            <a:stretch/>
          </p:blipFill>
          <p:spPr>
            <a:xfrm>
              <a:off x="4498374" y="4170728"/>
              <a:ext cx="1192695" cy="5658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27CDCF3-DFD6-9D7F-1C1F-22A9A66C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pathogen sequences related?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57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571" t="13333" r="12486" b="16133"/>
          <a:stretch/>
        </p:blipFill>
        <p:spPr>
          <a:xfrm>
            <a:off x="2922436" y="1663679"/>
            <a:ext cx="4814789" cy="399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7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4045" t="56146" r="67848" b="34927"/>
          <a:stretch/>
        </p:blipFill>
        <p:spPr>
          <a:xfrm>
            <a:off x="9205784" y="2646513"/>
            <a:ext cx="488914" cy="52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7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9068" t="45743" r="32224" b="45331"/>
          <a:stretch/>
        </p:blipFill>
        <p:spPr>
          <a:xfrm>
            <a:off x="9169570" y="3404242"/>
            <a:ext cx="525128" cy="52512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7"/>
          <p:cNvSpPr txBox="1"/>
          <p:nvPr/>
        </p:nvSpPr>
        <p:spPr>
          <a:xfrm>
            <a:off x="9694698" y="2723087"/>
            <a:ext cx="13394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Sampled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57"/>
          <p:cNvSpPr txBox="1"/>
          <p:nvPr/>
        </p:nvSpPr>
        <p:spPr>
          <a:xfrm>
            <a:off x="9694698" y="3488878"/>
            <a:ext cx="16551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Unsampled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4F20775-2D7E-1624-7020-440FE037FD83}"/>
              </a:ext>
            </a:extLst>
          </p:cNvPr>
          <p:cNvSpPr/>
          <p:nvPr/>
        </p:nvSpPr>
        <p:spPr>
          <a:xfrm>
            <a:off x="1549400" y="6066152"/>
            <a:ext cx="8712200" cy="165903"/>
          </a:xfrm>
          <a:prstGeom prst="rightArrow">
            <a:avLst/>
          </a:prstGeom>
          <a:solidFill>
            <a:srgbClr val="4D4D4D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F171E-5037-08F9-A47A-189AD7B6FA5F}"/>
              </a:ext>
            </a:extLst>
          </p:cNvPr>
          <p:cNvSpPr txBox="1"/>
          <p:nvPr/>
        </p:nvSpPr>
        <p:spPr>
          <a:xfrm>
            <a:off x="5194211" y="5669932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800" kern="1200" dirty="0">
                <a:solidFill>
                  <a:srgbClr val="4D4D4D"/>
                </a:solidFill>
                <a:latin typeface="Poppins" pitchFamily="2" charset="77"/>
                <a:ea typeface="+mn-ea"/>
                <a:cs typeface="Poppins" pitchFamily="2" charset="77"/>
              </a:rPr>
              <a:t>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59C1C-94DC-5713-0EF0-33195811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accumulate over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6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486" t="14735" r="9794" b="7074"/>
          <a:stretch/>
        </p:blipFill>
        <p:spPr>
          <a:xfrm>
            <a:off x="700552" y="2503613"/>
            <a:ext cx="3441142" cy="299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 descr="A picture containing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4869" t="12290" r="9795" b="7072"/>
          <a:stretch/>
        </p:blipFill>
        <p:spPr>
          <a:xfrm>
            <a:off x="4191462" y="2297883"/>
            <a:ext cx="3441142" cy="317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A picture containing text, athletic game, bal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4471" r="5027" b="5606"/>
          <a:stretch/>
        </p:blipFill>
        <p:spPr>
          <a:xfrm>
            <a:off x="7632604" y="2284151"/>
            <a:ext cx="3434242" cy="31720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CA193D-7CCA-2C2F-FC1E-B62FF54B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Reconstructing epidemic spread with phylogenetics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7" descr="A picture containing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869" t="12290" r="9795" b="7072"/>
          <a:stretch/>
        </p:blipFill>
        <p:spPr>
          <a:xfrm>
            <a:off x="4191462" y="2297883"/>
            <a:ext cx="3441142" cy="317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 descr="A picture containing text, athletic game, bal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4471" r="5027" b="5606"/>
          <a:stretch/>
        </p:blipFill>
        <p:spPr>
          <a:xfrm>
            <a:off x="7632604" y="2284151"/>
            <a:ext cx="3434242" cy="3172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/>
          <p:nvPr/>
        </p:nvSpPr>
        <p:spPr>
          <a:xfrm>
            <a:off x="700552" y="53039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" name="Google Shape;103;p7" descr="A picture containing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2486" t="14735" r="9794" b="7074"/>
          <a:stretch/>
        </p:blipFill>
        <p:spPr>
          <a:xfrm>
            <a:off x="700552" y="2503613"/>
            <a:ext cx="3441142" cy="29922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0CA3F81C-8A3B-B5C5-4EBE-83BD504C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1325562"/>
          </a:xfrm>
        </p:spPr>
        <p:txBody>
          <a:bodyPr>
            <a:noAutofit/>
          </a:bodyPr>
          <a:lstStyle/>
          <a:p>
            <a:r>
              <a:rPr lang="en-US" sz="3200" dirty="0"/>
              <a:t>Phylogenies reconstruct evolutionary relationships </a:t>
            </a:r>
            <a:r>
              <a:rPr lang="en-US" sz="3200" i="1" dirty="0"/>
              <a:t>among sampled genomes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/>
        </p:nvSpPr>
        <p:spPr>
          <a:xfrm>
            <a:off x="3327819" y="2089950"/>
            <a:ext cx="5536362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1: GTCTCGGCTC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2: GTGTCGGCTA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urier New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3: GTGTCAGCTA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buClr>
                <a:srgbClr val="FF0000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4: GTGCCAGCTA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buClr>
                <a:srgbClr val="FF0000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5: GGGCCATCTA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Genome 6: ATGCCAGCTA</a:t>
            </a:r>
            <a:endParaRPr sz="28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AB35528-0CAE-0D9E-4113-E0C80DB2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/>
          <a:lstStyle/>
          <a:p>
            <a:r>
              <a:rPr lang="en-US" dirty="0"/>
              <a:t>Genomes must be aligned for phylogenetics</a:t>
            </a:r>
          </a:p>
        </p:txBody>
      </p:sp>
    </p:spTree>
    <p:extLst>
      <p:ext uri="{BB962C8B-B14F-4D97-AF65-F5344CB8AC3E}">
        <p14:creationId xmlns:p14="http://schemas.microsoft.com/office/powerpoint/2010/main" val="886503943"/>
      </p:ext>
    </p:extLst>
  </p:cSld>
  <p:clrMapOvr>
    <a:masterClrMapping/>
  </p:clrMapOvr>
</p:sld>
</file>

<file path=ppt/theme/theme1.xml><?xml version="1.0" encoding="utf-8"?>
<a:theme xmlns:a="http://schemas.openxmlformats.org/drawingml/2006/main" name="28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1073</Words>
  <Application>Microsoft Macintosh PowerPoint</Application>
  <PresentationFormat>Widescreen</PresentationFormat>
  <Paragraphs>394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Poppins</vt:lpstr>
      <vt:lpstr>Calibri</vt:lpstr>
      <vt:lpstr>Corbel</vt:lpstr>
      <vt:lpstr>Noto Sans Symbols</vt:lpstr>
      <vt:lpstr>Arial</vt:lpstr>
      <vt:lpstr>Courier New</vt:lpstr>
      <vt:lpstr>Helvetica Neue</vt:lpstr>
      <vt:lpstr>28_Frame</vt:lpstr>
      <vt:lpstr>Introduction to Phylogenetics</vt:lpstr>
      <vt:lpstr>Genomic epidemiology workflow</vt:lpstr>
      <vt:lpstr> Outline</vt:lpstr>
      <vt:lpstr>The virus evolves as it spreads between hosts</vt:lpstr>
      <vt:lpstr>How are the pathogen sequences related?</vt:lpstr>
      <vt:lpstr>Mutations accumulate over time</vt:lpstr>
      <vt:lpstr>Reconstructing epidemic spread with phylogenetics</vt:lpstr>
      <vt:lpstr>Phylogenies reconstruct evolutionary relationships among sampled genomes</vt:lpstr>
      <vt:lpstr>Genomes must be aligned for phylogenetics</vt:lpstr>
      <vt:lpstr>Genomes must be aligned for phylogenetics</vt:lpstr>
      <vt:lpstr>Sequence data is used to create phylogenetic trees</vt:lpstr>
      <vt:lpstr>Reading phylogenetic trees</vt:lpstr>
      <vt:lpstr>Phylogenetic trees are not transmission trees</vt:lpstr>
      <vt:lpstr>Mutations underlie phylogenies</vt:lpstr>
      <vt:lpstr>Mutations underlie phylogenies</vt:lpstr>
      <vt:lpstr>Mutations underlie phylogenies</vt:lpstr>
      <vt:lpstr> Outline</vt:lpstr>
      <vt:lpstr>How do we build phylogenetic trees?</vt:lpstr>
      <vt:lpstr>Observed distance between sequences</vt:lpstr>
      <vt:lpstr>Observed distance between sequences</vt:lpstr>
      <vt:lpstr>Observed distance between sequences</vt:lpstr>
      <vt:lpstr>Branch lengths represent genetic distance</vt:lpstr>
      <vt:lpstr>Branch lengths represent genetic distance</vt:lpstr>
      <vt:lpstr>Multiple substitutions can happen at same position</vt:lpstr>
      <vt:lpstr>How do we build phylogenetic trees?</vt:lpstr>
      <vt:lpstr>Understanding substitution models</vt:lpstr>
      <vt:lpstr>How do we build phylogenetic trees?</vt:lpstr>
      <vt:lpstr>There are several methods of building trees</vt:lpstr>
      <vt:lpstr> Outline</vt:lpstr>
      <vt:lpstr>Trees must be rooted</vt:lpstr>
      <vt:lpstr>There are many ways to root a tree</vt:lpstr>
      <vt:lpstr>Model evolutionary rate with the molecular clock</vt:lpstr>
      <vt:lpstr>What happens when you choose the wrong root?</vt:lpstr>
      <vt:lpstr> Outline</vt:lpstr>
      <vt:lpstr>How do we build phylogenetic trees?</vt:lpstr>
      <vt:lpstr>What is bootstrapping?</vt:lpstr>
      <vt:lpstr>What is bootstrapping?</vt:lpstr>
      <vt:lpstr>Assumptions of phylogenetic reconstruction</vt:lpstr>
      <vt:lpstr>Assumptions of phylogenetic reconstruction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Phylogenetics</dc:title>
  <dc:creator>Edyth Parker</dc:creator>
  <cp:lastModifiedBy>Shirlee Wohl</cp:lastModifiedBy>
  <cp:revision>30</cp:revision>
  <dcterms:created xsi:type="dcterms:W3CDTF">2021-12-30T21:13:11Z</dcterms:created>
  <dcterms:modified xsi:type="dcterms:W3CDTF">2022-05-19T20:14:30Z</dcterms:modified>
</cp:coreProperties>
</file>