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839" y="272922"/>
            <a:ext cx="780232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470" y="1395730"/>
            <a:ext cx="8227059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909"/>
            <a:ext cx="764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2317543"/>
            <a:ext cx="8472170" cy="1587500"/>
            <a:chOff x="316991" y="2317543"/>
            <a:chExt cx="8472170" cy="1587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7843" y="2317543"/>
              <a:ext cx="5132352" cy="4581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991" y="2673095"/>
              <a:ext cx="8471916" cy="123139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9325" y="2152014"/>
            <a:ext cx="777557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99845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92D050"/>
                </a:solidFill>
              </a:rPr>
              <a:t>METAGENOMICS </a:t>
            </a:r>
            <a:r>
              <a:rPr sz="4400" dirty="0">
                <a:solidFill>
                  <a:srgbClr val="92D050"/>
                </a:solidFill>
              </a:rPr>
              <a:t>&amp; </a:t>
            </a:r>
            <a:r>
              <a:rPr sz="4400" spc="5" dirty="0">
                <a:solidFill>
                  <a:srgbClr val="92D050"/>
                </a:solidFill>
              </a:rPr>
              <a:t> </a:t>
            </a:r>
            <a:r>
              <a:rPr sz="4400" dirty="0">
                <a:solidFill>
                  <a:srgbClr val="92D050"/>
                </a:solidFill>
              </a:rPr>
              <a:t>MICROBIAL</a:t>
            </a:r>
            <a:r>
              <a:rPr sz="4400" spc="-90" dirty="0">
                <a:solidFill>
                  <a:srgbClr val="92D050"/>
                </a:solidFill>
              </a:rPr>
              <a:t> </a:t>
            </a:r>
            <a:r>
              <a:rPr sz="4400" spc="-25" dirty="0">
                <a:solidFill>
                  <a:srgbClr val="92D050"/>
                </a:solidFill>
              </a:rPr>
              <a:t>IDENTIFICATION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092" y="547242"/>
            <a:ext cx="4607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45" dirty="0"/>
              <a:t> </a:t>
            </a:r>
            <a:r>
              <a:rPr spc="-5" dirty="0"/>
              <a:t>DNA</a:t>
            </a:r>
            <a:r>
              <a:rPr spc="-170" dirty="0"/>
              <a:t> </a:t>
            </a:r>
            <a:r>
              <a:rPr dirty="0"/>
              <a:t>EXTRACTION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548130"/>
            <a:ext cx="55562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 MT"/>
                <a:cs typeface="Arial MT"/>
              </a:rPr>
              <a:t>DNA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extraction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 sample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type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2499487"/>
            <a:ext cx="3329304" cy="1294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Invertebrate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plant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Soil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projects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5653" y="2499487"/>
            <a:ext cx="2869565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marR="500380" indent="-16764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 MT"/>
                <a:cs typeface="Arial MT"/>
              </a:rPr>
              <a:t>fractionation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selective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lysis</a:t>
            </a:r>
            <a:endParaRPr sz="2600">
              <a:latin typeface="Arial MT"/>
              <a:cs typeface="Arial MT"/>
            </a:endParaRPr>
          </a:p>
          <a:p>
            <a:pPr marL="12700" marR="5080" indent="12065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latin typeface="Arial MT"/>
                <a:cs typeface="Arial MT"/>
              </a:rPr>
              <a:t>physical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separation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&amp;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isolation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cells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440" y="4718684"/>
            <a:ext cx="40271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Biopsies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ground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water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4921" y="4718684"/>
            <a:ext cx="199136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Multiple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displacement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amplification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43400" y="2767710"/>
            <a:ext cx="1371600" cy="103505"/>
          </a:xfrm>
          <a:custGeom>
            <a:avLst/>
            <a:gdLst/>
            <a:ahLst/>
            <a:cxnLst/>
            <a:rect l="l" t="t" r="r" b="b"/>
            <a:pathLst>
              <a:path w="1371600" h="103505">
                <a:moveTo>
                  <a:pt x="1346490" y="51688"/>
                </a:moveTo>
                <a:lnTo>
                  <a:pt x="1276603" y="92455"/>
                </a:lnTo>
                <a:lnTo>
                  <a:pt x="1275588" y="96265"/>
                </a:lnTo>
                <a:lnTo>
                  <a:pt x="1279144" y="102362"/>
                </a:lnTo>
                <a:lnTo>
                  <a:pt x="1282953" y="103377"/>
                </a:lnTo>
                <a:lnTo>
                  <a:pt x="1360709" y="58038"/>
                </a:lnTo>
                <a:lnTo>
                  <a:pt x="1359027" y="58038"/>
                </a:lnTo>
                <a:lnTo>
                  <a:pt x="1359027" y="57150"/>
                </a:lnTo>
                <a:lnTo>
                  <a:pt x="1355852" y="57150"/>
                </a:lnTo>
                <a:lnTo>
                  <a:pt x="1346490" y="51688"/>
                </a:lnTo>
                <a:close/>
              </a:path>
              <a:path w="1371600" h="103505">
                <a:moveTo>
                  <a:pt x="13356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335604" y="58038"/>
                </a:lnTo>
                <a:lnTo>
                  <a:pt x="1346490" y="51688"/>
                </a:lnTo>
                <a:lnTo>
                  <a:pt x="1335604" y="45338"/>
                </a:lnTo>
                <a:close/>
              </a:path>
              <a:path w="1371600" h="103505">
                <a:moveTo>
                  <a:pt x="1360709" y="45338"/>
                </a:moveTo>
                <a:lnTo>
                  <a:pt x="1359027" y="45338"/>
                </a:lnTo>
                <a:lnTo>
                  <a:pt x="1359027" y="58038"/>
                </a:lnTo>
                <a:lnTo>
                  <a:pt x="1360709" y="58038"/>
                </a:lnTo>
                <a:lnTo>
                  <a:pt x="1371600" y="51688"/>
                </a:lnTo>
                <a:lnTo>
                  <a:pt x="1360709" y="45338"/>
                </a:lnTo>
                <a:close/>
              </a:path>
              <a:path w="1371600" h="103505">
                <a:moveTo>
                  <a:pt x="1355852" y="46227"/>
                </a:moveTo>
                <a:lnTo>
                  <a:pt x="1346490" y="51688"/>
                </a:lnTo>
                <a:lnTo>
                  <a:pt x="1355852" y="57150"/>
                </a:lnTo>
                <a:lnTo>
                  <a:pt x="1355852" y="46227"/>
                </a:lnTo>
                <a:close/>
              </a:path>
              <a:path w="1371600" h="103505">
                <a:moveTo>
                  <a:pt x="1359027" y="46227"/>
                </a:moveTo>
                <a:lnTo>
                  <a:pt x="1355852" y="46227"/>
                </a:lnTo>
                <a:lnTo>
                  <a:pt x="1355852" y="57150"/>
                </a:lnTo>
                <a:lnTo>
                  <a:pt x="1359027" y="57150"/>
                </a:lnTo>
                <a:lnTo>
                  <a:pt x="1359027" y="46227"/>
                </a:lnTo>
                <a:close/>
              </a:path>
              <a:path w="1371600" h="103505">
                <a:moveTo>
                  <a:pt x="1282953" y="0"/>
                </a:moveTo>
                <a:lnTo>
                  <a:pt x="1279144" y="1015"/>
                </a:lnTo>
                <a:lnTo>
                  <a:pt x="1275588" y="7112"/>
                </a:lnTo>
                <a:lnTo>
                  <a:pt x="1276603" y="10922"/>
                </a:lnTo>
                <a:lnTo>
                  <a:pt x="1346490" y="51688"/>
                </a:lnTo>
                <a:lnTo>
                  <a:pt x="1355852" y="46227"/>
                </a:lnTo>
                <a:lnTo>
                  <a:pt x="1359027" y="46227"/>
                </a:lnTo>
                <a:lnTo>
                  <a:pt x="1359027" y="45338"/>
                </a:lnTo>
                <a:lnTo>
                  <a:pt x="1360709" y="45338"/>
                </a:lnTo>
                <a:lnTo>
                  <a:pt x="128295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3420" y="4969890"/>
            <a:ext cx="1371600" cy="103505"/>
          </a:xfrm>
          <a:custGeom>
            <a:avLst/>
            <a:gdLst/>
            <a:ahLst/>
            <a:cxnLst/>
            <a:rect l="l" t="t" r="r" b="b"/>
            <a:pathLst>
              <a:path w="1371600" h="103504">
                <a:moveTo>
                  <a:pt x="1346490" y="51688"/>
                </a:moveTo>
                <a:lnTo>
                  <a:pt x="1276603" y="92455"/>
                </a:lnTo>
                <a:lnTo>
                  <a:pt x="1275588" y="96265"/>
                </a:lnTo>
                <a:lnTo>
                  <a:pt x="1279143" y="102361"/>
                </a:lnTo>
                <a:lnTo>
                  <a:pt x="1282953" y="103377"/>
                </a:lnTo>
                <a:lnTo>
                  <a:pt x="1360709" y="58038"/>
                </a:lnTo>
                <a:lnTo>
                  <a:pt x="1359027" y="58038"/>
                </a:lnTo>
                <a:lnTo>
                  <a:pt x="1359027" y="57149"/>
                </a:lnTo>
                <a:lnTo>
                  <a:pt x="1355852" y="57149"/>
                </a:lnTo>
                <a:lnTo>
                  <a:pt x="1346490" y="51688"/>
                </a:lnTo>
                <a:close/>
              </a:path>
              <a:path w="1371600" h="103504">
                <a:moveTo>
                  <a:pt x="13356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335604" y="58038"/>
                </a:lnTo>
                <a:lnTo>
                  <a:pt x="1346490" y="51688"/>
                </a:lnTo>
                <a:lnTo>
                  <a:pt x="1335604" y="45338"/>
                </a:lnTo>
                <a:close/>
              </a:path>
              <a:path w="1371600" h="103504">
                <a:moveTo>
                  <a:pt x="1360709" y="45338"/>
                </a:moveTo>
                <a:lnTo>
                  <a:pt x="1359027" y="45338"/>
                </a:lnTo>
                <a:lnTo>
                  <a:pt x="1359027" y="58038"/>
                </a:lnTo>
                <a:lnTo>
                  <a:pt x="1360709" y="58038"/>
                </a:lnTo>
                <a:lnTo>
                  <a:pt x="1371600" y="51688"/>
                </a:lnTo>
                <a:lnTo>
                  <a:pt x="1360709" y="45338"/>
                </a:lnTo>
                <a:close/>
              </a:path>
              <a:path w="1371600" h="103504">
                <a:moveTo>
                  <a:pt x="1355852" y="46227"/>
                </a:moveTo>
                <a:lnTo>
                  <a:pt x="1346490" y="51688"/>
                </a:lnTo>
                <a:lnTo>
                  <a:pt x="1355852" y="57149"/>
                </a:lnTo>
                <a:lnTo>
                  <a:pt x="1355852" y="46227"/>
                </a:lnTo>
                <a:close/>
              </a:path>
              <a:path w="1371600" h="103504">
                <a:moveTo>
                  <a:pt x="1359027" y="46227"/>
                </a:moveTo>
                <a:lnTo>
                  <a:pt x="1355852" y="46227"/>
                </a:lnTo>
                <a:lnTo>
                  <a:pt x="1355852" y="57149"/>
                </a:lnTo>
                <a:lnTo>
                  <a:pt x="1359027" y="57149"/>
                </a:lnTo>
                <a:lnTo>
                  <a:pt x="1359027" y="46227"/>
                </a:lnTo>
                <a:close/>
              </a:path>
              <a:path w="1371600" h="103504">
                <a:moveTo>
                  <a:pt x="1282953" y="0"/>
                </a:moveTo>
                <a:lnTo>
                  <a:pt x="1279143" y="1015"/>
                </a:lnTo>
                <a:lnTo>
                  <a:pt x="1275588" y="7111"/>
                </a:lnTo>
                <a:lnTo>
                  <a:pt x="1276603" y="10921"/>
                </a:lnTo>
                <a:lnTo>
                  <a:pt x="1346490" y="51688"/>
                </a:lnTo>
                <a:lnTo>
                  <a:pt x="1355852" y="46227"/>
                </a:lnTo>
                <a:lnTo>
                  <a:pt x="1359027" y="46227"/>
                </a:lnTo>
                <a:lnTo>
                  <a:pt x="1359027" y="45338"/>
                </a:lnTo>
                <a:lnTo>
                  <a:pt x="1360709" y="45338"/>
                </a:lnTo>
                <a:lnTo>
                  <a:pt x="128295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4423" y="3605910"/>
            <a:ext cx="1371600" cy="103505"/>
          </a:xfrm>
          <a:custGeom>
            <a:avLst/>
            <a:gdLst/>
            <a:ahLst/>
            <a:cxnLst/>
            <a:rect l="l" t="t" r="r" b="b"/>
            <a:pathLst>
              <a:path w="1371600" h="103504">
                <a:moveTo>
                  <a:pt x="1346490" y="51688"/>
                </a:moveTo>
                <a:lnTo>
                  <a:pt x="1276603" y="92456"/>
                </a:lnTo>
                <a:lnTo>
                  <a:pt x="1275588" y="96265"/>
                </a:lnTo>
                <a:lnTo>
                  <a:pt x="1279143" y="102362"/>
                </a:lnTo>
                <a:lnTo>
                  <a:pt x="1282953" y="103377"/>
                </a:lnTo>
                <a:lnTo>
                  <a:pt x="1360709" y="58038"/>
                </a:lnTo>
                <a:lnTo>
                  <a:pt x="1359027" y="58038"/>
                </a:lnTo>
                <a:lnTo>
                  <a:pt x="1359027" y="57150"/>
                </a:lnTo>
                <a:lnTo>
                  <a:pt x="1355852" y="57150"/>
                </a:lnTo>
                <a:lnTo>
                  <a:pt x="1346490" y="51688"/>
                </a:lnTo>
                <a:close/>
              </a:path>
              <a:path w="1371600" h="103504">
                <a:moveTo>
                  <a:pt x="13356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335604" y="58038"/>
                </a:lnTo>
                <a:lnTo>
                  <a:pt x="1346490" y="51688"/>
                </a:lnTo>
                <a:lnTo>
                  <a:pt x="1335604" y="45338"/>
                </a:lnTo>
                <a:close/>
              </a:path>
              <a:path w="1371600" h="103504">
                <a:moveTo>
                  <a:pt x="1360709" y="45338"/>
                </a:moveTo>
                <a:lnTo>
                  <a:pt x="1359027" y="45338"/>
                </a:lnTo>
                <a:lnTo>
                  <a:pt x="1359027" y="58038"/>
                </a:lnTo>
                <a:lnTo>
                  <a:pt x="1360709" y="58038"/>
                </a:lnTo>
                <a:lnTo>
                  <a:pt x="1371600" y="51688"/>
                </a:lnTo>
                <a:lnTo>
                  <a:pt x="1360709" y="45338"/>
                </a:lnTo>
                <a:close/>
              </a:path>
              <a:path w="1371600" h="103504">
                <a:moveTo>
                  <a:pt x="1355852" y="46227"/>
                </a:moveTo>
                <a:lnTo>
                  <a:pt x="1346490" y="51688"/>
                </a:lnTo>
                <a:lnTo>
                  <a:pt x="1355852" y="57150"/>
                </a:lnTo>
                <a:lnTo>
                  <a:pt x="1355852" y="46227"/>
                </a:lnTo>
                <a:close/>
              </a:path>
              <a:path w="1371600" h="103504">
                <a:moveTo>
                  <a:pt x="1359027" y="46227"/>
                </a:moveTo>
                <a:lnTo>
                  <a:pt x="1355852" y="46227"/>
                </a:lnTo>
                <a:lnTo>
                  <a:pt x="1355852" y="57150"/>
                </a:lnTo>
                <a:lnTo>
                  <a:pt x="1359027" y="57150"/>
                </a:lnTo>
                <a:lnTo>
                  <a:pt x="1359027" y="46227"/>
                </a:lnTo>
                <a:close/>
              </a:path>
              <a:path w="1371600" h="103504">
                <a:moveTo>
                  <a:pt x="1282953" y="0"/>
                </a:moveTo>
                <a:lnTo>
                  <a:pt x="1279143" y="1015"/>
                </a:lnTo>
                <a:lnTo>
                  <a:pt x="1275588" y="7112"/>
                </a:lnTo>
                <a:lnTo>
                  <a:pt x="1276603" y="10921"/>
                </a:lnTo>
                <a:lnTo>
                  <a:pt x="1346490" y="51688"/>
                </a:lnTo>
                <a:lnTo>
                  <a:pt x="1355852" y="46227"/>
                </a:lnTo>
                <a:lnTo>
                  <a:pt x="1359027" y="46227"/>
                </a:lnTo>
                <a:lnTo>
                  <a:pt x="1359027" y="45338"/>
                </a:lnTo>
                <a:lnTo>
                  <a:pt x="1360709" y="45338"/>
                </a:lnTo>
                <a:lnTo>
                  <a:pt x="128295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272922"/>
            <a:ext cx="72301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50" marR="5080" indent="-21024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Techniques </a:t>
            </a:r>
            <a:r>
              <a:rPr dirty="0"/>
              <a:t>for the </a:t>
            </a:r>
            <a:r>
              <a:rPr spc="-5" dirty="0"/>
              <a:t>enrichment </a:t>
            </a:r>
            <a:r>
              <a:rPr dirty="0"/>
              <a:t>of </a:t>
            </a:r>
            <a:r>
              <a:rPr spc="-990" dirty="0"/>
              <a:t> </a:t>
            </a:r>
            <a:r>
              <a:rPr dirty="0"/>
              <a:t>genomic</a:t>
            </a:r>
            <a:r>
              <a:rPr spc="-5" dirty="0"/>
              <a:t> DNA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728087"/>
            <a:ext cx="6893559" cy="2324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 MT"/>
                <a:cs typeface="Arial MT"/>
              </a:rPr>
              <a:t>5-Bromo-2-deoxyuridine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(BrdU)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7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 MT"/>
                <a:cs typeface="Arial MT"/>
              </a:rPr>
              <a:t>Stable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isotope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probing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(SIP)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 MT"/>
                <a:cs typeface="Arial MT"/>
              </a:rPr>
              <a:t>Metagenomic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library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enrichment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PCBs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72" y="448055"/>
            <a:ext cx="7934703" cy="59523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469138"/>
            <a:ext cx="647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 Black"/>
                <a:cs typeface="Arial Black"/>
              </a:rPr>
              <a:t>5.</a:t>
            </a:r>
            <a:r>
              <a:rPr b="0" spc="-35" dirty="0">
                <a:latin typeface="Arial Black"/>
                <a:cs typeface="Arial Black"/>
              </a:rPr>
              <a:t> </a:t>
            </a:r>
            <a:r>
              <a:rPr b="0" spc="-5" dirty="0">
                <a:latin typeface="Arial Black"/>
                <a:cs typeface="Arial Black"/>
              </a:rPr>
              <a:t>Sequencing</a:t>
            </a:r>
            <a:r>
              <a:rPr b="0" spc="-35" dirty="0">
                <a:latin typeface="Arial Black"/>
                <a:cs typeface="Arial Black"/>
              </a:rPr>
              <a:t> </a:t>
            </a:r>
            <a:r>
              <a:rPr b="0" spc="-5" dirty="0">
                <a:latin typeface="Arial Black"/>
                <a:cs typeface="Arial Black"/>
              </a:rPr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397743"/>
            <a:ext cx="8318500" cy="16433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Classical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</a:t>
            </a:r>
            <a:r>
              <a:rPr sz="2600" spc="-5" dirty="0">
                <a:latin typeface="Arial MT"/>
                <a:cs typeface="Arial MT"/>
              </a:rPr>
              <a:t> 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Sanger’s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sequencing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Low error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rate,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length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large insert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size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Labor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intensive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cloning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associated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bias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against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genes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toxic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cloning host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96348" y="1284668"/>
            <a:ext cx="2350770" cy="1633220"/>
            <a:chOff x="3296348" y="1284668"/>
            <a:chExt cx="2350770" cy="1633220"/>
          </a:xfrm>
        </p:grpSpPr>
        <p:sp>
          <p:nvSpPr>
            <p:cNvPr id="5" name="object 5"/>
            <p:cNvSpPr/>
            <p:nvPr/>
          </p:nvSpPr>
          <p:spPr>
            <a:xfrm>
              <a:off x="3309365" y="2399538"/>
              <a:ext cx="2324735" cy="504825"/>
            </a:xfrm>
            <a:custGeom>
              <a:avLst/>
              <a:gdLst/>
              <a:ahLst/>
              <a:cxnLst/>
              <a:rect l="l" t="t" r="r" b="b"/>
              <a:pathLst>
                <a:path w="2324735" h="504825">
                  <a:moveTo>
                    <a:pt x="1167384" y="0"/>
                  </a:moveTo>
                  <a:lnTo>
                    <a:pt x="1167384" y="344042"/>
                  </a:lnTo>
                  <a:lnTo>
                    <a:pt x="2324608" y="344042"/>
                  </a:lnTo>
                  <a:lnTo>
                    <a:pt x="2324608" y="504825"/>
                  </a:lnTo>
                </a:path>
                <a:path w="2324735" h="504825">
                  <a:moveTo>
                    <a:pt x="1167003" y="0"/>
                  </a:moveTo>
                  <a:lnTo>
                    <a:pt x="1167003" y="344042"/>
                  </a:lnTo>
                  <a:lnTo>
                    <a:pt x="0" y="344042"/>
                  </a:lnTo>
                  <a:lnTo>
                    <a:pt x="0" y="504825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8069" y="1297685"/>
              <a:ext cx="1736089" cy="1102360"/>
            </a:xfrm>
            <a:custGeom>
              <a:avLst/>
              <a:gdLst/>
              <a:ahLst/>
              <a:cxnLst/>
              <a:rect l="l" t="t" r="r" b="b"/>
              <a:pathLst>
                <a:path w="1736089" h="1102360">
                  <a:moveTo>
                    <a:pt x="1625600" y="0"/>
                  </a:moveTo>
                  <a:lnTo>
                    <a:pt x="110235" y="0"/>
                  </a:lnTo>
                  <a:lnTo>
                    <a:pt x="67294" y="8651"/>
                  </a:lnTo>
                  <a:lnTo>
                    <a:pt x="32257" y="32257"/>
                  </a:lnTo>
                  <a:lnTo>
                    <a:pt x="8651" y="67294"/>
                  </a:lnTo>
                  <a:lnTo>
                    <a:pt x="0" y="110236"/>
                  </a:lnTo>
                  <a:lnTo>
                    <a:pt x="0" y="991615"/>
                  </a:lnTo>
                  <a:lnTo>
                    <a:pt x="8651" y="1034557"/>
                  </a:lnTo>
                  <a:lnTo>
                    <a:pt x="32258" y="1069594"/>
                  </a:lnTo>
                  <a:lnTo>
                    <a:pt x="67294" y="1093200"/>
                  </a:lnTo>
                  <a:lnTo>
                    <a:pt x="110235" y="1101852"/>
                  </a:lnTo>
                  <a:lnTo>
                    <a:pt x="1625600" y="1101852"/>
                  </a:lnTo>
                  <a:lnTo>
                    <a:pt x="1668541" y="1093200"/>
                  </a:lnTo>
                  <a:lnTo>
                    <a:pt x="1703577" y="1069594"/>
                  </a:lnTo>
                  <a:lnTo>
                    <a:pt x="1727184" y="1034557"/>
                  </a:lnTo>
                  <a:lnTo>
                    <a:pt x="1735835" y="991615"/>
                  </a:lnTo>
                  <a:lnTo>
                    <a:pt x="1735835" y="110236"/>
                  </a:lnTo>
                  <a:lnTo>
                    <a:pt x="1727184" y="67294"/>
                  </a:lnTo>
                  <a:lnTo>
                    <a:pt x="1703577" y="32257"/>
                  </a:lnTo>
                  <a:lnTo>
                    <a:pt x="1668541" y="8651"/>
                  </a:lnTo>
                  <a:lnTo>
                    <a:pt x="1625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8069" y="1297685"/>
              <a:ext cx="1736089" cy="1102360"/>
            </a:xfrm>
            <a:custGeom>
              <a:avLst/>
              <a:gdLst/>
              <a:ahLst/>
              <a:cxnLst/>
              <a:rect l="l" t="t" r="r" b="b"/>
              <a:pathLst>
                <a:path w="1736089" h="1102360">
                  <a:moveTo>
                    <a:pt x="0" y="110236"/>
                  </a:moveTo>
                  <a:lnTo>
                    <a:pt x="8651" y="67294"/>
                  </a:lnTo>
                  <a:lnTo>
                    <a:pt x="32257" y="32257"/>
                  </a:lnTo>
                  <a:lnTo>
                    <a:pt x="67294" y="8651"/>
                  </a:lnTo>
                  <a:lnTo>
                    <a:pt x="110235" y="0"/>
                  </a:lnTo>
                  <a:lnTo>
                    <a:pt x="1625600" y="0"/>
                  </a:lnTo>
                  <a:lnTo>
                    <a:pt x="1668541" y="8651"/>
                  </a:lnTo>
                  <a:lnTo>
                    <a:pt x="1703577" y="32257"/>
                  </a:lnTo>
                  <a:lnTo>
                    <a:pt x="1727184" y="67294"/>
                  </a:lnTo>
                  <a:lnTo>
                    <a:pt x="1735835" y="110236"/>
                  </a:lnTo>
                  <a:lnTo>
                    <a:pt x="1735835" y="991615"/>
                  </a:lnTo>
                  <a:lnTo>
                    <a:pt x="1727184" y="1034557"/>
                  </a:lnTo>
                  <a:lnTo>
                    <a:pt x="1703577" y="1069594"/>
                  </a:lnTo>
                  <a:lnTo>
                    <a:pt x="1668541" y="1093200"/>
                  </a:lnTo>
                  <a:lnTo>
                    <a:pt x="1625600" y="1101852"/>
                  </a:lnTo>
                  <a:lnTo>
                    <a:pt x="110235" y="1101852"/>
                  </a:lnTo>
                  <a:lnTo>
                    <a:pt x="67294" y="1093200"/>
                  </a:lnTo>
                  <a:lnTo>
                    <a:pt x="32258" y="1069594"/>
                  </a:lnTo>
                  <a:lnTo>
                    <a:pt x="8651" y="1034557"/>
                  </a:lnTo>
                  <a:lnTo>
                    <a:pt x="0" y="991615"/>
                  </a:lnTo>
                  <a:lnTo>
                    <a:pt x="0" y="1102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1617" y="1480565"/>
              <a:ext cx="1736089" cy="1102360"/>
            </a:xfrm>
            <a:custGeom>
              <a:avLst/>
              <a:gdLst/>
              <a:ahLst/>
              <a:cxnLst/>
              <a:rect l="l" t="t" r="r" b="b"/>
              <a:pathLst>
                <a:path w="1736089" h="1102360">
                  <a:moveTo>
                    <a:pt x="1625600" y="0"/>
                  </a:moveTo>
                  <a:lnTo>
                    <a:pt x="110236" y="0"/>
                  </a:lnTo>
                  <a:lnTo>
                    <a:pt x="67294" y="8651"/>
                  </a:lnTo>
                  <a:lnTo>
                    <a:pt x="32258" y="32257"/>
                  </a:lnTo>
                  <a:lnTo>
                    <a:pt x="8651" y="67294"/>
                  </a:lnTo>
                  <a:lnTo>
                    <a:pt x="0" y="110236"/>
                  </a:lnTo>
                  <a:lnTo>
                    <a:pt x="0" y="991616"/>
                  </a:lnTo>
                  <a:lnTo>
                    <a:pt x="8651" y="1034557"/>
                  </a:lnTo>
                  <a:lnTo>
                    <a:pt x="32258" y="1069594"/>
                  </a:lnTo>
                  <a:lnTo>
                    <a:pt x="67294" y="1093200"/>
                  </a:lnTo>
                  <a:lnTo>
                    <a:pt x="110236" y="1101852"/>
                  </a:lnTo>
                  <a:lnTo>
                    <a:pt x="1625600" y="1101852"/>
                  </a:lnTo>
                  <a:lnTo>
                    <a:pt x="1668541" y="1093200"/>
                  </a:lnTo>
                  <a:lnTo>
                    <a:pt x="1703578" y="1069593"/>
                  </a:lnTo>
                  <a:lnTo>
                    <a:pt x="1727184" y="1034557"/>
                  </a:lnTo>
                  <a:lnTo>
                    <a:pt x="1735836" y="991616"/>
                  </a:lnTo>
                  <a:lnTo>
                    <a:pt x="1735836" y="110236"/>
                  </a:lnTo>
                  <a:lnTo>
                    <a:pt x="1727184" y="67294"/>
                  </a:lnTo>
                  <a:lnTo>
                    <a:pt x="1703578" y="32257"/>
                  </a:lnTo>
                  <a:lnTo>
                    <a:pt x="1668541" y="8651"/>
                  </a:lnTo>
                  <a:lnTo>
                    <a:pt x="16256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1617" y="1480565"/>
              <a:ext cx="1736089" cy="1102360"/>
            </a:xfrm>
            <a:custGeom>
              <a:avLst/>
              <a:gdLst/>
              <a:ahLst/>
              <a:cxnLst/>
              <a:rect l="l" t="t" r="r" b="b"/>
              <a:pathLst>
                <a:path w="1736089" h="1102360">
                  <a:moveTo>
                    <a:pt x="0" y="110236"/>
                  </a:moveTo>
                  <a:lnTo>
                    <a:pt x="8651" y="67294"/>
                  </a:lnTo>
                  <a:lnTo>
                    <a:pt x="32258" y="32257"/>
                  </a:lnTo>
                  <a:lnTo>
                    <a:pt x="67294" y="8651"/>
                  </a:lnTo>
                  <a:lnTo>
                    <a:pt x="110236" y="0"/>
                  </a:lnTo>
                  <a:lnTo>
                    <a:pt x="1625600" y="0"/>
                  </a:lnTo>
                  <a:lnTo>
                    <a:pt x="1668541" y="8651"/>
                  </a:lnTo>
                  <a:lnTo>
                    <a:pt x="1703578" y="32257"/>
                  </a:lnTo>
                  <a:lnTo>
                    <a:pt x="1727184" y="67294"/>
                  </a:lnTo>
                  <a:lnTo>
                    <a:pt x="1735836" y="110236"/>
                  </a:lnTo>
                  <a:lnTo>
                    <a:pt x="1735836" y="991616"/>
                  </a:lnTo>
                  <a:lnTo>
                    <a:pt x="1727184" y="1034557"/>
                  </a:lnTo>
                  <a:lnTo>
                    <a:pt x="1703578" y="1069593"/>
                  </a:lnTo>
                  <a:lnTo>
                    <a:pt x="1668541" y="1093200"/>
                  </a:lnTo>
                  <a:lnTo>
                    <a:pt x="1625600" y="1101852"/>
                  </a:lnTo>
                  <a:lnTo>
                    <a:pt x="110236" y="1101852"/>
                  </a:lnTo>
                  <a:lnTo>
                    <a:pt x="67294" y="1093200"/>
                  </a:lnTo>
                  <a:lnTo>
                    <a:pt x="32258" y="1069594"/>
                  </a:lnTo>
                  <a:lnTo>
                    <a:pt x="8651" y="1034557"/>
                  </a:lnTo>
                  <a:lnTo>
                    <a:pt x="0" y="991616"/>
                  </a:lnTo>
                  <a:lnTo>
                    <a:pt x="0" y="110236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42715" y="1799590"/>
            <a:ext cx="145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Sequencing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31656" y="2892488"/>
            <a:ext cx="2147570" cy="1311275"/>
            <a:chOff x="2331656" y="2892488"/>
            <a:chExt cx="2147570" cy="1311275"/>
          </a:xfrm>
        </p:grpSpPr>
        <p:sp>
          <p:nvSpPr>
            <p:cNvPr id="12" name="object 12"/>
            <p:cNvSpPr/>
            <p:nvPr/>
          </p:nvSpPr>
          <p:spPr>
            <a:xfrm>
              <a:off x="2344674" y="2905506"/>
              <a:ext cx="1929764" cy="1102360"/>
            </a:xfrm>
            <a:custGeom>
              <a:avLst/>
              <a:gdLst/>
              <a:ahLst/>
              <a:cxnLst/>
              <a:rect l="l" t="t" r="r" b="b"/>
              <a:pathLst>
                <a:path w="1929764" h="1102360">
                  <a:moveTo>
                    <a:pt x="1819148" y="0"/>
                  </a:moveTo>
                  <a:lnTo>
                    <a:pt x="110236" y="0"/>
                  </a:lnTo>
                  <a:lnTo>
                    <a:pt x="67294" y="8651"/>
                  </a:lnTo>
                  <a:lnTo>
                    <a:pt x="32257" y="32258"/>
                  </a:lnTo>
                  <a:lnTo>
                    <a:pt x="8651" y="67294"/>
                  </a:lnTo>
                  <a:lnTo>
                    <a:pt x="0" y="110236"/>
                  </a:lnTo>
                  <a:lnTo>
                    <a:pt x="0" y="991616"/>
                  </a:lnTo>
                  <a:lnTo>
                    <a:pt x="8651" y="1034557"/>
                  </a:lnTo>
                  <a:lnTo>
                    <a:pt x="32258" y="1069594"/>
                  </a:lnTo>
                  <a:lnTo>
                    <a:pt x="67294" y="1093200"/>
                  </a:lnTo>
                  <a:lnTo>
                    <a:pt x="110236" y="1101852"/>
                  </a:lnTo>
                  <a:lnTo>
                    <a:pt x="1819148" y="1101852"/>
                  </a:lnTo>
                  <a:lnTo>
                    <a:pt x="1862089" y="1093200"/>
                  </a:lnTo>
                  <a:lnTo>
                    <a:pt x="1897126" y="1069594"/>
                  </a:lnTo>
                  <a:lnTo>
                    <a:pt x="1920732" y="1034557"/>
                  </a:lnTo>
                  <a:lnTo>
                    <a:pt x="1929384" y="991616"/>
                  </a:lnTo>
                  <a:lnTo>
                    <a:pt x="1929384" y="110236"/>
                  </a:lnTo>
                  <a:lnTo>
                    <a:pt x="1920732" y="67294"/>
                  </a:lnTo>
                  <a:lnTo>
                    <a:pt x="1897126" y="32258"/>
                  </a:lnTo>
                  <a:lnTo>
                    <a:pt x="1862089" y="8651"/>
                  </a:lnTo>
                  <a:lnTo>
                    <a:pt x="181914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4674" y="2905506"/>
              <a:ext cx="1929764" cy="1102360"/>
            </a:xfrm>
            <a:custGeom>
              <a:avLst/>
              <a:gdLst/>
              <a:ahLst/>
              <a:cxnLst/>
              <a:rect l="l" t="t" r="r" b="b"/>
              <a:pathLst>
                <a:path w="1929764" h="1102360">
                  <a:moveTo>
                    <a:pt x="0" y="110236"/>
                  </a:moveTo>
                  <a:lnTo>
                    <a:pt x="8651" y="67294"/>
                  </a:lnTo>
                  <a:lnTo>
                    <a:pt x="32257" y="32258"/>
                  </a:lnTo>
                  <a:lnTo>
                    <a:pt x="67294" y="8651"/>
                  </a:lnTo>
                  <a:lnTo>
                    <a:pt x="110236" y="0"/>
                  </a:lnTo>
                  <a:lnTo>
                    <a:pt x="1819148" y="0"/>
                  </a:lnTo>
                  <a:lnTo>
                    <a:pt x="1862089" y="8651"/>
                  </a:lnTo>
                  <a:lnTo>
                    <a:pt x="1897126" y="32258"/>
                  </a:lnTo>
                  <a:lnTo>
                    <a:pt x="1920732" y="67294"/>
                  </a:lnTo>
                  <a:lnTo>
                    <a:pt x="1929384" y="110236"/>
                  </a:lnTo>
                  <a:lnTo>
                    <a:pt x="1929384" y="991616"/>
                  </a:lnTo>
                  <a:lnTo>
                    <a:pt x="1920732" y="1034557"/>
                  </a:lnTo>
                  <a:lnTo>
                    <a:pt x="1897126" y="1069594"/>
                  </a:lnTo>
                  <a:lnTo>
                    <a:pt x="1862089" y="1093200"/>
                  </a:lnTo>
                  <a:lnTo>
                    <a:pt x="1819148" y="1101852"/>
                  </a:lnTo>
                  <a:lnTo>
                    <a:pt x="110236" y="1101852"/>
                  </a:lnTo>
                  <a:lnTo>
                    <a:pt x="67294" y="1093200"/>
                  </a:lnTo>
                  <a:lnTo>
                    <a:pt x="32258" y="1069594"/>
                  </a:lnTo>
                  <a:lnTo>
                    <a:pt x="8651" y="1034557"/>
                  </a:lnTo>
                  <a:lnTo>
                    <a:pt x="0" y="991616"/>
                  </a:lnTo>
                  <a:lnTo>
                    <a:pt x="0" y="1102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38222" y="3088386"/>
              <a:ext cx="1927860" cy="1102360"/>
            </a:xfrm>
            <a:custGeom>
              <a:avLst/>
              <a:gdLst/>
              <a:ahLst/>
              <a:cxnLst/>
              <a:rect l="l" t="t" r="r" b="b"/>
              <a:pathLst>
                <a:path w="1927860" h="1102360">
                  <a:moveTo>
                    <a:pt x="1817624" y="0"/>
                  </a:moveTo>
                  <a:lnTo>
                    <a:pt x="110235" y="0"/>
                  </a:lnTo>
                  <a:lnTo>
                    <a:pt x="67294" y="8651"/>
                  </a:lnTo>
                  <a:lnTo>
                    <a:pt x="32257" y="32257"/>
                  </a:lnTo>
                  <a:lnTo>
                    <a:pt x="8651" y="67294"/>
                  </a:lnTo>
                  <a:lnTo>
                    <a:pt x="0" y="110236"/>
                  </a:lnTo>
                  <a:lnTo>
                    <a:pt x="0" y="991615"/>
                  </a:lnTo>
                  <a:lnTo>
                    <a:pt x="8651" y="1034557"/>
                  </a:lnTo>
                  <a:lnTo>
                    <a:pt x="32257" y="1069594"/>
                  </a:lnTo>
                  <a:lnTo>
                    <a:pt x="67294" y="1093200"/>
                  </a:lnTo>
                  <a:lnTo>
                    <a:pt x="110235" y="1101852"/>
                  </a:lnTo>
                  <a:lnTo>
                    <a:pt x="1817624" y="1101852"/>
                  </a:lnTo>
                  <a:lnTo>
                    <a:pt x="1860565" y="1093200"/>
                  </a:lnTo>
                  <a:lnTo>
                    <a:pt x="1895602" y="1069593"/>
                  </a:lnTo>
                  <a:lnTo>
                    <a:pt x="1919208" y="1034557"/>
                  </a:lnTo>
                  <a:lnTo>
                    <a:pt x="1927860" y="991615"/>
                  </a:lnTo>
                  <a:lnTo>
                    <a:pt x="1927860" y="110236"/>
                  </a:lnTo>
                  <a:lnTo>
                    <a:pt x="1919208" y="67294"/>
                  </a:lnTo>
                  <a:lnTo>
                    <a:pt x="1895602" y="32257"/>
                  </a:lnTo>
                  <a:lnTo>
                    <a:pt x="1860565" y="8651"/>
                  </a:lnTo>
                  <a:lnTo>
                    <a:pt x="181762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8222" y="3088386"/>
              <a:ext cx="1927860" cy="1102360"/>
            </a:xfrm>
            <a:custGeom>
              <a:avLst/>
              <a:gdLst/>
              <a:ahLst/>
              <a:cxnLst/>
              <a:rect l="l" t="t" r="r" b="b"/>
              <a:pathLst>
                <a:path w="1927860" h="1102360">
                  <a:moveTo>
                    <a:pt x="0" y="110236"/>
                  </a:moveTo>
                  <a:lnTo>
                    <a:pt x="8651" y="67294"/>
                  </a:lnTo>
                  <a:lnTo>
                    <a:pt x="32257" y="32257"/>
                  </a:lnTo>
                  <a:lnTo>
                    <a:pt x="67294" y="8651"/>
                  </a:lnTo>
                  <a:lnTo>
                    <a:pt x="110235" y="0"/>
                  </a:lnTo>
                  <a:lnTo>
                    <a:pt x="1817624" y="0"/>
                  </a:lnTo>
                  <a:lnTo>
                    <a:pt x="1860565" y="8651"/>
                  </a:lnTo>
                  <a:lnTo>
                    <a:pt x="1895602" y="32257"/>
                  </a:lnTo>
                  <a:lnTo>
                    <a:pt x="1919208" y="67294"/>
                  </a:lnTo>
                  <a:lnTo>
                    <a:pt x="1927860" y="110236"/>
                  </a:lnTo>
                  <a:lnTo>
                    <a:pt x="1927860" y="991615"/>
                  </a:lnTo>
                  <a:lnTo>
                    <a:pt x="1919208" y="1034557"/>
                  </a:lnTo>
                  <a:lnTo>
                    <a:pt x="1895602" y="1069593"/>
                  </a:lnTo>
                  <a:lnTo>
                    <a:pt x="1860565" y="1093200"/>
                  </a:lnTo>
                  <a:lnTo>
                    <a:pt x="1817624" y="1101852"/>
                  </a:lnTo>
                  <a:lnTo>
                    <a:pt x="110235" y="1101852"/>
                  </a:lnTo>
                  <a:lnTo>
                    <a:pt x="67294" y="1093200"/>
                  </a:lnTo>
                  <a:lnTo>
                    <a:pt x="32257" y="1069594"/>
                  </a:lnTo>
                  <a:lnTo>
                    <a:pt x="8651" y="1034557"/>
                  </a:lnTo>
                  <a:lnTo>
                    <a:pt x="0" y="991615"/>
                  </a:lnTo>
                  <a:lnTo>
                    <a:pt x="0" y="110236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07894" y="3407155"/>
            <a:ext cx="158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1.Ribotyping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46676" y="2892551"/>
            <a:ext cx="2167255" cy="1310640"/>
            <a:chOff x="4646676" y="2892551"/>
            <a:chExt cx="2167255" cy="1310640"/>
          </a:xfrm>
        </p:grpSpPr>
        <p:sp>
          <p:nvSpPr>
            <p:cNvPr id="18" name="object 18"/>
            <p:cNvSpPr/>
            <p:nvPr/>
          </p:nvSpPr>
          <p:spPr>
            <a:xfrm>
              <a:off x="4659630" y="2905505"/>
              <a:ext cx="1948180" cy="1102360"/>
            </a:xfrm>
            <a:custGeom>
              <a:avLst/>
              <a:gdLst/>
              <a:ahLst/>
              <a:cxnLst/>
              <a:rect l="l" t="t" r="r" b="b"/>
              <a:pathLst>
                <a:path w="1948179" h="1102360">
                  <a:moveTo>
                    <a:pt x="1837436" y="0"/>
                  </a:moveTo>
                  <a:lnTo>
                    <a:pt x="110236" y="0"/>
                  </a:lnTo>
                  <a:lnTo>
                    <a:pt x="67294" y="8651"/>
                  </a:lnTo>
                  <a:lnTo>
                    <a:pt x="32257" y="32258"/>
                  </a:lnTo>
                  <a:lnTo>
                    <a:pt x="8651" y="67294"/>
                  </a:lnTo>
                  <a:lnTo>
                    <a:pt x="0" y="110236"/>
                  </a:lnTo>
                  <a:lnTo>
                    <a:pt x="0" y="991616"/>
                  </a:lnTo>
                  <a:lnTo>
                    <a:pt x="8651" y="1034557"/>
                  </a:lnTo>
                  <a:lnTo>
                    <a:pt x="32257" y="1069594"/>
                  </a:lnTo>
                  <a:lnTo>
                    <a:pt x="67294" y="1093200"/>
                  </a:lnTo>
                  <a:lnTo>
                    <a:pt x="110236" y="1101852"/>
                  </a:lnTo>
                  <a:lnTo>
                    <a:pt x="1837436" y="1101852"/>
                  </a:lnTo>
                  <a:lnTo>
                    <a:pt x="1880377" y="1093200"/>
                  </a:lnTo>
                  <a:lnTo>
                    <a:pt x="1915414" y="1069594"/>
                  </a:lnTo>
                  <a:lnTo>
                    <a:pt x="1939020" y="1034557"/>
                  </a:lnTo>
                  <a:lnTo>
                    <a:pt x="1947672" y="991616"/>
                  </a:lnTo>
                  <a:lnTo>
                    <a:pt x="1947672" y="110236"/>
                  </a:lnTo>
                  <a:lnTo>
                    <a:pt x="1939020" y="67294"/>
                  </a:lnTo>
                  <a:lnTo>
                    <a:pt x="1915413" y="32258"/>
                  </a:lnTo>
                  <a:lnTo>
                    <a:pt x="1880377" y="8651"/>
                  </a:lnTo>
                  <a:lnTo>
                    <a:pt x="183743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59630" y="2905505"/>
              <a:ext cx="1948180" cy="1102360"/>
            </a:xfrm>
            <a:custGeom>
              <a:avLst/>
              <a:gdLst/>
              <a:ahLst/>
              <a:cxnLst/>
              <a:rect l="l" t="t" r="r" b="b"/>
              <a:pathLst>
                <a:path w="1948179" h="1102360">
                  <a:moveTo>
                    <a:pt x="0" y="110236"/>
                  </a:moveTo>
                  <a:lnTo>
                    <a:pt x="8651" y="67294"/>
                  </a:lnTo>
                  <a:lnTo>
                    <a:pt x="32257" y="32258"/>
                  </a:lnTo>
                  <a:lnTo>
                    <a:pt x="67294" y="8651"/>
                  </a:lnTo>
                  <a:lnTo>
                    <a:pt x="110236" y="0"/>
                  </a:lnTo>
                  <a:lnTo>
                    <a:pt x="1837436" y="0"/>
                  </a:lnTo>
                  <a:lnTo>
                    <a:pt x="1880377" y="8651"/>
                  </a:lnTo>
                  <a:lnTo>
                    <a:pt x="1915413" y="32258"/>
                  </a:lnTo>
                  <a:lnTo>
                    <a:pt x="1939020" y="67294"/>
                  </a:lnTo>
                  <a:lnTo>
                    <a:pt x="1947672" y="110236"/>
                  </a:lnTo>
                  <a:lnTo>
                    <a:pt x="1947672" y="991616"/>
                  </a:lnTo>
                  <a:lnTo>
                    <a:pt x="1939020" y="1034557"/>
                  </a:lnTo>
                  <a:lnTo>
                    <a:pt x="1915414" y="1069594"/>
                  </a:lnTo>
                  <a:lnTo>
                    <a:pt x="1880377" y="1093200"/>
                  </a:lnTo>
                  <a:lnTo>
                    <a:pt x="1837436" y="1101852"/>
                  </a:lnTo>
                  <a:lnTo>
                    <a:pt x="110236" y="1101852"/>
                  </a:lnTo>
                  <a:lnTo>
                    <a:pt x="67294" y="1093200"/>
                  </a:lnTo>
                  <a:lnTo>
                    <a:pt x="32257" y="1069594"/>
                  </a:lnTo>
                  <a:lnTo>
                    <a:pt x="8651" y="1034557"/>
                  </a:lnTo>
                  <a:lnTo>
                    <a:pt x="0" y="991616"/>
                  </a:lnTo>
                  <a:lnTo>
                    <a:pt x="0" y="1102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51654" y="3088385"/>
              <a:ext cx="1949450" cy="1102360"/>
            </a:xfrm>
            <a:custGeom>
              <a:avLst/>
              <a:gdLst/>
              <a:ahLst/>
              <a:cxnLst/>
              <a:rect l="l" t="t" r="r" b="b"/>
              <a:pathLst>
                <a:path w="1949450" h="1102360">
                  <a:moveTo>
                    <a:pt x="1838960" y="0"/>
                  </a:moveTo>
                  <a:lnTo>
                    <a:pt x="110236" y="0"/>
                  </a:lnTo>
                  <a:lnTo>
                    <a:pt x="67294" y="8651"/>
                  </a:lnTo>
                  <a:lnTo>
                    <a:pt x="32257" y="32257"/>
                  </a:lnTo>
                  <a:lnTo>
                    <a:pt x="8651" y="67294"/>
                  </a:lnTo>
                  <a:lnTo>
                    <a:pt x="0" y="110236"/>
                  </a:lnTo>
                  <a:lnTo>
                    <a:pt x="0" y="991615"/>
                  </a:lnTo>
                  <a:lnTo>
                    <a:pt x="8651" y="1034557"/>
                  </a:lnTo>
                  <a:lnTo>
                    <a:pt x="32257" y="1069594"/>
                  </a:lnTo>
                  <a:lnTo>
                    <a:pt x="67294" y="1093200"/>
                  </a:lnTo>
                  <a:lnTo>
                    <a:pt x="110236" y="1101852"/>
                  </a:lnTo>
                  <a:lnTo>
                    <a:pt x="1838960" y="1101852"/>
                  </a:lnTo>
                  <a:lnTo>
                    <a:pt x="1881901" y="1093200"/>
                  </a:lnTo>
                  <a:lnTo>
                    <a:pt x="1916938" y="1069593"/>
                  </a:lnTo>
                  <a:lnTo>
                    <a:pt x="1940544" y="1034557"/>
                  </a:lnTo>
                  <a:lnTo>
                    <a:pt x="1949196" y="991615"/>
                  </a:lnTo>
                  <a:lnTo>
                    <a:pt x="1949196" y="110236"/>
                  </a:lnTo>
                  <a:lnTo>
                    <a:pt x="1940544" y="67294"/>
                  </a:lnTo>
                  <a:lnTo>
                    <a:pt x="1916938" y="32257"/>
                  </a:lnTo>
                  <a:lnTo>
                    <a:pt x="1881901" y="8651"/>
                  </a:lnTo>
                  <a:lnTo>
                    <a:pt x="18389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51654" y="3088385"/>
              <a:ext cx="1949450" cy="1102360"/>
            </a:xfrm>
            <a:custGeom>
              <a:avLst/>
              <a:gdLst/>
              <a:ahLst/>
              <a:cxnLst/>
              <a:rect l="l" t="t" r="r" b="b"/>
              <a:pathLst>
                <a:path w="1949450" h="1102360">
                  <a:moveTo>
                    <a:pt x="0" y="110236"/>
                  </a:moveTo>
                  <a:lnTo>
                    <a:pt x="8651" y="67294"/>
                  </a:lnTo>
                  <a:lnTo>
                    <a:pt x="32257" y="32257"/>
                  </a:lnTo>
                  <a:lnTo>
                    <a:pt x="67294" y="8651"/>
                  </a:lnTo>
                  <a:lnTo>
                    <a:pt x="110236" y="0"/>
                  </a:lnTo>
                  <a:lnTo>
                    <a:pt x="1838960" y="0"/>
                  </a:lnTo>
                  <a:lnTo>
                    <a:pt x="1881901" y="8651"/>
                  </a:lnTo>
                  <a:lnTo>
                    <a:pt x="1916938" y="32257"/>
                  </a:lnTo>
                  <a:lnTo>
                    <a:pt x="1940544" y="67294"/>
                  </a:lnTo>
                  <a:lnTo>
                    <a:pt x="1949196" y="110236"/>
                  </a:lnTo>
                  <a:lnTo>
                    <a:pt x="1949196" y="991615"/>
                  </a:lnTo>
                  <a:lnTo>
                    <a:pt x="1940544" y="1034557"/>
                  </a:lnTo>
                  <a:lnTo>
                    <a:pt x="1916938" y="1069593"/>
                  </a:lnTo>
                  <a:lnTo>
                    <a:pt x="1881901" y="1093200"/>
                  </a:lnTo>
                  <a:lnTo>
                    <a:pt x="1838960" y="1101852"/>
                  </a:lnTo>
                  <a:lnTo>
                    <a:pt x="110236" y="1101852"/>
                  </a:lnTo>
                  <a:lnTo>
                    <a:pt x="67294" y="1093200"/>
                  </a:lnTo>
                  <a:lnTo>
                    <a:pt x="32257" y="1069594"/>
                  </a:lnTo>
                  <a:lnTo>
                    <a:pt x="8651" y="1034557"/>
                  </a:lnTo>
                  <a:lnTo>
                    <a:pt x="0" y="991615"/>
                  </a:lnTo>
                  <a:lnTo>
                    <a:pt x="0" y="110236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09717" y="3239770"/>
            <a:ext cx="1430655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40640">
              <a:lnSpc>
                <a:spcPts val="2640"/>
              </a:lnSpc>
              <a:spcBef>
                <a:spcPts val="385"/>
              </a:spcBef>
            </a:pPr>
            <a:r>
              <a:rPr sz="2400" dirty="0">
                <a:latin typeface="Calibri"/>
                <a:cs typeface="Calibri"/>
              </a:rPr>
              <a:t>2. </a:t>
            </a:r>
            <a:r>
              <a:rPr sz="2400" spc="-5" dirty="0">
                <a:latin typeface="Calibri"/>
                <a:cs typeface="Calibri"/>
              </a:rPr>
              <a:t>Shotgun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ncing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438" y="547242"/>
            <a:ext cx="2135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16S</a:t>
            </a:r>
            <a:r>
              <a:rPr spc="-80" dirty="0"/>
              <a:t> </a:t>
            </a:r>
            <a:r>
              <a:rPr dirty="0"/>
              <a:t>rRNA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19530"/>
            <a:ext cx="807339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 MT"/>
                <a:cs typeface="Arial MT"/>
              </a:rPr>
              <a:t>Most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commonly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molecular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marker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355600" marR="762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  <a:tab pos="1233170" algn="l"/>
                <a:tab pos="3159760" algn="l"/>
                <a:tab pos="4847590" algn="l"/>
                <a:tab pos="5836285" algn="l"/>
                <a:tab pos="6918959" algn="l"/>
                <a:tab pos="7467600" algn="l"/>
              </a:tabLst>
            </a:pPr>
            <a:r>
              <a:rPr sz="2600" dirty="0">
                <a:latin typeface="Arial MT"/>
                <a:cs typeface="Arial MT"/>
              </a:rPr>
              <a:t>OTU	(operational	tax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nom</a:t>
            </a:r>
            <a:r>
              <a:rPr sz="2600" spc="-20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c	u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its)	b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sed	on	16S  rRNA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</a:t>
            </a:r>
            <a:endParaRPr sz="2600">
              <a:latin typeface="Arial MT"/>
              <a:cs typeface="Arial MT"/>
            </a:endParaRPr>
          </a:p>
          <a:p>
            <a:pPr marL="756285" marR="5080" lvl="1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756920" algn="l"/>
                <a:tab pos="2448560" algn="l"/>
                <a:tab pos="4088129" algn="l"/>
                <a:tab pos="4626610" algn="l"/>
                <a:tab pos="5069840" algn="l"/>
                <a:tab pos="5901690" algn="l"/>
                <a:tab pos="7120255" algn="l"/>
                <a:tab pos="7545070" algn="l"/>
              </a:tabLst>
            </a:pPr>
            <a:r>
              <a:rPr sz="2600" dirty="0">
                <a:latin typeface="Arial MT"/>
                <a:cs typeface="Arial MT"/>
              </a:rPr>
              <a:t>org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sms	di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pla</a:t>
            </a:r>
            <a:r>
              <a:rPr sz="2600" spc="10" dirty="0">
                <a:latin typeface="Arial MT"/>
                <a:cs typeface="Arial MT"/>
              </a:rPr>
              <a:t>y</a:t>
            </a:r>
            <a:r>
              <a:rPr sz="2600" dirty="0">
                <a:latin typeface="Arial MT"/>
                <a:cs typeface="Arial MT"/>
              </a:rPr>
              <a:t>i</a:t>
            </a:r>
            <a:r>
              <a:rPr sz="2600" spc="-1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g	97	</a:t>
            </a:r>
            <a:r>
              <a:rPr sz="2600" spc="-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o	</a:t>
            </a:r>
            <a:r>
              <a:rPr sz="2600" spc="15" dirty="0">
                <a:latin typeface="Arial MT"/>
                <a:cs typeface="Arial MT"/>
              </a:rPr>
              <a:t>9</a:t>
            </a:r>
            <a:r>
              <a:rPr sz="2600" dirty="0">
                <a:latin typeface="Arial MT"/>
                <a:cs typeface="Arial MT"/>
              </a:rPr>
              <a:t>8%	ide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tity	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n	this  gene</a:t>
            </a:r>
            <a:r>
              <a:rPr sz="2600" spc="-5" dirty="0">
                <a:latin typeface="Arial MT"/>
                <a:cs typeface="Arial MT"/>
              </a:rPr>
              <a:t> to</a:t>
            </a:r>
            <a:r>
              <a:rPr sz="2600" dirty="0">
                <a:latin typeface="Arial MT"/>
                <a:cs typeface="Arial MT"/>
              </a:rPr>
              <a:t> be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the same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OTU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3750">
              <a:latin typeface="Arial MT"/>
              <a:cs typeface="Arial MT"/>
            </a:endParaRPr>
          </a:p>
          <a:p>
            <a:pPr marL="355600" marR="5715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  <a:tab pos="1372235" algn="l"/>
                <a:tab pos="2074545" algn="l"/>
                <a:tab pos="4170679" algn="l"/>
                <a:tab pos="6049645" algn="l"/>
                <a:tab pos="6586855" algn="l"/>
              </a:tabLst>
            </a:pPr>
            <a:r>
              <a:rPr sz="2600" dirty="0">
                <a:latin typeface="Arial MT"/>
                <a:cs typeface="Arial MT"/>
              </a:rPr>
              <a:t>R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pid	and	c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s</a:t>
            </a:r>
            <a:r>
              <a:rPr sz="2600" spc="5" dirty="0">
                <a:latin typeface="Arial MT"/>
                <a:cs typeface="Arial MT"/>
              </a:rPr>
              <a:t>t</a:t>
            </a:r>
            <a:r>
              <a:rPr sz="2600" spc="-5" dirty="0">
                <a:latin typeface="Arial MT"/>
                <a:cs typeface="Arial MT"/>
              </a:rPr>
              <a:t>-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-50" dirty="0">
                <a:latin typeface="Arial MT"/>
                <a:cs typeface="Arial MT"/>
              </a:rPr>
              <a:t>f</a:t>
            </a:r>
            <a:r>
              <a:rPr sz="2600" dirty="0">
                <a:latin typeface="Arial MT"/>
                <a:cs typeface="Arial MT"/>
              </a:rPr>
              <a:t>fective	approa</a:t>
            </a:r>
            <a:r>
              <a:rPr sz="2600" spc="10" dirty="0">
                <a:latin typeface="Arial MT"/>
                <a:cs typeface="Arial MT"/>
              </a:rPr>
              <a:t>c</a:t>
            </a:r>
            <a:r>
              <a:rPr sz="2600" spc="-10" dirty="0">
                <a:latin typeface="Arial MT"/>
                <a:cs typeface="Arial MT"/>
              </a:rPr>
              <a:t>h</a:t>
            </a:r>
            <a:r>
              <a:rPr sz="2600" dirty="0">
                <a:latin typeface="Arial MT"/>
                <a:cs typeface="Arial MT"/>
              </a:rPr>
              <a:t>es	for	a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s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ssing  bacterial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diversity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abundance.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424941"/>
            <a:ext cx="287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RIBOTYPING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4633"/>
            <a:ext cx="807339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 algn="just">
              <a:lnSpc>
                <a:spcPct val="901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PCR amplification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dirty="0">
                <a:latin typeface="Arial MT"/>
                <a:cs typeface="Arial MT"/>
              </a:rPr>
              <a:t>primers that </a:t>
            </a:r>
            <a:r>
              <a:rPr sz="2400" spc="-5" dirty="0">
                <a:latin typeface="Arial MT"/>
                <a:cs typeface="Arial MT"/>
              </a:rPr>
              <a:t>hybridize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highly </a:t>
            </a:r>
            <a:r>
              <a:rPr sz="2400" dirty="0">
                <a:latin typeface="Arial MT"/>
                <a:cs typeface="Arial MT"/>
              </a:rPr>
              <a:t> conserved </a:t>
            </a:r>
            <a:r>
              <a:rPr sz="2400" spc="-5" dirty="0">
                <a:latin typeface="Arial MT"/>
                <a:cs typeface="Arial MT"/>
              </a:rPr>
              <a:t>regions </a:t>
            </a:r>
            <a:r>
              <a:rPr sz="2400" dirty="0">
                <a:latin typeface="Arial MT"/>
                <a:cs typeface="Arial MT"/>
              </a:rPr>
              <a:t>in </a:t>
            </a:r>
            <a:r>
              <a:rPr sz="2400" spc="-5" dirty="0">
                <a:latin typeface="Arial MT"/>
                <a:cs typeface="Arial MT"/>
              </a:rPr>
              <a:t>bacterial or </a:t>
            </a:r>
            <a:r>
              <a:rPr sz="2400" dirty="0">
                <a:latin typeface="Arial MT"/>
                <a:cs typeface="Arial MT"/>
              </a:rPr>
              <a:t>archaeal 16S </a:t>
            </a:r>
            <a:r>
              <a:rPr sz="2400" spc="-5" dirty="0">
                <a:latin typeface="Arial MT"/>
                <a:cs typeface="Arial MT"/>
              </a:rPr>
              <a:t>rRNA,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followed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cloning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Sequencing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301183"/>
            <a:ext cx="807212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440690" algn="l"/>
                <a:tab pos="441325" algn="l"/>
                <a:tab pos="3542665" algn="l"/>
              </a:tabLst>
            </a:pPr>
            <a:r>
              <a:rPr dirty="0"/>
              <a:t>	</a:t>
            </a:r>
            <a:r>
              <a:rPr sz="2400" spc="-5" dirty="0">
                <a:latin typeface="Arial MT"/>
                <a:cs typeface="Arial MT"/>
              </a:rPr>
              <a:t>Phylogenetic</a:t>
            </a:r>
            <a:r>
              <a:rPr sz="2400" spc="3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analysis	of</a:t>
            </a:r>
            <a:r>
              <a:rPr sz="2400" spc="3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16S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rRNA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helps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reveal</a:t>
            </a:r>
            <a:r>
              <a:rPr sz="2400" spc="3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diversity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a </a:t>
            </a:r>
            <a:r>
              <a:rPr sz="2400" spc="-5" dirty="0">
                <a:latin typeface="Arial MT"/>
                <a:cs typeface="Arial MT"/>
              </a:rPr>
              <a:t>community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65392" y="2317188"/>
            <a:ext cx="4355465" cy="2679065"/>
            <a:chOff x="2265392" y="2317188"/>
            <a:chExt cx="4355465" cy="26790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5392" y="2317188"/>
              <a:ext cx="4354863" cy="26784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384" y="2362200"/>
              <a:ext cx="4191000" cy="2514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91334" y="2343150"/>
              <a:ext cx="4229100" cy="2552700"/>
            </a:xfrm>
            <a:custGeom>
              <a:avLst/>
              <a:gdLst/>
              <a:ahLst/>
              <a:cxnLst/>
              <a:rect l="l" t="t" r="r" b="b"/>
              <a:pathLst>
                <a:path w="4229100" h="2552700">
                  <a:moveTo>
                    <a:pt x="0" y="2552700"/>
                  </a:moveTo>
                  <a:lnTo>
                    <a:pt x="4229100" y="2552700"/>
                  </a:lnTo>
                  <a:lnTo>
                    <a:pt x="4229100" y="0"/>
                  </a:lnTo>
                  <a:lnTo>
                    <a:pt x="0" y="0"/>
                  </a:lnTo>
                  <a:lnTo>
                    <a:pt x="0" y="25527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93" y="303021"/>
            <a:ext cx="7903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Environmental</a:t>
            </a:r>
            <a:r>
              <a:rPr spc="-45" dirty="0"/>
              <a:t> </a:t>
            </a:r>
            <a:r>
              <a:rPr dirty="0"/>
              <a:t>Shotgun</a:t>
            </a:r>
            <a:r>
              <a:rPr spc="-35" dirty="0"/>
              <a:t> </a:t>
            </a:r>
            <a:r>
              <a:rPr dirty="0"/>
              <a:t>Sequencing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35944" y="1072832"/>
            <a:ext cx="770255" cy="1088390"/>
            <a:chOff x="4635944" y="1072832"/>
            <a:chExt cx="770255" cy="1088390"/>
          </a:xfrm>
        </p:grpSpPr>
        <p:sp>
          <p:nvSpPr>
            <p:cNvPr id="4" name="object 4"/>
            <p:cNvSpPr/>
            <p:nvPr/>
          </p:nvSpPr>
          <p:spPr>
            <a:xfrm>
              <a:off x="4648962" y="1085849"/>
              <a:ext cx="744220" cy="1062355"/>
            </a:xfrm>
            <a:custGeom>
              <a:avLst/>
              <a:gdLst/>
              <a:ahLst/>
              <a:cxnLst/>
              <a:rect l="l" t="t" r="r" b="b"/>
              <a:pathLst>
                <a:path w="744220" h="1062355">
                  <a:moveTo>
                    <a:pt x="743712" y="0"/>
                  </a:moveTo>
                  <a:lnTo>
                    <a:pt x="371855" y="371855"/>
                  </a:lnTo>
                  <a:lnTo>
                    <a:pt x="0" y="0"/>
                  </a:lnTo>
                  <a:lnTo>
                    <a:pt x="0" y="690372"/>
                  </a:lnTo>
                  <a:lnTo>
                    <a:pt x="371855" y="1062227"/>
                  </a:lnTo>
                  <a:lnTo>
                    <a:pt x="743712" y="690372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8962" y="1085849"/>
              <a:ext cx="744220" cy="1062355"/>
            </a:xfrm>
            <a:custGeom>
              <a:avLst/>
              <a:gdLst/>
              <a:ahLst/>
              <a:cxnLst/>
              <a:rect l="l" t="t" r="r" b="b"/>
              <a:pathLst>
                <a:path w="744220" h="1062355">
                  <a:moveTo>
                    <a:pt x="743712" y="0"/>
                  </a:moveTo>
                  <a:lnTo>
                    <a:pt x="743712" y="690372"/>
                  </a:lnTo>
                  <a:lnTo>
                    <a:pt x="371855" y="1062227"/>
                  </a:lnTo>
                  <a:lnTo>
                    <a:pt x="0" y="690372"/>
                  </a:lnTo>
                  <a:lnTo>
                    <a:pt x="0" y="0"/>
                  </a:lnTo>
                  <a:lnTo>
                    <a:pt x="371855" y="371855"/>
                  </a:lnTo>
                  <a:lnTo>
                    <a:pt x="743712" y="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23282" y="1425956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79656" y="1072832"/>
            <a:ext cx="3324225" cy="716915"/>
            <a:chOff x="5379656" y="1072832"/>
            <a:chExt cx="3324225" cy="716915"/>
          </a:xfrm>
        </p:grpSpPr>
        <p:sp>
          <p:nvSpPr>
            <p:cNvPr id="8" name="object 8"/>
            <p:cNvSpPr/>
            <p:nvPr/>
          </p:nvSpPr>
          <p:spPr>
            <a:xfrm>
              <a:off x="5392674" y="108584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80">
                  <a:moveTo>
                    <a:pt x="318287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3182874" y="690372"/>
                  </a:lnTo>
                  <a:lnTo>
                    <a:pt x="3227641" y="681323"/>
                  </a:lnTo>
                  <a:lnTo>
                    <a:pt x="3264217" y="656653"/>
                  </a:lnTo>
                  <a:lnTo>
                    <a:pt x="3288887" y="620077"/>
                  </a:lnTo>
                  <a:lnTo>
                    <a:pt x="3297935" y="575310"/>
                  </a:lnTo>
                  <a:lnTo>
                    <a:pt x="3297935" y="115062"/>
                  </a:lnTo>
                  <a:lnTo>
                    <a:pt x="3288887" y="70294"/>
                  </a:lnTo>
                  <a:lnTo>
                    <a:pt x="3264217" y="33718"/>
                  </a:lnTo>
                  <a:lnTo>
                    <a:pt x="3227641" y="9048"/>
                  </a:lnTo>
                  <a:lnTo>
                    <a:pt x="31828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2674" y="108584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80">
                  <a:moveTo>
                    <a:pt x="3297935" y="115062"/>
                  </a:moveTo>
                  <a:lnTo>
                    <a:pt x="3297935" y="575310"/>
                  </a:lnTo>
                  <a:lnTo>
                    <a:pt x="3288887" y="620077"/>
                  </a:lnTo>
                  <a:lnTo>
                    <a:pt x="3264217" y="656653"/>
                  </a:lnTo>
                  <a:lnTo>
                    <a:pt x="3227641" y="681323"/>
                  </a:lnTo>
                  <a:lnTo>
                    <a:pt x="3182874" y="690372"/>
                  </a:lnTo>
                  <a:lnTo>
                    <a:pt x="0" y="690372"/>
                  </a:lnTo>
                  <a:lnTo>
                    <a:pt x="0" y="0"/>
                  </a:lnTo>
                  <a:lnTo>
                    <a:pt x="3182874" y="0"/>
                  </a:lnTo>
                  <a:lnTo>
                    <a:pt x="3227641" y="9048"/>
                  </a:lnTo>
                  <a:lnTo>
                    <a:pt x="3264217" y="33718"/>
                  </a:lnTo>
                  <a:lnTo>
                    <a:pt x="3288887" y="70294"/>
                  </a:lnTo>
                  <a:lnTo>
                    <a:pt x="3297935" y="115062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36184" y="1223898"/>
            <a:ext cx="2974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Sampling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habitat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35944" y="2017712"/>
            <a:ext cx="770255" cy="1088390"/>
            <a:chOff x="4635944" y="2017712"/>
            <a:chExt cx="770255" cy="1088390"/>
          </a:xfrm>
        </p:grpSpPr>
        <p:sp>
          <p:nvSpPr>
            <p:cNvPr id="12" name="object 12"/>
            <p:cNvSpPr/>
            <p:nvPr/>
          </p:nvSpPr>
          <p:spPr>
            <a:xfrm>
              <a:off x="4648962" y="2030729"/>
              <a:ext cx="744220" cy="1062355"/>
            </a:xfrm>
            <a:custGeom>
              <a:avLst/>
              <a:gdLst/>
              <a:ahLst/>
              <a:cxnLst/>
              <a:rect l="l" t="t" r="r" b="b"/>
              <a:pathLst>
                <a:path w="744220" h="1062355">
                  <a:moveTo>
                    <a:pt x="743712" y="0"/>
                  </a:moveTo>
                  <a:lnTo>
                    <a:pt x="371855" y="371856"/>
                  </a:lnTo>
                  <a:lnTo>
                    <a:pt x="0" y="0"/>
                  </a:lnTo>
                  <a:lnTo>
                    <a:pt x="0" y="690372"/>
                  </a:lnTo>
                  <a:lnTo>
                    <a:pt x="371855" y="1062228"/>
                  </a:lnTo>
                  <a:lnTo>
                    <a:pt x="743712" y="690372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8962" y="2030729"/>
              <a:ext cx="744220" cy="1062355"/>
            </a:xfrm>
            <a:custGeom>
              <a:avLst/>
              <a:gdLst/>
              <a:ahLst/>
              <a:cxnLst/>
              <a:rect l="l" t="t" r="r" b="b"/>
              <a:pathLst>
                <a:path w="744220" h="1062355">
                  <a:moveTo>
                    <a:pt x="743712" y="0"/>
                  </a:moveTo>
                  <a:lnTo>
                    <a:pt x="743712" y="690372"/>
                  </a:lnTo>
                  <a:lnTo>
                    <a:pt x="371855" y="1062228"/>
                  </a:lnTo>
                  <a:lnTo>
                    <a:pt x="0" y="690372"/>
                  </a:lnTo>
                  <a:lnTo>
                    <a:pt x="0" y="0"/>
                  </a:lnTo>
                  <a:lnTo>
                    <a:pt x="371855" y="371856"/>
                  </a:lnTo>
                  <a:lnTo>
                    <a:pt x="743712" y="0"/>
                  </a:lnTo>
                  <a:close/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23282" y="2371089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79656" y="2017712"/>
            <a:ext cx="3324225" cy="716915"/>
            <a:chOff x="5379656" y="2017712"/>
            <a:chExt cx="3324225" cy="716915"/>
          </a:xfrm>
        </p:grpSpPr>
        <p:sp>
          <p:nvSpPr>
            <p:cNvPr id="16" name="object 16"/>
            <p:cNvSpPr/>
            <p:nvPr/>
          </p:nvSpPr>
          <p:spPr>
            <a:xfrm>
              <a:off x="5392674" y="203072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80">
                  <a:moveTo>
                    <a:pt x="318287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3182874" y="690372"/>
                  </a:lnTo>
                  <a:lnTo>
                    <a:pt x="3227641" y="681323"/>
                  </a:lnTo>
                  <a:lnTo>
                    <a:pt x="3264217" y="656653"/>
                  </a:lnTo>
                  <a:lnTo>
                    <a:pt x="3288887" y="620077"/>
                  </a:lnTo>
                  <a:lnTo>
                    <a:pt x="3297935" y="575310"/>
                  </a:lnTo>
                  <a:lnTo>
                    <a:pt x="3297935" y="115062"/>
                  </a:lnTo>
                  <a:lnTo>
                    <a:pt x="3288887" y="70294"/>
                  </a:lnTo>
                  <a:lnTo>
                    <a:pt x="3264217" y="33718"/>
                  </a:lnTo>
                  <a:lnTo>
                    <a:pt x="3227641" y="9048"/>
                  </a:lnTo>
                  <a:lnTo>
                    <a:pt x="31828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92674" y="203072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80">
                  <a:moveTo>
                    <a:pt x="3297935" y="115062"/>
                  </a:moveTo>
                  <a:lnTo>
                    <a:pt x="3297935" y="575310"/>
                  </a:lnTo>
                  <a:lnTo>
                    <a:pt x="3288887" y="620077"/>
                  </a:lnTo>
                  <a:lnTo>
                    <a:pt x="3264217" y="656653"/>
                  </a:lnTo>
                  <a:lnTo>
                    <a:pt x="3227641" y="681323"/>
                  </a:lnTo>
                  <a:lnTo>
                    <a:pt x="3182874" y="690372"/>
                  </a:lnTo>
                  <a:lnTo>
                    <a:pt x="0" y="690372"/>
                  </a:lnTo>
                  <a:lnTo>
                    <a:pt x="0" y="0"/>
                  </a:lnTo>
                  <a:lnTo>
                    <a:pt x="3182874" y="0"/>
                  </a:lnTo>
                  <a:lnTo>
                    <a:pt x="3227641" y="9048"/>
                  </a:lnTo>
                  <a:lnTo>
                    <a:pt x="3264217" y="33718"/>
                  </a:lnTo>
                  <a:lnTo>
                    <a:pt x="3288887" y="70294"/>
                  </a:lnTo>
                  <a:lnTo>
                    <a:pt x="3297935" y="115062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36184" y="2169032"/>
            <a:ext cx="22752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filtering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particles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35944" y="2962592"/>
            <a:ext cx="770255" cy="1087120"/>
            <a:chOff x="4635944" y="2962592"/>
            <a:chExt cx="770255" cy="1087120"/>
          </a:xfrm>
        </p:grpSpPr>
        <p:sp>
          <p:nvSpPr>
            <p:cNvPr id="20" name="object 20"/>
            <p:cNvSpPr/>
            <p:nvPr/>
          </p:nvSpPr>
          <p:spPr>
            <a:xfrm>
              <a:off x="4648962" y="2975609"/>
              <a:ext cx="744220" cy="1061085"/>
            </a:xfrm>
            <a:custGeom>
              <a:avLst/>
              <a:gdLst/>
              <a:ahLst/>
              <a:cxnLst/>
              <a:rect l="l" t="t" r="r" b="b"/>
              <a:pathLst>
                <a:path w="744220" h="1061085">
                  <a:moveTo>
                    <a:pt x="743712" y="0"/>
                  </a:moveTo>
                  <a:lnTo>
                    <a:pt x="371855" y="371855"/>
                  </a:lnTo>
                  <a:lnTo>
                    <a:pt x="0" y="0"/>
                  </a:lnTo>
                  <a:lnTo>
                    <a:pt x="0" y="688847"/>
                  </a:lnTo>
                  <a:lnTo>
                    <a:pt x="371855" y="1060703"/>
                  </a:lnTo>
                  <a:lnTo>
                    <a:pt x="743712" y="688847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8962" y="2975609"/>
              <a:ext cx="744220" cy="1061085"/>
            </a:xfrm>
            <a:custGeom>
              <a:avLst/>
              <a:gdLst/>
              <a:ahLst/>
              <a:cxnLst/>
              <a:rect l="l" t="t" r="r" b="b"/>
              <a:pathLst>
                <a:path w="744220" h="1061085">
                  <a:moveTo>
                    <a:pt x="743712" y="0"/>
                  </a:moveTo>
                  <a:lnTo>
                    <a:pt x="743712" y="688847"/>
                  </a:lnTo>
                  <a:lnTo>
                    <a:pt x="371855" y="1060703"/>
                  </a:lnTo>
                  <a:lnTo>
                    <a:pt x="0" y="688847"/>
                  </a:lnTo>
                  <a:lnTo>
                    <a:pt x="0" y="0"/>
                  </a:lnTo>
                  <a:lnTo>
                    <a:pt x="371855" y="371855"/>
                  </a:lnTo>
                  <a:lnTo>
                    <a:pt x="743712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15661" y="3315970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79656" y="2962592"/>
            <a:ext cx="3324225" cy="716915"/>
            <a:chOff x="5379656" y="2962592"/>
            <a:chExt cx="3324225" cy="716915"/>
          </a:xfrm>
        </p:grpSpPr>
        <p:sp>
          <p:nvSpPr>
            <p:cNvPr id="24" name="object 24"/>
            <p:cNvSpPr/>
            <p:nvPr/>
          </p:nvSpPr>
          <p:spPr>
            <a:xfrm>
              <a:off x="5392674" y="297560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79">
                  <a:moveTo>
                    <a:pt x="3182874" y="0"/>
                  </a:moveTo>
                  <a:lnTo>
                    <a:pt x="0" y="0"/>
                  </a:lnTo>
                  <a:lnTo>
                    <a:pt x="0" y="690371"/>
                  </a:lnTo>
                  <a:lnTo>
                    <a:pt x="3182874" y="690371"/>
                  </a:lnTo>
                  <a:lnTo>
                    <a:pt x="3227641" y="681323"/>
                  </a:lnTo>
                  <a:lnTo>
                    <a:pt x="3264217" y="656653"/>
                  </a:lnTo>
                  <a:lnTo>
                    <a:pt x="3288887" y="620077"/>
                  </a:lnTo>
                  <a:lnTo>
                    <a:pt x="3297935" y="575310"/>
                  </a:lnTo>
                  <a:lnTo>
                    <a:pt x="3297935" y="115062"/>
                  </a:lnTo>
                  <a:lnTo>
                    <a:pt x="3288887" y="70294"/>
                  </a:lnTo>
                  <a:lnTo>
                    <a:pt x="3264217" y="33718"/>
                  </a:lnTo>
                  <a:lnTo>
                    <a:pt x="3227641" y="9048"/>
                  </a:lnTo>
                  <a:lnTo>
                    <a:pt x="31828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92674" y="297560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79">
                  <a:moveTo>
                    <a:pt x="3297935" y="115062"/>
                  </a:moveTo>
                  <a:lnTo>
                    <a:pt x="3297935" y="575310"/>
                  </a:lnTo>
                  <a:lnTo>
                    <a:pt x="3288887" y="620077"/>
                  </a:lnTo>
                  <a:lnTo>
                    <a:pt x="3264217" y="656653"/>
                  </a:lnTo>
                  <a:lnTo>
                    <a:pt x="3227641" y="681323"/>
                  </a:lnTo>
                  <a:lnTo>
                    <a:pt x="3182874" y="690371"/>
                  </a:lnTo>
                  <a:lnTo>
                    <a:pt x="0" y="690371"/>
                  </a:lnTo>
                  <a:lnTo>
                    <a:pt x="0" y="0"/>
                  </a:lnTo>
                  <a:lnTo>
                    <a:pt x="3182874" y="0"/>
                  </a:lnTo>
                  <a:lnTo>
                    <a:pt x="3227641" y="9048"/>
                  </a:lnTo>
                  <a:lnTo>
                    <a:pt x="3264217" y="33718"/>
                  </a:lnTo>
                  <a:lnTo>
                    <a:pt x="3288887" y="70294"/>
                  </a:lnTo>
                  <a:lnTo>
                    <a:pt x="3297935" y="115062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536184" y="2969513"/>
            <a:ext cx="2663190" cy="6502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2280"/>
              </a:lnSpc>
              <a:spcBef>
                <a:spcPts val="47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DNA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extraction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lysis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35944" y="3907472"/>
            <a:ext cx="770255" cy="1087120"/>
            <a:chOff x="4635944" y="3907472"/>
            <a:chExt cx="770255" cy="1087120"/>
          </a:xfrm>
        </p:grpSpPr>
        <p:sp>
          <p:nvSpPr>
            <p:cNvPr id="28" name="object 28"/>
            <p:cNvSpPr/>
            <p:nvPr/>
          </p:nvSpPr>
          <p:spPr>
            <a:xfrm>
              <a:off x="4648962" y="3920489"/>
              <a:ext cx="744220" cy="1061085"/>
            </a:xfrm>
            <a:custGeom>
              <a:avLst/>
              <a:gdLst/>
              <a:ahLst/>
              <a:cxnLst/>
              <a:rect l="l" t="t" r="r" b="b"/>
              <a:pathLst>
                <a:path w="744220" h="1061085">
                  <a:moveTo>
                    <a:pt x="743712" y="0"/>
                  </a:moveTo>
                  <a:lnTo>
                    <a:pt x="371855" y="371856"/>
                  </a:lnTo>
                  <a:lnTo>
                    <a:pt x="0" y="0"/>
                  </a:lnTo>
                  <a:lnTo>
                    <a:pt x="0" y="688848"/>
                  </a:lnTo>
                  <a:lnTo>
                    <a:pt x="371855" y="1060704"/>
                  </a:lnTo>
                  <a:lnTo>
                    <a:pt x="743712" y="688848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8962" y="3920489"/>
              <a:ext cx="744220" cy="1061085"/>
            </a:xfrm>
            <a:custGeom>
              <a:avLst/>
              <a:gdLst/>
              <a:ahLst/>
              <a:cxnLst/>
              <a:rect l="l" t="t" r="r" b="b"/>
              <a:pathLst>
                <a:path w="744220" h="1061085">
                  <a:moveTo>
                    <a:pt x="743712" y="0"/>
                  </a:moveTo>
                  <a:lnTo>
                    <a:pt x="743712" y="688848"/>
                  </a:lnTo>
                  <a:lnTo>
                    <a:pt x="371855" y="1060704"/>
                  </a:lnTo>
                  <a:lnTo>
                    <a:pt x="0" y="688848"/>
                  </a:lnTo>
                  <a:lnTo>
                    <a:pt x="0" y="0"/>
                  </a:lnTo>
                  <a:lnTo>
                    <a:pt x="371855" y="371856"/>
                  </a:lnTo>
                  <a:lnTo>
                    <a:pt x="743712" y="0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915661" y="4261230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79656" y="3907472"/>
            <a:ext cx="3324225" cy="716915"/>
            <a:chOff x="5379656" y="3907472"/>
            <a:chExt cx="3324225" cy="716915"/>
          </a:xfrm>
        </p:grpSpPr>
        <p:sp>
          <p:nvSpPr>
            <p:cNvPr id="32" name="object 32"/>
            <p:cNvSpPr/>
            <p:nvPr/>
          </p:nvSpPr>
          <p:spPr>
            <a:xfrm>
              <a:off x="5392674" y="392048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79">
                  <a:moveTo>
                    <a:pt x="318287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3182874" y="690372"/>
                  </a:lnTo>
                  <a:lnTo>
                    <a:pt x="3227641" y="681323"/>
                  </a:lnTo>
                  <a:lnTo>
                    <a:pt x="3264217" y="656653"/>
                  </a:lnTo>
                  <a:lnTo>
                    <a:pt x="3288887" y="620077"/>
                  </a:lnTo>
                  <a:lnTo>
                    <a:pt x="3297935" y="575310"/>
                  </a:lnTo>
                  <a:lnTo>
                    <a:pt x="3297935" y="115062"/>
                  </a:lnTo>
                  <a:lnTo>
                    <a:pt x="3288887" y="70294"/>
                  </a:lnTo>
                  <a:lnTo>
                    <a:pt x="3264217" y="33718"/>
                  </a:lnTo>
                  <a:lnTo>
                    <a:pt x="3227641" y="9048"/>
                  </a:lnTo>
                  <a:lnTo>
                    <a:pt x="31828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92674" y="392048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79">
                  <a:moveTo>
                    <a:pt x="3297935" y="115062"/>
                  </a:moveTo>
                  <a:lnTo>
                    <a:pt x="3297935" y="575310"/>
                  </a:lnTo>
                  <a:lnTo>
                    <a:pt x="3288887" y="620077"/>
                  </a:lnTo>
                  <a:lnTo>
                    <a:pt x="3264217" y="656653"/>
                  </a:lnTo>
                  <a:lnTo>
                    <a:pt x="3227641" y="681323"/>
                  </a:lnTo>
                  <a:lnTo>
                    <a:pt x="3182874" y="690372"/>
                  </a:lnTo>
                  <a:lnTo>
                    <a:pt x="0" y="690372"/>
                  </a:lnTo>
                  <a:lnTo>
                    <a:pt x="0" y="0"/>
                  </a:lnTo>
                  <a:lnTo>
                    <a:pt x="3182874" y="0"/>
                  </a:lnTo>
                  <a:lnTo>
                    <a:pt x="3227641" y="9048"/>
                  </a:lnTo>
                  <a:lnTo>
                    <a:pt x="3264217" y="33718"/>
                  </a:lnTo>
                  <a:lnTo>
                    <a:pt x="3288887" y="70294"/>
                  </a:lnTo>
                  <a:lnTo>
                    <a:pt x="3297935" y="115062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36184" y="4059173"/>
            <a:ext cx="25234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 MT"/>
                <a:cs typeface="Arial MT"/>
              </a:rPr>
              <a:t>cloning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library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635944" y="4850828"/>
            <a:ext cx="770255" cy="1088390"/>
            <a:chOff x="4635944" y="4850828"/>
            <a:chExt cx="770255" cy="1088390"/>
          </a:xfrm>
        </p:grpSpPr>
        <p:sp>
          <p:nvSpPr>
            <p:cNvPr id="36" name="object 36"/>
            <p:cNvSpPr/>
            <p:nvPr/>
          </p:nvSpPr>
          <p:spPr>
            <a:xfrm>
              <a:off x="4648962" y="4863845"/>
              <a:ext cx="744220" cy="1062355"/>
            </a:xfrm>
            <a:custGeom>
              <a:avLst/>
              <a:gdLst/>
              <a:ahLst/>
              <a:cxnLst/>
              <a:rect l="l" t="t" r="r" b="b"/>
              <a:pathLst>
                <a:path w="744220" h="1062354">
                  <a:moveTo>
                    <a:pt x="743712" y="0"/>
                  </a:moveTo>
                  <a:lnTo>
                    <a:pt x="371855" y="371855"/>
                  </a:lnTo>
                  <a:lnTo>
                    <a:pt x="0" y="0"/>
                  </a:lnTo>
                  <a:lnTo>
                    <a:pt x="0" y="690371"/>
                  </a:lnTo>
                  <a:lnTo>
                    <a:pt x="371855" y="1062227"/>
                  </a:lnTo>
                  <a:lnTo>
                    <a:pt x="743712" y="690371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48962" y="4863845"/>
              <a:ext cx="744220" cy="1062355"/>
            </a:xfrm>
            <a:custGeom>
              <a:avLst/>
              <a:gdLst/>
              <a:ahLst/>
              <a:cxnLst/>
              <a:rect l="l" t="t" r="r" b="b"/>
              <a:pathLst>
                <a:path w="744220" h="1062354">
                  <a:moveTo>
                    <a:pt x="743712" y="0"/>
                  </a:moveTo>
                  <a:lnTo>
                    <a:pt x="743712" y="690371"/>
                  </a:lnTo>
                  <a:lnTo>
                    <a:pt x="371855" y="1062227"/>
                  </a:lnTo>
                  <a:lnTo>
                    <a:pt x="0" y="690371"/>
                  </a:lnTo>
                  <a:lnTo>
                    <a:pt x="0" y="0"/>
                  </a:lnTo>
                  <a:lnTo>
                    <a:pt x="371855" y="371855"/>
                  </a:lnTo>
                  <a:lnTo>
                    <a:pt x="743712" y="0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23282" y="5206110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379656" y="4850828"/>
            <a:ext cx="3324225" cy="718185"/>
            <a:chOff x="5379656" y="4850828"/>
            <a:chExt cx="3324225" cy="718185"/>
          </a:xfrm>
        </p:grpSpPr>
        <p:sp>
          <p:nvSpPr>
            <p:cNvPr id="40" name="object 40"/>
            <p:cNvSpPr/>
            <p:nvPr/>
          </p:nvSpPr>
          <p:spPr>
            <a:xfrm>
              <a:off x="5392674" y="4863845"/>
              <a:ext cx="3298190" cy="692150"/>
            </a:xfrm>
            <a:custGeom>
              <a:avLst/>
              <a:gdLst/>
              <a:ahLst/>
              <a:cxnLst/>
              <a:rect l="l" t="t" r="r" b="b"/>
              <a:pathLst>
                <a:path w="3298190" h="692150">
                  <a:moveTo>
                    <a:pt x="3182620" y="0"/>
                  </a:moveTo>
                  <a:lnTo>
                    <a:pt x="0" y="0"/>
                  </a:lnTo>
                  <a:lnTo>
                    <a:pt x="0" y="691895"/>
                  </a:lnTo>
                  <a:lnTo>
                    <a:pt x="3182620" y="691895"/>
                  </a:lnTo>
                  <a:lnTo>
                    <a:pt x="3227480" y="682825"/>
                  </a:lnTo>
                  <a:lnTo>
                    <a:pt x="3264138" y="658098"/>
                  </a:lnTo>
                  <a:lnTo>
                    <a:pt x="3288865" y="621440"/>
                  </a:lnTo>
                  <a:lnTo>
                    <a:pt x="3297935" y="576579"/>
                  </a:lnTo>
                  <a:lnTo>
                    <a:pt x="3297935" y="115315"/>
                  </a:lnTo>
                  <a:lnTo>
                    <a:pt x="3288865" y="70455"/>
                  </a:lnTo>
                  <a:lnTo>
                    <a:pt x="3264138" y="33797"/>
                  </a:lnTo>
                  <a:lnTo>
                    <a:pt x="3227480" y="9070"/>
                  </a:lnTo>
                  <a:lnTo>
                    <a:pt x="31826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92674" y="4863845"/>
              <a:ext cx="3298190" cy="692150"/>
            </a:xfrm>
            <a:custGeom>
              <a:avLst/>
              <a:gdLst/>
              <a:ahLst/>
              <a:cxnLst/>
              <a:rect l="l" t="t" r="r" b="b"/>
              <a:pathLst>
                <a:path w="3298190" h="692150">
                  <a:moveTo>
                    <a:pt x="3297935" y="115315"/>
                  </a:moveTo>
                  <a:lnTo>
                    <a:pt x="3297935" y="576579"/>
                  </a:lnTo>
                  <a:lnTo>
                    <a:pt x="3288865" y="621440"/>
                  </a:lnTo>
                  <a:lnTo>
                    <a:pt x="3264138" y="658098"/>
                  </a:lnTo>
                  <a:lnTo>
                    <a:pt x="3227480" y="682825"/>
                  </a:lnTo>
                  <a:lnTo>
                    <a:pt x="3182620" y="691895"/>
                  </a:lnTo>
                  <a:lnTo>
                    <a:pt x="0" y="691895"/>
                  </a:lnTo>
                  <a:lnTo>
                    <a:pt x="0" y="0"/>
                  </a:lnTo>
                  <a:lnTo>
                    <a:pt x="3182620" y="0"/>
                  </a:lnTo>
                  <a:lnTo>
                    <a:pt x="3227480" y="9070"/>
                  </a:lnTo>
                  <a:lnTo>
                    <a:pt x="3264138" y="33797"/>
                  </a:lnTo>
                  <a:lnTo>
                    <a:pt x="3288865" y="70455"/>
                  </a:lnTo>
                  <a:lnTo>
                    <a:pt x="3297935" y="115315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536184" y="5004053"/>
            <a:ext cx="2820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 MT"/>
                <a:cs typeface="Arial MT"/>
              </a:rPr>
              <a:t>sequence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clones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635944" y="5795708"/>
            <a:ext cx="770255" cy="1075690"/>
            <a:chOff x="4635944" y="5795708"/>
            <a:chExt cx="770255" cy="1075690"/>
          </a:xfrm>
        </p:grpSpPr>
        <p:sp>
          <p:nvSpPr>
            <p:cNvPr id="44" name="object 44"/>
            <p:cNvSpPr/>
            <p:nvPr/>
          </p:nvSpPr>
          <p:spPr>
            <a:xfrm>
              <a:off x="4648962" y="5808726"/>
              <a:ext cx="744220" cy="1049655"/>
            </a:xfrm>
            <a:custGeom>
              <a:avLst/>
              <a:gdLst/>
              <a:ahLst/>
              <a:cxnLst/>
              <a:rect l="l" t="t" r="r" b="b"/>
              <a:pathLst>
                <a:path w="744220" h="1049654">
                  <a:moveTo>
                    <a:pt x="0" y="0"/>
                  </a:moveTo>
                  <a:lnTo>
                    <a:pt x="0" y="690372"/>
                  </a:lnTo>
                  <a:lnTo>
                    <a:pt x="358899" y="1049271"/>
                  </a:lnTo>
                  <a:lnTo>
                    <a:pt x="384812" y="1049271"/>
                  </a:lnTo>
                  <a:lnTo>
                    <a:pt x="743712" y="690372"/>
                  </a:lnTo>
                  <a:lnTo>
                    <a:pt x="743712" y="371856"/>
                  </a:lnTo>
                  <a:lnTo>
                    <a:pt x="371855" y="371856"/>
                  </a:lnTo>
                  <a:lnTo>
                    <a:pt x="0" y="0"/>
                  </a:lnTo>
                  <a:close/>
                </a:path>
                <a:path w="744220" h="1049654">
                  <a:moveTo>
                    <a:pt x="743712" y="0"/>
                  </a:moveTo>
                  <a:lnTo>
                    <a:pt x="371855" y="371856"/>
                  </a:lnTo>
                  <a:lnTo>
                    <a:pt x="743712" y="371856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8962" y="5808726"/>
              <a:ext cx="744220" cy="1049655"/>
            </a:xfrm>
            <a:custGeom>
              <a:avLst/>
              <a:gdLst/>
              <a:ahLst/>
              <a:cxnLst/>
              <a:rect l="l" t="t" r="r" b="b"/>
              <a:pathLst>
                <a:path w="744220" h="1049654">
                  <a:moveTo>
                    <a:pt x="743712" y="0"/>
                  </a:moveTo>
                  <a:lnTo>
                    <a:pt x="743712" y="690372"/>
                  </a:lnTo>
                  <a:lnTo>
                    <a:pt x="384812" y="1049271"/>
                  </a:lnTo>
                </a:path>
                <a:path w="744220" h="1049654">
                  <a:moveTo>
                    <a:pt x="358899" y="1049271"/>
                  </a:moveTo>
                  <a:lnTo>
                    <a:pt x="0" y="690372"/>
                  </a:lnTo>
                  <a:lnTo>
                    <a:pt x="0" y="0"/>
                  </a:lnTo>
                  <a:lnTo>
                    <a:pt x="371855" y="371856"/>
                  </a:lnTo>
                  <a:lnTo>
                    <a:pt x="743712" y="0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949190" y="6144564"/>
            <a:ext cx="142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379720" y="5795771"/>
            <a:ext cx="3324225" cy="716280"/>
            <a:chOff x="5379720" y="5795771"/>
            <a:chExt cx="3324225" cy="716280"/>
          </a:xfrm>
        </p:grpSpPr>
        <p:sp>
          <p:nvSpPr>
            <p:cNvPr id="48" name="object 48"/>
            <p:cNvSpPr/>
            <p:nvPr/>
          </p:nvSpPr>
          <p:spPr>
            <a:xfrm>
              <a:off x="5392674" y="5808725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79">
                  <a:moveTo>
                    <a:pt x="318287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3182874" y="690372"/>
                  </a:lnTo>
                  <a:lnTo>
                    <a:pt x="3227641" y="681330"/>
                  </a:lnTo>
                  <a:lnTo>
                    <a:pt x="3264217" y="656672"/>
                  </a:lnTo>
                  <a:lnTo>
                    <a:pt x="3288887" y="620098"/>
                  </a:lnTo>
                  <a:lnTo>
                    <a:pt x="3297935" y="575310"/>
                  </a:lnTo>
                  <a:lnTo>
                    <a:pt x="3297935" y="115062"/>
                  </a:lnTo>
                  <a:lnTo>
                    <a:pt x="3288887" y="70273"/>
                  </a:lnTo>
                  <a:lnTo>
                    <a:pt x="3264217" y="33699"/>
                  </a:lnTo>
                  <a:lnTo>
                    <a:pt x="3227641" y="9041"/>
                  </a:lnTo>
                  <a:lnTo>
                    <a:pt x="31828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92674" y="5808725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79">
                  <a:moveTo>
                    <a:pt x="3297935" y="115062"/>
                  </a:moveTo>
                  <a:lnTo>
                    <a:pt x="3297935" y="575310"/>
                  </a:lnTo>
                  <a:lnTo>
                    <a:pt x="3288887" y="620098"/>
                  </a:lnTo>
                  <a:lnTo>
                    <a:pt x="3264217" y="656672"/>
                  </a:lnTo>
                  <a:lnTo>
                    <a:pt x="3227641" y="681330"/>
                  </a:lnTo>
                  <a:lnTo>
                    <a:pt x="3182874" y="690372"/>
                  </a:lnTo>
                  <a:lnTo>
                    <a:pt x="0" y="690372"/>
                  </a:lnTo>
                  <a:lnTo>
                    <a:pt x="0" y="0"/>
                  </a:lnTo>
                  <a:lnTo>
                    <a:pt x="3182874" y="0"/>
                  </a:lnTo>
                  <a:lnTo>
                    <a:pt x="3227641" y="9041"/>
                  </a:lnTo>
                  <a:lnTo>
                    <a:pt x="3264217" y="33699"/>
                  </a:lnTo>
                  <a:lnTo>
                    <a:pt x="3288887" y="70273"/>
                  </a:lnTo>
                  <a:lnTo>
                    <a:pt x="3297935" y="115062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536184" y="5949188"/>
            <a:ext cx="2726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 MT"/>
                <a:cs typeface="Arial MT"/>
              </a:rPr>
              <a:t>sequence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assembly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43000"/>
            <a:ext cx="4053840" cy="5574792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938530"/>
            <a:ext cx="8074659" cy="311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‘Metagenomic shot gun </a:t>
            </a:r>
            <a:r>
              <a:rPr sz="2600" spc="-5" dirty="0">
                <a:latin typeface="Arial MT"/>
                <a:cs typeface="Arial MT"/>
              </a:rPr>
              <a:t>sequencing’ has </a:t>
            </a:r>
            <a:r>
              <a:rPr sz="2600" dirty="0">
                <a:latin typeface="Arial MT"/>
                <a:cs typeface="Arial MT"/>
              </a:rPr>
              <a:t>gradually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shifted from classical Sanger sequencing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“Next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Generation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Sequencing”.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Second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generation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1190625" lvl="1" indent="-264160">
              <a:lnSpc>
                <a:spcPct val="100000"/>
              </a:lnSpc>
              <a:buSzPct val="96153"/>
              <a:buFont typeface="Wingdings"/>
              <a:buChar char=""/>
              <a:tabLst>
                <a:tab pos="1191260" algn="l"/>
                <a:tab pos="3717925" algn="l"/>
                <a:tab pos="4439920" algn="l"/>
                <a:tab pos="5551170" algn="l"/>
                <a:tab pos="6258560" algn="l"/>
              </a:tabLst>
            </a:pPr>
            <a:r>
              <a:rPr sz="2600" dirty="0">
                <a:latin typeface="Arial MT"/>
                <a:cs typeface="Arial MT"/>
              </a:rPr>
              <a:t>P</a:t>
            </a:r>
            <a:r>
              <a:rPr sz="2600" spc="5" dirty="0">
                <a:latin typeface="Arial MT"/>
                <a:cs typeface="Arial MT"/>
              </a:rPr>
              <a:t>y</a:t>
            </a:r>
            <a:r>
              <a:rPr sz="2600" dirty="0">
                <a:latin typeface="Arial MT"/>
                <a:cs typeface="Arial MT"/>
              </a:rPr>
              <a:t>r</a:t>
            </a:r>
            <a:r>
              <a:rPr sz="2600" spc="-1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s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quen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ing	</a:t>
            </a:r>
            <a:r>
              <a:rPr sz="2600" spc="-5" dirty="0">
                <a:latin typeface="Arial MT"/>
                <a:cs typeface="Arial MT"/>
              </a:rPr>
              <a:t>(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g:	R</a:t>
            </a:r>
            <a:r>
              <a:rPr sz="2600" spc="10" dirty="0">
                <a:latin typeface="Arial MT"/>
                <a:cs typeface="Arial MT"/>
              </a:rPr>
              <a:t>o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he	454	s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quen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i</a:t>
            </a:r>
            <a:r>
              <a:rPr sz="2600" spc="-15" dirty="0">
                <a:latin typeface="Arial MT"/>
                <a:cs typeface="Arial MT"/>
              </a:rPr>
              <a:t>n</a:t>
            </a:r>
            <a:r>
              <a:rPr sz="2600" spc="-10" dirty="0">
                <a:latin typeface="Arial MT"/>
                <a:cs typeface="Arial MT"/>
              </a:rPr>
              <a:t>g</a:t>
            </a:r>
            <a:r>
              <a:rPr sz="2600" dirty="0"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280" y="287782"/>
            <a:ext cx="358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Pyrosequ</a:t>
            </a:r>
            <a:r>
              <a:rPr dirty="0"/>
              <a:t>encing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4770555" cy="523036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40744" y="984440"/>
            <a:ext cx="901065" cy="1275715"/>
            <a:chOff x="4940744" y="984440"/>
            <a:chExt cx="901065" cy="1275715"/>
          </a:xfrm>
        </p:grpSpPr>
        <p:sp>
          <p:nvSpPr>
            <p:cNvPr id="5" name="object 5"/>
            <p:cNvSpPr/>
            <p:nvPr/>
          </p:nvSpPr>
          <p:spPr>
            <a:xfrm>
              <a:off x="4953762" y="997457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80">
                  <a:moveTo>
                    <a:pt x="874776" y="0"/>
                  </a:moveTo>
                  <a:lnTo>
                    <a:pt x="437388" y="437388"/>
                  </a:lnTo>
                  <a:lnTo>
                    <a:pt x="0" y="0"/>
                  </a:lnTo>
                  <a:lnTo>
                    <a:pt x="0" y="812291"/>
                  </a:lnTo>
                  <a:lnTo>
                    <a:pt x="437388" y="1249679"/>
                  </a:lnTo>
                  <a:lnTo>
                    <a:pt x="874776" y="812291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3762" y="997457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80">
                  <a:moveTo>
                    <a:pt x="874776" y="0"/>
                  </a:moveTo>
                  <a:lnTo>
                    <a:pt x="874776" y="812291"/>
                  </a:lnTo>
                  <a:lnTo>
                    <a:pt x="437388" y="1249679"/>
                  </a:lnTo>
                  <a:lnTo>
                    <a:pt x="0" y="812291"/>
                  </a:lnTo>
                  <a:lnTo>
                    <a:pt x="0" y="0"/>
                  </a:lnTo>
                  <a:lnTo>
                    <a:pt x="437388" y="437388"/>
                  </a:lnTo>
                  <a:lnTo>
                    <a:pt x="874776" y="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01234" y="1415923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15520" y="985964"/>
            <a:ext cx="3190240" cy="838835"/>
            <a:chOff x="5815520" y="985964"/>
            <a:chExt cx="3190240" cy="838835"/>
          </a:xfrm>
        </p:grpSpPr>
        <p:sp>
          <p:nvSpPr>
            <p:cNvPr id="9" name="object 9"/>
            <p:cNvSpPr/>
            <p:nvPr/>
          </p:nvSpPr>
          <p:spPr>
            <a:xfrm>
              <a:off x="5828538" y="998982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028441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3028441" y="812291"/>
                  </a:lnTo>
                  <a:lnTo>
                    <a:pt x="3071246" y="805393"/>
                  </a:lnTo>
                  <a:lnTo>
                    <a:pt x="3108411" y="786180"/>
                  </a:lnTo>
                  <a:lnTo>
                    <a:pt x="3137712" y="756879"/>
                  </a:lnTo>
                  <a:lnTo>
                    <a:pt x="3156925" y="719714"/>
                  </a:lnTo>
                  <a:lnTo>
                    <a:pt x="3163823" y="676909"/>
                  </a:lnTo>
                  <a:lnTo>
                    <a:pt x="3163823" y="135381"/>
                  </a:lnTo>
                  <a:lnTo>
                    <a:pt x="3156925" y="92577"/>
                  </a:lnTo>
                  <a:lnTo>
                    <a:pt x="3137712" y="55412"/>
                  </a:lnTo>
                  <a:lnTo>
                    <a:pt x="3108411" y="26111"/>
                  </a:lnTo>
                  <a:lnTo>
                    <a:pt x="3071246" y="6898"/>
                  </a:lnTo>
                  <a:lnTo>
                    <a:pt x="302844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8538" y="998982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163823" y="135381"/>
                  </a:moveTo>
                  <a:lnTo>
                    <a:pt x="3163823" y="676909"/>
                  </a:lnTo>
                  <a:lnTo>
                    <a:pt x="3156925" y="719714"/>
                  </a:lnTo>
                  <a:lnTo>
                    <a:pt x="3137712" y="756879"/>
                  </a:lnTo>
                  <a:lnTo>
                    <a:pt x="3108411" y="786180"/>
                  </a:lnTo>
                  <a:lnTo>
                    <a:pt x="3071246" y="805393"/>
                  </a:lnTo>
                  <a:lnTo>
                    <a:pt x="3028441" y="812291"/>
                  </a:lnTo>
                  <a:lnTo>
                    <a:pt x="0" y="812291"/>
                  </a:lnTo>
                  <a:lnTo>
                    <a:pt x="0" y="0"/>
                  </a:lnTo>
                  <a:lnTo>
                    <a:pt x="3028441" y="0"/>
                  </a:lnTo>
                  <a:lnTo>
                    <a:pt x="3071246" y="6898"/>
                  </a:lnTo>
                  <a:lnTo>
                    <a:pt x="3108411" y="26111"/>
                  </a:lnTo>
                  <a:lnTo>
                    <a:pt x="3137712" y="55412"/>
                  </a:lnTo>
                  <a:lnTo>
                    <a:pt x="3156925" y="92577"/>
                  </a:lnTo>
                  <a:lnTo>
                    <a:pt x="3163823" y="135381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72936" y="1053795"/>
            <a:ext cx="28962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 MT"/>
                <a:cs typeface="Arial MT"/>
              </a:rPr>
              <a:t>Addition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1536" y="1343913"/>
            <a:ext cx="2000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four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nucleotides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40744" y="2098484"/>
            <a:ext cx="901065" cy="1275715"/>
            <a:chOff x="4940744" y="2098484"/>
            <a:chExt cx="901065" cy="1275715"/>
          </a:xfrm>
        </p:grpSpPr>
        <p:sp>
          <p:nvSpPr>
            <p:cNvPr id="14" name="object 14"/>
            <p:cNvSpPr/>
            <p:nvPr/>
          </p:nvSpPr>
          <p:spPr>
            <a:xfrm>
              <a:off x="4953762" y="2111502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79">
                  <a:moveTo>
                    <a:pt x="874776" y="0"/>
                  </a:moveTo>
                  <a:lnTo>
                    <a:pt x="437388" y="437388"/>
                  </a:lnTo>
                  <a:lnTo>
                    <a:pt x="0" y="0"/>
                  </a:lnTo>
                  <a:lnTo>
                    <a:pt x="0" y="812292"/>
                  </a:lnTo>
                  <a:lnTo>
                    <a:pt x="437388" y="1249680"/>
                  </a:lnTo>
                  <a:lnTo>
                    <a:pt x="874776" y="812292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3762" y="2111502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79">
                  <a:moveTo>
                    <a:pt x="874776" y="0"/>
                  </a:moveTo>
                  <a:lnTo>
                    <a:pt x="874776" y="812292"/>
                  </a:lnTo>
                  <a:lnTo>
                    <a:pt x="437388" y="1249680"/>
                  </a:lnTo>
                  <a:lnTo>
                    <a:pt x="0" y="812292"/>
                  </a:lnTo>
                  <a:lnTo>
                    <a:pt x="0" y="0"/>
                  </a:lnTo>
                  <a:lnTo>
                    <a:pt x="437388" y="437388"/>
                  </a:lnTo>
                  <a:lnTo>
                    <a:pt x="874776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01234" y="2530220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40744" y="2098484"/>
            <a:ext cx="4064635" cy="2388235"/>
            <a:chOff x="4940744" y="2098484"/>
            <a:chExt cx="4064635" cy="2388235"/>
          </a:xfrm>
        </p:grpSpPr>
        <p:sp>
          <p:nvSpPr>
            <p:cNvPr id="18" name="object 18"/>
            <p:cNvSpPr/>
            <p:nvPr/>
          </p:nvSpPr>
          <p:spPr>
            <a:xfrm>
              <a:off x="5828538" y="2111502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028441" y="0"/>
                  </a:moveTo>
                  <a:lnTo>
                    <a:pt x="0" y="0"/>
                  </a:lnTo>
                  <a:lnTo>
                    <a:pt x="0" y="812292"/>
                  </a:lnTo>
                  <a:lnTo>
                    <a:pt x="3028441" y="812292"/>
                  </a:lnTo>
                  <a:lnTo>
                    <a:pt x="3071246" y="805393"/>
                  </a:lnTo>
                  <a:lnTo>
                    <a:pt x="3108411" y="786180"/>
                  </a:lnTo>
                  <a:lnTo>
                    <a:pt x="3137712" y="756879"/>
                  </a:lnTo>
                  <a:lnTo>
                    <a:pt x="3156925" y="719714"/>
                  </a:lnTo>
                  <a:lnTo>
                    <a:pt x="3163823" y="676910"/>
                  </a:lnTo>
                  <a:lnTo>
                    <a:pt x="3163823" y="135382"/>
                  </a:lnTo>
                  <a:lnTo>
                    <a:pt x="3156925" y="92577"/>
                  </a:lnTo>
                  <a:lnTo>
                    <a:pt x="3137712" y="55412"/>
                  </a:lnTo>
                  <a:lnTo>
                    <a:pt x="3108411" y="26111"/>
                  </a:lnTo>
                  <a:lnTo>
                    <a:pt x="3071246" y="6898"/>
                  </a:lnTo>
                  <a:lnTo>
                    <a:pt x="302844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28538" y="2111502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163823" y="135382"/>
                  </a:moveTo>
                  <a:lnTo>
                    <a:pt x="3163823" y="676910"/>
                  </a:lnTo>
                  <a:lnTo>
                    <a:pt x="3156925" y="719714"/>
                  </a:lnTo>
                  <a:lnTo>
                    <a:pt x="3137712" y="756879"/>
                  </a:lnTo>
                  <a:lnTo>
                    <a:pt x="3108411" y="786180"/>
                  </a:lnTo>
                  <a:lnTo>
                    <a:pt x="3071246" y="805393"/>
                  </a:lnTo>
                  <a:lnTo>
                    <a:pt x="3028441" y="812292"/>
                  </a:lnTo>
                  <a:lnTo>
                    <a:pt x="0" y="812292"/>
                  </a:lnTo>
                  <a:lnTo>
                    <a:pt x="0" y="0"/>
                  </a:lnTo>
                  <a:lnTo>
                    <a:pt x="3028441" y="0"/>
                  </a:lnTo>
                  <a:lnTo>
                    <a:pt x="3071246" y="6898"/>
                  </a:lnTo>
                  <a:lnTo>
                    <a:pt x="3108411" y="26111"/>
                  </a:lnTo>
                  <a:lnTo>
                    <a:pt x="3137712" y="55412"/>
                  </a:lnTo>
                  <a:lnTo>
                    <a:pt x="3156925" y="92577"/>
                  </a:lnTo>
                  <a:lnTo>
                    <a:pt x="3163823" y="135382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3762" y="3224022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79">
                  <a:moveTo>
                    <a:pt x="874776" y="0"/>
                  </a:moveTo>
                  <a:lnTo>
                    <a:pt x="437388" y="437388"/>
                  </a:lnTo>
                  <a:lnTo>
                    <a:pt x="0" y="0"/>
                  </a:lnTo>
                  <a:lnTo>
                    <a:pt x="0" y="812291"/>
                  </a:lnTo>
                  <a:lnTo>
                    <a:pt x="437388" y="1249679"/>
                  </a:lnTo>
                  <a:lnTo>
                    <a:pt x="874776" y="812291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53762" y="3224022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79">
                  <a:moveTo>
                    <a:pt x="874776" y="0"/>
                  </a:moveTo>
                  <a:lnTo>
                    <a:pt x="874776" y="812291"/>
                  </a:lnTo>
                  <a:lnTo>
                    <a:pt x="437388" y="1249679"/>
                  </a:lnTo>
                  <a:lnTo>
                    <a:pt x="0" y="812291"/>
                  </a:lnTo>
                  <a:lnTo>
                    <a:pt x="0" y="0"/>
                  </a:lnTo>
                  <a:lnTo>
                    <a:pt x="437388" y="437388"/>
                  </a:lnTo>
                  <a:lnTo>
                    <a:pt x="874776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01234" y="3642740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15520" y="3211004"/>
            <a:ext cx="3190240" cy="838835"/>
            <a:chOff x="5815520" y="3211004"/>
            <a:chExt cx="3190240" cy="838835"/>
          </a:xfrm>
        </p:grpSpPr>
        <p:sp>
          <p:nvSpPr>
            <p:cNvPr id="24" name="object 24"/>
            <p:cNvSpPr/>
            <p:nvPr/>
          </p:nvSpPr>
          <p:spPr>
            <a:xfrm>
              <a:off x="5828538" y="3224022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028441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3028441" y="812291"/>
                  </a:lnTo>
                  <a:lnTo>
                    <a:pt x="3071246" y="805393"/>
                  </a:lnTo>
                  <a:lnTo>
                    <a:pt x="3108411" y="786180"/>
                  </a:lnTo>
                  <a:lnTo>
                    <a:pt x="3137712" y="756879"/>
                  </a:lnTo>
                  <a:lnTo>
                    <a:pt x="3156925" y="719714"/>
                  </a:lnTo>
                  <a:lnTo>
                    <a:pt x="3163823" y="676909"/>
                  </a:lnTo>
                  <a:lnTo>
                    <a:pt x="3163823" y="135381"/>
                  </a:lnTo>
                  <a:lnTo>
                    <a:pt x="3156925" y="92577"/>
                  </a:lnTo>
                  <a:lnTo>
                    <a:pt x="3137712" y="55412"/>
                  </a:lnTo>
                  <a:lnTo>
                    <a:pt x="3108411" y="26111"/>
                  </a:lnTo>
                  <a:lnTo>
                    <a:pt x="3071246" y="6898"/>
                  </a:lnTo>
                  <a:lnTo>
                    <a:pt x="302844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8538" y="3224022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163823" y="135381"/>
                  </a:moveTo>
                  <a:lnTo>
                    <a:pt x="3163823" y="676909"/>
                  </a:lnTo>
                  <a:lnTo>
                    <a:pt x="3156925" y="719714"/>
                  </a:lnTo>
                  <a:lnTo>
                    <a:pt x="3137712" y="756879"/>
                  </a:lnTo>
                  <a:lnTo>
                    <a:pt x="3108411" y="786180"/>
                  </a:lnTo>
                  <a:lnTo>
                    <a:pt x="3071246" y="805393"/>
                  </a:lnTo>
                  <a:lnTo>
                    <a:pt x="3028441" y="812291"/>
                  </a:lnTo>
                  <a:lnTo>
                    <a:pt x="0" y="812291"/>
                  </a:lnTo>
                  <a:lnTo>
                    <a:pt x="0" y="0"/>
                  </a:lnTo>
                  <a:lnTo>
                    <a:pt x="3028441" y="0"/>
                  </a:lnTo>
                  <a:lnTo>
                    <a:pt x="3071246" y="6898"/>
                  </a:lnTo>
                  <a:lnTo>
                    <a:pt x="3108411" y="26111"/>
                  </a:lnTo>
                  <a:lnTo>
                    <a:pt x="3137712" y="55412"/>
                  </a:lnTo>
                  <a:lnTo>
                    <a:pt x="3156925" y="92577"/>
                  </a:lnTo>
                  <a:lnTo>
                    <a:pt x="3163823" y="13538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72936" y="2022093"/>
            <a:ext cx="2648585" cy="20510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marR="20955" indent="-228600">
              <a:lnSpc>
                <a:spcPct val="86200"/>
              </a:lnSpc>
              <a:spcBef>
                <a:spcPts val="459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Nucleotide addition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 on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complementarity</a:t>
            </a:r>
            <a:endParaRPr sz="2200">
              <a:latin typeface="Arial MT"/>
              <a:cs typeface="Arial MT"/>
            </a:endParaRPr>
          </a:p>
          <a:p>
            <a:pPr marL="241300" marR="5080" indent="-228600">
              <a:lnSpc>
                <a:spcPct val="86200"/>
              </a:lnSpc>
              <a:spcBef>
                <a:spcPts val="193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Release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pyrophosphate and </a:t>
            </a:r>
            <a:r>
              <a:rPr sz="2200" spc="-6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converted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spc="-60" dirty="0">
                <a:latin typeface="Arial MT"/>
                <a:cs typeface="Arial MT"/>
              </a:rPr>
              <a:t>ATP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40744" y="4323524"/>
            <a:ext cx="901065" cy="1275715"/>
            <a:chOff x="4940744" y="4323524"/>
            <a:chExt cx="901065" cy="1275715"/>
          </a:xfrm>
        </p:grpSpPr>
        <p:sp>
          <p:nvSpPr>
            <p:cNvPr id="28" name="object 28"/>
            <p:cNvSpPr/>
            <p:nvPr/>
          </p:nvSpPr>
          <p:spPr>
            <a:xfrm>
              <a:off x="4953762" y="4336541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79">
                  <a:moveTo>
                    <a:pt x="874776" y="0"/>
                  </a:moveTo>
                  <a:lnTo>
                    <a:pt x="437388" y="437387"/>
                  </a:lnTo>
                  <a:lnTo>
                    <a:pt x="0" y="0"/>
                  </a:lnTo>
                  <a:lnTo>
                    <a:pt x="0" y="812291"/>
                  </a:lnTo>
                  <a:lnTo>
                    <a:pt x="437388" y="1249679"/>
                  </a:lnTo>
                  <a:lnTo>
                    <a:pt x="874776" y="812291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53762" y="4336541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79">
                  <a:moveTo>
                    <a:pt x="874776" y="0"/>
                  </a:moveTo>
                  <a:lnTo>
                    <a:pt x="874776" y="812291"/>
                  </a:lnTo>
                  <a:lnTo>
                    <a:pt x="437388" y="1249679"/>
                  </a:lnTo>
                  <a:lnTo>
                    <a:pt x="0" y="812291"/>
                  </a:lnTo>
                  <a:lnTo>
                    <a:pt x="0" y="0"/>
                  </a:lnTo>
                  <a:lnTo>
                    <a:pt x="437388" y="437387"/>
                  </a:lnTo>
                  <a:lnTo>
                    <a:pt x="874776" y="0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00853" y="4729048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815520" y="4323524"/>
            <a:ext cx="3190240" cy="838835"/>
            <a:chOff x="5815520" y="4323524"/>
            <a:chExt cx="3190240" cy="838835"/>
          </a:xfrm>
        </p:grpSpPr>
        <p:sp>
          <p:nvSpPr>
            <p:cNvPr id="32" name="object 32"/>
            <p:cNvSpPr/>
            <p:nvPr/>
          </p:nvSpPr>
          <p:spPr>
            <a:xfrm>
              <a:off x="5828538" y="4336541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028441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3028441" y="812291"/>
                  </a:lnTo>
                  <a:lnTo>
                    <a:pt x="3071246" y="805393"/>
                  </a:lnTo>
                  <a:lnTo>
                    <a:pt x="3108411" y="786180"/>
                  </a:lnTo>
                  <a:lnTo>
                    <a:pt x="3137712" y="756879"/>
                  </a:lnTo>
                  <a:lnTo>
                    <a:pt x="3156925" y="719714"/>
                  </a:lnTo>
                  <a:lnTo>
                    <a:pt x="3163823" y="676909"/>
                  </a:lnTo>
                  <a:lnTo>
                    <a:pt x="3163823" y="135381"/>
                  </a:lnTo>
                  <a:lnTo>
                    <a:pt x="3156925" y="92577"/>
                  </a:lnTo>
                  <a:lnTo>
                    <a:pt x="3137712" y="55412"/>
                  </a:lnTo>
                  <a:lnTo>
                    <a:pt x="3108411" y="26111"/>
                  </a:lnTo>
                  <a:lnTo>
                    <a:pt x="3071246" y="6898"/>
                  </a:lnTo>
                  <a:lnTo>
                    <a:pt x="302844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28538" y="4336541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163823" y="135381"/>
                  </a:moveTo>
                  <a:lnTo>
                    <a:pt x="3163823" y="676909"/>
                  </a:lnTo>
                  <a:lnTo>
                    <a:pt x="3156925" y="719714"/>
                  </a:lnTo>
                  <a:lnTo>
                    <a:pt x="3137712" y="756879"/>
                  </a:lnTo>
                  <a:lnTo>
                    <a:pt x="3108411" y="786180"/>
                  </a:lnTo>
                  <a:lnTo>
                    <a:pt x="3071246" y="805393"/>
                  </a:lnTo>
                  <a:lnTo>
                    <a:pt x="3028441" y="812291"/>
                  </a:lnTo>
                  <a:lnTo>
                    <a:pt x="0" y="812291"/>
                  </a:lnTo>
                  <a:lnTo>
                    <a:pt x="0" y="0"/>
                  </a:lnTo>
                  <a:lnTo>
                    <a:pt x="3028441" y="0"/>
                  </a:lnTo>
                  <a:lnTo>
                    <a:pt x="3071246" y="6898"/>
                  </a:lnTo>
                  <a:lnTo>
                    <a:pt x="3108411" y="26111"/>
                  </a:lnTo>
                  <a:lnTo>
                    <a:pt x="3137712" y="55412"/>
                  </a:lnTo>
                  <a:lnTo>
                    <a:pt x="3156925" y="92577"/>
                  </a:lnTo>
                  <a:lnTo>
                    <a:pt x="3163823" y="135381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72936" y="4391914"/>
            <a:ext cx="2508885" cy="6502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2280"/>
              </a:lnSpc>
              <a:spcBef>
                <a:spcPts val="47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 MT"/>
                <a:cs typeface="Arial MT"/>
              </a:rPr>
              <a:t>Luciferase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causes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Light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reaction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40744" y="5434520"/>
            <a:ext cx="901065" cy="1277620"/>
            <a:chOff x="4940744" y="5434520"/>
            <a:chExt cx="901065" cy="1277620"/>
          </a:xfrm>
        </p:grpSpPr>
        <p:sp>
          <p:nvSpPr>
            <p:cNvPr id="36" name="object 36"/>
            <p:cNvSpPr/>
            <p:nvPr/>
          </p:nvSpPr>
          <p:spPr>
            <a:xfrm>
              <a:off x="4953762" y="5447538"/>
              <a:ext cx="875030" cy="1251585"/>
            </a:xfrm>
            <a:custGeom>
              <a:avLst/>
              <a:gdLst/>
              <a:ahLst/>
              <a:cxnLst/>
              <a:rect l="l" t="t" r="r" b="b"/>
              <a:pathLst>
                <a:path w="875029" h="1251584">
                  <a:moveTo>
                    <a:pt x="874776" y="0"/>
                  </a:moveTo>
                  <a:lnTo>
                    <a:pt x="437388" y="437388"/>
                  </a:lnTo>
                  <a:lnTo>
                    <a:pt x="0" y="0"/>
                  </a:lnTo>
                  <a:lnTo>
                    <a:pt x="0" y="813816"/>
                  </a:lnTo>
                  <a:lnTo>
                    <a:pt x="437388" y="1251204"/>
                  </a:lnTo>
                  <a:lnTo>
                    <a:pt x="874776" y="813816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53762" y="5447538"/>
              <a:ext cx="875030" cy="1251585"/>
            </a:xfrm>
            <a:custGeom>
              <a:avLst/>
              <a:gdLst/>
              <a:ahLst/>
              <a:cxnLst/>
              <a:rect l="l" t="t" r="r" b="b"/>
              <a:pathLst>
                <a:path w="875029" h="1251584">
                  <a:moveTo>
                    <a:pt x="874776" y="0"/>
                  </a:moveTo>
                  <a:lnTo>
                    <a:pt x="874776" y="813816"/>
                  </a:lnTo>
                  <a:lnTo>
                    <a:pt x="437388" y="1251204"/>
                  </a:lnTo>
                  <a:lnTo>
                    <a:pt x="0" y="813816"/>
                  </a:lnTo>
                  <a:lnTo>
                    <a:pt x="0" y="0"/>
                  </a:lnTo>
                  <a:lnTo>
                    <a:pt x="437388" y="437388"/>
                  </a:lnTo>
                  <a:lnTo>
                    <a:pt x="874776" y="0"/>
                  </a:lnTo>
                  <a:close/>
                </a:path>
              </a:pathLst>
            </a:custGeom>
            <a:ln w="25907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300853" y="58422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15584" y="5434584"/>
            <a:ext cx="3190240" cy="840105"/>
            <a:chOff x="5815584" y="5434584"/>
            <a:chExt cx="3190240" cy="840105"/>
          </a:xfrm>
        </p:grpSpPr>
        <p:sp>
          <p:nvSpPr>
            <p:cNvPr id="40" name="object 40"/>
            <p:cNvSpPr/>
            <p:nvPr/>
          </p:nvSpPr>
          <p:spPr>
            <a:xfrm>
              <a:off x="5828538" y="5447538"/>
              <a:ext cx="3164205" cy="814069"/>
            </a:xfrm>
            <a:custGeom>
              <a:avLst/>
              <a:gdLst/>
              <a:ahLst/>
              <a:cxnLst/>
              <a:rect l="l" t="t" r="r" b="b"/>
              <a:pathLst>
                <a:path w="3164204" h="814070">
                  <a:moveTo>
                    <a:pt x="3028188" y="0"/>
                  </a:moveTo>
                  <a:lnTo>
                    <a:pt x="0" y="0"/>
                  </a:lnTo>
                  <a:lnTo>
                    <a:pt x="0" y="813816"/>
                  </a:lnTo>
                  <a:lnTo>
                    <a:pt x="3028188" y="813816"/>
                  </a:lnTo>
                  <a:lnTo>
                    <a:pt x="3071067" y="806900"/>
                  </a:lnTo>
                  <a:lnTo>
                    <a:pt x="3108301" y="787644"/>
                  </a:lnTo>
                  <a:lnTo>
                    <a:pt x="3137659" y="758282"/>
                  </a:lnTo>
                  <a:lnTo>
                    <a:pt x="3156911" y="721049"/>
                  </a:lnTo>
                  <a:lnTo>
                    <a:pt x="3163823" y="678180"/>
                  </a:lnTo>
                  <a:lnTo>
                    <a:pt x="3163823" y="135636"/>
                  </a:lnTo>
                  <a:lnTo>
                    <a:pt x="3156911" y="92756"/>
                  </a:lnTo>
                  <a:lnTo>
                    <a:pt x="3137659" y="55522"/>
                  </a:lnTo>
                  <a:lnTo>
                    <a:pt x="3108301" y="26164"/>
                  </a:lnTo>
                  <a:lnTo>
                    <a:pt x="3071067" y="6912"/>
                  </a:lnTo>
                  <a:lnTo>
                    <a:pt x="302818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28538" y="5447538"/>
              <a:ext cx="3164205" cy="814069"/>
            </a:xfrm>
            <a:custGeom>
              <a:avLst/>
              <a:gdLst/>
              <a:ahLst/>
              <a:cxnLst/>
              <a:rect l="l" t="t" r="r" b="b"/>
              <a:pathLst>
                <a:path w="3164204" h="814070">
                  <a:moveTo>
                    <a:pt x="3163823" y="135636"/>
                  </a:moveTo>
                  <a:lnTo>
                    <a:pt x="3163823" y="678180"/>
                  </a:lnTo>
                  <a:lnTo>
                    <a:pt x="3156911" y="721049"/>
                  </a:lnTo>
                  <a:lnTo>
                    <a:pt x="3137659" y="758282"/>
                  </a:lnTo>
                  <a:lnTo>
                    <a:pt x="3108301" y="787644"/>
                  </a:lnTo>
                  <a:lnTo>
                    <a:pt x="3071067" y="806900"/>
                  </a:lnTo>
                  <a:lnTo>
                    <a:pt x="3028188" y="813816"/>
                  </a:lnTo>
                  <a:lnTo>
                    <a:pt x="0" y="813816"/>
                  </a:lnTo>
                  <a:lnTo>
                    <a:pt x="0" y="0"/>
                  </a:lnTo>
                  <a:lnTo>
                    <a:pt x="3028188" y="0"/>
                  </a:lnTo>
                  <a:lnTo>
                    <a:pt x="3071067" y="6912"/>
                  </a:lnTo>
                  <a:lnTo>
                    <a:pt x="3108301" y="26164"/>
                  </a:lnTo>
                  <a:lnTo>
                    <a:pt x="3137659" y="55522"/>
                  </a:lnTo>
                  <a:lnTo>
                    <a:pt x="3156911" y="92756"/>
                  </a:lnTo>
                  <a:lnTo>
                    <a:pt x="3163823" y="135636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972936" y="5504484"/>
            <a:ext cx="2460625" cy="6502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2280"/>
              </a:lnSpc>
              <a:spcBef>
                <a:spcPts val="470"/>
              </a:spcBef>
              <a:buChar char="•"/>
              <a:tabLst>
                <a:tab pos="240665" algn="l"/>
                <a:tab pos="241300" algn="l"/>
                <a:tab pos="1919605" algn="l"/>
              </a:tabLst>
            </a:pPr>
            <a:r>
              <a:rPr sz="2200" spc="-5" dirty="0">
                <a:latin typeface="Arial MT"/>
                <a:cs typeface="Arial MT"/>
              </a:rPr>
              <a:t>Degradation	by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pyrase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526" y="303021"/>
            <a:ext cx="3014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210" dirty="0"/>
              <a:t> </a:t>
            </a:r>
            <a:r>
              <a:rPr spc="-45" dirty="0"/>
              <a:t>ASSEMBLY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807275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reads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assembled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into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contigs,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finally</a:t>
            </a:r>
            <a:r>
              <a:rPr sz="2600" spc="14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whole genome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0404" y="2753804"/>
            <a:ext cx="1424305" cy="3359150"/>
            <a:chOff x="2220404" y="2753804"/>
            <a:chExt cx="1424305" cy="3359150"/>
          </a:xfrm>
        </p:grpSpPr>
        <p:sp>
          <p:nvSpPr>
            <p:cNvPr id="5" name="object 5"/>
            <p:cNvSpPr/>
            <p:nvPr/>
          </p:nvSpPr>
          <p:spPr>
            <a:xfrm>
              <a:off x="3077718" y="3877818"/>
              <a:ext cx="554355" cy="1049655"/>
            </a:xfrm>
            <a:custGeom>
              <a:avLst/>
              <a:gdLst/>
              <a:ahLst/>
              <a:cxnLst/>
              <a:rect l="l" t="t" r="r" b="b"/>
              <a:pathLst>
                <a:path w="554354" h="1049654">
                  <a:moveTo>
                    <a:pt x="0" y="554735"/>
                  </a:moveTo>
                  <a:lnTo>
                    <a:pt x="276986" y="554735"/>
                  </a:lnTo>
                  <a:lnTo>
                    <a:pt x="276986" y="1049273"/>
                  </a:lnTo>
                  <a:lnTo>
                    <a:pt x="553973" y="1049273"/>
                  </a:lnTo>
                </a:path>
                <a:path w="554354" h="1049654">
                  <a:moveTo>
                    <a:pt x="0" y="555624"/>
                  </a:moveTo>
                  <a:lnTo>
                    <a:pt x="276986" y="555624"/>
                  </a:lnTo>
                  <a:lnTo>
                    <a:pt x="276986" y="0"/>
                  </a:lnTo>
                  <a:lnTo>
                    <a:pt x="553973" y="0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3422" y="2766822"/>
              <a:ext cx="844550" cy="3333115"/>
            </a:xfrm>
            <a:custGeom>
              <a:avLst/>
              <a:gdLst/>
              <a:ahLst/>
              <a:cxnLst/>
              <a:rect l="l" t="t" r="r" b="b"/>
              <a:pathLst>
                <a:path w="844550" h="3333115">
                  <a:moveTo>
                    <a:pt x="844296" y="0"/>
                  </a:moveTo>
                  <a:lnTo>
                    <a:pt x="0" y="0"/>
                  </a:lnTo>
                  <a:lnTo>
                    <a:pt x="0" y="3332988"/>
                  </a:lnTo>
                  <a:lnTo>
                    <a:pt x="844296" y="3332988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3422" y="2766822"/>
              <a:ext cx="844550" cy="3333115"/>
            </a:xfrm>
            <a:custGeom>
              <a:avLst/>
              <a:gdLst/>
              <a:ahLst/>
              <a:cxnLst/>
              <a:rect l="l" t="t" r="r" b="b"/>
              <a:pathLst>
                <a:path w="844550" h="3333115">
                  <a:moveTo>
                    <a:pt x="0" y="3332988"/>
                  </a:moveTo>
                  <a:lnTo>
                    <a:pt x="844296" y="3332988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333298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80665" y="2804890"/>
            <a:ext cx="770890" cy="3256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1915" algn="ctr">
              <a:lnSpc>
                <a:spcPts val="2615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ts val="3215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metagenomic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samples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17976" y="3476244"/>
            <a:ext cx="3459479" cy="1914525"/>
            <a:chOff x="3617976" y="3476244"/>
            <a:chExt cx="3459479" cy="1914525"/>
          </a:xfrm>
        </p:grpSpPr>
        <p:sp>
          <p:nvSpPr>
            <p:cNvPr id="10" name="object 10"/>
            <p:cNvSpPr/>
            <p:nvPr/>
          </p:nvSpPr>
          <p:spPr>
            <a:xfrm>
              <a:off x="3630930" y="3489198"/>
              <a:ext cx="3434079" cy="777240"/>
            </a:xfrm>
            <a:custGeom>
              <a:avLst/>
              <a:gdLst/>
              <a:ahLst/>
              <a:cxnLst/>
              <a:rect l="l" t="t" r="r" b="b"/>
              <a:pathLst>
                <a:path w="3434079" h="777239">
                  <a:moveTo>
                    <a:pt x="3433572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3433572" y="777239"/>
                  </a:lnTo>
                  <a:lnTo>
                    <a:pt x="343357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30930" y="3489198"/>
              <a:ext cx="3434079" cy="777240"/>
            </a:xfrm>
            <a:custGeom>
              <a:avLst/>
              <a:gdLst/>
              <a:ahLst/>
              <a:cxnLst/>
              <a:rect l="l" t="t" r="r" b="b"/>
              <a:pathLst>
                <a:path w="3434079" h="777239">
                  <a:moveTo>
                    <a:pt x="0" y="777239"/>
                  </a:moveTo>
                  <a:lnTo>
                    <a:pt x="3433572" y="777239"/>
                  </a:lnTo>
                  <a:lnTo>
                    <a:pt x="3433572" y="0"/>
                  </a:lnTo>
                  <a:lnTo>
                    <a:pt x="0" y="0"/>
                  </a:lnTo>
                  <a:lnTo>
                    <a:pt x="0" y="7772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0930" y="4478274"/>
              <a:ext cx="3434079" cy="899160"/>
            </a:xfrm>
            <a:custGeom>
              <a:avLst/>
              <a:gdLst/>
              <a:ahLst/>
              <a:cxnLst/>
              <a:rect l="l" t="t" r="r" b="b"/>
              <a:pathLst>
                <a:path w="3434079" h="899160">
                  <a:moveTo>
                    <a:pt x="3433572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3433572" y="899160"/>
                  </a:lnTo>
                  <a:lnTo>
                    <a:pt x="343357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0930" y="4478274"/>
              <a:ext cx="3434079" cy="899160"/>
            </a:xfrm>
            <a:custGeom>
              <a:avLst/>
              <a:gdLst/>
              <a:ahLst/>
              <a:cxnLst/>
              <a:rect l="l" t="t" r="r" b="b"/>
              <a:pathLst>
                <a:path w="3434079" h="899160">
                  <a:moveTo>
                    <a:pt x="0" y="899160"/>
                  </a:moveTo>
                  <a:lnTo>
                    <a:pt x="3433572" y="899160"/>
                  </a:lnTo>
                  <a:lnTo>
                    <a:pt x="3433572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35755" y="3462654"/>
            <a:ext cx="3421379" cy="16306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ctr">
              <a:lnSpc>
                <a:spcPts val="2750"/>
              </a:lnSpc>
              <a:spcBef>
                <a:spcPts val="395"/>
              </a:spcBef>
            </a:pP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assembly </a:t>
            </a:r>
            <a:r>
              <a:rPr sz="2500" spc="-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assembly)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500" i="1" spc="-10" dirty="0">
                <a:solidFill>
                  <a:srgbClr val="FFFFFF"/>
                </a:solidFill>
                <a:latin typeface="Calibri"/>
                <a:cs typeface="Calibri"/>
              </a:rPr>
              <a:t>De-novo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assembly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064" y="435990"/>
            <a:ext cx="3533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92934"/>
                </a:solidFill>
              </a:rPr>
              <a:t>INTRO</a:t>
            </a:r>
            <a:r>
              <a:rPr spc="10" dirty="0">
                <a:solidFill>
                  <a:srgbClr val="292934"/>
                </a:solidFill>
              </a:rPr>
              <a:t>D</a:t>
            </a:r>
            <a:r>
              <a:rPr spc="-5" dirty="0">
                <a:solidFill>
                  <a:srgbClr val="292934"/>
                </a:solidFill>
              </a:rPr>
              <a:t>U</a:t>
            </a:r>
            <a:r>
              <a:rPr spc="5" dirty="0">
                <a:solidFill>
                  <a:srgbClr val="292934"/>
                </a:solidFill>
              </a:rPr>
              <a:t>C</a:t>
            </a:r>
            <a:r>
              <a:rPr dirty="0">
                <a:solidFill>
                  <a:srgbClr val="292934"/>
                </a:solidFill>
              </a:rPr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90930"/>
            <a:ext cx="8073390" cy="4861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715" indent="-457834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  <a:tab pos="1247140" algn="l"/>
                <a:tab pos="2112645" algn="l"/>
                <a:tab pos="4696460" algn="l"/>
                <a:tab pos="5490210" algn="l"/>
                <a:tab pos="6228080" algn="l"/>
                <a:tab pos="7153275" algn="l"/>
                <a:tab pos="7708265" algn="l"/>
              </a:tabLst>
            </a:pP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Th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e	term	</a:t>
            </a:r>
            <a:r>
              <a:rPr sz="2600" spc="-5" dirty="0">
                <a:solidFill>
                  <a:srgbClr val="292934"/>
                </a:solidFill>
                <a:latin typeface="Arial MT"/>
                <a:cs typeface="Arial MT"/>
              </a:rPr>
              <a:t>“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M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eta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sz="2600" spc="-10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o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m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cs"	was	fi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st	u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s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ed	by	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Jo  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Handelsman</a:t>
            </a:r>
            <a:r>
              <a:rPr sz="2600" spc="-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 1998.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92934"/>
              </a:buClr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469900" marR="508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  <a:tab pos="1301750" algn="l"/>
                <a:tab pos="2352040" algn="l"/>
                <a:tab pos="4655185" algn="l"/>
                <a:tab pos="6257290" algn="l"/>
                <a:tab pos="6737350" algn="l"/>
              </a:tabLst>
            </a:pP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Also	call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d	E</a:t>
            </a:r>
            <a:r>
              <a:rPr sz="2600" spc="10" dirty="0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ironme</a:t>
            </a:r>
            <a:r>
              <a:rPr sz="2600" spc="10" dirty="0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tal	genomi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s	or	Mic</a:t>
            </a:r>
            <a:r>
              <a:rPr sz="2600" spc="-10" dirty="0">
                <a:solidFill>
                  <a:srgbClr val="292934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o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b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ial  ecogenomics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92934"/>
              </a:buClr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469900" marR="508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  <a:tab pos="3257550" algn="l"/>
                <a:tab pos="4959985" algn="l"/>
                <a:tab pos="6501130" algn="l"/>
                <a:tab pos="7267575" algn="l"/>
              </a:tabLst>
            </a:pPr>
            <a:r>
              <a:rPr sz="2600" spc="-5" dirty="0">
                <a:solidFill>
                  <a:srgbClr val="292934"/>
                </a:solidFill>
                <a:latin typeface="Arial MT"/>
                <a:cs typeface="Arial MT"/>
              </a:rPr>
              <a:t>“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Bio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p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r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o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spe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tin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”	m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cro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b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ial	h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bitats	for	n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o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l  products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and processes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92934"/>
              </a:buClr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469900" marR="5080" indent="-457834">
              <a:lnSpc>
                <a:spcPct val="100000"/>
              </a:lnSpc>
              <a:buClr>
                <a:srgbClr val="292934"/>
              </a:buClr>
              <a:buFont typeface="Arial MT"/>
              <a:buChar char="•"/>
              <a:tabLst>
                <a:tab pos="561340" algn="l"/>
                <a:tab pos="561975" algn="l"/>
                <a:tab pos="2515235" algn="l"/>
                <a:tab pos="6804659" algn="l"/>
                <a:tab pos="7783195" algn="l"/>
              </a:tabLst>
            </a:pPr>
            <a:r>
              <a:rPr dirty="0"/>
              <a:t>	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termi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e	e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ological/biogeo</a:t>
            </a:r>
            <a:r>
              <a:rPr sz="2600" spc="10" dirty="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hem</a:t>
            </a:r>
            <a:r>
              <a:rPr sz="2600" spc="-20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cal	role	of  microbes</a:t>
            </a:r>
            <a:r>
              <a:rPr sz="26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 unique habitats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471783"/>
            <a:ext cx="8073390" cy="50949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Reference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based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assembly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Wingdings"/>
              <a:buChar char=""/>
              <a:tabLst>
                <a:tab pos="756920" algn="l"/>
              </a:tabLst>
            </a:pPr>
            <a:r>
              <a:rPr sz="2600" dirty="0">
                <a:latin typeface="Arial MT"/>
                <a:cs typeface="Arial MT"/>
              </a:rPr>
              <a:t>Softwares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</a:p>
          <a:p>
            <a:pPr marL="1155700" lvl="2" indent="-229235">
              <a:lnSpc>
                <a:spcPct val="100000"/>
              </a:lnSpc>
              <a:spcBef>
                <a:spcPts val="535"/>
              </a:spcBef>
              <a:buSzPct val="95454"/>
              <a:buFont typeface="Wingdings"/>
              <a:buChar char=""/>
              <a:tabLst>
                <a:tab pos="1156335" algn="l"/>
              </a:tabLst>
            </a:pPr>
            <a:r>
              <a:rPr lang="en-US" sz="2200" spc="-5" dirty="0">
                <a:latin typeface="Arial MT"/>
                <a:cs typeface="Arial MT"/>
              </a:rPr>
              <a:t>Spade [ </a:t>
            </a:r>
            <a:r>
              <a:rPr lang="en-US" sz="2200" spc="-5" dirty="0" err="1">
                <a:latin typeface="Arial MT"/>
                <a:cs typeface="Arial MT"/>
              </a:rPr>
              <a:t>metaspede</a:t>
            </a:r>
            <a:r>
              <a:rPr lang="en-US" sz="2200" spc="-5" dirty="0">
                <a:latin typeface="Arial MT"/>
                <a:cs typeface="Arial MT"/>
              </a:rPr>
              <a:t>, </a:t>
            </a:r>
            <a:r>
              <a:rPr lang="en-US" sz="2200" spc="-5" dirty="0" err="1">
                <a:latin typeface="Arial MT"/>
                <a:cs typeface="Arial MT"/>
              </a:rPr>
              <a:t>metavir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spc="-5" dirty="0" err="1">
                <a:latin typeface="Arial MT"/>
                <a:cs typeface="Arial MT"/>
              </a:rPr>
              <a:t>etc</a:t>
            </a:r>
            <a:r>
              <a:rPr lang="en-US" sz="2200" spc="-5" dirty="0">
                <a:latin typeface="Arial MT"/>
                <a:cs typeface="Arial MT"/>
              </a:rPr>
              <a:t>]</a:t>
            </a:r>
            <a:endParaRPr sz="2200" dirty="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50" dirty="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600" spc="-15" dirty="0">
                <a:latin typeface="Arial MT"/>
                <a:cs typeface="Arial MT"/>
              </a:rPr>
              <a:t>Works </a:t>
            </a:r>
            <a:r>
              <a:rPr sz="2600" dirty="0">
                <a:latin typeface="Arial MT"/>
                <a:cs typeface="Arial MT"/>
              </a:rPr>
              <a:t>well </a:t>
            </a:r>
            <a:r>
              <a:rPr sz="2600" spc="-5" dirty="0">
                <a:latin typeface="Arial MT"/>
                <a:cs typeface="Arial MT"/>
              </a:rPr>
              <a:t>if </a:t>
            </a:r>
            <a:r>
              <a:rPr sz="2600" dirty="0">
                <a:latin typeface="Arial MT"/>
                <a:cs typeface="Arial MT"/>
              </a:rPr>
              <a:t>the metagenomic dataset </a:t>
            </a:r>
            <a:r>
              <a:rPr sz="2600" spc="-5" dirty="0">
                <a:latin typeface="Arial MT"/>
                <a:cs typeface="Arial MT"/>
              </a:rPr>
              <a:t>contains </a:t>
            </a:r>
            <a:r>
              <a:rPr sz="2600" dirty="0">
                <a:latin typeface="Arial MT"/>
                <a:cs typeface="Arial MT"/>
              </a:rPr>
              <a:t> sequences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closely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related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reference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genomes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available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43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Arial"/>
                <a:cs typeface="Arial"/>
              </a:rPr>
              <a:t>De-novo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assembly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756920" algn="l"/>
              </a:tabLst>
            </a:pPr>
            <a:r>
              <a:rPr sz="2600" dirty="0">
                <a:latin typeface="Arial MT"/>
                <a:cs typeface="Arial MT"/>
              </a:rPr>
              <a:t>Requires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larger computational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resources</a:t>
            </a: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95454"/>
              <a:buFont typeface="Wingdings"/>
              <a:buChar char=""/>
              <a:tabLst>
                <a:tab pos="1156335" algn="l"/>
              </a:tabLst>
            </a:pPr>
            <a:r>
              <a:rPr sz="2200" spc="-5" dirty="0">
                <a:latin typeface="Arial MT"/>
                <a:cs typeface="Arial MT"/>
              </a:rPr>
              <a:t>Based on de Bruijn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graphs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846" y="303021"/>
            <a:ext cx="246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</a:t>
            </a:r>
            <a:r>
              <a:rPr spc="-95" dirty="0"/>
              <a:t> </a:t>
            </a:r>
            <a:r>
              <a:rPr dirty="0"/>
              <a:t>BINNING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123"/>
            <a:ext cx="807339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Sorting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DNA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groups</a:t>
            </a:r>
            <a:r>
              <a:rPr sz="2600" spc="7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represent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individual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genome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genome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from </a:t>
            </a:r>
            <a:r>
              <a:rPr sz="2600" dirty="0">
                <a:latin typeface="Arial MT"/>
                <a:cs typeface="Arial MT"/>
              </a:rPr>
              <a:t> closely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related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organisms.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78316" y="2958020"/>
            <a:ext cx="1315085" cy="3328670"/>
            <a:chOff x="2278316" y="2958020"/>
            <a:chExt cx="1315085" cy="3328670"/>
          </a:xfrm>
        </p:grpSpPr>
        <p:sp>
          <p:nvSpPr>
            <p:cNvPr id="5" name="object 5"/>
            <p:cNvSpPr/>
            <p:nvPr/>
          </p:nvSpPr>
          <p:spPr>
            <a:xfrm>
              <a:off x="3064002" y="4203953"/>
              <a:ext cx="516255" cy="1289685"/>
            </a:xfrm>
            <a:custGeom>
              <a:avLst/>
              <a:gdLst/>
              <a:ahLst/>
              <a:cxnLst/>
              <a:rect l="l" t="t" r="r" b="b"/>
              <a:pathLst>
                <a:path w="516254" h="1289685">
                  <a:moveTo>
                    <a:pt x="0" y="417576"/>
                  </a:moveTo>
                  <a:lnTo>
                    <a:pt x="258063" y="417576"/>
                  </a:lnTo>
                  <a:lnTo>
                    <a:pt x="258063" y="1289304"/>
                  </a:lnTo>
                  <a:lnTo>
                    <a:pt x="516000" y="1289304"/>
                  </a:lnTo>
                </a:path>
                <a:path w="516254" h="1289685">
                  <a:moveTo>
                    <a:pt x="0" y="418592"/>
                  </a:moveTo>
                  <a:lnTo>
                    <a:pt x="258063" y="418592"/>
                  </a:lnTo>
                  <a:lnTo>
                    <a:pt x="258063" y="0"/>
                  </a:lnTo>
                  <a:lnTo>
                    <a:pt x="516000" y="0"/>
                  </a:lnTo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1334" y="2971037"/>
              <a:ext cx="772795" cy="3302635"/>
            </a:xfrm>
            <a:custGeom>
              <a:avLst/>
              <a:gdLst/>
              <a:ahLst/>
              <a:cxnLst/>
              <a:rect l="l" t="t" r="r" b="b"/>
              <a:pathLst>
                <a:path w="772794" h="3302635">
                  <a:moveTo>
                    <a:pt x="772668" y="0"/>
                  </a:moveTo>
                  <a:lnTo>
                    <a:pt x="0" y="0"/>
                  </a:lnTo>
                  <a:lnTo>
                    <a:pt x="0" y="3302508"/>
                  </a:lnTo>
                  <a:lnTo>
                    <a:pt x="772668" y="3302508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1334" y="2971037"/>
              <a:ext cx="772795" cy="3302635"/>
            </a:xfrm>
            <a:custGeom>
              <a:avLst/>
              <a:gdLst/>
              <a:ahLst/>
              <a:cxnLst/>
              <a:rect l="l" t="t" r="r" b="b"/>
              <a:pathLst>
                <a:path w="772794" h="3302635">
                  <a:moveTo>
                    <a:pt x="0" y="3302508"/>
                  </a:moveTo>
                  <a:lnTo>
                    <a:pt x="772668" y="3302508"/>
                  </a:lnTo>
                  <a:lnTo>
                    <a:pt x="772668" y="0"/>
                  </a:lnTo>
                  <a:lnTo>
                    <a:pt x="0" y="0"/>
                  </a:lnTo>
                  <a:lnTo>
                    <a:pt x="0" y="330250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60908" y="3486601"/>
            <a:ext cx="778510" cy="2272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960"/>
              </a:lnSpc>
            </a:pPr>
            <a:r>
              <a:rPr sz="5300" dirty="0">
                <a:solidFill>
                  <a:srgbClr val="FFFFFF"/>
                </a:solidFill>
                <a:latin typeface="Arial MT"/>
                <a:cs typeface="Arial MT"/>
              </a:rPr>
              <a:t>Binning</a:t>
            </a:r>
            <a:endParaRPr sz="53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66096" y="3605720"/>
            <a:ext cx="3319779" cy="1195070"/>
            <a:chOff x="3566096" y="3605720"/>
            <a:chExt cx="3319779" cy="1195070"/>
          </a:xfrm>
        </p:grpSpPr>
        <p:sp>
          <p:nvSpPr>
            <p:cNvPr id="10" name="object 10"/>
            <p:cNvSpPr/>
            <p:nvPr/>
          </p:nvSpPr>
          <p:spPr>
            <a:xfrm>
              <a:off x="3579114" y="3618738"/>
              <a:ext cx="3293745" cy="1169035"/>
            </a:xfrm>
            <a:custGeom>
              <a:avLst/>
              <a:gdLst/>
              <a:ahLst/>
              <a:cxnLst/>
              <a:rect l="l" t="t" r="r" b="b"/>
              <a:pathLst>
                <a:path w="3293745" h="1169035">
                  <a:moveTo>
                    <a:pt x="3293364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293364" y="1168908"/>
                  </a:lnTo>
                  <a:lnTo>
                    <a:pt x="329336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9114" y="3618738"/>
              <a:ext cx="3293745" cy="1169035"/>
            </a:xfrm>
            <a:custGeom>
              <a:avLst/>
              <a:gdLst/>
              <a:ahLst/>
              <a:cxnLst/>
              <a:rect l="l" t="t" r="r" b="b"/>
              <a:pathLst>
                <a:path w="3293745" h="1169035">
                  <a:moveTo>
                    <a:pt x="0" y="1168908"/>
                  </a:moveTo>
                  <a:lnTo>
                    <a:pt x="3293364" y="1168908"/>
                  </a:lnTo>
                  <a:lnTo>
                    <a:pt x="3293364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38194" y="3996893"/>
            <a:ext cx="2774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Compositional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binning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66159" y="4968240"/>
            <a:ext cx="3319779" cy="1051560"/>
            <a:chOff x="3566159" y="4968240"/>
            <a:chExt cx="3319779" cy="1051560"/>
          </a:xfrm>
        </p:grpSpPr>
        <p:sp>
          <p:nvSpPr>
            <p:cNvPr id="14" name="object 14"/>
            <p:cNvSpPr/>
            <p:nvPr/>
          </p:nvSpPr>
          <p:spPr>
            <a:xfrm>
              <a:off x="3579113" y="4981194"/>
              <a:ext cx="3293745" cy="1026160"/>
            </a:xfrm>
            <a:custGeom>
              <a:avLst/>
              <a:gdLst/>
              <a:ahLst/>
              <a:cxnLst/>
              <a:rect l="l" t="t" r="r" b="b"/>
              <a:pathLst>
                <a:path w="3293745" h="1026160">
                  <a:moveTo>
                    <a:pt x="3293364" y="0"/>
                  </a:moveTo>
                  <a:lnTo>
                    <a:pt x="0" y="0"/>
                  </a:lnTo>
                  <a:lnTo>
                    <a:pt x="0" y="1025651"/>
                  </a:lnTo>
                  <a:lnTo>
                    <a:pt x="3293364" y="1025651"/>
                  </a:lnTo>
                  <a:lnTo>
                    <a:pt x="329336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9113" y="4981194"/>
              <a:ext cx="3293745" cy="1026160"/>
            </a:xfrm>
            <a:custGeom>
              <a:avLst/>
              <a:gdLst/>
              <a:ahLst/>
              <a:cxnLst/>
              <a:rect l="l" t="t" r="r" b="b"/>
              <a:pathLst>
                <a:path w="3293745" h="1026160">
                  <a:moveTo>
                    <a:pt x="0" y="1025651"/>
                  </a:moveTo>
                  <a:lnTo>
                    <a:pt x="3293364" y="1025651"/>
                  </a:lnTo>
                  <a:lnTo>
                    <a:pt x="3293364" y="0"/>
                  </a:lnTo>
                  <a:lnTo>
                    <a:pt x="0" y="0"/>
                  </a:lnTo>
                  <a:lnTo>
                    <a:pt x="0" y="102565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52469" y="5288026"/>
            <a:ext cx="2944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similarity-based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binning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4330"/>
            <a:ext cx="7614284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728470" algn="l"/>
                <a:tab pos="2345690" algn="l"/>
                <a:tab pos="3553460" algn="l"/>
                <a:tab pos="4171950" algn="l"/>
                <a:tab pos="6424930" algn="l"/>
              </a:tabLst>
            </a:pPr>
            <a:r>
              <a:rPr sz="2600" dirty="0">
                <a:latin typeface="Arial MT"/>
                <a:cs typeface="Arial MT"/>
              </a:rPr>
              <a:t>In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olves	</a:t>
            </a:r>
            <a:r>
              <a:rPr sz="2600" spc="-20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he	ide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ti</a:t>
            </a:r>
            <a:r>
              <a:rPr sz="2600" spc="-15" dirty="0">
                <a:latin typeface="Arial MT"/>
                <a:cs typeface="Arial MT"/>
              </a:rPr>
              <a:t>f</a:t>
            </a:r>
            <a:r>
              <a:rPr sz="2600" dirty="0">
                <a:latin typeface="Arial MT"/>
                <a:cs typeface="Arial MT"/>
              </a:rPr>
              <a:t>y	the	pro</a:t>
            </a:r>
            <a:r>
              <a:rPr sz="2600" spc="-1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ei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spc="-5" dirty="0">
                <a:latin typeface="Arial MT"/>
                <a:cs typeface="Arial MT"/>
              </a:rPr>
              <a:t>-</a:t>
            </a:r>
            <a:r>
              <a:rPr sz="2600" dirty="0">
                <a:latin typeface="Arial MT"/>
                <a:cs typeface="Arial MT"/>
              </a:rPr>
              <a:t>coding	regions,  rRNA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tRNA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3210" y="272922"/>
            <a:ext cx="3495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spc="-225" dirty="0"/>
              <a:t> </a:t>
            </a:r>
            <a:r>
              <a:rPr spc="-55" dirty="0"/>
              <a:t>ANNOTATION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32332" y="3683508"/>
            <a:ext cx="3072765" cy="1854835"/>
            <a:chOff x="1132332" y="3683508"/>
            <a:chExt cx="3072765" cy="1854835"/>
          </a:xfrm>
        </p:grpSpPr>
        <p:sp>
          <p:nvSpPr>
            <p:cNvPr id="5" name="object 5"/>
            <p:cNvSpPr/>
            <p:nvPr/>
          </p:nvSpPr>
          <p:spPr>
            <a:xfrm>
              <a:off x="1145286" y="3696462"/>
              <a:ext cx="3046730" cy="1828800"/>
            </a:xfrm>
            <a:custGeom>
              <a:avLst/>
              <a:gdLst/>
              <a:ahLst/>
              <a:cxnLst/>
              <a:rect l="l" t="t" r="r" b="b"/>
              <a:pathLst>
                <a:path w="3046729" h="1828800">
                  <a:moveTo>
                    <a:pt x="2863596" y="0"/>
                  </a:moveTo>
                  <a:lnTo>
                    <a:pt x="182879" y="0"/>
                  </a:lnTo>
                  <a:lnTo>
                    <a:pt x="134262" y="6535"/>
                  </a:lnTo>
                  <a:lnTo>
                    <a:pt x="90576" y="24976"/>
                  </a:lnTo>
                  <a:lnTo>
                    <a:pt x="53563" y="53578"/>
                  </a:lnTo>
                  <a:lnTo>
                    <a:pt x="24968" y="90593"/>
                  </a:lnTo>
                  <a:lnTo>
                    <a:pt x="6532" y="134276"/>
                  </a:lnTo>
                  <a:lnTo>
                    <a:pt x="0" y="182880"/>
                  </a:lnTo>
                  <a:lnTo>
                    <a:pt x="0" y="1645920"/>
                  </a:lnTo>
                  <a:lnTo>
                    <a:pt x="6532" y="1694523"/>
                  </a:lnTo>
                  <a:lnTo>
                    <a:pt x="24968" y="1738206"/>
                  </a:lnTo>
                  <a:lnTo>
                    <a:pt x="53563" y="1775221"/>
                  </a:lnTo>
                  <a:lnTo>
                    <a:pt x="90576" y="1803823"/>
                  </a:lnTo>
                  <a:lnTo>
                    <a:pt x="134262" y="1822264"/>
                  </a:lnTo>
                  <a:lnTo>
                    <a:pt x="182879" y="1828800"/>
                  </a:lnTo>
                  <a:lnTo>
                    <a:pt x="2863596" y="1828800"/>
                  </a:lnTo>
                  <a:lnTo>
                    <a:pt x="2912199" y="1822264"/>
                  </a:lnTo>
                  <a:lnTo>
                    <a:pt x="2955882" y="1803823"/>
                  </a:lnTo>
                  <a:lnTo>
                    <a:pt x="2992897" y="1775221"/>
                  </a:lnTo>
                  <a:lnTo>
                    <a:pt x="3021499" y="1738206"/>
                  </a:lnTo>
                  <a:lnTo>
                    <a:pt x="3039940" y="1694523"/>
                  </a:lnTo>
                  <a:lnTo>
                    <a:pt x="3046476" y="1645920"/>
                  </a:lnTo>
                  <a:lnTo>
                    <a:pt x="3046476" y="182880"/>
                  </a:lnTo>
                  <a:lnTo>
                    <a:pt x="3039940" y="134276"/>
                  </a:lnTo>
                  <a:lnTo>
                    <a:pt x="3021499" y="90593"/>
                  </a:lnTo>
                  <a:lnTo>
                    <a:pt x="2992897" y="53578"/>
                  </a:lnTo>
                  <a:lnTo>
                    <a:pt x="2955882" y="24976"/>
                  </a:lnTo>
                  <a:lnTo>
                    <a:pt x="2912199" y="6535"/>
                  </a:lnTo>
                  <a:lnTo>
                    <a:pt x="286359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5286" y="3696462"/>
              <a:ext cx="3046730" cy="1828800"/>
            </a:xfrm>
            <a:custGeom>
              <a:avLst/>
              <a:gdLst/>
              <a:ahLst/>
              <a:cxnLst/>
              <a:rect l="l" t="t" r="r" b="b"/>
              <a:pathLst>
                <a:path w="3046729" h="1828800">
                  <a:moveTo>
                    <a:pt x="0" y="182880"/>
                  </a:moveTo>
                  <a:lnTo>
                    <a:pt x="6532" y="134276"/>
                  </a:lnTo>
                  <a:lnTo>
                    <a:pt x="24968" y="90593"/>
                  </a:lnTo>
                  <a:lnTo>
                    <a:pt x="53563" y="53578"/>
                  </a:lnTo>
                  <a:lnTo>
                    <a:pt x="90576" y="24976"/>
                  </a:lnTo>
                  <a:lnTo>
                    <a:pt x="134262" y="6535"/>
                  </a:lnTo>
                  <a:lnTo>
                    <a:pt x="182879" y="0"/>
                  </a:lnTo>
                  <a:lnTo>
                    <a:pt x="2863596" y="0"/>
                  </a:lnTo>
                  <a:lnTo>
                    <a:pt x="2912199" y="6535"/>
                  </a:lnTo>
                  <a:lnTo>
                    <a:pt x="2955882" y="24976"/>
                  </a:lnTo>
                  <a:lnTo>
                    <a:pt x="2992897" y="53578"/>
                  </a:lnTo>
                  <a:lnTo>
                    <a:pt x="3021499" y="90593"/>
                  </a:lnTo>
                  <a:lnTo>
                    <a:pt x="3039940" y="134276"/>
                  </a:lnTo>
                  <a:lnTo>
                    <a:pt x="3046476" y="182880"/>
                  </a:lnTo>
                  <a:lnTo>
                    <a:pt x="3046476" y="1645920"/>
                  </a:lnTo>
                  <a:lnTo>
                    <a:pt x="3039940" y="1694523"/>
                  </a:lnTo>
                  <a:lnTo>
                    <a:pt x="3021499" y="1738206"/>
                  </a:lnTo>
                  <a:lnTo>
                    <a:pt x="2992897" y="1775221"/>
                  </a:lnTo>
                  <a:lnTo>
                    <a:pt x="2955882" y="1803823"/>
                  </a:lnTo>
                  <a:lnTo>
                    <a:pt x="2912199" y="1822264"/>
                  </a:lnTo>
                  <a:lnTo>
                    <a:pt x="2863596" y="1828800"/>
                  </a:lnTo>
                  <a:lnTo>
                    <a:pt x="182879" y="1828800"/>
                  </a:lnTo>
                  <a:lnTo>
                    <a:pt x="134262" y="1822264"/>
                  </a:lnTo>
                  <a:lnTo>
                    <a:pt x="90576" y="1803823"/>
                  </a:lnTo>
                  <a:lnTo>
                    <a:pt x="53563" y="1775221"/>
                  </a:lnTo>
                  <a:lnTo>
                    <a:pt x="24968" y="1738206"/>
                  </a:lnTo>
                  <a:lnTo>
                    <a:pt x="6532" y="1694523"/>
                  </a:lnTo>
                  <a:lnTo>
                    <a:pt x="0" y="1645920"/>
                  </a:lnTo>
                  <a:lnTo>
                    <a:pt x="0" y="1828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69897" y="3872865"/>
            <a:ext cx="2397125" cy="1339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295275">
              <a:lnSpc>
                <a:spcPts val="4950"/>
              </a:lnSpc>
              <a:spcBef>
                <a:spcPts val="640"/>
              </a:spcBef>
            </a:pPr>
            <a:r>
              <a:rPr sz="4500" spc="-25" dirty="0">
                <a:solidFill>
                  <a:srgbClr val="FFFFFF"/>
                </a:solidFill>
                <a:latin typeface="Calibri"/>
                <a:cs typeface="Calibri"/>
              </a:rPr>
              <a:t>Feature </a:t>
            </a:r>
            <a:r>
              <a:rPr sz="4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45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ediction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4232147"/>
            <a:ext cx="646430" cy="756285"/>
          </a:xfrm>
          <a:custGeom>
            <a:avLst/>
            <a:gdLst/>
            <a:ahLst/>
            <a:cxnLst/>
            <a:rect l="l" t="t" r="r" b="b"/>
            <a:pathLst>
              <a:path w="646429" h="756285">
                <a:moveTo>
                  <a:pt x="323088" y="0"/>
                </a:moveTo>
                <a:lnTo>
                  <a:pt x="323088" y="151129"/>
                </a:lnTo>
                <a:lnTo>
                  <a:pt x="0" y="151129"/>
                </a:lnTo>
                <a:lnTo>
                  <a:pt x="0" y="604774"/>
                </a:lnTo>
                <a:lnTo>
                  <a:pt x="323088" y="604774"/>
                </a:lnTo>
                <a:lnTo>
                  <a:pt x="323088" y="755903"/>
                </a:lnTo>
                <a:lnTo>
                  <a:pt x="646176" y="377951"/>
                </a:lnTo>
                <a:lnTo>
                  <a:pt x="32308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398008" y="3683508"/>
            <a:ext cx="3072765" cy="1854835"/>
            <a:chOff x="5398008" y="3683508"/>
            <a:chExt cx="3072765" cy="1854835"/>
          </a:xfrm>
        </p:grpSpPr>
        <p:sp>
          <p:nvSpPr>
            <p:cNvPr id="10" name="object 10"/>
            <p:cNvSpPr/>
            <p:nvPr/>
          </p:nvSpPr>
          <p:spPr>
            <a:xfrm>
              <a:off x="5410962" y="3696462"/>
              <a:ext cx="3046730" cy="1828800"/>
            </a:xfrm>
            <a:custGeom>
              <a:avLst/>
              <a:gdLst/>
              <a:ahLst/>
              <a:cxnLst/>
              <a:rect l="l" t="t" r="r" b="b"/>
              <a:pathLst>
                <a:path w="3046729" h="1828800">
                  <a:moveTo>
                    <a:pt x="2863595" y="0"/>
                  </a:moveTo>
                  <a:lnTo>
                    <a:pt x="182879" y="0"/>
                  </a:ln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0" y="1645920"/>
                  </a:lnTo>
                  <a:lnTo>
                    <a:pt x="6535" y="1694523"/>
                  </a:lnTo>
                  <a:lnTo>
                    <a:pt x="24976" y="1738206"/>
                  </a:lnTo>
                  <a:lnTo>
                    <a:pt x="53578" y="1775221"/>
                  </a:lnTo>
                  <a:lnTo>
                    <a:pt x="90593" y="1803823"/>
                  </a:lnTo>
                  <a:lnTo>
                    <a:pt x="134276" y="1822264"/>
                  </a:lnTo>
                  <a:lnTo>
                    <a:pt x="182879" y="1828800"/>
                  </a:lnTo>
                  <a:lnTo>
                    <a:pt x="2863595" y="1828800"/>
                  </a:lnTo>
                  <a:lnTo>
                    <a:pt x="2912199" y="1822264"/>
                  </a:lnTo>
                  <a:lnTo>
                    <a:pt x="2955882" y="1803823"/>
                  </a:lnTo>
                  <a:lnTo>
                    <a:pt x="2992897" y="1775221"/>
                  </a:lnTo>
                  <a:lnTo>
                    <a:pt x="3021499" y="1738206"/>
                  </a:lnTo>
                  <a:lnTo>
                    <a:pt x="3039940" y="1694523"/>
                  </a:lnTo>
                  <a:lnTo>
                    <a:pt x="3046476" y="1645920"/>
                  </a:lnTo>
                  <a:lnTo>
                    <a:pt x="3046476" y="182880"/>
                  </a:lnTo>
                  <a:lnTo>
                    <a:pt x="3039940" y="134276"/>
                  </a:lnTo>
                  <a:lnTo>
                    <a:pt x="3021499" y="90593"/>
                  </a:lnTo>
                  <a:lnTo>
                    <a:pt x="2992897" y="53578"/>
                  </a:lnTo>
                  <a:lnTo>
                    <a:pt x="2955882" y="24976"/>
                  </a:lnTo>
                  <a:lnTo>
                    <a:pt x="2912199" y="6535"/>
                  </a:lnTo>
                  <a:lnTo>
                    <a:pt x="286359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0962" y="3696462"/>
              <a:ext cx="3046730" cy="1828800"/>
            </a:xfrm>
            <a:custGeom>
              <a:avLst/>
              <a:gdLst/>
              <a:ahLst/>
              <a:cxnLst/>
              <a:rect l="l" t="t" r="r" b="b"/>
              <a:pathLst>
                <a:path w="3046729" h="182880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863595" y="0"/>
                  </a:lnTo>
                  <a:lnTo>
                    <a:pt x="2912199" y="6535"/>
                  </a:lnTo>
                  <a:lnTo>
                    <a:pt x="2955882" y="24976"/>
                  </a:lnTo>
                  <a:lnTo>
                    <a:pt x="2992897" y="53578"/>
                  </a:lnTo>
                  <a:lnTo>
                    <a:pt x="3021499" y="90593"/>
                  </a:lnTo>
                  <a:lnTo>
                    <a:pt x="3039940" y="134276"/>
                  </a:lnTo>
                  <a:lnTo>
                    <a:pt x="3046476" y="182880"/>
                  </a:lnTo>
                  <a:lnTo>
                    <a:pt x="3046476" y="1645920"/>
                  </a:lnTo>
                  <a:lnTo>
                    <a:pt x="3039940" y="1694523"/>
                  </a:lnTo>
                  <a:lnTo>
                    <a:pt x="3021499" y="1738206"/>
                  </a:lnTo>
                  <a:lnTo>
                    <a:pt x="2992897" y="1775221"/>
                  </a:lnTo>
                  <a:lnTo>
                    <a:pt x="2955882" y="1803823"/>
                  </a:lnTo>
                  <a:lnTo>
                    <a:pt x="2912199" y="1822264"/>
                  </a:lnTo>
                  <a:lnTo>
                    <a:pt x="2863595" y="1828800"/>
                  </a:lnTo>
                  <a:lnTo>
                    <a:pt x="182879" y="1828800"/>
                  </a:lnTo>
                  <a:lnTo>
                    <a:pt x="134276" y="1822264"/>
                  </a:lnTo>
                  <a:lnTo>
                    <a:pt x="90593" y="1803823"/>
                  </a:lnTo>
                  <a:lnTo>
                    <a:pt x="53578" y="1775221"/>
                  </a:lnTo>
                  <a:lnTo>
                    <a:pt x="24976" y="1738206"/>
                  </a:lnTo>
                  <a:lnTo>
                    <a:pt x="6535" y="1694523"/>
                  </a:lnTo>
                  <a:lnTo>
                    <a:pt x="0" y="1645920"/>
                  </a:lnTo>
                  <a:lnTo>
                    <a:pt x="0" y="1828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42864" y="3872865"/>
            <a:ext cx="2581275" cy="1339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60960">
              <a:lnSpc>
                <a:spcPts val="4950"/>
              </a:lnSpc>
              <a:spcBef>
                <a:spcPts val="640"/>
              </a:spcBef>
            </a:pP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Functional </a:t>
            </a:r>
            <a:r>
              <a:rPr sz="4500" spc="-10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anno</a:t>
            </a:r>
            <a:r>
              <a:rPr sz="45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5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26" y="547242"/>
            <a:ext cx="339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APPLIC</a:t>
            </a:r>
            <a:r>
              <a:rPr spc="-265" dirty="0"/>
              <a:t>A</a:t>
            </a:r>
            <a:r>
              <a:rPr dirty="0"/>
              <a:t>TI</a:t>
            </a:r>
            <a:r>
              <a:rPr spc="-15" dirty="0"/>
              <a:t>O</a:t>
            </a:r>
            <a:r>
              <a:rPr spc="-5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30"/>
            <a:ext cx="8073390" cy="3910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$2.3 billion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dirty="0">
                <a:latin typeface="Arial MT"/>
                <a:cs typeface="Arial MT"/>
              </a:rPr>
              <a:t> sales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industrial enzymes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2003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Discovery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novel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enzymes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catalysts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 </a:t>
            </a:r>
            <a:r>
              <a:rPr sz="2600" dirty="0">
                <a:latin typeface="Arial MT"/>
                <a:cs typeface="Arial MT"/>
              </a:rPr>
              <a:t> industrial uses by screening thousands of microbial </a:t>
            </a:r>
            <a:r>
              <a:rPr sz="2600" spc="5" dirty="0">
                <a:latin typeface="Arial MT"/>
                <a:cs typeface="Arial MT"/>
              </a:rPr>
              <a:t> species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simultaneously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355600" marR="571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Looks for </a:t>
            </a:r>
            <a:r>
              <a:rPr sz="2600" spc="-5" dirty="0">
                <a:latin typeface="Arial MT"/>
                <a:cs typeface="Arial MT"/>
              </a:rPr>
              <a:t>pharmacologically </a:t>
            </a:r>
            <a:r>
              <a:rPr sz="2600" dirty="0">
                <a:latin typeface="Arial MT"/>
                <a:cs typeface="Arial MT"/>
              </a:rPr>
              <a:t>interesting genes </a:t>
            </a:r>
            <a:r>
              <a:rPr sz="2600" spc="-5" dirty="0">
                <a:latin typeface="Arial MT"/>
                <a:cs typeface="Arial MT"/>
              </a:rPr>
              <a:t>(e.g. </a:t>
            </a:r>
            <a:r>
              <a:rPr sz="2600" dirty="0">
                <a:latin typeface="Arial MT"/>
                <a:cs typeface="Arial MT"/>
              </a:rPr>
              <a:t> antibiotics) that exist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organisms that </a:t>
            </a:r>
            <a:r>
              <a:rPr sz="2600" spc="5" dirty="0">
                <a:latin typeface="Arial MT"/>
                <a:cs typeface="Arial MT"/>
              </a:rPr>
              <a:t>cannot </a:t>
            </a:r>
            <a:r>
              <a:rPr sz="2600" spc="-10" dirty="0">
                <a:latin typeface="Arial MT"/>
                <a:cs typeface="Arial MT"/>
              </a:rPr>
              <a:t>be 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cultured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ADVANTAGES</a:t>
            </a:r>
            <a:r>
              <a:rPr spc="-10" dirty="0"/>
              <a:t> OF</a:t>
            </a:r>
            <a:r>
              <a:rPr spc="-15" dirty="0"/>
              <a:t> </a:t>
            </a:r>
            <a:r>
              <a:rPr spc="-25" dirty="0"/>
              <a:t>METAGENOMICS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88617"/>
            <a:ext cx="8071484" cy="3752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Diversity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patterns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microorganisms can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studied.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5600" marR="6985" indent="-342900" algn="just">
              <a:lnSpc>
                <a:spcPts val="25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Examining of genes/operons </a:t>
            </a:r>
            <a:r>
              <a:rPr sz="2600" spc="-10" dirty="0">
                <a:latin typeface="Arial MT"/>
                <a:cs typeface="Arial MT"/>
              </a:rPr>
              <a:t>for </a:t>
            </a:r>
            <a:r>
              <a:rPr sz="2600" spc="-5" dirty="0">
                <a:latin typeface="Arial MT"/>
                <a:cs typeface="Arial MT"/>
              </a:rPr>
              <a:t>desirable </a:t>
            </a:r>
            <a:r>
              <a:rPr sz="2600" dirty="0">
                <a:latin typeface="Arial MT"/>
                <a:cs typeface="Arial MT"/>
              </a:rPr>
              <a:t>enzyme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candidates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25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Examining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secretory,</a:t>
            </a:r>
            <a:r>
              <a:rPr sz="2600" spc="-15" dirty="0">
                <a:latin typeface="Arial MT"/>
                <a:cs typeface="Arial MT"/>
              </a:rPr>
              <a:t> regulatory,</a:t>
            </a:r>
            <a:r>
              <a:rPr sz="2600" spc="69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signal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transduction mechanisms </a:t>
            </a:r>
            <a:r>
              <a:rPr sz="2600" spc="-5" dirty="0">
                <a:latin typeface="Arial MT"/>
                <a:cs typeface="Arial MT"/>
              </a:rPr>
              <a:t>associated with</a:t>
            </a:r>
            <a:r>
              <a:rPr sz="2600" spc="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samples </a:t>
            </a:r>
            <a:r>
              <a:rPr sz="2600" dirty="0">
                <a:latin typeface="Arial MT"/>
                <a:cs typeface="Arial MT"/>
              </a:rPr>
              <a:t> 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interest.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Examining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metabolic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pathways.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179321"/>
            <a:ext cx="8072120" cy="18491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directed</a:t>
            </a:r>
            <a:r>
              <a:rPr sz="2600" spc="3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approach</a:t>
            </a:r>
            <a:r>
              <a:rPr sz="2600" spc="3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towards</a:t>
            </a:r>
            <a:r>
              <a:rPr sz="2600" spc="3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designing</a:t>
            </a:r>
            <a:r>
              <a:rPr sz="2600" spc="3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culture</a:t>
            </a:r>
            <a:r>
              <a:rPr sz="2600" spc="3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media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growth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previously-uncultured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microbes.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250">
              <a:latin typeface="Arial MT"/>
              <a:cs typeface="Arial MT"/>
            </a:endParaRPr>
          </a:p>
          <a:p>
            <a:pPr marL="355600" marR="5715" indent="-342900">
              <a:lnSpc>
                <a:spcPct val="80000"/>
              </a:lnSpc>
              <a:buChar char="•"/>
              <a:tabLst>
                <a:tab pos="354965" algn="l"/>
                <a:tab pos="355600" algn="l"/>
                <a:tab pos="2169160" algn="l"/>
                <a:tab pos="3344545" algn="l"/>
                <a:tab pos="4168775" algn="l"/>
                <a:tab pos="6281420" algn="l"/>
                <a:tab pos="6810375" algn="l"/>
                <a:tab pos="7266305" algn="l"/>
              </a:tabLst>
            </a:pPr>
            <a:r>
              <a:rPr sz="2600" dirty="0">
                <a:latin typeface="Arial MT"/>
                <a:cs typeface="Arial MT"/>
              </a:rPr>
              <a:t>E</a:t>
            </a:r>
            <a:r>
              <a:rPr sz="2600" spc="10" dirty="0">
                <a:latin typeface="Arial MT"/>
                <a:cs typeface="Arial MT"/>
              </a:rPr>
              <a:t>x</a:t>
            </a:r>
            <a:r>
              <a:rPr sz="2600" dirty="0">
                <a:latin typeface="Arial MT"/>
                <a:cs typeface="Arial MT"/>
              </a:rPr>
              <a:t>amining	genes	</a:t>
            </a:r>
            <a:r>
              <a:rPr sz="2600" spc="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h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t	pre</a:t>
            </a:r>
            <a:r>
              <a:rPr sz="2600" spc="5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omi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ate	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n	a	gi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en  environment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compared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others.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398342"/>
            <a:ext cx="33115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2654300" algn="l"/>
              </a:tabLst>
            </a:pPr>
            <a:r>
              <a:rPr sz="2600" spc="5" dirty="0">
                <a:latin typeface="Arial MT"/>
                <a:cs typeface="Arial MT"/>
              </a:rPr>
              <a:t>Me</a:t>
            </a:r>
            <a:r>
              <a:rPr sz="2600" dirty="0">
                <a:latin typeface="Arial MT"/>
                <a:cs typeface="Arial MT"/>
              </a:rPr>
              <a:t>tag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nom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c	data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3215" y="3398342"/>
            <a:ext cx="44754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9790" algn="l"/>
                <a:tab pos="1539875" algn="l"/>
                <a:tab pos="3304540" algn="l"/>
              </a:tabLst>
            </a:pPr>
            <a:r>
              <a:rPr sz="2600" dirty="0">
                <a:latin typeface="Arial MT"/>
                <a:cs typeface="Arial MT"/>
              </a:rPr>
              <a:t>can	</a:t>
            </a:r>
            <a:r>
              <a:rPr sz="2600" spc="5" dirty="0">
                <a:latin typeface="Arial MT"/>
                <a:cs typeface="Arial MT"/>
              </a:rPr>
              <a:t>b</a:t>
            </a:r>
            <a:r>
              <a:rPr sz="2600" dirty="0">
                <a:latin typeface="Arial MT"/>
                <a:cs typeface="Arial MT"/>
              </a:rPr>
              <a:t>e	lev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r</a:t>
            </a:r>
            <a:r>
              <a:rPr sz="2600" spc="-15" dirty="0">
                <a:latin typeface="Arial MT"/>
                <a:cs typeface="Arial MT"/>
              </a:rPr>
              <a:t>ag</a:t>
            </a:r>
            <a:r>
              <a:rPr sz="2600" dirty="0">
                <a:latin typeface="Arial MT"/>
                <a:cs typeface="Arial MT"/>
              </a:rPr>
              <a:t>ed	towa</a:t>
            </a:r>
            <a:r>
              <a:rPr sz="2600" spc="-15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ds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715892"/>
            <a:ext cx="7729855" cy="13735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25"/>
              </a:spcBef>
            </a:pPr>
            <a:r>
              <a:rPr sz="2600" dirty="0">
                <a:latin typeface="Arial MT"/>
                <a:cs typeface="Arial MT"/>
              </a:rPr>
              <a:t>designing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low-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high-throughput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experiments </a:t>
            </a:r>
            <a:r>
              <a:rPr sz="2600" dirty="0">
                <a:latin typeface="Arial MT"/>
                <a:cs typeface="Arial MT"/>
              </a:rPr>
              <a:t> focused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defining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roles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 microorganisms </a:t>
            </a:r>
            <a:r>
              <a:rPr sz="2600" spc="-10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the establishment of a </a:t>
            </a:r>
            <a:r>
              <a:rPr sz="2600" spc="-5" dirty="0">
                <a:latin typeface="Arial MT"/>
                <a:cs typeface="Arial MT"/>
              </a:rPr>
              <a:t>dynamic </a:t>
            </a:r>
            <a:r>
              <a:rPr sz="2600" dirty="0">
                <a:latin typeface="Arial MT"/>
                <a:cs typeface="Arial MT"/>
              </a:rPr>
              <a:t> microbial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community.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624" y="175082"/>
            <a:ext cx="75190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LIMITATIONS</a:t>
            </a:r>
            <a:r>
              <a:rPr spc="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METAGENOMICS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1535" indent="-457834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852169" algn="l"/>
                <a:tab pos="852805" algn="l"/>
              </a:tabLst>
            </a:pPr>
            <a:r>
              <a:rPr dirty="0"/>
              <a:t>Problems</a:t>
            </a:r>
            <a:r>
              <a:rPr spc="-3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DNA</a:t>
            </a:r>
            <a:r>
              <a:rPr spc="-170" dirty="0"/>
              <a:t> </a:t>
            </a:r>
            <a:r>
              <a:rPr dirty="0"/>
              <a:t>purification</a:t>
            </a:r>
          </a:p>
          <a:p>
            <a:pPr marL="381635"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700"/>
          </a:p>
          <a:p>
            <a:pPr marL="851535" indent="-457834">
              <a:lnSpc>
                <a:spcPct val="100000"/>
              </a:lnSpc>
              <a:buFont typeface="Wingdings"/>
              <a:buChar char=""/>
              <a:tabLst>
                <a:tab pos="852169" algn="l"/>
                <a:tab pos="852805" algn="l"/>
              </a:tabLst>
            </a:pPr>
            <a:r>
              <a:rPr dirty="0"/>
              <a:t>Sample</a:t>
            </a:r>
            <a:r>
              <a:rPr spc="-35" dirty="0"/>
              <a:t> </a:t>
            </a:r>
            <a:r>
              <a:rPr dirty="0"/>
              <a:t>contamination</a:t>
            </a:r>
          </a:p>
          <a:p>
            <a:pPr marL="851535" indent="-457834">
              <a:lnSpc>
                <a:spcPct val="100000"/>
              </a:lnSpc>
              <a:buFont typeface="Wingdings"/>
              <a:buChar char=""/>
              <a:tabLst>
                <a:tab pos="852169" algn="l"/>
                <a:tab pos="852805" algn="l"/>
              </a:tabLst>
            </a:pPr>
            <a:r>
              <a:rPr dirty="0"/>
              <a:t>Issues</a:t>
            </a:r>
            <a:r>
              <a:rPr spc="-30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sequencing</a:t>
            </a:r>
          </a:p>
          <a:p>
            <a:pPr marL="1308735" lvl="1" indent="-457834">
              <a:lnSpc>
                <a:spcPct val="100000"/>
              </a:lnSpc>
              <a:buFont typeface="Wingdings"/>
              <a:buChar char=""/>
              <a:tabLst>
                <a:tab pos="1309370" algn="l"/>
                <a:tab pos="1310005" algn="l"/>
              </a:tabLst>
            </a:pPr>
            <a:r>
              <a:rPr sz="2600" dirty="0">
                <a:latin typeface="Arial MT"/>
                <a:cs typeface="Arial MT"/>
              </a:rPr>
              <a:t>Immensity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metagenome</a:t>
            </a:r>
            <a:endParaRPr sz="2600">
              <a:latin typeface="Arial MT"/>
              <a:cs typeface="Arial MT"/>
            </a:endParaRPr>
          </a:p>
          <a:p>
            <a:pPr marL="1308735" marR="5080" lvl="1" indent="-457200">
              <a:lnSpc>
                <a:spcPct val="100000"/>
              </a:lnSpc>
              <a:buFont typeface="Wingdings"/>
              <a:buChar char=""/>
              <a:tabLst>
                <a:tab pos="1309370" algn="l"/>
                <a:tab pos="1310005" algn="l"/>
                <a:tab pos="2539365" algn="l"/>
                <a:tab pos="3124835" algn="l"/>
                <a:tab pos="4851400" algn="l"/>
                <a:tab pos="5734050" algn="l"/>
                <a:tab pos="6339205" algn="l"/>
              </a:tabLst>
            </a:pPr>
            <a:r>
              <a:rPr sz="2600" dirty="0">
                <a:latin typeface="Arial MT"/>
                <a:cs typeface="Arial MT"/>
              </a:rPr>
              <a:t>Errors	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n	as</a:t>
            </a:r>
            <a:r>
              <a:rPr sz="2600" spc="10" dirty="0">
                <a:latin typeface="Arial MT"/>
                <a:cs typeface="Arial MT"/>
              </a:rPr>
              <a:t>s</a:t>
            </a:r>
            <a:r>
              <a:rPr sz="2600" spc="-15" dirty="0">
                <a:latin typeface="Arial MT"/>
                <a:cs typeface="Arial MT"/>
              </a:rPr>
              <a:t>e</a:t>
            </a:r>
            <a:r>
              <a:rPr sz="2600" spc="5" dirty="0">
                <a:latin typeface="Arial MT"/>
                <a:cs typeface="Arial MT"/>
              </a:rPr>
              <a:t>m</a:t>
            </a:r>
            <a:r>
              <a:rPr sz="2600" spc="-10" dirty="0">
                <a:latin typeface="Arial MT"/>
                <a:cs typeface="Arial MT"/>
              </a:rPr>
              <a:t>b</a:t>
            </a:r>
            <a:r>
              <a:rPr sz="2600" dirty="0">
                <a:latin typeface="Arial MT"/>
                <a:cs typeface="Arial MT"/>
              </a:rPr>
              <a:t>ly	due	</a:t>
            </a:r>
            <a:r>
              <a:rPr sz="2600" spc="-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o	inte</a:t>
            </a:r>
            <a:r>
              <a:rPr sz="2600" spc="-5" dirty="0">
                <a:latin typeface="Arial MT"/>
                <a:cs typeface="Arial MT"/>
              </a:rPr>
              <a:t>r-</a:t>
            </a:r>
            <a:r>
              <a:rPr sz="2600" dirty="0">
                <a:latin typeface="Arial MT"/>
                <a:cs typeface="Arial MT"/>
              </a:rPr>
              <a:t>speci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s  similarities</a:t>
            </a:r>
            <a:endParaRPr sz="2600">
              <a:latin typeface="Arial MT"/>
              <a:cs typeface="Arial MT"/>
            </a:endParaRPr>
          </a:p>
          <a:p>
            <a:pPr marL="1308735" marR="6350" lvl="1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309370" algn="l"/>
                <a:tab pos="1310005" algn="l"/>
              </a:tabLst>
            </a:pPr>
            <a:r>
              <a:rPr sz="2600" spc="-5" dirty="0">
                <a:latin typeface="Arial MT"/>
                <a:cs typeface="Arial MT"/>
              </a:rPr>
              <a:t>Difficulties</a:t>
            </a:r>
            <a:r>
              <a:rPr sz="2600" spc="1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114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sequencing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less</a:t>
            </a:r>
            <a:r>
              <a:rPr sz="2600" spc="114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well-represented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genomes</a:t>
            </a:r>
            <a:endParaRPr sz="2600">
              <a:latin typeface="Arial MT"/>
              <a:cs typeface="Arial MT"/>
            </a:endParaRPr>
          </a:p>
          <a:p>
            <a:pPr marL="851535" indent="-457834">
              <a:lnSpc>
                <a:spcPct val="100000"/>
              </a:lnSpc>
              <a:buFont typeface="Wingdings"/>
              <a:buChar char=""/>
              <a:tabLst>
                <a:tab pos="852169" algn="l"/>
                <a:tab pos="852805" algn="l"/>
              </a:tabLst>
            </a:pPr>
            <a:r>
              <a:rPr dirty="0"/>
              <a:t>Low</a:t>
            </a:r>
            <a:r>
              <a:rPr spc="-45" dirty="0"/>
              <a:t> </a:t>
            </a:r>
            <a:r>
              <a:rPr dirty="0"/>
              <a:t>Resolution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745" y="272541"/>
            <a:ext cx="315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</a:t>
            </a:r>
            <a:r>
              <a:rPr dirty="0"/>
              <a:t>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75106"/>
            <a:ext cx="8345805" cy="50196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17780" indent="-342900" algn="just">
              <a:lnSpc>
                <a:spcPct val="90000"/>
              </a:lnSpc>
              <a:spcBef>
                <a:spcPts val="415"/>
              </a:spcBef>
              <a:buChar char="•"/>
              <a:tabLst>
                <a:tab pos="355600" algn="l"/>
              </a:tabLst>
            </a:pPr>
            <a:r>
              <a:rPr sz="2600" spc="-45" dirty="0">
                <a:latin typeface="Arial MT"/>
                <a:cs typeface="Arial MT"/>
              </a:rPr>
              <a:t>Torsten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Thomas,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Jack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Gilbert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Folker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Meyer: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Metagenomics</a:t>
            </a:r>
            <a:r>
              <a:rPr sz="2600" b="1" dirty="0">
                <a:latin typeface="Arial"/>
                <a:cs typeface="Arial"/>
              </a:rPr>
              <a:t> -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guide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from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sampling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to</a:t>
            </a:r>
            <a:r>
              <a:rPr sz="2600" b="1" dirty="0">
                <a:latin typeface="Arial"/>
                <a:cs typeface="Arial"/>
              </a:rPr>
              <a:t> data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analysis., </a:t>
            </a:r>
            <a:r>
              <a:rPr sz="2600" i="1" dirty="0">
                <a:latin typeface="Arial"/>
                <a:cs typeface="Arial"/>
              </a:rPr>
              <a:t>Microbial Informatics and Experimentation 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2012,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2:3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90000"/>
              </a:lnSpc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John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Wooley,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Adam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Godzik,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Iddo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Friedberg: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A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Primer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10" dirty="0">
                <a:latin typeface="Arial"/>
                <a:cs typeface="Arial"/>
              </a:rPr>
              <a:t>on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Metagenomics.,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PLoS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Computational </a:t>
            </a:r>
            <a:r>
              <a:rPr sz="2600" i="1" spc="-71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Biology</a:t>
            </a:r>
            <a:r>
              <a:rPr sz="2600" i="1" spc="-1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2010,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6(2):e1000667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5600" marR="19050" indent="-342900" algn="just">
              <a:lnSpc>
                <a:spcPct val="90000"/>
              </a:lnSpc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Joseph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45" dirty="0">
                <a:latin typeface="Arial MT"/>
                <a:cs typeface="Arial MT"/>
              </a:rPr>
              <a:t>F.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Petrosino,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Sarah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Highlander,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Ruth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Luna,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Richard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Gibbs,</a:t>
            </a:r>
            <a:r>
              <a:rPr sz="2600" spc="5" dirty="0">
                <a:latin typeface="Arial MT"/>
                <a:cs typeface="Arial MT"/>
              </a:rPr>
              <a:t> and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James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Versalovic: 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Metagenomic</a:t>
            </a:r>
            <a:r>
              <a:rPr sz="2600" b="1" dirty="0">
                <a:latin typeface="Arial"/>
                <a:cs typeface="Arial"/>
              </a:rPr>
              <a:t> Pyrosequencing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and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Microbial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Identification.,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Clin </a:t>
            </a:r>
            <a:r>
              <a:rPr sz="2600" i="1" spc="-5" dirty="0">
                <a:latin typeface="Arial"/>
                <a:cs typeface="Arial"/>
              </a:rPr>
              <a:t>Chem</a:t>
            </a:r>
            <a:r>
              <a:rPr sz="2600" spc="-5" dirty="0">
                <a:latin typeface="Arial MT"/>
                <a:cs typeface="Arial MT"/>
              </a:rPr>
              <a:t>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2009,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55(5):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856–866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40739" y="709930"/>
            <a:ext cx="25171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1382395" algn="l"/>
              </a:tabLst>
            </a:pPr>
            <a:r>
              <a:rPr sz="2600" dirty="0">
                <a:latin typeface="Arial MT"/>
                <a:cs typeface="Arial MT"/>
              </a:rPr>
              <a:t>R</a:t>
            </a:r>
            <a:r>
              <a:rPr sz="2600" spc="-5" dirty="0">
                <a:latin typeface="Arial MT"/>
                <a:cs typeface="Arial MT"/>
              </a:rPr>
              <a:t>.</a:t>
            </a:r>
            <a:r>
              <a:rPr sz="2600" dirty="0">
                <a:latin typeface="Arial MT"/>
                <a:cs typeface="Arial MT"/>
              </a:rPr>
              <a:t>D.	Sleato</a:t>
            </a:r>
            <a:r>
              <a:rPr sz="2600" spc="-150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,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944" y="1106170"/>
            <a:ext cx="25044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Metage</a:t>
            </a:r>
            <a:r>
              <a:rPr sz="2600" b="1" spc="-15" dirty="0">
                <a:latin typeface="Arial"/>
                <a:cs typeface="Arial"/>
              </a:rPr>
              <a:t>n</a:t>
            </a:r>
            <a:r>
              <a:rPr sz="2600" b="1" dirty="0">
                <a:latin typeface="Arial"/>
                <a:cs typeface="Arial"/>
              </a:rPr>
              <a:t>om</a:t>
            </a:r>
            <a:r>
              <a:rPr sz="2600" b="1" spc="-15" dirty="0">
                <a:latin typeface="Arial"/>
                <a:cs typeface="Arial"/>
              </a:rPr>
              <a:t>i</a:t>
            </a:r>
            <a:r>
              <a:rPr sz="2600" b="1" dirty="0">
                <a:latin typeface="Arial"/>
                <a:cs typeface="Arial"/>
              </a:rPr>
              <a:t>c</a:t>
            </a:r>
            <a:r>
              <a:rPr sz="2600" b="1" spc="10" dirty="0">
                <a:latin typeface="Arial"/>
                <a:cs typeface="Arial"/>
              </a:rPr>
              <a:t>s</a:t>
            </a:r>
            <a:r>
              <a:rPr sz="2600" b="1" spc="-5" dirty="0">
                <a:latin typeface="Arial"/>
                <a:cs typeface="Arial"/>
              </a:rPr>
              <a:t>.</a:t>
            </a:r>
            <a:r>
              <a:rPr sz="2600" b="1" dirty="0">
                <a:latin typeface="Arial"/>
                <a:cs typeface="Arial"/>
              </a:rPr>
              <a:t>,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351" y="709930"/>
            <a:ext cx="437769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0565" algn="l"/>
                <a:tab pos="2197735" algn="l"/>
                <a:tab pos="3117215" algn="l"/>
                <a:tab pos="3813810" algn="l"/>
              </a:tabLst>
            </a:pPr>
            <a:r>
              <a:rPr sz="2600" dirty="0">
                <a:latin typeface="Arial MT"/>
                <a:cs typeface="Arial MT"/>
              </a:rPr>
              <a:t>C.	Sh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rtall	and	C.	Hil</a:t>
            </a:r>
            <a:r>
              <a:rPr sz="2600" spc="-5" dirty="0">
                <a:latin typeface="Arial MT"/>
                <a:cs typeface="Arial MT"/>
              </a:rPr>
              <a:t>l</a:t>
            </a:r>
            <a:r>
              <a:rPr sz="2600" dirty="0">
                <a:latin typeface="Arial MT"/>
                <a:cs typeface="Arial MT"/>
              </a:rPr>
              <a:t>:</a:t>
            </a:r>
            <a:endParaRPr sz="2600">
              <a:latin typeface="Arial MT"/>
              <a:cs typeface="Arial MT"/>
            </a:endParaRPr>
          </a:p>
          <a:p>
            <a:pPr marL="649605">
              <a:lnSpc>
                <a:spcPct val="100000"/>
              </a:lnSpc>
              <a:tabLst>
                <a:tab pos="2332355" algn="l"/>
              </a:tabLst>
            </a:pPr>
            <a:r>
              <a:rPr sz="2600" i="1" dirty="0">
                <a:latin typeface="Arial"/>
                <a:cs typeface="Arial"/>
              </a:rPr>
              <a:t>Letters	</a:t>
            </a:r>
            <a:r>
              <a:rPr sz="2600" i="1" spc="-5" dirty="0"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3725" y="1106170"/>
            <a:ext cx="11296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latin typeface="Arial"/>
                <a:cs typeface="Arial"/>
              </a:rPr>
              <a:t>Ap</a:t>
            </a:r>
            <a:r>
              <a:rPr sz="2600" i="1" spc="5" dirty="0">
                <a:latin typeface="Arial"/>
                <a:cs typeface="Arial"/>
              </a:rPr>
              <a:t>p</a:t>
            </a:r>
            <a:r>
              <a:rPr sz="2600" i="1" dirty="0">
                <a:latin typeface="Arial"/>
                <a:cs typeface="Arial"/>
              </a:rPr>
              <a:t>lied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3944" y="1502409"/>
            <a:ext cx="46437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latin typeface="Arial"/>
                <a:cs typeface="Arial"/>
              </a:rPr>
              <a:t>Microbiology</a:t>
            </a:r>
            <a:r>
              <a:rPr sz="2600" i="1" spc="-4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2008,47: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361–366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2453767"/>
            <a:ext cx="19399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1687195" algn="l"/>
              </a:tabLst>
            </a:pPr>
            <a:r>
              <a:rPr sz="2600" dirty="0">
                <a:latin typeface="Arial MT"/>
                <a:cs typeface="Arial MT"/>
              </a:rPr>
              <a:t>Patri</a:t>
            </a:r>
            <a:r>
              <a:rPr sz="2600" spc="-10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k	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7082" y="2453767"/>
            <a:ext cx="49993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92250" algn="l"/>
                <a:tab pos="2367280" algn="l"/>
                <a:tab pos="3037840" algn="l"/>
              </a:tabLst>
            </a:pPr>
            <a:r>
              <a:rPr sz="2600" dirty="0">
                <a:latin typeface="Arial MT"/>
                <a:cs typeface="Arial MT"/>
              </a:rPr>
              <a:t>Schloss	and	</a:t>
            </a:r>
            <a:r>
              <a:rPr sz="2600" spc="-10" dirty="0">
                <a:latin typeface="Arial MT"/>
                <a:cs typeface="Arial MT"/>
              </a:rPr>
              <a:t>J</a:t>
            </a:r>
            <a:r>
              <a:rPr sz="2600" dirty="0">
                <a:latin typeface="Arial MT"/>
                <a:cs typeface="Arial MT"/>
              </a:rPr>
              <a:t>o	H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5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-15" dirty="0">
                <a:latin typeface="Arial MT"/>
                <a:cs typeface="Arial MT"/>
              </a:rPr>
              <a:t>l</a:t>
            </a:r>
            <a:r>
              <a:rPr sz="2600" dirty="0">
                <a:latin typeface="Arial MT"/>
                <a:cs typeface="Arial MT"/>
              </a:rPr>
              <a:t>sman: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0059" y="2850007"/>
            <a:ext cx="16065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pro</a:t>
            </a:r>
            <a:r>
              <a:rPr sz="2600" b="1" spc="5" dirty="0">
                <a:latin typeface="Arial"/>
                <a:cs typeface="Arial"/>
              </a:rPr>
              <a:t>s</a:t>
            </a:r>
            <a:r>
              <a:rPr sz="2600" b="1" dirty="0">
                <a:latin typeface="Arial"/>
                <a:cs typeface="Arial"/>
              </a:rPr>
              <a:t>p</a:t>
            </a:r>
            <a:r>
              <a:rPr sz="2600" b="1" spc="5" dirty="0">
                <a:latin typeface="Arial"/>
                <a:cs typeface="Arial"/>
              </a:rPr>
              <a:t>e</a:t>
            </a:r>
            <a:r>
              <a:rPr sz="2600" b="1" dirty="0">
                <a:latin typeface="Arial"/>
                <a:cs typeface="Arial"/>
              </a:rPr>
              <a:t>c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3944" y="2850007"/>
            <a:ext cx="424942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133725" algn="l"/>
              </a:tabLst>
            </a:pPr>
            <a:r>
              <a:rPr sz="2600" b="1" dirty="0">
                <a:latin typeface="Arial"/>
                <a:cs typeface="Arial"/>
              </a:rPr>
              <a:t>Biotechnological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meta</a:t>
            </a:r>
            <a:r>
              <a:rPr sz="2600" b="1" spc="-10" dirty="0">
                <a:latin typeface="Arial"/>
                <a:cs typeface="Arial"/>
              </a:rPr>
              <a:t>g</a:t>
            </a:r>
            <a:r>
              <a:rPr sz="2600" b="1" dirty="0">
                <a:latin typeface="Arial"/>
                <a:cs typeface="Arial"/>
              </a:rPr>
              <a:t>enom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dirty="0">
                <a:latin typeface="Arial"/>
                <a:cs typeface="Arial"/>
              </a:rPr>
              <a:t>c</a:t>
            </a:r>
            <a:r>
              <a:rPr sz="2600" b="1" spc="5" dirty="0">
                <a:latin typeface="Arial"/>
                <a:cs typeface="Arial"/>
              </a:rPr>
              <a:t>s</a:t>
            </a:r>
            <a:r>
              <a:rPr sz="2600" b="1" spc="-5" dirty="0">
                <a:latin typeface="Arial"/>
                <a:cs typeface="Arial"/>
              </a:rPr>
              <a:t>.</a:t>
            </a:r>
            <a:r>
              <a:rPr sz="2600" b="1" dirty="0">
                <a:latin typeface="Arial"/>
                <a:cs typeface="Arial"/>
              </a:rPr>
              <a:t>,	</a:t>
            </a:r>
            <a:r>
              <a:rPr sz="2600" i="1" dirty="0">
                <a:latin typeface="Arial"/>
                <a:cs typeface="Arial"/>
              </a:rPr>
              <a:t>Curr</a:t>
            </a:r>
            <a:r>
              <a:rPr sz="2600" i="1" spc="-15" dirty="0">
                <a:latin typeface="Arial"/>
                <a:cs typeface="Arial"/>
              </a:rPr>
              <a:t>e</a:t>
            </a:r>
            <a:r>
              <a:rPr sz="2600" i="1" dirty="0">
                <a:latin typeface="Arial"/>
                <a:cs typeface="Arial"/>
              </a:rPr>
              <a:t>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9325" y="2850007"/>
            <a:ext cx="204597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Arial"/>
                <a:cs typeface="Arial"/>
              </a:rPr>
              <a:t>from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tabLst>
                <a:tab pos="1763395" algn="l"/>
              </a:tabLst>
            </a:pPr>
            <a:r>
              <a:rPr sz="2600" i="1" dirty="0">
                <a:latin typeface="Arial"/>
                <a:cs typeface="Arial"/>
              </a:rPr>
              <a:t>Opinion	</a:t>
            </a:r>
            <a:r>
              <a:rPr sz="2600" i="1" spc="-5" dirty="0"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3944" y="3642740"/>
            <a:ext cx="48679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dirty="0">
                <a:latin typeface="Arial"/>
                <a:cs typeface="Arial"/>
              </a:rPr>
              <a:t>Biotechnology</a:t>
            </a:r>
            <a:r>
              <a:rPr sz="2600" i="1" spc="-3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2003,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14:303–310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92" y="272541"/>
            <a:ext cx="643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MICROBES</a:t>
            </a:r>
            <a:r>
              <a:rPr spc="-155" dirty="0"/>
              <a:t> </a:t>
            </a:r>
            <a:r>
              <a:rPr spc="-5" dirty="0"/>
              <a:t>ARE</a:t>
            </a:r>
            <a:r>
              <a:rPr spc="-20" dirty="0"/>
              <a:t> </a:t>
            </a:r>
            <a:r>
              <a:rPr dirty="0"/>
              <a:t>BENEFICIAL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76" y="1827276"/>
            <a:ext cx="7347204" cy="44424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162" y="303021"/>
            <a:ext cx="6951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Microbiology</a:t>
            </a:r>
            <a:r>
              <a:rPr spc="-10" dirty="0"/>
              <a:t> </a:t>
            </a:r>
            <a:r>
              <a:rPr spc="-20" dirty="0"/>
              <a:t>Till</a:t>
            </a:r>
            <a:r>
              <a:rPr spc="-35" dirty="0"/>
              <a:t> </a:t>
            </a:r>
            <a:r>
              <a:rPr dirty="0"/>
              <a:t>Metagenomics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7975" y="1164082"/>
            <a:ext cx="4568825" cy="51174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2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Until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recently,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microbiology </a:t>
            </a:r>
            <a:r>
              <a:rPr sz="2600" dirty="0">
                <a:latin typeface="Arial MT"/>
                <a:cs typeface="Arial MT"/>
              </a:rPr>
              <a:t> research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culture-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techniques.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5600" marR="5715" indent="-342900" algn="just">
              <a:lnSpc>
                <a:spcPts val="2500"/>
              </a:lnSpc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&lt;1% of all </a:t>
            </a:r>
            <a:r>
              <a:rPr sz="2600" spc="-5" dirty="0">
                <a:latin typeface="Arial MT"/>
                <a:cs typeface="Arial MT"/>
              </a:rPr>
              <a:t>microbes </a:t>
            </a:r>
            <a:r>
              <a:rPr sz="2600" dirty="0">
                <a:latin typeface="Arial MT"/>
                <a:cs typeface="Arial MT"/>
              </a:rPr>
              <a:t>can be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cultured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(Sleator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et</a:t>
            </a:r>
            <a:r>
              <a:rPr sz="2600" i="1" spc="-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al.</a:t>
            </a:r>
            <a:r>
              <a:rPr sz="2600" i="1" spc="-1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2008)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250">
              <a:latin typeface="Arial MT"/>
              <a:cs typeface="Arial MT"/>
            </a:endParaRPr>
          </a:p>
          <a:p>
            <a:pPr marL="355600" marR="5080" indent="-342900" algn="just">
              <a:lnSpc>
                <a:spcPts val="2500"/>
              </a:lnSpc>
              <a:buChar char="•"/>
              <a:tabLst>
                <a:tab pos="355600" algn="l"/>
                <a:tab pos="2954020" algn="l"/>
              </a:tabLst>
            </a:pPr>
            <a:r>
              <a:rPr sz="2600" spc="-10" dirty="0">
                <a:latin typeface="Arial MT"/>
                <a:cs typeface="Arial MT"/>
              </a:rPr>
              <a:t>Traditional </a:t>
            </a:r>
            <a:r>
              <a:rPr sz="2600" dirty="0">
                <a:latin typeface="Arial MT"/>
                <a:cs typeface="Arial MT"/>
              </a:rPr>
              <a:t>techniques have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left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biased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red</a:t>
            </a:r>
            <a:r>
              <a:rPr sz="2600" spc="-10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bly	in</a:t>
            </a:r>
            <a:r>
              <a:rPr sz="2600" spc="10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ompl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te  understanding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microbes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756285" lvl="1" indent="-287020" algn="just">
              <a:lnSpc>
                <a:spcPts val="2375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Sequence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genome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one</a:t>
            </a:r>
            <a:endParaRPr sz="2200">
              <a:latin typeface="Arial MT"/>
              <a:cs typeface="Arial MT"/>
            </a:endParaRPr>
          </a:p>
          <a:p>
            <a:pPr marL="756285" algn="just">
              <a:lnSpc>
                <a:spcPts val="2375"/>
              </a:lnSpc>
            </a:pPr>
            <a:r>
              <a:rPr sz="2200" spc="-5" dirty="0">
                <a:latin typeface="Arial MT"/>
                <a:cs typeface="Arial MT"/>
              </a:rPr>
              <a:t>organism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endParaRPr sz="2200">
              <a:latin typeface="Arial MT"/>
              <a:cs typeface="Arial MT"/>
            </a:endParaRPr>
          </a:p>
          <a:p>
            <a:pPr marL="756285" marR="6985" lvl="1" indent="-287020" algn="just">
              <a:lnSpc>
                <a:spcPct val="80000"/>
              </a:lnSpc>
              <a:spcBef>
                <a:spcPts val="525"/>
              </a:spcBef>
              <a:buChar char="–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Use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cultures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6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isolate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microbe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interest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09800"/>
            <a:ext cx="3360014" cy="36225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93851" y="1395730"/>
            <a:ext cx="7938770" cy="4068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</a:tabLst>
            </a:pPr>
            <a:r>
              <a:rPr sz="2600" dirty="0">
                <a:latin typeface="Arial MT"/>
                <a:cs typeface="Arial MT"/>
              </a:rPr>
              <a:t>Extract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sequence</a:t>
            </a:r>
            <a:r>
              <a:rPr sz="2600" spc="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from</a:t>
            </a:r>
            <a:r>
              <a:rPr sz="2600" spc="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microbial</a:t>
            </a:r>
            <a:r>
              <a:rPr sz="2600" spc="7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communities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exist</a:t>
            </a:r>
            <a:r>
              <a:rPr sz="2600" spc="-5" dirty="0">
                <a:latin typeface="Arial MT"/>
                <a:cs typeface="Arial MT"/>
              </a:rPr>
              <a:t> in</a:t>
            </a:r>
            <a:r>
              <a:rPr sz="2600" dirty="0">
                <a:latin typeface="Arial MT"/>
                <a:cs typeface="Arial MT"/>
              </a:rPr>
              <a:t> nature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2600" dirty="0">
                <a:latin typeface="Arial MT"/>
                <a:cs typeface="Arial MT"/>
              </a:rPr>
              <a:t>Bypass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need for culture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techniques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2600" dirty="0">
                <a:latin typeface="Arial MT"/>
                <a:cs typeface="Arial MT"/>
              </a:rPr>
              <a:t>Opened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new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avenues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research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750">
              <a:latin typeface="Arial MT"/>
              <a:cs typeface="Arial MT"/>
            </a:endParaRPr>
          </a:p>
          <a:p>
            <a:pPr marL="469900" marR="508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  <a:tab pos="2030095" algn="l"/>
                <a:tab pos="3243580" algn="l"/>
                <a:tab pos="3702685" algn="l"/>
                <a:tab pos="4271010" algn="l"/>
                <a:tab pos="5208270" algn="l"/>
                <a:tab pos="6713220" algn="l"/>
              </a:tabLst>
            </a:pPr>
            <a:r>
              <a:rPr sz="2600" dirty="0">
                <a:latin typeface="Arial MT"/>
                <a:cs typeface="Arial MT"/>
              </a:rPr>
              <a:t>Pro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i</a:t>
            </a:r>
            <a:r>
              <a:rPr sz="2600" spc="-15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ing	a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ce</a:t>
            </a:r>
            <a:r>
              <a:rPr sz="2600" spc="-10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s	</a:t>
            </a:r>
            <a:r>
              <a:rPr sz="2600" spc="-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o	far	m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re	mic</a:t>
            </a:r>
            <a:r>
              <a:rPr sz="2600" spc="-10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o</a:t>
            </a:r>
            <a:r>
              <a:rPr sz="2600" spc="5" dirty="0">
                <a:latin typeface="Arial MT"/>
                <a:cs typeface="Arial MT"/>
              </a:rPr>
              <a:t>b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al	di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-15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sity  than has been viewed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dirty="0">
                <a:latin typeface="Arial MT"/>
                <a:cs typeface="Arial MT"/>
              </a:rPr>
              <a:t> 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petri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dish.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1300" y="1270"/>
            <a:ext cx="6123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0" marR="5080" indent="-95885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292934"/>
                </a:solidFill>
                <a:latin typeface="Arial Black"/>
                <a:cs typeface="Arial Black"/>
              </a:rPr>
              <a:t>DIFFERENT</a:t>
            </a:r>
            <a:r>
              <a:rPr b="0" spc="-55" dirty="0">
                <a:solidFill>
                  <a:srgbClr val="292934"/>
                </a:solidFill>
                <a:latin typeface="Arial Black"/>
                <a:cs typeface="Arial Black"/>
              </a:rPr>
              <a:t> </a:t>
            </a:r>
            <a:r>
              <a:rPr b="0" dirty="0">
                <a:solidFill>
                  <a:srgbClr val="292934"/>
                </a:solidFill>
                <a:latin typeface="Arial Black"/>
                <a:cs typeface="Arial Black"/>
              </a:rPr>
              <a:t>ASPECTS</a:t>
            </a:r>
            <a:r>
              <a:rPr b="0" spc="-45" dirty="0">
                <a:solidFill>
                  <a:srgbClr val="292934"/>
                </a:solidFill>
                <a:latin typeface="Arial Black"/>
                <a:cs typeface="Arial Black"/>
              </a:rPr>
              <a:t> </a:t>
            </a:r>
            <a:r>
              <a:rPr b="0" spc="-5" dirty="0">
                <a:solidFill>
                  <a:srgbClr val="292934"/>
                </a:solidFill>
                <a:latin typeface="Arial Black"/>
                <a:cs typeface="Arial Black"/>
              </a:rPr>
              <a:t>IN </a:t>
            </a:r>
            <a:r>
              <a:rPr b="0" spc="-1185" dirty="0">
                <a:solidFill>
                  <a:srgbClr val="292934"/>
                </a:solidFill>
                <a:latin typeface="Arial Black"/>
                <a:cs typeface="Arial Black"/>
              </a:rPr>
              <a:t> </a:t>
            </a:r>
            <a:r>
              <a:rPr b="0" spc="-25" dirty="0">
                <a:solidFill>
                  <a:srgbClr val="292934"/>
                </a:solidFill>
                <a:latin typeface="Arial Black"/>
                <a:cs typeface="Arial Black"/>
              </a:rPr>
              <a:t>METAGENOMICS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5276" y="1217675"/>
            <a:ext cx="3279648" cy="53721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165068"/>
            <a:ext cx="3318510" cy="52933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Site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selection</a:t>
            </a:r>
            <a:endParaRPr sz="26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Sample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collection</a:t>
            </a:r>
            <a:endParaRPr sz="26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Filtration</a:t>
            </a:r>
            <a:endParaRPr sz="2600">
              <a:latin typeface="Arial MT"/>
              <a:cs typeface="Arial MT"/>
            </a:endParaRPr>
          </a:p>
          <a:p>
            <a:pPr marL="984885" lvl="1" indent="-515620">
              <a:lnSpc>
                <a:spcPct val="100000"/>
              </a:lnSpc>
              <a:spcBef>
                <a:spcPts val="490"/>
              </a:spcBef>
              <a:buChar char="•"/>
              <a:tabLst>
                <a:tab pos="984885" algn="l"/>
                <a:tab pos="985519" algn="l"/>
              </a:tabLst>
            </a:pPr>
            <a:r>
              <a:rPr sz="2000" dirty="0">
                <a:latin typeface="Arial MT"/>
                <a:cs typeface="Arial MT"/>
              </a:rPr>
              <a:t>Recording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metadata</a:t>
            </a:r>
            <a:endParaRPr sz="20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DNA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5" dirty="0">
                <a:latin typeface="Arial MT"/>
                <a:cs typeface="Arial MT"/>
              </a:rPr>
              <a:t>x</a:t>
            </a:r>
            <a:r>
              <a:rPr sz="2600" dirty="0">
                <a:latin typeface="Arial MT"/>
                <a:cs typeface="Arial MT"/>
              </a:rPr>
              <a:t>traction</a:t>
            </a:r>
            <a:endParaRPr sz="2600">
              <a:latin typeface="Arial MT"/>
              <a:cs typeface="Arial MT"/>
            </a:endParaRPr>
          </a:p>
          <a:p>
            <a:pPr marL="984885" lvl="1" indent="-515620">
              <a:lnSpc>
                <a:spcPct val="100000"/>
              </a:lnSpc>
              <a:spcBef>
                <a:spcPts val="490"/>
              </a:spcBef>
              <a:buChar char="•"/>
              <a:tabLst>
                <a:tab pos="984885" algn="l"/>
                <a:tab pos="985519" algn="l"/>
              </a:tabLst>
            </a:pPr>
            <a:r>
              <a:rPr sz="2000" dirty="0">
                <a:latin typeface="Arial MT"/>
                <a:cs typeface="Arial MT"/>
              </a:rPr>
              <a:t>DNA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enri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hment</a:t>
            </a:r>
            <a:endParaRPr sz="20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Sequencing</a:t>
            </a:r>
            <a:endParaRPr sz="2600">
              <a:latin typeface="Arial MT"/>
              <a:cs typeface="Arial MT"/>
            </a:endParaRPr>
          </a:p>
          <a:p>
            <a:pPr marL="984885" indent="-51562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000" dirty="0">
                <a:latin typeface="Arial MT"/>
                <a:cs typeface="Arial MT"/>
              </a:rPr>
              <a:t>Ribotyping</a:t>
            </a:r>
            <a:endParaRPr sz="2000">
              <a:latin typeface="Arial MT"/>
              <a:cs typeface="Arial MT"/>
            </a:endParaRPr>
          </a:p>
          <a:p>
            <a:pPr marL="984885" indent="-51562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000" dirty="0">
                <a:latin typeface="Arial MT"/>
                <a:cs typeface="Arial MT"/>
              </a:rPr>
              <a:t>Shotgun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sequencing</a:t>
            </a:r>
            <a:endParaRPr sz="20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1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Assembly</a:t>
            </a:r>
            <a:endParaRPr sz="26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Binning</a:t>
            </a:r>
            <a:endParaRPr sz="26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Annotation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0734" y="89408"/>
            <a:ext cx="7096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1955" marR="5080" indent="-1659889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292934"/>
                </a:solidFill>
              </a:rPr>
              <a:t>SCHEMATIC</a:t>
            </a:r>
            <a:r>
              <a:rPr spc="-50" dirty="0">
                <a:solidFill>
                  <a:srgbClr val="292934"/>
                </a:solidFill>
              </a:rPr>
              <a:t> </a:t>
            </a:r>
            <a:r>
              <a:rPr spc="-10" dirty="0">
                <a:solidFill>
                  <a:srgbClr val="292934"/>
                </a:solidFill>
              </a:rPr>
              <a:t>OVERVIEW</a:t>
            </a:r>
            <a:r>
              <a:rPr spc="-25" dirty="0">
                <a:solidFill>
                  <a:srgbClr val="292934"/>
                </a:solidFill>
              </a:rPr>
              <a:t> </a:t>
            </a:r>
            <a:r>
              <a:rPr dirty="0">
                <a:solidFill>
                  <a:srgbClr val="292934"/>
                </a:solidFill>
              </a:rPr>
              <a:t>OF</a:t>
            </a:r>
            <a:r>
              <a:rPr spc="-20" dirty="0">
                <a:solidFill>
                  <a:srgbClr val="292934"/>
                </a:solidFill>
              </a:rPr>
              <a:t> </a:t>
            </a:r>
            <a:r>
              <a:rPr dirty="0">
                <a:solidFill>
                  <a:srgbClr val="292934"/>
                </a:solidFill>
              </a:rPr>
              <a:t>THE </a:t>
            </a:r>
            <a:r>
              <a:rPr spc="-985" dirty="0">
                <a:solidFill>
                  <a:srgbClr val="292934"/>
                </a:solidFill>
              </a:rPr>
              <a:t> </a:t>
            </a:r>
            <a:r>
              <a:rPr spc="-25" dirty="0">
                <a:solidFill>
                  <a:srgbClr val="292934"/>
                </a:solidFill>
              </a:rPr>
              <a:t>METAGENOMICS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073" y="424941"/>
            <a:ext cx="416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1.SITE</a:t>
            </a:r>
            <a:r>
              <a:rPr spc="-80" dirty="0"/>
              <a:t> </a:t>
            </a:r>
            <a:r>
              <a:rPr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30"/>
            <a:ext cx="807339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Char char="–"/>
              <a:tabLst>
                <a:tab pos="308610" algn="l"/>
              </a:tabLst>
            </a:pPr>
            <a:r>
              <a:rPr sz="2600" dirty="0">
                <a:latin typeface="Arial MT"/>
                <a:cs typeface="Arial MT"/>
              </a:rPr>
              <a:t>Collect more information about the habitat (physical,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chemical,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ecological)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so</a:t>
            </a:r>
            <a:r>
              <a:rPr sz="2600" dirty="0">
                <a:latin typeface="Arial MT"/>
                <a:cs typeface="Arial MT"/>
              </a:rPr>
              <a:t> more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insight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can</a:t>
            </a:r>
            <a:r>
              <a:rPr sz="2600" dirty="0">
                <a:latin typeface="Arial MT"/>
                <a:cs typeface="Arial MT"/>
              </a:rPr>
              <a:t> be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derived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from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metagenomic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–"/>
            </a:pPr>
            <a:endParaRPr sz="38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Char char="–"/>
              <a:tabLst>
                <a:tab pos="343535" algn="l"/>
              </a:tabLst>
            </a:pP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" dirty="0">
                <a:latin typeface="Arial MT"/>
                <a:cs typeface="Arial MT"/>
              </a:rPr>
              <a:t>discovery </a:t>
            </a:r>
            <a:r>
              <a:rPr sz="2600" dirty="0">
                <a:latin typeface="Arial MT"/>
                <a:cs typeface="Arial MT"/>
              </a:rPr>
              <a:t>of the </a:t>
            </a:r>
            <a:r>
              <a:rPr sz="2600" b="1" i="1" dirty="0">
                <a:latin typeface="Arial"/>
                <a:cs typeface="Arial"/>
              </a:rPr>
              <a:t>keystone species </a:t>
            </a:r>
            <a:r>
              <a:rPr sz="2600" dirty="0">
                <a:latin typeface="Arial MT"/>
                <a:cs typeface="Arial MT"/>
              </a:rPr>
              <a:t>replies on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knowledge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site.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054" y="287782"/>
            <a:ext cx="294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70" dirty="0"/>
              <a:t> </a:t>
            </a:r>
            <a:r>
              <a:rPr spc="-5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693659" cy="4734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Arial"/>
                <a:cs typeface="Arial"/>
              </a:rPr>
              <a:t>Sample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Size</a:t>
            </a:r>
            <a:r>
              <a:rPr sz="2600" b="1" spc="5" dirty="0">
                <a:latin typeface="Arial"/>
                <a:cs typeface="Arial"/>
              </a:rPr>
              <a:t> and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Number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of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Samples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600" dirty="0">
                <a:latin typeface="Arial MT"/>
                <a:cs typeface="Arial MT"/>
              </a:rPr>
              <a:t>First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crucial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step</a:t>
            </a:r>
            <a:endParaRPr sz="26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756920" algn="l"/>
                <a:tab pos="2666365" algn="l"/>
                <a:tab pos="3950970" algn="l"/>
                <a:tab pos="5420360" algn="l"/>
                <a:tab pos="6099810" algn="l"/>
                <a:tab pos="7403465" algn="l"/>
              </a:tabLst>
            </a:pPr>
            <a:r>
              <a:rPr sz="2600" dirty="0">
                <a:latin typeface="Arial MT"/>
                <a:cs typeface="Arial MT"/>
              </a:rPr>
              <a:t>R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ref</a:t>
            </a:r>
            <a:r>
              <a:rPr sz="2600" spc="-1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ction	c</a:t>
            </a:r>
            <a:r>
              <a:rPr sz="2600" spc="5" dirty="0">
                <a:latin typeface="Arial MT"/>
                <a:cs typeface="Arial MT"/>
              </a:rPr>
              <a:t>u</a:t>
            </a:r>
            <a:r>
              <a:rPr sz="2600" dirty="0">
                <a:latin typeface="Arial MT"/>
                <a:cs typeface="Arial MT"/>
              </a:rPr>
              <a:t>rves:	e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timate	the	fraction	of  species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sequenced</a:t>
            </a:r>
            <a:endParaRPr sz="2600">
              <a:latin typeface="Arial MT"/>
              <a:cs typeface="Arial MT"/>
            </a:endParaRPr>
          </a:p>
          <a:p>
            <a:pPr marL="2431415">
              <a:lnSpc>
                <a:spcPct val="100000"/>
              </a:lnSpc>
              <a:spcBef>
                <a:spcPts val="835"/>
              </a:spcBef>
            </a:pPr>
            <a:r>
              <a:rPr sz="3600" b="1" dirty="0">
                <a:latin typeface="Arial"/>
                <a:cs typeface="Arial"/>
              </a:rPr>
              <a:t>3.</a:t>
            </a:r>
            <a:r>
              <a:rPr sz="3600" b="1" spc="-35" dirty="0">
                <a:latin typeface="Arial"/>
                <a:cs typeface="Arial"/>
              </a:rPr>
              <a:t> FILTERING</a:t>
            </a:r>
            <a:endParaRPr sz="3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Font typeface="Wingdings"/>
              <a:buChar char=""/>
              <a:tabLst>
                <a:tab pos="756920" algn="l"/>
              </a:tabLst>
            </a:pPr>
            <a:r>
              <a:rPr sz="2600" dirty="0">
                <a:latin typeface="Arial MT"/>
                <a:cs typeface="Arial MT"/>
              </a:rPr>
              <a:t>Size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separation</a:t>
            </a:r>
            <a:endParaRPr sz="26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600" dirty="0">
                <a:latin typeface="Arial MT"/>
                <a:cs typeface="Arial MT"/>
              </a:rPr>
              <a:t>Goals:</a:t>
            </a:r>
            <a:endParaRPr sz="2600">
              <a:latin typeface="Arial MT"/>
              <a:cs typeface="Arial MT"/>
            </a:endParaRPr>
          </a:p>
          <a:p>
            <a:pPr marL="1327785" lvl="2" indent="-457834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1327785" algn="l"/>
                <a:tab pos="1328420" algn="l"/>
              </a:tabLst>
            </a:pPr>
            <a:r>
              <a:rPr sz="2400" spc="-5" dirty="0">
                <a:latin typeface="Arial MT"/>
                <a:cs typeface="Arial MT"/>
              </a:rPr>
              <a:t>get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much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1327785" lvl="2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27785" algn="l"/>
                <a:tab pos="1328420" algn="l"/>
              </a:tabLst>
            </a:pPr>
            <a:r>
              <a:rPr sz="2400" spc="-5" dirty="0">
                <a:latin typeface="Arial MT"/>
                <a:cs typeface="Arial MT"/>
              </a:rPr>
              <a:t>leave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much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 don’t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need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786130"/>
            <a:ext cx="8074025" cy="5257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Arial"/>
                <a:cs typeface="Arial"/>
              </a:rPr>
              <a:t>Recording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Metadata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75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 MT"/>
                <a:cs typeface="Arial MT"/>
              </a:rPr>
              <a:t>Metadata</a:t>
            </a:r>
            <a:r>
              <a:rPr sz="2600" spc="5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5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5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‘‘data</a:t>
            </a:r>
            <a:r>
              <a:rPr sz="2600" spc="55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about</a:t>
            </a:r>
            <a:r>
              <a:rPr sz="2600" spc="5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5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data’’:</a:t>
            </a:r>
            <a:r>
              <a:rPr sz="2600" spc="5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where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samples were taken </a:t>
            </a:r>
            <a:r>
              <a:rPr sz="2600" spc="-5" dirty="0">
                <a:latin typeface="Arial MT"/>
                <a:cs typeface="Arial MT"/>
              </a:rPr>
              <a:t>from, </a:t>
            </a:r>
            <a:r>
              <a:rPr sz="2600" dirty="0">
                <a:latin typeface="Arial MT"/>
                <a:cs typeface="Arial MT"/>
              </a:rPr>
              <a:t>when,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under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which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conditions.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38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dirty="0">
                <a:latin typeface="Arial MT"/>
                <a:cs typeface="Arial MT"/>
              </a:rPr>
              <a:t> should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standard,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comprehensive,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amenable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computation.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38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dirty="0">
                <a:latin typeface="Arial MT"/>
                <a:cs typeface="Arial MT"/>
              </a:rPr>
              <a:t>Genomic Standards Consortium: standardize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 description of genomes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metagenomes 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exchange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genomic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metadata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1123</Words>
  <Application>Microsoft Macintosh PowerPoint</Application>
  <PresentationFormat>On-screen Show (4:3)</PresentationFormat>
  <Paragraphs>226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Arial MT</vt:lpstr>
      <vt:lpstr>Calibri</vt:lpstr>
      <vt:lpstr>Wingdings</vt:lpstr>
      <vt:lpstr>Office Theme</vt:lpstr>
      <vt:lpstr>METAGENOMICS &amp;  MICROBIAL IDENTIFICATION</vt:lpstr>
      <vt:lpstr>INTRODUCTION</vt:lpstr>
      <vt:lpstr>MICROBES ARE BENEFICIAL</vt:lpstr>
      <vt:lpstr>Microbiology Till Metagenomics</vt:lpstr>
      <vt:lpstr>DIFFERENT ASPECTS IN  METAGENOMICS</vt:lpstr>
      <vt:lpstr>SCHEMATIC OVERVIEW OF THE  METAGENOMICS</vt:lpstr>
      <vt:lpstr>1.SITE SELECTION</vt:lpstr>
      <vt:lpstr>2. SAMPLING</vt:lpstr>
      <vt:lpstr>PowerPoint Presentation</vt:lpstr>
      <vt:lpstr>4. DNA EXTRACTION</vt:lpstr>
      <vt:lpstr>Techniques for the enrichment of  genomic DNA</vt:lpstr>
      <vt:lpstr>PowerPoint Presentation</vt:lpstr>
      <vt:lpstr>5. Sequencing technology</vt:lpstr>
      <vt:lpstr>16S rRNA</vt:lpstr>
      <vt:lpstr>RIBOTYPING</vt:lpstr>
      <vt:lpstr>Environmental Shotgun Sequencing</vt:lpstr>
      <vt:lpstr>PowerPoint Presentation</vt:lpstr>
      <vt:lpstr>Pyrosequencing</vt:lpstr>
      <vt:lpstr>6. ASSEMBLY</vt:lpstr>
      <vt:lpstr>PowerPoint Presentation</vt:lpstr>
      <vt:lpstr>7. BINNING</vt:lpstr>
      <vt:lpstr>8. ANNOTATION</vt:lpstr>
      <vt:lpstr>APPLICATIONS</vt:lpstr>
      <vt:lpstr>ADVANTAGES OF METAGENOMICS</vt:lpstr>
      <vt:lpstr>PowerPoint Presentation</vt:lpstr>
      <vt:lpstr>LIMITATIONS OF METAGENOMICS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METAGENOMICS &amp;  MICROBIAL IDENTIFICATION</dc:title>
  <cp:lastModifiedBy>Okendo, Javan (NIH/NHGRI) [F]</cp:lastModifiedBy>
  <cp:revision>2</cp:revision>
  <dcterms:created xsi:type="dcterms:W3CDTF">2023-09-13T16:41:23Z</dcterms:created>
  <dcterms:modified xsi:type="dcterms:W3CDTF">2023-09-24T00:13:01Z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2023-09-13T00:00:00Z</vt:filetime>
  </property>
</Properties>
</file>