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88" r:id="rId5"/>
    <p:sldId id="259" r:id="rId6"/>
    <p:sldId id="260" r:id="rId7"/>
    <p:sldId id="261" r:id="rId8"/>
    <p:sldId id="262" r:id="rId9"/>
    <p:sldId id="289" r:id="rId10"/>
    <p:sldId id="290" r:id="rId11"/>
    <p:sldId id="263" r:id="rId12"/>
    <p:sldId id="264" r:id="rId13"/>
    <p:sldId id="265" r:id="rId14"/>
    <p:sldId id="266" r:id="rId15"/>
    <p:sldId id="267" r:id="rId16"/>
    <p:sldId id="2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B45D7-75BB-D700-EA4E-4EB4B11921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8C1092-278D-A832-DBC9-2D9A8DB0D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D62B8-91E9-DBC8-F909-157C1D1E8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C9FF-6F27-A149-BB35-41ED1994B634}" type="datetimeFigureOut">
              <a:rPr lang="en-US" smtClean="0"/>
              <a:t>9/25/23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07F66-9AC6-1E86-84D9-70A7BD3B9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ACB93-2D18-A185-F2B8-997B4CA32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92EF1-8A5C-164B-AA33-649C3798D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359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F53C5-AC2B-17D8-4DED-7AA7681FC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DDE329-D5DC-7D74-EE40-E9B4BED96F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A8872-34B1-7467-9142-59043A195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C9FF-6F27-A149-BB35-41ED1994B634}" type="datetimeFigureOut">
              <a:rPr lang="en-US" smtClean="0"/>
              <a:t>9/25/23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B7DB4-FA10-C6C5-683D-D7FA3F4F4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55E67-EA57-6D5B-9DF2-7FDABCF82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92EF1-8A5C-164B-AA33-649C3798D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2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ECCC01-9755-BF36-147D-2B43E36A8F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E074EA-A05E-598B-8B36-556E7057DF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2995F-EC59-2A76-9F3E-6E26C8051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C9FF-6F27-A149-BB35-41ED1994B634}" type="datetimeFigureOut">
              <a:rPr lang="en-US" smtClean="0"/>
              <a:t>9/25/23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BDEDBA-1ACC-3B74-3643-02BE6A957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18F49-A9BF-8F8C-C76B-7ED41BEFE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92EF1-8A5C-164B-AA33-649C3798D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765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99394-4577-69CA-069A-76C78561C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489AB-7F38-7868-9FBA-3C5EA3A91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FA4EE-3ED7-7B76-CB71-1488E4007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C9FF-6F27-A149-BB35-41ED1994B634}" type="datetimeFigureOut">
              <a:rPr lang="en-US" smtClean="0"/>
              <a:t>9/25/23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C18EA-8564-CA99-8F51-02C0A61F3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FB706-8024-CBD1-FEE7-575514E77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92EF1-8A5C-164B-AA33-649C3798D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030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0D50A-498C-7F05-26FE-4B54BC015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2069EF-6EA2-E343-F190-44DA8B767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F625A4-A923-248C-00EC-88FDC69B2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C9FF-6F27-A149-BB35-41ED1994B634}" type="datetimeFigureOut">
              <a:rPr lang="en-US" smtClean="0"/>
              <a:t>9/25/23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965FF-66E6-9F62-ECF1-9B1D05B47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BC65B-A9F4-AAB6-D5B4-4AE2A478D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92EF1-8A5C-164B-AA33-649C3798D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009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BFF69-FEDE-D5F1-DBEF-8FD3374F1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83061-552F-36B2-74F0-DCF9AA62AD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68C618-4137-4D7E-D556-AA1593C762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F322B2-F496-0894-98DC-83DA71F52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C9FF-6F27-A149-BB35-41ED1994B634}" type="datetimeFigureOut">
              <a:rPr lang="en-US" smtClean="0"/>
              <a:t>9/25/23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0C4687-056A-75BF-7DB3-FFB610FA2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E2B35F-F312-0B96-631E-5398172C2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92EF1-8A5C-164B-AA33-649C3798D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819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548B1-3425-077A-BA4A-94568E122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2D2F3C-83C9-007F-574E-AC4994B705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4C50B4-C416-8438-1682-461AAF4BFF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07B138-3B83-D05F-ABC8-43899862FF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253131-5F5D-6590-83A8-070A88B38A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761718-5223-E862-123E-DF28959C8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C9FF-6F27-A149-BB35-41ED1994B634}" type="datetimeFigureOut">
              <a:rPr lang="en-US" smtClean="0"/>
              <a:t>9/25/23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01829E-748C-62CB-779F-E27653C61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833088-2C68-8222-977F-9A876317D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92EF1-8A5C-164B-AA33-649C3798D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542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154F9-4E8D-6C17-CA8A-0D03FFB49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64C3E7-37A7-6CFD-659A-1A8CE8C6D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C9FF-6F27-A149-BB35-41ED1994B634}" type="datetimeFigureOut">
              <a:rPr lang="en-US" smtClean="0"/>
              <a:t>9/25/23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64189A-483C-7DB9-A4BA-84FA3E206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049689-BA9F-1AEF-64E7-5F50B18FD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92EF1-8A5C-164B-AA33-649C3798D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514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29DC86-E328-89D5-C1F9-7E5D795D7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C9FF-6F27-A149-BB35-41ED1994B634}" type="datetimeFigureOut">
              <a:rPr lang="en-US" smtClean="0"/>
              <a:t>9/25/23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1103D2-2DCC-9EE3-8942-EDBF3F763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7808C3-7797-C6AA-D325-5FBE997E8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92EF1-8A5C-164B-AA33-649C3798D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054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68341-CFFF-9F9C-9F44-BD530737D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ACA2C-CC8E-F8EF-BB9A-BBA23B024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49A04D-E77C-5F72-F2F5-9D86EFA64A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854B90-D38C-6932-FDF7-883469B93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C9FF-6F27-A149-BB35-41ED1994B634}" type="datetimeFigureOut">
              <a:rPr lang="en-US" smtClean="0"/>
              <a:t>9/25/23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8289C-EC82-98D0-230A-64AAB6D8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513925-9B95-30A5-BA2D-27B70EC05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92EF1-8A5C-164B-AA33-649C3798D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244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8FD48-242B-5674-284E-13A2D2446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706021-F153-A031-1BFD-6CCA3015BE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9668BF-2055-805D-CA8F-52F94CBE1A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FD2379-B47F-C869-E356-D9915B632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C9FF-6F27-A149-BB35-41ED1994B634}" type="datetimeFigureOut">
              <a:rPr lang="en-US" smtClean="0"/>
              <a:t>9/25/23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F2249B-23A1-AAEA-0889-320EA6F07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91F16C-0E5A-D94C-7088-204450427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92EF1-8A5C-164B-AA33-649C3798D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471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04754A-3D2C-3803-51E2-7A2EACEBF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BD5C77-DA4C-B45A-0C7D-3284CB83E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45D59-5E9C-9264-61A2-0333CDD1EE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CC9FF-6F27-A149-BB35-41ED1994B634}" type="datetimeFigureOut">
              <a:rPr lang="en-US" smtClean="0"/>
              <a:t>9/25/23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748F8-1F81-2655-0102-9E4996271F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1534D-267F-4E2F-C0F4-2ADA7F3908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A92EF1-8A5C-164B-AA33-649C3798D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868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D4B47-8B88-5868-0EAE-2150BAFE74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0317" y="565315"/>
            <a:ext cx="10531366" cy="2387600"/>
          </a:xfrm>
        </p:spPr>
        <p:txBody>
          <a:bodyPr/>
          <a:lstStyle/>
          <a:p>
            <a:r>
              <a:rPr lang="en-US" dirty="0"/>
              <a:t>Introduction to genome assembly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B8C0FA-DCF7-F455-8988-6B9A4D111F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Javan Okendo, PhD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836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4993" y="412579"/>
            <a:ext cx="102120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848215" algn="l"/>
              </a:tabLst>
            </a:pPr>
            <a:r>
              <a:rPr spc="-819" dirty="0"/>
              <a:t>C</a:t>
            </a:r>
            <a:r>
              <a:rPr spc="-340" dirty="0"/>
              <a:t>a</a:t>
            </a:r>
            <a:r>
              <a:rPr spc="-490" dirty="0"/>
              <a:t>n</a:t>
            </a:r>
            <a:r>
              <a:rPr spc="-175" dirty="0"/>
              <a:t> </a:t>
            </a:r>
            <a:r>
              <a:rPr spc="-500" dirty="0"/>
              <a:t>y</a:t>
            </a:r>
            <a:r>
              <a:rPr spc="-580" dirty="0"/>
              <a:t>o</a:t>
            </a:r>
            <a:r>
              <a:rPr spc="-490" dirty="0"/>
              <a:t>u</a:t>
            </a:r>
            <a:r>
              <a:rPr spc="-175" dirty="0"/>
              <a:t> </a:t>
            </a:r>
            <a:r>
              <a:rPr spc="-180" dirty="0"/>
              <a:t>i</a:t>
            </a:r>
            <a:r>
              <a:rPr spc="-450" dirty="0"/>
              <a:t>de</a:t>
            </a:r>
            <a:r>
              <a:rPr spc="-425" dirty="0"/>
              <a:t>n</a:t>
            </a:r>
            <a:r>
              <a:rPr spc="-235" dirty="0"/>
              <a:t>t</a:t>
            </a:r>
            <a:r>
              <a:rPr spc="-180" dirty="0"/>
              <a:t>i</a:t>
            </a:r>
            <a:r>
              <a:rPr spc="-170" dirty="0"/>
              <a:t>f</a:t>
            </a:r>
            <a:r>
              <a:rPr spc="-495" dirty="0"/>
              <a:t>y</a:t>
            </a:r>
            <a:r>
              <a:rPr spc="-180" dirty="0"/>
              <a:t> </a:t>
            </a:r>
            <a:r>
              <a:rPr spc="-325" dirty="0"/>
              <a:t>w</a:t>
            </a:r>
            <a:r>
              <a:rPr spc="-450" dirty="0"/>
              <a:t>h</a:t>
            </a:r>
            <a:r>
              <a:rPr spc="-215" dirty="0"/>
              <a:t>i</a:t>
            </a:r>
            <a:r>
              <a:rPr spc="-409" dirty="0"/>
              <a:t>c</a:t>
            </a:r>
            <a:r>
              <a:rPr spc="-490" dirty="0"/>
              <a:t>h</a:t>
            </a:r>
            <a:r>
              <a:rPr spc="-175" dirty="0"/>
              <a:t> </a:t>
            </a:r>
            <a:r>
              <a:rPr spc="-580" dirty="0"/>
              <a:t>o</a:t>
            </a:r>
            <a:r>
              <a:rPr spc="-165" dirty="0"/>
              <a:t>f</a:t>
            </a:r>
            <a:r>
              <a:rPr spc="-175" dirty="0"/>
              <a:t> </a:t>
            </a:r>
            <a:r>
              <a:rPr spc="-170" dirty="0"/>
              <a:t>t</a:t>
            </a:r>
            <a:r>
              <a:rPr spc="-450" dirty="0"/>
              <a:t>he</a:t>
            </a:r>
            <a:r>
              <a:rPr spc="-500" dirty="0"/>
              <a:t>s</a:t>
            </a:r>
            <a:r>
              <a:rPr spc="-409" dirty="0"/>
              <a:t>e</a:t>
            </a:r>
            <a:r>
              <a:rPr spc="-175" dirty="0"/>
              <a:t> </a:t>
            </a:r>
            <a:r>
              <a:rPr spc="-180" dirty="0"/>
              <a:t>i</a:t>
            </a:r>
            <a:r>
              <a:rPr spc="-495" dirty="0"/>
              <a:t>s</a:t>
            </a:r>
            <a:r>
              <a:rPr spc="-180" dirty="0"/>
              <a:t> </a:t>
            </a:r>
            <a:r>
              <a:rPr spc="-335" dirty="0"/>
              <a:t>a</a:t>
            </a:r>
            <a:r>
              <a:rPr spc="-180" dirty="0"/>
              <a:t> </a:t>
            </a:r>
            <a:r>
              <a:rPr spc="-450" dirty="0"/>
              <a:t>g</a:t>
            </a:r>
            <a:r>
              <a:rPr spc="-295" dirty="0"/>
              <a:t>r</a:t>
            </a:r>
            <a:r>
              <a:rPr spc="-340" dirty="0"/>
              <a:t>a</a:t>
            </a:r>
            <a:r>
              <a:rPr spc="-520" dirty="0"/>
              <a:t>ph?</a:t>
            </a:r>
            <a:r>
              <a:rPr dirty="0"/>
              <a:t>	</a:t>
            </a:r>
            <a:r>
              <a:rPr sz="4800" spc="-715" dirty="0">
                <a:solidFill>
                  <a:srgbClr val="008C00"/>
                </a:solidFill>
              </a:rPr>
              <a:t>B</a:t>
            </a:r>
            <a:endParaRPr sz="4800"/>
          </a:p>
        </p:txBody>
      </p:sp>
      <p:grpSp>
        <p:nvGrpSpPr>
          <p:cNvPr id="3" name="object 3"/>
          <p:cNvGrpSpPr/>
          <p:nvPr/>
        </p:nvGrpSpPr>
        <p:grpSpPr>
          <a:xfrm>
            <a:off x="6413500" y="1689100"/>
            <a:ext cx="2565400" cy="2743200"/>
            <a:chOff x="6413500" y="1689100"/>
            <a:chExt cx="2565400" cy="2743200"/>
          </a:xfrm>
        </p:grpSpPr>
        <p:sp>
          <p:nvSpPr>
            <p:cNvPr id="4" name="object 4"/>
            <p:cNvSpPr/>
            <p:nvPr/>
          </p:nvSpPr>
          <p:spPr>
            <a:xfrm>
              <a:off x="6635750" y="2063750"/>
              <a:ext cx="190500" cy="2317750"/>
            </a:xfrm>
            <a:custGeom>
              <a:avLst/>
              <a:gdLst/>
              <a:ahLst/>
              <a:cxnLst/>
              <a:rect l="l" t="t" r="r" b="b"/>
              <a:pathLst>
                <a:path w="190500" h="2317750">
                  <a:moveTo>
                    <a:pt x="190500" y="0"/>
                  </a:moveTo>
                  <a:lnTo>
                    <a:pt x="0" y="0"/>
                  </a:lnTo>
                  <a:lnTo>
                    <a:pt x="0" y="2317750"/>
                  </a:lnTo>
                  <a:lnTo>
                    <a:pt x="190500" y="2317750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635750" y="2063750"/>
              <a:ext cx="190500" cy="2317750"/>
            </a:xfrm>
            <a:custGeom>
              <a:avLst/>
              <a:gdLst/>
              <a:ahLst/>
              <a:cxnLst/>
              <a:rect l="l" t="t" r="r" b="b"/>
              <a:pathLst>
                <a:path w="190500" h="2317750">
                  <a:moveTo>
                    <a:pt x="0" y="0"/>
                  </a:moveTo>
                  <a:lnTo>
                    <a:pt x="190500" y="0"/>
                  </a:lnTo>
                  <a:lnTo>
                    <a:pt x="190500" y="2317749"/>
                  </a:lnTo>
                </a:path>
                <a:path w="190500" h="2317750">
                  <a:moveTo>
                    <a:pt x="0" y="2317749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877050" y="3092450"/>
              <a:ext cx="190500" cy="1289050"/>
            </a:xfrm>
            <a:custGeom>
              <a:avLst/>
              <a:gdLst/>
              <a:ahLst/>
              <a:cxnLst/>
              <a:rect l="l" t="t" r="r" b="b"/>
              <a:pathLst>
                <a:path w="190500" h="1289050">
                  <a:moveTo>
                    <a:pt x="190500" y="0"/>
                  </a:moveTo>
                  <a:lnTo>
                    <a:pt x="0" y="0"/>
                  </a:lnTo>
                  <a:lnTo>
                    <a:pt x="0" y="1289050"/>
                  </a:lnTo>
                  <a:lnTo>
                    <a:pt x="190500" y="1289050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877050" y="3092450"/>
              <a:ext cx="190500" cy="1289050"/>
            </a:xfrm>
            <a:custGeom>
              <a:avLst/>
              <a:gdLst/>
              <a:ahLst/>
              <a:cxnLst/>
              <a:rect l="l" t="t" r="r" b="b"/>
              <a:pathLst>
                <a:path w="190500" h="1289050">
                  <a:moveTo>
                    <a:pt x="0" y="0"/>
                  </a:moveTo>
                  <a:lnTo>
                    <a:pt x="190500" y="0"/>
                  </a:lnTo>
                  <a:lnTo>
                    <a:pt x="190500" y="1289049"/>
                  </a:lnTo>
                </a:path>
                <a:path w="190500" h="1289050">
                  <a:moveTo>
                    <a:pt x="0" y="1289049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473950" y="3041650"/>
              <a:ext cx="190500" cy="1339850"/>
            </a:xfrm>
            <a:custGeom>
              <a:avLst/>
              <a:gdLst/>
              <a:ahLst/>
              <a:cxnLst/>
              <a:rect l="l" t="t" r="r" b="b"/>
              <a:pathLst>
                <a:path w="190500" h="1339850">
                  <a:moveTo>
                    <a:pt x="190500" y="0"/>
                  </a:moveTo>
                  <a:lnTo>
                    <a:pt x="0" y="0"/>
                  </a:lnTo>
                  <a:lnTo>
                    <a:pt x="0" y="1339850"/>
                  </a:lnTo>
                  <a:lnTo>
                    <a:pt x="190500" y="1339850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473950" y="3041650"/>
              <a:ext cx="190500" cy="1339850"/>
            </a:xfrm>
            <a:custGeom>
              <a:avLst/>
              <a:gdLst/>
              <a:ahLst/>
              <a:cxnLst/>
              <a:rect l="l" t="t" r="r" b="b"/>
              <a:pathLst>
                <a:path w="190500" h="1339850">
                  <a:moveTo>
                    <a:pt x="0" y="0"/>
                  </a:moveTo>
                  <a:lnTo>
                    <a:pt x="190500" y="0"/>
                  </a:lnTo>
                  <a:lnTo>
                    <a:pt x="190500" y="1339849"/>
                  </a:lnTo>
                </a:path>
                <a:path w="190500" h="1339850">
                  <a:moveTo>
                    <a:pt x="0" y="1339849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715250" y="2012950"/>
              <a:ext cx="190500" cy="2368550"/>
            </a:xfrm>
            <a:custGeom>
              <a:avLst/>
              <a:gdLst/>
              <a:ahLst/>
              <a:cxnLst/>
              <a:rect l="l" t="t" r="r" b="b"/>
              <a:pathLst>
                <a:path w="190500" h="2368550">
                  <a:moveTo>
                    <a:pt x="190500" y="0"/>
                  </a:moveTo>
                  <a:lnTo>
                    <a:pt x="0" y="0"/>
                  </a:lnTo>
                  <a:lnTo>
                    <a:pt x="0" y="2368550"/>
                  </a:lnTo>
                  <a:lnTo>
                    <a:pt x="190500" y="2368550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715250" y="2012950"/>
              <a:ext cx="190500" cy="2368550"/>
            </a:xfrm>
            <a:custGeom>
              <a:avLst/>
              <a:gdLst/>
              <a:ahLst/>
              <a:cxnLst/>
              <a:rect l="l" t="t" r="r" b="b"/>
              <a:pathLst>
                <a:path w="190500" h="2368550">
                  <a:moveTo>
                    <a:pt x="0" y="0"/>
                  </a:moveTo>
                  <a:lnTo>
                    <a:pt x="190500" y="0"/>
                  </a:lnTo>
                  <a:lnTo>
                    <a:pt x="190500" y="2368549"/>
                  </a:lnTo>
                </a:path>
                <a:path w="190500" h="2368550">
                  <a:moveTo>
                    <a:pt x="0" y="2368549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324850" y="2495550"/>
              <a:ext cx="190500" cy="1885950"/>
            </a:xfrm>
            <a:custGeom>
              <a:avLst/>
              <a:gdLst/>
              <a:ahLst/>
              <a:cxnLst/>
              <a:rect l="l" t="t" r="r" b="b"/>
              <a:pathLst>
                <a:path w="190500" h="1885950">
                  <a:moveTo>
                    <a:pt x="190500" y="0"/>
                  </a:moveTo>
                  <a:lnTo>
                    <a:pt x="0" y="0"/>
                  </a:lnTo>
                  <a:lnTo>
                    <a:pt x="0" y="1885950"/>
                  </a:lnTo>
                  <a:lnTo>
                    <a:pt x="190500" y="1885950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324850" y="2495550"/>
              <a:ext cx="190500" cy="1885950"/>
            </a:xfrm>
            <a:custGeom>
              <a:avLst/>
              <a:gdLst/>
              <a:ahLst/>
              <a:cxnLst/>
              <a:rect l="l" t="t" r="r" b="b"/>
              <a:pathLst>
                <a:path w="190500" h="1885950">
                  <a:moveTo>
                    <a:pt x="0" y="0"/>
                  </a:moveTo>
                  <a:lnTo>
                    <a:pt x="190500" y="0"/>
                  </a:lnTo>
                  <a:lnTo>
                    <a:pt x="190500" y="1885949"/>
                  </a:lnTo>
                </a:path>
                <a:path w="190500" h="1885950">
                  <a:moveTo>
                    <a:pt x="0" y="1885949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566150" y="3409950"/>
              <a:ext cx="190500" cy="971550"/>
            </a:xfrm>
            <a:custGeom>
              <a:avLst/>
              <a:gdLst/>
              <a:ahLst/>
              <a:cxnLst/>
              <a:rect l="l" t="t" r="r" b="b"/>
              <a:pathLst>
                <a:path w="190500" h="971550">
                  <a:moveTo>
                    <a:pt x="190500" y="0"/>
                  </a:moveTo>
                  <a:lnTo>
                    <a:pt x="0" y="0"/>
                  </a:lnTo>
                  <a:lnTo>
                    <a:pt x="0" y="971550"/>
                  </a:lnTo>
                  <a:lnTo>
                    <a:pt x="190500" y="971550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566150" y="3409950"/>
              <a:ext cx="190500" cy="971550"/>
            </a:xfrm>
            <a:custGeom>
              <a:avLst/>
              <a:gdLst/>
              <a:ahLst/>
              <a:cxnLst/>
              <a:rect l="l" t="t" r="r" b="b"/>
              <a:pathLst>
                <a:path w="190500" h="971550">
                  <a:moveTo>
                    <a:pt x="0" y="0"/>
                  </a:moveTo>
                  <a:lnTo>
                    <a:pt x="190500" y="0"/>
                  </a:lnTo>
                  <a:lnTo>
                    <a:pt x="190500" y="971549"/>
                  </a:lnTo>
                </a:path>
                <a:path w="190500" h="971550">
                  <a:moveTo>
                    <a:pt x="0" y="971549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426200" y="1689100"/>
              <a:ext cx="0" cy="2692400"/>
            </a:xfrm>
            <a:custGeom>
              <a:avLst/>
              <a:gdLst/>
              <a:ahLst/>
              <a:cxnLst/>
              <a:rect l="l" t="t" r="r" b="b"/>
              <a:pathLst>
                <a:path h="2692400">
                  <a:moveTo>
                    <a:pt x="0" y="2692400"/>
                  </a:moveTo>
                  <a:lnTo>
                    <a:pt x="1" y="0"/>
                  </a:lnTo>
                </a:path>
              </a:pathLst>
            </a:custGeom>
            <a:ln w="2540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426200" y="4381500"/>
              <a:ext cx="2540000" cy="50800"/>
            </a:xfrm>
            <a:custGeom>
              <a:avLst/>
              <a:gdLst/>
              <a:ahLst/>
              <a:cxnLst/>
              <a:rect l="l" t="t" r="r" b="b"/>
              <a:pathLst>
                <a:path w="2540000" h="50800">
                  <a:moveTo>
                    <a:pt x="0" y="0"/>
                  </a:moveTo>
                  <a:lnTo>
                    <a:pt x="2540000" y="1"/>
                  </a:lnTo>
                </a:path>
                <a:path w="2540000" h="50800">
                  <a:moveTo>
                    <a:pt x="0" y="0"/>
                  </a:moveTo>
                  <a:lnTo>
                    <a:pt x="0" y="50800"/>
                  </a:lnTo>
                </a:path>
                <a:path w="2540000" h="50800">
                  <a:moveTo>
                    <a:pt x="838200" y="0"/>
                  </a:moveTo>
                  <a:lnTo>
                    <a:pt x="838200" y="50800"/>
                  </a:lnTo>
                </a:path>
                <a:path w="2540000" h="50800">
                  <a:moveTo>
                    <a:pt x="1689100" y="0"/>
                  </a:moveTo>
                  <a:lnTo>
                    <a:pt x="1689100" y="50800"/>
                  </a:lnTo>
                </a:path>
                <a:path w="2540000" h="50800">
                  <a:moveTo>
                    <a:pt x="2540000" y="0"/>
                  </a:moveTo>
                  <a:lnTo>
                    <a:pt x="2540000" y="50800"/>
                  </a:lnTo>
                </a:path>
              </a:pathLst>
            </a:custGeom>
            <a:ln w="2540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660400" y="1752600"/>
            <a:ext cx="2604770" cy="2752725"/>
            <a:chOff x="660400" y="1752600"/>
            <a:chExt cx="2604770" cy="2752725"/>
          </a:xfrm>
        </p:grpSpPr>
        <p:sp>
          <p:nvSpPr>
            <p:cNvPr id="19" name="object 19"/>
            <p:cNvSpPr/>
            <p:nvPr/>
          </p:nvSpPr>
          <p:spPr>
            <a:xfrm>
              <a:off x="673100" y="1752600"/>
              <a:ext cx="0" cy="2748280"/>
            </a:xfrm>
            <a:custGeom>
              <a:avLst/>
              <a:gdLst/>
              <a:ahLst/>
              <a:cxnLst/>
              <a:rect l="l" t="t" r="r" b="b"/>
              <a:pathLst>
                <a:path h="2748279">
                  <a:moveTo>
                    <a:pt x="0" y="0"/>
                  </a:moveTo>
                  <a:lnTo>
                    <a:pt x="1" y="2748081"/>
                  </a:lnTo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73100" y="1752600"/>
              <a:ext cx="0" cy="2748280"/>
            </a:xfrm>
            <a:custGeom>
              <a:avLst/>
              <a:gdLst/>
              <a:ahLst/>
              <a:cxnLst/>
              <a:rect l="l" t="t" r="r" b="b"/>
              <a:pathLst>
                <a:path h="2748279">
                  <a:moveTo>
                    <a:pt x="0" y="0"/>
                  </a:moveTo>
                  <a:lnTo>
                    <a:pt x="1" y="2748082"/>
                  </a:lnTo>
                </a:path>
              </a:pathLst>
            </a:custGeom>
            <a:ln w="2540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73099" y="4483100"/>
              <a:ext cx="2579370" cy="9525"/>
            </a:xfrm>
            <a:custGeom>
              <a:avLst/>
              <a:gdLst/>
              <a:ahLst/>
              <a:cxnLst/>
              <a:rect l="l" t="t" r="r" b="b"/>
              <a:pathLst>
                <a:path w="2579370" h="9525">
                  <a:moveTo>
                    <a:pt x="2579004" y="0"/>
                  </a:moveTo>
                  <a:lnTo>
                    <a:pt x="0" y="9290"/>
                  </a:lnTo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73100" y="4483100"/>
              <a:ext cx="2579370" cy="9525"/>
            </a:xfrm>
            <a:custGeom>
              <a:avLst/>
              <a:gdLst/>
              <a:ahLst/>
              <a:cxnLst/>
              <a:rect l="l" t="t" r="r" b="b"/>
              <a:pathLst>
                <a:path w="2579370" h="9525">
                  <a:moveTo>
                    <a:pt x="2579004" y="0"/>
                  </a:moveTo>
                  <a:lnTo>
                    <a:pt x="0" y="9290"/>
                  </a:lnTo>
                </a:path>
              </a:pathLst>
            </a:custGeom>
            <a:ln w="2540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2500" y="3949700"/>
              <a:ext cx="101600" cy="10160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4300" y="3543300"/>
              <a:ext cx="101600" cy="11430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06600" y="2794000"/>
              <a:ext cx="101600" cy="11430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38400" y="2857500"/>
              <a:ext cx="101600" cy="10160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08100" y="3975100"/>
              <a:ext cx="101600" cy="10160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14500" y="3225800"/>
              <a:ext cx="101600" cy="10160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30300" y="3505200"/>
              <a:ext cx="101600" cy="11430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44600" y="3670300"/>
              <a:ext cx="101600" cy="101600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06600" y="3492500"/>
              <a:ext cx="101600" cy="114300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28900" y="2413000"/>
              <a:ext cx="101600" cy="101600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24100" y="3225800"/>
              <a:ext cx="101600" cy="101600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68500" y="3086100"/>
              <a:ext cx="101600" cy="101600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54300" y="2095500"/>
              <a:ext cx="101600" cy="101600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33700" y="2324100"/>
              <a:ext cx="101600" cy="101600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914400" y="1930400"/>
              <a:ext cx="2190115" cy="2317115"/>
            </a:xfrm>
            <a:custGeom>
              <a:avLst/>
              <a:gdLst/>
              <a:ahLst/>
              <a:cxnLst/>
              <a:rect l="l" t="t" r="r" b="b"/>
              <a:pathLst>
                <a:path w="2190115" h="2317115">
                  <a:moveTo>
                    <a:pt x="2190071" y="0"/>
                  </a:moveTo>
                  <a:lnTo>
                    <a:pt x="0" y="2316943"/>
                  </a:lnTo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914399" y="1930400"/>
              <a:ext cx="2190115" cy="2317115"/>
            </a:xfrm>
            <a:custGeom>
              <a:avLst/>
              <a:gdLst/>
              <a:ahLst/>
              <a:cxnLst/>
              <a:rect l="l" t="t" r="r" b="b"/>
              <a:pathLst>
                <a:path w="2190115" h="2317115">
                  <a:moveTo>
                    <a:pt x="2190072" y="0"/>
                  </a:moveTo>
                  <a:lnTo>
                    <a:pt x="0" y="2316944"/>
                  </a:lnTo>
                </a:path>
              </a:pathLst>
            </a:custGeom>
            <a:ln w="2540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9" name="object 39"/>
          <p:cNvGrpSpPr/>
          <p:nvPr/>
        </p:nvGrpSpPr>
        <p:grpSpPr>
          <a:xfrm>
            <a:off x="9355216" y="1850430"/>
            <a:ext cx="2461260" cy="2460625"/>
            <a:chOff x="9355216" y="1850430"/>
            <a:chExt cx="2461260" cy="2460625"/>
          </a:xfrm>
        </p:grpSpPr>
        <p:sp>
          <p:nvSpPr>
            <p:cNvPr id="40" name="object 40"/>
            <p:cNvSpPr/>
            <p:nvPr/>
          </p:nvSpPr>
          <p:spPr>
            <a:xfrm>
              <a:off x="9961117" y="1863130"/>
              <a:ext cx="1842135" cy="2435225"/>
            </a:xfrm>
            <a:custGeom>
              <a:avLst/>
              <a:gdLst/>
              <a:ahLst/>
              <a:cxnLst/>
              <a:rect l="l" t="t" r="r" b="b"/>
              <a:pathLst>
                <a:path w="1842134" h="2435225">
                  <a:moveTo>
                    <a:pt x="624509" y="0"/>
                  </a:moveTo>
                  <a:lnTo>
                    <a:pt x="624509" y="1217607"/>
                  </a:lnTo>
                  <a:lnTo>
                    <a:pt x="0" y="2262861"/>
                  </a:lnTo>
                  <a:lnTo>
                    <a:pt x="44035" y="2287943"/>
                  </a:lnTo>
                  <a:lnTo>
                    <a:pt x="88967" y="2311117"/>
                  </a:lnTo>
                  <a:lnTo>
                    <a:pt x="134733" y="2332367"/>
                  </a:lnTo>
                  <a:lnTo>
                    <a:pt x="181271" y="2351675"/>
                  </a:lnTo>
                  <a:lnTo>
                    <a:pt x="228518" y="2369024"/>
                  </a:lnTo>
                  <a:lnTo>
                    <a:pt x="276411" y="2384396"/>
                  </a:lnTo>
                  <a:lnTo>
                    <a:pt x="324889" y="2397775"/>
                  </a:lnTo>
                  <a:lnTo>
                    <a:pt x="373887" y="2409143"/>
                  </a:lnTo>
                  <a:lnTo>
                    <a:pt x="423345" y="2418483"/>
                  </a:lnTo>
                  <a:lnTo>
                    <a:pt x="473198" y="2425778"/>
                  </a:lnTo>
                  <a:lnTo>
                    <a:pt x="523385" y="2431010"/>
                  </a:lnTo>
                  <a:lnTo>
                    <a:pt x="573843" y="2434161"/>
                  </a:lnTo>
                  <a:lnTo>
                    <a:pt x="624509" y="2435216"/>
                  </a:lnTo>
                  <a:lnTo>
                    <a:pt x="672320" y="2434294"/>
                  </a:lnTo>
                  <a:lnTo>
                    <a:pt x="719665" y="2431552"/>
                  </a:lnTo>
                  <a:lnTo>
                    <a:pt x="766508" y="2427024"/>
                  </a:lnTo>
                  <a:lnTo>
                    <a:pt x="812817" y="2420743"/>
                  </a:lnTo>
                  <a:lnTo>
                    <a:pt x="858557" y="2412743"/>
                  </a:lnTo>
                  <a:lnTo>
                    <a:pt x="903696" y="2403058"/>
                  </a:lnTo>
                  <a:lnTo>
                    <a:pt x="948198" y="2391721"/>
                  </a:lnTo>
                  <a:lnTo>
                    <a:pt x="992030" y="2378768"/>
                  </a:lnTo>
                  <a:lnTo>
                    <a:pt x="1035158" y="2364231"/>
                  </a:lnTo>
                  <a:lnTo>
                    <a:pt x="1077549" y="2348144"/>
                  </a:lnTo>
                  <a:lnTo>
                    <a:pt x="1119168" y="2330541"/>
                  </a:lnTo>
                  <a:lnTo>
                    <a:pt x="1159982" y="2311456"/>
                  </a:lnTo>
                  <a:lnTo>
                    <a:pt x="1199957" y="2290923"/>
                  </a:lnTo>
                  <a:lnTo>
                    <a:pt x="1239059" y="2268976"/>
                  </a:lnTo>
                  <a:lnTo>
                    <a:pt x="1277254" y="2245648"/>
                  </a:lnTo>
                  <a:lnTo>
                    <a:pt x="1314509" y="2220974"/>
                  </a:lnTo>
                  <a:lnTo>
                    <a:pt x="1350789" y="2194987"/>
                  </a:lnTo>
                  <a:lnTo>
                    <a:pt x="1386061" y="2167721"/>
                  </a:lnTo>
                  <a:lnTo>
                    <a:pt x="1420290" y="2139209"/>
                  </a:lnTo>
                  <a:lnTo>
                    <a:pt x="1453444" y="2109486"/>
                  </a:lnTo>
                  <a:lnTo>
                    <a:pt x="1485488" y="2078586"/>
                  </a:lnTo>
                  <a:lnTo>
                    <a:pt x="1516388" y="2046542"/>
                  </a:lnTo>
                  <a:lnTo>
                    <a:pt x="1546111" y="2013389"/>
                  </a:lnTo>
                  <a:lnTo>
                    <a:pt x="1574622" y="1979159"/>
                  </a:lnTo>
                  <a:lnTo>
                    <a:pt x="1601888" y="1943887"/>
                  </a:lnTo>
                  <a:lnTo>
                    <a:pt x="1627876" y="1907607"/>
                  </a:lnTo>
                  <a:lnTo>
                    <a:pt x="1652550" y="1870352"/>
                  </a:lnTo>
                  <a:lnTo>
                    <a:pt x="1675878" y="1832157"/>
                  </a:lnTo>
                  <a:lnTo>
                    <a:pt x="1697825" y="1793055"/>
                  </a:lnTo>
                  <a:lnTo>
                    <a:pt x="1718358" y="1753080"/>
                  </a:lnTo>
                  <a:lnTo>
                    <a:pt x="1737442" y="1712266"/>
                  </a:lnTo>
                  <a:lnTo>
                    <a:pt x="1755045" y="1670647"/>
                  </a:lnTo>
                  <a:lnTo>
                    <a:pt x="1771132" y="1628256"/>
                  </a:lnTo>
                  <a:lnTo>
                    <a:pt x="1785669" y="1585128"/>
                  </a:lnTo>
                  <a:lnTo>
                    <a:pt x="1798623" y="1541295"/>
                  </a:lnTo>
                  <a:lnTo>
                    <a:pt x="1809959" y="1496793"/>
                  </a:lnTo>
                  <a:lnTo>
                    <a:pt x="1819644" y="1451655"/>
                  </a:lnTo>
                  <a:lnTo>
                    <a:pt x="1827644" y="1405915"/>
                  </a:lnTo>
                  <a:lnTo>
                    <a:pt x="1833925" y="1359606"/>
                  </a:lnTo>
                  <a:lnTo>
                    <a:pt x="1838453" y="1312762"/>
                  </a:lnTo>
                  <a:lnTo>
                    <a:pt x="1841195" y="1265418"/>
                  </a:lnTo>
                  <a:lnTo>
                    <a:pt x="1842117" y="1217607"/>
                  </a:lnTo>
                  <a:lnTo>
                    <a:pt x="1841195" y="1169796"/>
                  </a:lnTo>
                  <a:lnTo>
                    <a:pt x="1838453" y="1122452"/>
                  </a:lnTo>
                  <a:lnTo>
                    <a:pt x="1833925" y="1075608"/>
                  </a:lnTo>
                  <a:lnTo>
                    <a:pt x="1827644" y="1029299"/>
                  </a:lnTo>
                  <a:lnTo>
                    <a:pt x="1819644" y="983559"/>
                  </a:lnTo>
                  <a:lnTo>
                    <a:pt x="1809959" y="938421"/>
                  </a:lnTo>
                  <a:lnTo>
                    <a:pt x="1798623" y="893919"/>
                  </a:lnTo>
                  <a:lnTo>
                    <a:pt x="1785669" y="850086"/>
                  </a:lnTo>
                  <a:lnTo>
                    <a:pt x="1771132" y="806958"/>
                  </a:lnTo>
                  <a:lnTo>
                    <a:pt x="1755045" y="764567"/>
                  </a:lnTo>
                  <a:lnTo>
                    <a:pt x="1737442" y="722948"/>
                  </a:lnTo>
                  <a:lnTo>
                    <a:pt x="1718358" y="682134"/>
                  </a:lnTo>
                  <a:lnTo>
                    <a:pt x="1697825" y="642159"/>
                  </a:lnTo>
                  <a:lnTo>
                    <a:pt x="1675878" y="603057"/>
                  </a:lnTo>
                  <a:lnTo>
                    <a:pt x="1652550" y="564862"/>
                  </a:lnTo>
                  <a:lnTo>
                    <a:pt x="1627876" y="527607"/>
                  </a:lnTo>
                  <a:lnTo>
                    <a:pt x="1601888" y="491327"/>
                  </a:lnTo>
                  <a:lnTo>
                    <a:pt x="1574622" y="456055"/>
                  </a:lnTo>
                  <a:lnTo>
                    <a:pt x="1546111" y="421826"/>
                  </a:lnTo>
                  <a:lnTo>
                    <a:pt x="1516388" y="388672"/>
                  </a:lnTo>
                  <a:lnTo>
                    <a:pt x="1485488" y="356628"/>
                  </a:lnTo>
                  <a:lnTo>
                    <a:pt x="1453444" y="325728"/>
                  </a:lnTo>
                  <a:lnTo>
                    <a:pt x="1420290" y="296005"/>
                  </a:lnTo>
                  <a:lnTo>
                    <a:pt x="1386061" y="267494"/>
                  </a:lnTo>
                  <a:lnTo>
                    <a:pt x="1350789" y="240228"/>
                  </a:lnTo>
                  <a:lnTo>
                    <a:pt x="1314509" y="214241"/>
                  </a:lnTo>
                  <a:lnTo>
                    <a:pt x="1277254" y="189566"/>
                  </a:lnTo>
                  <a:lnTo>
                    <a:pt x="1239059" y="166239"/>
                  </a:lnTo>
                  <a:lnTo>
                    <a:pt x="1199957" y="144291"/>
                  </a:lnTo>
                  <a:lnTo>
                    <a:pt x="1159982" y="123758"/>
                  </a:lnTo>
                  <a:lnTo>
                    <a:pt x="1119168" y="104674"/>
                  </a:lnTo>
                  <a:lnTo>
                    <a:pt x="1077549" y="87071"/>
                  </a:lnTo>
                  <a:lnTo>
                    <a:pt x="1035158" y="70984"/>
                  </a:lnTo>
                  <a:lnTo>
                    <a:pt x="992030" y="56447"/>
                  </a:lnTo>
                  <a:lnTo>
                    <a:pt x="948198" y="43494"/>
                  </a:lnTo>
                  <a:lnTo>
                    <a:pt x="903696" y="32157"/>
                  </a:lnTo>
                  <a:lnTo>
                    <a:pt x="858557" y="22472"/>
                  </a:lnTo>
                  <a:lnTo>
                    <a:pt x="812817" y="14472"/>
                  </a:lnTo>
                  <a:lnTo>
                    <a:pt x="766508" y="8191"/>
                  </a:lnTo>
                  <a:lnTo>
                    <a:pt x="719665" y="3663"/>
                  </a:lnTo>
                  <a:lnTo>
                    <a:pt x="672320" y="921"/>
                  </a:lnTo>
                  <a:lnTo>
                    <a:pt x="62450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9961116" y="1863130"/>
              <a:ext cx="1842135" cy="2435225"/>
            </a:xfrm>
            <a:custGeom>
              <a:avLst/>
              <a:gdLst/>
              <a:ahLst/>
              <a:cxnLst/>
              <a:rect l="l" t="t" r="r" b="b"/>
              <a:pathLst>
                <a:path w="1842134" h="2435225">
                  <a:moveTo>
                    <a:pt x="624510" y="0"/>
                  </a:moveTo>
                  <a:lnTo>
                    <a:pt x="672321" y="921"/>
                  </a:lnTo>
                  <a:lnTo>
                    <a:pt x="719665" y="3663"/>
                  </a:lnTo>
                  <a:lnTo>
                    <a:pt x="766508" y="8191"/>
                  </a:lnTo>
                  <a:lnTo>
                    <a:pt x="812817" y="14472"/>
                  </a:lnTo>
                  <a:lnTo>
                    <a:pt x="858558" y="22472"/>
                  </a:lnTo>
                  <a:lnTo>
                    <a:pt x="903696" y="32157"/>
                  </a:lnTo>
                  <a:lnTo>
                    <a:pt x="948198" y="43494"/>
                  </a:lnTo>
                  <a:lnTo>
                    <a:pt x="992030" y="56447"/>
                  </a:lnTo>
                  <a:lnTo>
                    <a:pt x="1035158" y="70984"/>
                  </a:lnTo>
                  <a:lnTo>
                    <a:pt x="1077549" y="87071"/>
                  </a:lnTo>
                  <a:lnTo>
                    <a:pt x="1119169" y="104674"/>
                  </a:lnTo>
                  <a:lnTo>
                    <a:pt x="1159983" y="123759"/>
                  </a:lnTo>
                  <a:lnTo>
                    <a:pt x="1199958" y="144291"/>
                  </a:lnTo>
                  <a:lnTo>
                    <a:pt x="1239060" y="166239"/>
                  </a:lnTo>
                  <a:lnTo>
                    <a:pt x="1277255" y="189566"/>
                  </a:lnTo>
                  <a:lnTo>
                    <a:pt x="1314509" y="214241"/>
                  </a:lnTo>
                  <a:lnTo>
                    <a:pt x="1350789" y="240228"/>
                  </a:lnTo>
                  <a:lnTo>
                    <a:pt x="1386061" y="267494"/>
                  </a:lnTo>
                  <a:lnTo>
                    <a:pt x="1420291" y="296006"/>
                  </a:lnTo>
                  <a:lnTo>
                    <a:pt x="1453445" y="325728"/>
                  </a:lnTo>
                  <a:lnTo>
                    <a:pt x="1485488" y="356629"/>
                  </a:lnTo>
                  <a:lnTo>
                    <a:pt x="1516389" y="388673"/>
                  </a:lnTo>
                  <a:lnTo>
                    <a:pt x="1546111" y="421826"/>
                  </a:lnTo>
                  <a:lnTo>
                    <a:pt x="1574623" y="456056"/>
                  </a:lnTo>
                  <a:lnTo>
                    <a:pt x="1601889" y="491328"/>
                  </a:lnTo>
                  <a:lnTo>
                    <a:pt x="1627876" y="527608"/>
                  </a:lnTo>
                  <a:lnTo>
                    <a:pt x="1652551" y="564862"/>
                  </a:lnTo>
                  <a:lnTo>
                    <a:pt x="1675878" y="603057"/>
                  </a:lnTo>
                  <a:lnTo>
                    <a:pt x="1697826" y="642159"/>
                  </a:lnTo>
                  <a:lnTo>
                    <a:pt x="1718358" y="682134"/>
                  </a:lnTo>
                  <a:lnTo>
                    <a:pt x="1737443" y="722948"/>
                  </a:lnTo>
                  <a:lnTo>
                    <a:pt x="1755046" y="764568"/>
                  </a:lnTo>
                  <a:lnTo>
                    <a:pt x="1771133" y="806959"/>
                  </a:lnTo>
                  <a:lnTo>
                    <a:pt x="1785670" y="850087"/>
                  </a:lnTo>
                  <a:lnTo>
                    <a:pt x="1798623" y="893919"/>
                  </a:lnTo>
                  <a:lnTo>
                    <a:pt x="1809960" y="938421"/>
                  </a:lnTo>
                  <a:lnTo>
                    <a:pt x="1819645" y="983559"/>
                  </a:lnTo>
                  <a:lnTo>
                    <a:pt x="1827645" y="1029300"/>
                  </a:lnTo>
                  <a:lnTo>
                    <a:pt x="1833926" y="1075609"/>
                  </a:lnTo>
                  <a:lnTo>
                    <a:pt x="1838454" y="1122452"/>
                  </a:lnTo>
                  <a:lnTo>
                    <a:pt x="1841196" y="1169796"/>
                  </a:lnTo>
                  <a:lnTo>
                    <a:pt x="1842118" y="1217608"/>
                  </a:lnTo>
                  <a:lnTo>
                    <a:pt x="1841196" y="1265419"/>
                  </a:lnTo>
                  <a:lnTo>
                    <a:pt x="1838454" y="1312763"/>
                  </a:lnTo>
                  <a:lnTo>
                    <a:pt x="1833926" y="1359606"/>
                  </a:lnTo>
                  <a:lnTo>
                    <a:pt x="1827645" y="1405915"/>
                  </a:lnTo>
                  <a:lnTo>
                    <a:pt x="1819645" y="1451656"/>
                  </a:lnTo>
                  <a:lnTo>
                    <a:pt x="1809960" y="1496794"/>
                  </a:lnTo>
                  <a:lnTo>
                    <a:pt x="1798623" y="1541296"/>
                  </a:lnTo>
                  <a:lnTo>
                    <a:pt x="1785670" y="1585128"/>
                  </a:lnTo>
                  <a:lnTo>
                    <a:pt x="1771133" y="1628256"/>
                  </a:lnTo>
                  <a:lnTo>
                    <a:pt x="1755046" y="1670647"/>
                  </a:lnTo>
                  <a:lnTo>
                    <a:pt x="1737443" y="1712266"/>
                  </a:lnTo>
                  <a:lnTo>
                    <a:pt x="1718358" y="1753081"/>
                  </a:lnTo>
                  <a:lnTo>
                    <a:pt x="1697826" y="1793055"/>
                  </a:lnTo>
                  <a:lnTo>
                    <a:pt x="1675878" y="1832157"/>
                  </a:lnTo>
                  <a:lnTo>
                    <a:pt x="1652551" y="1870353"/>
                  </a:lnTo>
                  <a:lnTo>
                    <a:pt x="1627876" y="1907607"/>
                  </a:lnTo>
                  <a:lnTo>
                    <a:pt x="1601889" y="1943887"/>
                  </a:lnTo>
                  <a:lnTo>
                    <a:pt x="1574623" y="1979159"/>
                  </a:lnTo>
                  <a:lnTo>
                    <a:pt x="1546111" y="2013389"/>
                  </a:lnTo>
                  <a:lnTo>
                    <a:pt x="1516389" y="2046542"/>
                  </a:lnTo>
                  <a:lnTo>
                    <a:pt x="1485488" y="2078586"/>
                  </a:lnTo>
                  <a:lnTo>
                    <a:pt x="1453445" y="2109486"/>
                  </a:lnTo>
                  <a:lnTo>
                    <a:pt x="1420291" y="2139209"/>
                  </a:lnTo>
                  <a:lnTo>
                    <a:pt x="1386061" y="2167721"/>
                  </a:lnTo>
                  <a:lnTo>
                    <a:pt x="1350789" y="2194987"/>
                  </a:lnTo>
                  <a:lnTo>
                    <a:pt x="1314509" y="2220974"/>
                  </a:lnTo>
                  <a:lnTo>
                    <a:pt x="1277255" y="2245649"/>
                  </a:lnTo>
                  <a:lnTo>
                    <a:pt x="1239060" y="2268976"/>
                  </a:lnTo>
                  <a:lnTo>
                    <a:pt x="1199958" y="2290924"/>
                  </a:lnTo>
                  <a:lnTo>
                    <a:pt x="1159983" y="2311456"/>
                  </a:lnTo>
                  <a:lnTo>
                    <a:pt x="1119169" y="2330541"/>
                  </a:lnTo>
                  <a:lnTo>
                    <a:pt x="1077549" y="2348144"/>
                  </a:lnTo>
                  <a:lnTo>
                    <a:pt x="1035158" y="2364231"/>
                  </a:lnTo>
                  <a:lnTo>
                    <a:pt x="992030" y="2378768"/>
                  </a:lnTo>
                  <a:lnTo>
                    <a:pt x="948198" y="2391721"/>
                  </a:lnTo>
                  <a:lnTo>
                    <a:pt x="903696" y="2403058"/>
                  </a:lnTo>
                  <a:lnTo>
                    <a:pt x="858558" y="2412743"/>
                  </a:lnTo>
                  <a:lnTo>
                    <a:pt x="812817" y="2420743"/>
                  </a:lnTo>
                  <a:lnTo>
                    <a:pt x="766508" y="2427024"/>
                  </a:lnTo>
                  <a:lnTo>
                    <a:pt x="719665" y="2431552"/>
                  </a:lnTo>
                  <a:lnTo>
                    <a:pt x="672321" y="2434294"/>
                  </a:lnTo>
                  <a:lnTo>
                    <a:pt x="624510" y="2435216"/>
                  </a:lnTo>
                  <a:lnTo>
                    <a:pt x="573843" y="2434161"/>
                  </a:lnTo>
                  <a:lnTo>
                    <a:pt x="523385" y="2431009"/>
                  </a:lnTo>
                  <a:lnTo>
                    <a:pt x="473198" y="2425778"/>
                  </a:lnTo>
                  <a:lnTo>
                    <a:pt x="423345" y="2418483"/>
                  </a:lnTo>
                  <a:lnTo>
                    <a:pt x="373888" y="2409144"/>
                  </a:lnTo>
                  <a:lnTo>
                    <a:pt x="324889" y="2397775"/>
                  </a:lnTo>
                  <a:lnTo>
                    <a:pt x="276411" y="2384397"/>
                  </a:lnTo>
                  <a:lnTo>
                    <a:pt x="228518" y="2369024"/>
                  </a:lnTo>
                  <a:lnTo>
                    <a:pt x="181271" y="2351675"/>
                  </a:lnTo>
                  <a:lnTo>
                    <a:pt x="134733" y="2332367"/>
                  </a:lnTo>
                  <a:lnTo>
                    <a:pt x="88967" y="2311117"/>
                  </a:lnTo>
                  <a:lnTo>
                    <a:pt x="44035" y="2287943"/>
                  </a:lnTo>
                  <a:lnTo>
                    <a:pt x="0" y="2262862"/>
                  </a:lnTo>
                  <a:lnTo>
                    <a:pt x="624510" y="1217608"/>
                  </a:lnTo>
                  <a:lnTo>
                    <a:pt x="624510" y="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9367916" y="2602188"/>
              <a:ext cx="1217930" cy="1524000"/>
            </a:xfrm>
            <a:custGeom>
              <a:avLst/>
              <a:gdLst/>
              <a:ahLst/>
              <a:cxnLst/>
              <a:rect l="l" t="t" r="r" b="b"/>
              <a:pathLst>
                <a:path w="1217929" h="1524000">
                  <a:moveTo>
                    <a:pt x="98087" y="0"/>
                  </a:moveTo>
                  <a:lnTo>
                    <a:pt x="79656" y="45617"/>
                  </a:lnTo>
                  <a:lnTo>
                    <a:pt x="63185" y="91582"/>
                  </a:lnTo>
                  <a:lnTo>
                    <a:pt x="48658" y="137842"/>
                  </a:lnTo>
                  <a:lnTo>
                    <a:pt x="36058" y="184348"/>
                  </a:lnTo>
                  <a:lnTo>
                    <a:pt x="25368" y="231048"/>
                  </a:lnTo>
                  <a:lnTo>
                    <a:pt x="16572" y="277892"/>
                  </a:lnTo>
                  <a:lnTo>
                    <a:pt x="9654" y="324829"/>
                  </a:lnTo>
                  <a:lnTo>
                    <a:pt x="4597" y="371807"/>
                  </a:lnTo>
                  <a:lnTo>
                    <a:pt x="1384" y="418776"/>
                  </a:lnTo>
                  <a:lnTo>
                    <a:pt x="0" y="465685"/>
                  </a:lnTo>
                  <a:lnTo>
                    <a:pt x="426" y="512484"/>
                  </a:lnTo>
                  <a:lnTo>
                    <a:pt x="2648" y="559121"/>
                  </a:lnTo>
                  <a:lnTo>
                    <a:pt x="6648" y="605545"/>
                  </a:lnTo>
                  <a:lnTo>
                    <a:pt x="12409" y="651707"/>
                  </a:lnTo>
                  <a:lnTo>
                    <a:pt x="19916" y="697554"/>
                  </a:lnTo>
                  <a:lnTo>
                    <a:pt x="29152" y="743036"/>
                  </a:lnTo>
                  <a:lnTo>
                    <a:pt x="40101" y="788103"/>
                  </a:lnTo>
                  <a:lnTo>
                    <a:pt x="52745" y="832702"/>
                  </a:lnTo>
                  <a:lnTo>
                    <a:pt x="67068" y="876785"/>
                  </a:lnTo>
                  <a:lnTo>
                    <a:pt x="83054" y="920299"/>
                  </a:lnTo>
                  <a:lnTo>
                    <a:pt x="100686" y="963193"/>
                  </a:lnTo>
                  <a:lnTo>
                    <a:pt x="119948" y="1005418"/>
                  </a:lnTo>
                  <a:lnTo>
                    <a:pt x="140823" y="1046922"/>
                  </a:lnTo>
                  <a:lnTo>
                    <a:pt x="163294" y="1087654"/>
                  </a:lnTo>
                  <a:lnTo>
                    <a:pt x="187346" y="1127563"/>
                  </a:lnTo>
                  <a:lnTo>
                    <a:pt x="212961" y="1166599"/>
                  </a:lnTo>
                  <a:lnTo>
                    <a:pt x="240124" y="1204711"/>
                  </a:lnTo>
                  <a:lnTo>
                    <a:pt x="268817" y="1241847"/>
                  </a:lnTo>
                  <a:lnTo>
                    <a:pt x="299024" y="1277958"/>
                  </a:lnTo>
                  <a:lnTo>
                    <a:pt x="330728" y="1312991"/>
                  </a:lnTo>
                  <a:lnTo>
                    <a:pt x="363914" y="1346897"/>
                  </a:lnTo>
                  <a:lnTo>
                    <a:pt x="398563" y="1379625"/>
                  </a:lnTo>
                  <a:lnTo>
                    <a:pt x="434661" y="1411123"/>
                  </a:lnTo>
                  <a:lnTo>
                    <a:pt x="472191" y="1441340"/>
                  </a:lnTo>
                  <a:lnTo>
                    <a:pt x="511135" y="1470227"/>
                  </a:lnTo>
                  <a:lnTo>
                    <a:pt x="551477" y="1497732"/>
                  </a:lnTo>
                  <a:lnTo>
                    <a:pt x="593202" y="1523804"/>
                  </a:lnTo>
                  <a:lnTo>
                    <a:pt x="1217710" y="478549"/>
                  </a:lnTo>
                  <a:lnTo>
                    <a:pt x="98087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9367916" y="2602188"/>
              <a:ext cx="1217930" cy="1524000"/>
            </a:xfrm>
            <a:custGeom>
              <a:avLst/>
              <a:gdLst/>
              <a:ahLst/>
              <a:cxnLst/>
              <a:rect l="l" t="t" r="r" b="b"/>
              <a:pathLst>
                <a:path w="1217929" h="1524000">
                  <a:moveTo>
                    <a:pt x="593201" y="1523804"/>
                  </a:moveTo>
                  <a:lnTo>
                    <a:pt x="551477" y="1497732"/>
                  </a:lnTo>
                  <a:lnTo>
                    <a:pt x="511134" y="1470228"/>
                  </a:lnTo>
                  <a:lnTo>
                    <a:pt x="472190" y="1441341"/>
                  </a:lnTo>
                  <a:lnTo>
                    <a:pt x="434661" y="1411123"/>
                  </a:lnTo>
                  <a:lnTo>
                    <a:pt x="398563" y="1379625"/>
                  </a:lnTo>
                  <a:lnTo>
                    <a:pt x="363913" y="1346898"/>
                  </a:lnTo>
                  <a:lnTo>
                    <a:pt x="330728" y="1312992"/>
                  </a:lnTo>
                  <a:lnTo>
                    <a:pt x="299023" y="1277958"/>
                  </a:lnTo>
                  <a:lnTo>
                    <a:pt x="268816" y="1241848"/>
                  </a:lnTo>
                  <a:lnTo>
                    <a:pt x="240124" y="1204711"/>
                  </a:lnTo>
                  <a:lnTo>
                    <a:pt x="212961" y="1166599"/>
                  </a:lnTo>
                  <a:lnTo>
                    <a:pt x="187346" y="1127563"/>
                  </a:lnTo>
                  <a:lnTo>
                    <a:pt x="163294" y="1087654"/>
                  </a:lnTo>
                  <a:lnTo>
                    <a:pt x="140823" y="1046922"/>
                  </a:lnTo>
                  <a:lnTo>
                    <a:pt x="119948" y="1005418"/>
                  </a:lnTo>
                  <a:lnTo>
                    <a:pt x="100686" y="963194"/>
                  </a:lnTo>
                  <a:lnTo>
                    <a:pt x="83054" y="920299"/>
                  </a:lnTo>
                  <a:lnTo>
                    <a:pt x="67068" y="876785"/>
                  </a:lnTo>
                  <a:lnTo>
                    <a:pt x="52745" y="832703"/>
                  </a:lnTo>
                  <a:lnTo>
                    <a:pt x="40101" y="788103"/>
                  </a:lnTo>
                  <a:lnTo>
                    <a:pt x="29152" y="743037"/>
                  </a:lnTo>
                  <a:lnTo>
                    <a:pt x="19917" y="697554"/>
                  </a:lnTo>
                  <a:lnTo>
                    <a:pt x="12409" y="651707"/>
                  </a:lnTo>
                  <a:lnTo>
                    <a:pt x="6648" y="605546"/>
                  </a:lnTo>
                  <a:lnTo>
                    <a:pt x="2648" y="559121"/>
                  </a:lnTo>
                  <a:lnTo>
                    <a:pt x="426" y="512484"/>
                  </a:lnTo>
                  <a:lnTo>
                    <a:pt x="0" y="465686"/>
                  </a:lnTo>
                  <a:lnTo>
                    <a:pt x="1384" y="418776"/>
                  </a:lnTo>
                  <a:lnTo>
                    <a:pt x="4597" y="371807"/>
                  </a:lnTo>
                  <a:lnTo>
                    <a:pt x="9654" y="324829"/>
                  </a:lnTo>
                  <a:lnTo>
                    <a:pt x="16572" y="277892"/>
                  </a:lnTo>
                  <a:lnTo>
                    <a:pt x="25368" y="231049"/>
                  </a:lnTo>
                  <a:lnTo>
                    <a:pt x="36058" y="184348"/>
                  </a:lnTo>
                  <a:lnTo>
                    <a:pt x="48658" y="137842"/>
                  </a:lnTo>
                  <a:lnTo>
                    <a:pt x="63185" y="91582"/>
                  </a:lnTo>
                  <a:lnTo>
                    <a:pt x="79656" y="45617"/>
                  </a:lnTo>
                  <a:lnTo>
                    <a:pt x="98087" y="0"/>
                  </a:lnTo>
                  <a:lnTo>
                    <a:pt x="1217710" y="478549"/>
                  </a:lnTo>
                  <a:lnTo>
                    <a:pt x="593201" y="1523804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9466003" y="2035483"/>
              <a:ext cx="1120140" cy="1045844"/>
            </a:xfrm>
            <a:custGeom>
              <a:avLst/>
              <a:gdLst/>
              <a:ahLst/>
              <a:cxnLst/>
              <a:rect l="l" t="t" r="r" b="b"/>
              <a:pathLst>
                <a:path w="1120140" h="1045844">
                  <a:moveTo>
                    <a:pt x="495114" y="0"/>
                  </a:moveTo>
                  <a:lnTo>
                    <a:pt x="451606" y="27255"/>
                  </a:lnTo>
                  <a:lnTo>
                    <a:pt x="409407" y="56232"/>
                  </a:lnTo>
                  <a:lnTo>
                    <a:pt x="368561" y="86882"/>
                  </a:lnTo>
                  <a:lnTo>
                    <a:pt x="329112" y="119153"/>
                  </a:lnTo>
                  <a:lnTo>
                    <a:pt x="291104" y="152995"/>
                  </a:lnTo>
                  <a:lnTo>
                    <a:pt x="254581" y="188358"/>
                  </a:lnTo>
                  <a:lnTo>
                    <a:pt x="219588" y="225191"/>
                  </a:lnTo>
                  <a:lnTo>
                    <a:pt x="186168" y="263443"/>
                  </a:lnTo>
                  <a:lnTo>
                    <a:pt x="154366" y="303064"/>
                  </a:lnTo>
                  <a:lnTo>
                    <a:pt x="124226" y="344003"/>
                  </a:lnTo>
                  <a:lnTo>
                    <a:pt x="95792" y="386210"/>
                  </a:lnTo>
                  <a:lnTo>
                    <a:pt x="69108" y="429634"/>
                  </a:lnTo>
                  <a:lnTo>
                    <a:pt x="44218" y="474225"/>
                  </a:lnTo>
                  <a:lnTo>
                    <a:pt x="21168" y="519931"/>
                  </a:lnTo>
                  <a:lnTo>
                    <a:pt x="0" y="566704"/>
                  </a:lnTo>
                  <a:lnTo>
                    <a:pt x="1119624" y="1045254"/>
                  </a:lnTo>
                  <a:lnTo>
                    <a:pt x="495114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9466002" y="2035484"/>
              <a:ext cx="1120140" cy="1045844"/>
            </a:xfrm>
            <a:custGeom>
              <a:avLst/>
              <a:gdLst/>
              <a:ahLst/>
              <a:cxnLst/>
              <a:rect l="l" t="t" r="r" b="b"/>
              <a:pathLst>
                <a:path w="1120140" h="1045844">
                  <a:moveTo>
                    <a:pt x="0" y="566703"/>
                  </a:moveTo>
                  <a:lnTo>
                    <a:pt x="21168" y="519931"/>
                  </a:lnTo>
                  <a:lnTo>
                    <a:pt x="44218" y="474224"/>
                  </a:lnTo>
                  <a:lnTo>
                    <a:pt x="69108" y="429633"/>
                  </a:lnTo>
                  <a:lnTo>
                    <a:pt x="95791" y="386209"/>
                  </a:lnTo>
                  <a:lnTo>
                    <a:pt x="124225" y="344003"/>
                  </a:lnTo>
                  <a:lnTo>
                    <a:pt x="154366" y="303063"/>
                  </a:lnTo>
                  <a:lnTo>
                    <a:pt x="186168" y="263443"/>
                  </a:lnTo>
                  <a:lnTo>
                    <a:pt x="219587" y="225191"/>
                  </a:lnTo>
                  <a:lnTo>
                    <a:pt x="254581" y="188358"/>
                  </a:lnTo>
                  <a:lnTo>
                    <a:pt x="291104" y="152995"/>
                  </a:lnTo>
                  <a:lnTo>
                    <a:pt x="329112" y="119153"/>
                  </a:lnTo>
                  <a:lnTo>
                    <a:pt x="368561" y="86882"/>
                  </a:lnTo>
                  <a:lnTo>
                    <a:pt x="409407" y="56232"/>
                  </a:lnTo>
                  <a:lnTo>
                    <a:pt x="451606" y="27254"/>
                  </a:lnTo>
                  <a:lnTo>
                    <a:pt x="495114" y="0"/>
                  </a:lnTo>
                  <a:lnTo>
                    <a:pt x="1119624" y="1045254"/>
                  </a:lnTo>
                  <a:lnTo>
                    <a:pt x="0" y="566703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9961116" y="1863129"/>
              <a:ext cx="624840" cy="1217930"/>
            </a:xfrm>
            <a:custGeom>
              <a:avLst/>
              <a:gdLst/>
              <a:ahLst/>
              <a:cxnLst/>
              <a:rect l="l" t="t" r="r" b="b"/>
              <a:pathLst>
                <a:path w="624840" h="1217930">
                  <a:moveTo>
                    <a:pt x="624509" y="0"/>
                  </a:moveTo>
                  <a:lnTo>
                    <a:pt x="573843" y="1054"/>
                  </a:lnTo>
                  <a:lnTo>
                    <a:pt x="523385" y="4206"/>
                  </a:lnTo>
                  <a:lnTo>
                    <a:pt x="473198" y="9437"/>
                  </a:lnTo>
                  <a:lnTo>
                    <a:pt x="423345" y="16732"/>
                  </a:lnTo>
                  <a:lnTo>
                    <a:pt x="373887" y="26071"/>
                  </a:lnTo>
                  <a:lnTo>
                    <a:pt x="324889" y="37439"/>
                  </a:lnTo>
                  <a:lnTo>
                    <a:pt x="276411" y="50818"/>
                  </a:lnTo>
                  <a:lnTo>
                    <a:pt x="228518" y="66191"/>
                  </a:lnTo>
                  <a:lnTo>
                    <a:pt x="181271" y="83540"/>
                  </a:lnTo>
                  <a:lnTo>
                    <a:pt x="134733" y="102848"/>
                  </a:lnTo>
                  <a:lnTo>
                    <a:pt x="88967" y="124098"/>
                  </a:lnTo>
                  <a:lnTo>
                    <a:pt x="44035" y="147272"/>
                  </a:lnTo>
                  <a:lnTo>
                    <a:pt x="0" y="172354"/>
                  </a:lnTo>
                  <a:lnTo>
                    <a:pt x="624511" y="1217608"/>
                  </a:lnTo>
                  <a:lnTo>
                    <a:pt x="62450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9961115" y="1863130"/>
              <a:ext cx="624840" cy="1217930"/>
            </a:xfrm>
            <a:custGeom>
              <a:avLst/>
              <a:gdLst/>
              <a:ahLst/>
              <a:cxnLst/>
              <a:rect l="l" t="t" r="r" b="b"/>
              <a:pathLst>
                <a:path w="624840" h="1217930">
                  <a:moveTo>
                    <a:pt x="0" y="172353"/>
                  </a:moveTo>
                  <a:lnTo>
                    <a:pt x="44035" y="147272"/>
                  </a:lnTo>
                  <a:lnTo>
                    <a:pt x="88967" y="124098"/>
                  </a:lnTo>
                  <a:lnTo>
                    <a:pt x="134733" y="102848"/>
                  </a:lnTo>
                  <a:lnTo>
                    <a:pt x="181271" y="83540"/>
                  </a:lnTo>
                  <a:lnTo>
                    <a:pt x="228518" y="66191"/>
                  </a:lnTo>
                  <a:lnTo>
                    <a:pt x="276412" y="50818"/>
                  </a:lnTo>
                  <a:lnTo>
                    <a:pt x="324889" y="37439"/>
                  </a:lnTo>
                  <a:lnTo>
                    <a:pt x="373888" y="26071"/>
                  </a:lnTo>
                  <a:lnTo>
                    <a:pt x="423345" y="16732"/>
                  </a:lnTo>
                  <a:lnTo>
                    <a:pt x="473199" y="9437"/>
                  </a:lnTo>
                  <a:lnTo>
                    <a:pt x="523386" y="4206"/>
                  </a:lnTo>
                  <a:lnTo>
                    <a:pt x="573844" y="1054"/>
                  </a:lnTo>
                  <a:lnTo>
                    <a:pt x="624510" y="0"/>
                  </a:lnTo>
                  <a:lnTo>
                    <a:pt x="624511" y="1217608"/>
                  </a:lnTo>
                  <a:lnTo>
                    <a:pt x="0" y="172353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8" name="object 48"/>
          <p:cNvGrpSpPr/>
          <p:nvPr/>
        </p:nvGrpSpPr>
        <p:grpSpPr>
          <a:xfrm>
            <a:off x="3618212" y="1752600"/>
            <a:ext cx="2567940" cy="3359785"/>
            <a:chOff x="3618212" y="1752600"/>
            <a:chExt cx="2567940" cy="3359785"/>
          </a:xfrm>
        </p:grpSpPr>
        <p:sp>
          <p:nvSpPr>
            <p:cNvPr id="49" name="object 49"/>
            <p:cNvSpPr/>
            <p:nvPr/>
          </p:nvSpPr>
          <p:spPr>
            <a:xfrm>
              <a:off x="4571999" y="1752600"/>
              <a:ext cx="317500" cy="304800"/>
            </a:xfrm>
            <a:custGeom>
              <a:avLst/>
              <a:gdLst/>
              <a:ahLst/>
              <a:cxnLst/>
              <a:rect l="l" t="t" r="r" b="b"/>
              <a:pathLst>
                <a:path w="317500" h="304800">
                  <a:moveTo>
                    <a:pt x="158750" y="0"/>
                  </a:moveTo>
                  <a:lnTo>
                    <a:pt x="108572" y="7769"/>
                  </a:lnTo>
                  <a:lnTo>
                    <a:pt x="64994" y="29404"/>
                  </a:lnTo>
                  <a:lnTo>
                    <a:pt x="30629" y="62394"/>
                  </a:lnTo>
                  <a:lnTo>
                    <a:pt x="8093" y="104229"/>
                  </a:lnTo>
                  <a:lnTo>
                    <a:pt x="0" y="152400"/>
                  </a:lnTo>
                  <a:lnTo>
                    <a:pt x="8093" y="200570"/>
                  </a:lnTo>
                  <a:lnTo>
                    <a:pt x="30629" y="242405"/>
                  </a:lnTo>
                  <a:lnTo>
                    <a:pt x="64994" y="275395"/>
                  </a:lnTo>
                  <a:lnTo>
                    <a:pt x="108572" y="297030"/>
                  </a:lnTo>
                  <a:lnTo>
                    <a:pt x="158750" y="304800"/>
                  </a:lnTo>
                  <a:lnTo>
                    <a:pt x="208927" y="297030"/>
                  </a:lnTo>
                  <a:lnTo>
                    <a:pt x="252505" y="275395"/>
                  </a:lnTo>
                  <a:lnTo>
                    <a:pt x="286870" y="242405"/>
                  </a:lnTo>
                  <a:lnTo>
                    <a:pt x="309406" y="200570"/>
                  </a:lnTo>
                  <a:lnTo>
                    <a:pt x="317500" y="152400"/>
                  </a:lnTo>
                  <a:lnTo>
                    <a:pt x="309406" y="104229"/>
                  </a:lnTo>
                  <a:lnTo>
                    <a:pt x="286870" y="62394"/>
                  </a:lnTo>
                  <a:lnTo>
                    <a:pt x="252505" y="29404"/>
                  </a:lnTo>
                  <a:lnTo>
                    <a:pt x="208927" y="7769"/>
                  </a:lnTo>
                  <a:lnTo>
                    <a:pt x="158750" y="0"/>
                  </a:lnTo>
                  <a:close/>
                </a:path>
              </a:pathLst>
            </a:custGeom>
            <a:solidFill>
              <a:srgbClr val="C210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873499" y="2933700"/>
              <a:ext cx="304800" cy="317500"/>
            </a:xfrm>
            <a:custGeom>
              <a:avLst/>
              <a:gdLst/>
              <a:ahLst/>
              <a:cxnLst/>
              <a:rect l="l" t="t" r="r" b="b"/>
              <a:pathLst>
                <a:path w="304800" h="317500">
                  <a:moveTo>
                    <a:pt x="152400" y="0"/>
                  </a:moveTo>
                  <a:lnTo>
                    <a:pt x="104229" y="8093"/>
                  </a:lnTo>
                  <a:lnTo>
                    <a:pt x="62394" y="30629"/>
                  </a:lnTo>
                  <a:lnTo>
                    <a:pt x="29404" y="64994"/>
                  </a:lnTo>
                  <a:lnTo>
                    <a:pt x="7769" y="108572"/>
                  </a:lnTo>
                  <a:lnTo>
                    <a:pt x="0" y="158750"/>
                  </a:lnTo>
                  <a:lnTo>
                    <a:pt x="7769" y="208927"/>
                  </a:lnTo>
                  <a:lnTo>
                    <a:pt x="29404" y="252505"/>
                  </a:lnTo>
                  <a:lnTo>
                    <a:pt x="62394" y="286870"/>
                  </a:lnTo>
                  <a:lnTo>
                    <a:pt x="104229" y="309406"/>
                  </a:lnTo>
                  <a:lnTo>
                    <a:pt x="152400" y="317500"/>
                  </a:lnTo>
                  <a:lnTo>
                    <a:pt x="200570" y="309406"/>
                  </a:lnTo>
                  <a:lnTo>
                    <a:pt x="242405" y="286870"/>
                  </a:lnTo>
                  <a:lnTo>
                    <a:pt x="275395" y="252505"/>
                  </a:lnTo>
                  <a:lnTo>
                    <a:pt x="297030" y="208927"/>
                  </a:lnTo>
                  <a:lnTo>
                    <a:pt x="304800" y="158750"/>
                  </a:lnTo>
                  <a:lnTo>
                    <a:pt x="297030" y="108572"/>
                  </a:lnTo>
                  <a:lnTo>
                    <a:pt x="275395" y="64994"/>
                  </a:lnTo>
                  <a:lnTo>
                    <a:pt x="242405" y="30629"/>
                  </a:lnTo>
                  <a:lnTo>
                    <a:pt x="200570" y="8093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008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4133850" y="2025650"/>
              <a:ext cx="488315" cy="967740"/>
            </a:xfrm>
            <a:custGeom>
              <a:avLst/>
              <a:gdLst/>
              <a:ahLst/>
              <a:cxnLst/>
              <a:rect l="l" t="t" r="r" b="b"/>
              <a:pathLst>
                <a:path w="488314" h="967739">
                  <a:moveTo>
                    <a:pt x="488172" y="0"/>
                  </a:moveTo>
                  <a:lnTo>
                    <a:pt x="0" y="967646"/>
                  </a:lnTo>
                </a:path>
              </a:pathLst>
            </a:custGeom>
            <a:ln w="38100">
              <a:solidFill>
                <a:srgbClr val="0024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5651499" y="2298700"/>
              <a:ext cx="304800" cy="317500"/>
            </a:xfrm>
            <a:custGeom>
              <a:avLst/>
              <a:gdLst/>
              <a:ahLst/>
              <a:cxnLst/>
              <a:rect l="l" t="t" r="r" b="b"/>
              <a:pathLst>
                <a:path w="304800" h="317500">
                  <a:moveTo>
                    <a:pt x="152400" y="0"/>
                  </a:moveTo>
                  <a:lnTo>
                    <a:pt x="104229" y="8093"/>
                  </a:lnTo>
                  <a:lnTo>
                    <a:pt x="62394" y="30629"/>
                  </a:lnTo>
                  <a:lnTo>
                    <a:pt x="29404" y="64994"/>
                  </a:lnTo>
                  <a:lnTo>
                    <a:pt x="7769" y="108572"/>
                  </a:lnTo>
                  <a:lnTo>
                    <a:pt x="0" y="158750"/>
                  </a:lnTo>
                  <a:lnTo>
                    <a:pt x="7769" y="208927"/>
                  </a:lnTo>
                  <a:lnTo>
                    <a:pt x="29404" y="252505"/>
                  </a:lnTo>
                  <a:lnTo>
                    <a:pt x="62394" y="286870"/>
                  </a:lnTo>
                  <a:lnTo>
                    <a:pt x="104229" y="309406"/>
                  </a:lnTo>
                  <a:lnTo>
                    <a:pt x="152400" y="317500"/>
                  </a:lnTo>
                  <a:lnTo>
                    <a:pt x="200570" y="309406"/>
                  </a:lnTo>
                  <a:lnTo>
                    <a:pt x="242405" y="286870"/>
                  </a:lnTo>
                  <a:lnTo>
                    <a:pt x="275395" y="252505"/>
                  </a:lnTo>
                  <a:lnTo>
                    <a:pt x="297030" y="208927"/>
                  </a:lnTo>
                  <a:lnTo>
                    <a:pt x="304800" y="158750"/>
                  </a:lnTo>
                  <a:lnTo>
                    <a:pt x="297030" y="108572"/>
                  </a:lnTo>
                  <a:lnTo>
                    <a:pt x="275395" y="64994"/>
                  </a:lnTo>
                  <a:lnTo>
                    <a:pt x="242405" y="30629"/>
                  </a:lnTo>
                  <a:lnTo>
                    <a:pt x="200570" y="8093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5B5B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4845049" y="2025650"/>
              <a:ext cx="857885" cy="333375"/>
            </a:xfrm>
            <a:custGeom>
              <a:avLst/>
              <a:gdLst/>
              <a:ahLst/>
              <a:cxnLst/>
              <a:rect l="l" t="t" r="r" b="b"/>
              <a:pathLst>
                <a:path w="857885" h="333375">
                  <a:moveTo>
                    <a:pt x="0" y="0"/>
                  </a:moveTo>
                  <a:lnTo>
                    <a:pt x="857623" y="333266"/>
                  </a:lnTo>
                </a:path>
              </a:pathLst>
            </a:custGeom>
            <a:ln w="38100">
              <a:solidFill>
                <a:srgbClr val="0024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4184649" y="2470150"/>
              <a:ext cx="1474470" cy="635000"/>
            </a:xfrm>
            <a:custGeom>
              <a:avLst/>
              <a:gdLst/>
              <a:ahLst/>
              <a:cxnLst/>
              <a:rect l="l" t="t" r="r" b="b"/>
              <a:pathLst>
                <a:path w="1474470" h="635000">
                  <a:moveTo>
                    <a:pt x="1473915" y="0"/>
                  </a:moveTo>
                  <a:lnTo>
                    <a:pt x="0" y="634380"/>
                  </a:lnTo>
                </a:path>
              </a:pathLst>
            </a:custGeom>
            <a:ln w="38100">
              <a:solidFill>
                <a:srgbClr val="0024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771899" y="4292600"/>
              <a:ext cx="317500" cy="317500"/>
            </a:xfrm>
            <a:custGeom>
              <a:avLst/>
              <a:gdLst/>
              <a:ahLst/>
              <a:cxnLst/>
              <a:rect l="l" t="t" r="r" b="b"/>
              <a:pathLst>
                <a:path w="317500" h="317500">
                  <a:moveTo>
                    <a:pt x="158750" y="0"/>
                  </a:moveTo>
                  <a:lnTo>
                    <a:pt x="108572" y="8093"/>
                  </a:lnTo>
                  <a:lnTo>
                    <a:pt x="64994" y="30629"/>
                  </a:lnTo>
                  <a:lnTo>
                    <a:pt x="30629" y="64994"/>
                  </a:lnTo>
                  <a:lnTo>
                    <a:pt x="8093" y="108572"/>
                  </a:lnTo>
                  <a:lnTo>
                    <a:pt x="0" y="158750"/>
                  </a:lnTo>
                  <a:lnTo>
                    <a:pt x="8093" y="208927"/>
                  </a:lnTo>
                  <a:lnTo>
                    <a:pt x="30629" y="252505"/>
                  </a:lnTo>
                  <a:lnTo>
                    <a:pt x="64994" y="286870"/>
                  </a:lnTo>
                  <a:lnTo>
                    <a:pt x="108572" y="309406"/>
                  </a:lnTo>
                  <a:lnTo>
                    <a:pt x="158750" y="317500"/>
                  </a:lnTo>
                  <a:lnTo>
                    <a:pt x="208927" y="309406"/>
                  </a:lnTo>
                  <a:lnTo>
                    <a:pt x="252505" y="286870"/>
                  </a:lnTo>
                  <a:lnTo>
                    <a:pt x="286870" y="252505"/>
                  </a:lnTo>
                  <a:lnTo>
                    <a:pt x="309406" y="208927"/>
                  </a:lnTo>
                  <a:lnTo>
                    <a:pt x="317500" y="158750"/>
                  </a:lnTo>
                  <a:lnTo>
                    <a:pt x="309406" y="108572"/>
                  </a:lnTo>
                  <a:lnTo>
                    <a:pt x="286870" y="64994"/>
                  </a:lnTo>
                  <a:lnTo>
                    <a:pt x="252505" y="30629"/>
                  </a:lnTo>
                  <a:lnTo>
                    <a:pt x="208927" y="8093"/>
                  </a:lnTo>
                  <a:lnTo>
                    <a:pt x="158750" y="0"/>
                  </a:lnTo>
                  <a:close/>
                </a:path>
              </a:pathLst>
            </a:custGeom>
            <a:solidFill>
              <a:srgbClr val="CAA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930649" y="3257550"/>
              <a:ext cx="94615" cy="1038225"/>
            </a:xfrm>
            <a:custGeom>
              <a:avLst/>
              <a:gdLst/>
              <a:ahLst/>
              <a:cxnLst/>
              <a:rect l="l" t="t" r="r" b="b"/>
              <a:pathLst>
                <a:path w="94614" h="1038225">
                  <a:moveTo>
                    <a:pt x="0" y="1037770"/>
                  </a:moveTo>
                  <a:lnTo>
                    <a:pt x="94240" y="0"/>
                  </a:lnTo>
                </a:path>
              </a:pathLst>
            </a:custGeom>
            <a:ln w="38100">
              <a:solidFill>
                <a:srgbClr val="0024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5372099" y="4000500"/>
              <a:ext cx="317500" cy="317500"/>
            </a:xfrm>
            <a:custGeom>
              <a:avLst/>
              <a:gdLst/>
              <a:ahLst/>
              <a:cxnLst/>
              <a:rect l="l" t="t" r="r" b="b"/>
              <a:pathLst>
                <a:path w="317500" h="317500">
                  <a:moveTo>
                    <a:pt x="158750" y="0"/>
                  </a:moveTo>
                  <a:lnTo>
                    <a:pt x="108572" y="8093"/>
                  </a:lnTo>
                  <a:lnTo>
                    <a:pt x="64994" y="30629"/>
                  </a:lnTo>
                  <a:lnTo>
                    <a:pt x="30629" y="64994"/>
                  </a:lnTo>
                  <a:lnTo>
                    <a:pt x="8093" y="108572"/>
                  </a:lnTo>
                  <a:lnTo>
                    <a:pt x="0" y="158750"/>
                  </a:lnTo>
                  <a:lnTo>
                    <a:pt x="8093" y="208927"/>
                  </a:lnTo>
                  <a:lnTo>
                    <a:pt x="30629" y="252505"/>
                  </a:lnTo>
                  <a:lnTo>
                    <a:pt x="64994" y="286870"/>
                  </a:lnTo>
                  <a:lnTo>
                    <a:pt x="108572" y="309406"/>
                  </a:lnTo>
                  <a:lnTo>
                    <a:pt x="158750" y="317500"/>
                  </a:lnTo>
                  <a:lnTo>
                    <a:pt x="208927" y="309406"/>
                  </a:lnTo>
                  <a:lnTo>
                    <a:pt x="252505" y="286870"/>
                  </a:lnTo>
                  <a:lnTo>
                    <a:pt x="286870" y="252505"/>
                  </a:lnTo>
                  <a:lnTo>
                    <a:pt x="309406" y="208927"/>
                  </a:lnTo>
                  <a:lnTo>
                    <a:pt x="317500" y="158750"/>
                  </a:lnTo>
                  <a:lnTo>
                    <a:pt x="309406" y="108572"/>
                  </a:lnTo>
                  <a:lnTo>
                    <a:pt x="286870" y="64994"/>
                  </a:lnTo>
                  <a:lnTo>
                    <a:pt x="252505" y="30629"/>
                  </a:lnTo>
                  <a:lnTo>
                    <a:pt x="208927" y="8093"/>
                  </a:lnTo>
                  <a:lnTo>
                    <a:pt x="158750" y="0"/>
                  </a:lnTo>
                  <a:close/>
                </a:path>
              </a:pathLst>
            </a:custGeom>
            <a:solidFill>
              <a:srgbClr val="B82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044949" y="2584450"/>
              <a:ext cx="1659255" cy="1764664"/>
            </a:xfrm>
            <a:custGeom>
              <a:avLst/>
              <a:gdLst/>
              <a:ahLst/>
              <a:cxnLst/>
              <a:rect l="l" t="t" r="r" b="b"/>
              <a:pathLst>
                <a:path w="1659254" h="1764664">
                  <a:moveTo>
                    <a:pt x="0" y="1764610"/>
                  </a:moveTo>
                  <a:lnTo>
                    <a:pt x="1658749" y="0"/>
                  </a:lnTo>
                </a:path>
              </a:pathLst>
            </a:custGeom>
            <a:ln w="38100">
              <a:solidFill>
                <a:srgbClr val="0024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133849" y="3219450"/>
              <a:ext cx="1289685" cy="845819"/>
            </a:xfrm>
            <a:custGeom>
              <a:avLst/>
              <a:gdLst/>
              <a:ahLst/>
              <a:cxnLst/>
              <a:rect l="l" t="t" r="r" b="b"/>
              <a:pathLst>
                <a:path w="1289685" h="845820">
                  <a:moveTo>
                    <a:pt x="0" y="0"/>
                  </a:moveTo>
                  <a:lnTo>
                    <a:pt x="1289297" y="845349"/>
                  </a:lnTo>
                </a:path>
              </a:pathLst>
            </a:custGeom>
            <a:ln w="38100">
              <a:solidFill>
                <a:srgbClr val="0024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5543549" y="2622550"/>
              <a:ext cx="275590" cy="1387475"/>
            </a:xfrm>
            <a:custGeom>
              <a:avLst/>
              <a:gdLst/>
              <a:ahLst/>
              <a:cxnLst/>
              <a:rect l="l" t="t" r="r" b="b"/>
              <a:pathLst>
                <a:path w="275589" h="1387475">
                  <a:moveTo>
                    <a:pt x="275212" y="0"/>
                  </a:moveTo>
                  <a:lnTo>
                    <a:pt x="0" y="1387269"/>
                  </a:lnTo>
                </a:path>
              </a:pathLst>
            </a:custGeom>
            <a:ln w="38100">
              <a:solidFill>
                <a:srgbClr val="0024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4095749" y="4171950"/>
              <a:ext cx="1293495" cy="285115"/>
            </a:xfrm>
            <a:custGeom>
              <a:avLst/>
              <a:gdLst/>
              <a:ahLst/>
              <a:cxnLst/>
              <a:rect l="l" t="t" r="r" b="b"/>
              <a:pathLst>
                <a:path w="1293495" h="285114">
                  <a:moveTo>
                    <a:pt x="0" y="284881"/>
                  </a:moveTo>
                  <a:lnTo>
                    <a:pt x="1292943" y="0"/>
                  </a:lnTo>
                </a:path>
              </a:pathLst>
            </a:custGeom>
            <a:ln w="38100">
              <a:solidFill>
                <a:srgbClr val="0024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3618204" y="4279899"/>
              <a:ext cx="2567940" cy="832485"/>
            </a:xfrm>
            <a:custGeom>
              <a:avLst/>
              <a:gdLst/>
              <a:ahLst/>
              <a:cxnLst/>
              <a:rect l="l" t="t" r="r" b="b"/>
              <a:pathLst>
                <a:path w="2567940" h="832485">
                  <a:moveTo>
                    <a:pt x="1286852" y="324192"/>
                  </a:moveTo>
                  <a:lnTo>
                    <a:pt x="1187043" y="88900"/>
                  </a:lnTo>
                  <a:lnTo>
                    <a:pt x="1058697" y="309930"/>
                  </a:lnTo>
                  <a:lnTo>
                    <a:pt x="1136142" y="314769"/>
                  </a:lnTo>
                  <a:lnTo>
                    <a:pt x="1133678" y="412915"/>
                  </a:lnTo>
                  <a:lnTo>
                    <a:pt x="1115796" y="454342"/>
                  </a:lnTo>
                  <a:lnTo>
                    <a:pt x="1051267" y="505548"/>
                  </a:lnTo>
                  <a:lnTo>
                    <a:pt x="1001483" y="532180"/>
                  </a:lnTo>
                  <a:lnTo>
                    <a:pt x="941565" y="558241"/>
                  </a:lnTo>
                  <a:lnTo>
                    <a:pt x="872604" y="583209"/>
                  </a:lnTo>
                  <a:lnTo>
                    <a:pt x="795604" y="606717"/>
                  </a:lnTo>
                  <a:lnTo>
                    <a:pt x="711530" y="628421"/>
                  </a:lnTo>
                  <a:lnTo>
                    <a:pt x="621322" y="648055"/>
                  </a:lnTo>
                  <a:lnTo>
                    <a:pt x="525881" y="665353"/>
                  </a:lnTo>
                  <a:lnTo>
                    <a:pt x="426389" y="680021"/>
                  </a:lnTo>
                  <a:lnTo>
                    <a:pt x="217081" y="700659"/>
                  </a:lnTo>
                  <a:lnTo>
                    <a:pt x="0" y="707999"/>
                  </a:lnTo>
                  <a:lnTo>
                    <a:pt x="2578" y="784161"/>
                  </a:lnTo>
                  <a:lnTo>
                    <a:pt x="222110" y="776732"/>
                  </a:lnTo>
                  <a:lnTo>
                    <a:pt x="435686" y="755662"/>
                  </a:lnTo>
                  <a:lnTo>
                    <a:pt x="538226" y="740562"/>
                  </a:lnTo>
                  <a:lnTo>
                    <a:pt x="636219" y="722807"/>
                  </a:lnTo>
                  <a:lnTo>
                    <a:pt x="729170" y="702564"/>
                  </a:lnTo>
                  <a:lnTo>
                    <a:pt x="816267" y="680072"/>
                  </a:lnTo>
                  <a:lnTo>
                    <a:pt x="896708" y="655523"/>
                  </a:lnTo>
                  <a:lnTo>
                    <a:pt x="969759" y="629069"/>
                  </a:lnTo>
                  <a:lnTo>
                    <a:pt x="1034707" y="600824"/>
                  </a:lnTo>
                  <a:lnTo>
                    <a:pt x="1090930" y="570750"/>
                  </a:lnTo>
                  <a:lnTo>
                    <a:pt x="1137881" y="538518"/>
                  </a:lnTo>
                  <a:lnTo>
                    <a:pt x="1174978" y="503212"/>
                  </a:lnTo>
                  <a:lnTo>
                    <a:pt x="1200734" y="463067"/>
                  </a:lnTo>
                  <a:lnTo>
                    <a:pt x="1209675" y="422071"/>
                  </a:lnTo>
                  <a:lnTo>
                    <a:pt x="1212253" y="319532"/>
                  </a:lnTo>
                  <a:lnTo>
                    <a:pt x="1286852" y="324192"/>
                  </a:lnTo>
                  <a:close/>
                </a:path>
                <a:path w="2567940" h="832485">
                  <a:moveTo>
                    <a:pt x="2567711" y="756259"/>
                  </a:moveTo>
                  <a:lnTo>
                    <a:pt x="2519997" y="751992"/>
                  </a:lnTo>
                  <a:lnTo>
                    <a:pt x="2475357" y="740257"/>
                  </a:lnTo>
                  <a:lnTo>
                    <a:pt x="2430576" y="720953"/>
                  </a:lnTo>
                  <a:lnTo>
                    <a:pt x="2386101" y="694385"/>
                  </a:lnTo>
                  <a:lnTo>
                    <a:pt x="2342464" y="660933"/>
                  </a:lnTo>
                  <a:lnTo>
                    <a:pt x="2300211" y="621093"/>
                  </a:lnTo>
                  <a:lnTo>
                    <a:pt x="2259876" y="575411"/>
                  </a:lnTo>
                  <a:lnTo>
                    <a:pt x="2222385" y="525043"/>
                  </a:lnTo>
                  <a:lnTo>
                    <a:pt x="2154961" y="408508"/>
                  </a:lnTo>
                  <a:lnTo>
                    <a:pt x="2127339" y="346011"/>
                  </a:lnTo>
                  <a:lnTo>
                    <a:pt x="2103983" y="281000"/>
                  </a:lnTo>
                  <a:lnTo>
                    <a:pt x="2090712" y="221576"/>
                  </a:lnTo>
                  <a:lnTo>
                    <a:pt x="2162568" y="212521"/>
                  </a:lnTo>
                  <a:lnTo>
                    <a:pt x="2020595" y="0"/>
                  </a:lnTo>
                  <a:lnTo>
                    <a:pt x="1935759" y="241096"/>
                  </a:lnTo>
                  <a:lnTo>
                    <a:pt x="2014778" y="231140"/>
                  </a:lnTo>
                  <a:lnTo>
                    <a:pt x="2030653" y="302260"/>
                  </a:lnTo>
                  <a:lnTo>
                    <a:pt x="2056549" y="374332"/>
                  </a:lnTo>
                  <a:lnTo>
                    <a:pt x="2086927" y="443090"/>
                  </a:lnTo>
                  <a:lnTo>
                    <a:pt x="2158631" y="567004"/>
                  </a:lnTo>
                  <a:lnTo>
                    <a:pt x="2200643" y="623468"/>
                  </a:lnTo>
                  <a:lnTo>
                    <a:pt x="2245398" y="674154"/>
                  </a:lnTo>
                  <a:lnTo>
                    <a:pt x="2293023" y="719048"/>
                  </a:lnTo>
                  <a:lnTo>
                    <a:pt x="2343239" y="757542"/>
                  </a:lnTo>
                  <a:lnTo>
                    <a:pt x="2395804" y="788936"/>
                  </a:lnTo>
                  <a:lnTo>
                    <a:pt x="2450439" y="812495"/>
                  </a:lnTo>
                  <a:lnTo>
                    <a:pt x="2506815" y="827316"/>
                  </a:lnTo>
                  <a:lnTo>
                    <a:pt x="2560917" y="832154"/>
                  </a:lnTo>
                  <a:lnTo>
                    <a:pt x="2567711" y="756259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6264299" y="4798273"/>
            <a:ext cx="22612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35" dirty="0">
                <a:solidFill>
                  <a:srgbClr val="424242"/>
                </a:solidFill>
                <a:latin typeface="Arial"/>
                <a:cs typeface="Arial"/>
              </a:rPr>
              <a:t>V</a:t>
            </a:r>
            <a:r>
              <a:rPr sz="3200" b="1" spc="-250" dirty="0">
                <a:solidFill>
                  <a:srgbClr val="424242"/>
                </a:solidFill>
                <a:latin typeface="Arial"/>
                <a:cs typeface="Arial"/>
              </a:rPr>
              <a:t>e</a:t>
            </a:r>
            <a:r>
              <a:rPr sz="3200" b="1" spc="-125" dirty="0">
                <a:solidFill>
                  <a:srgbClr val="424242"/>
                </a:solidFill>
                <a:latin typeface="Arial"/>
                <a:cs typeface="Arial"/>
              </a:rPr>
              <a:t>r</a:t>
            </a:r>
            <a:r>
              <a:rPr sz="3200" b="1" spc="-60" dirty="0">
                <a:solidFill>
                  <a:srgbClr val="424242"/>
                </a:solidFill>
                <a:latin typeface="Arial"/>
                <a:cs typeface="Arial"/>
              </a:rPr>
              <a:t>t</a:t>
            </a:r>
            <a:r>
              <a:rPr sz="3200" b="1" spc="-305" dirty="0">
                <a:solidFill>
                  <a:srgbClr val="424242"/>
                </a:solidFill>
                <a:latin typeface="Arial"/>
                <a:cs typeface="Arial"/>
              </a:rPr>
              <a:t>e</a:t>
            </a:r>
            <a:r>
              <a:rPr sz="3200" b="1" spc="-245" dirty="0">
                <a:solidFill>
                  <a:srgbClr val="424242"/>
                </a:solidFill>
                <a:latin typeface="Arial"/>
                <a:cs typeface="Arial"/>
              </a:rPr>
              <a:t>x</a:t>
            </a:r>
            <a:r>
              <a:rPr sz="3200" b="1" spc="-5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3200" b="1" spc="-70" dirty="0">
                <a:solidFill>
                  <a:srgbClr val="424242"/>
                </a:solidFill>
                <a:latin typeface="Arial"/>
                <a:cs typeface="Arial"/>
              </a:rPr>
              <a:t>(</a:t>
            </a:r>
            <a:r>
              <a:rPr sz="3200" b="1" spc="-300" dirty="0">
                <a:solidFill>
                  <a:srgbClr val="424242"/>
                </a:solidFill>
                <a:latin typeface="Arial"/>
                <a:cs typeface="Arial"/>
              </a:rPr>
              <a:t>n</a:t>
            </a:r>
            <a:r>
              <a:rPr sz="3200" b="1" spc="-325" dirty="0">
                <a:solidFill>
                  <a:srgbClr val="424242"/>
                </a:solidFill>
                <a:latin typeface="Arial"/>
                <a:cs typeface="Arial"/>
              </a:rPr>
              <a:t>o</a:t>
            </a:r>
            <a:r>
              <a:rPr sz="3200" b="1" spc="-330" dirty="0">
                <a:solidFill>
                  <a:srgbClr val="424242"/>
                </a:solidFill>
                <a:latin typeface="Arial"/>
                <a:cs typeface="Arial"/>
              </a:rPr>
              <a:t>d</a:t>
            </a:r>
            <a:r>
              <a:rPr sz="3200" b="1" spc="-250" dirty="0">
                <a:solidFill>
                  <a:srgbClr val="424242"/>
                </a:solidFill>
                <a:latin typeface="Arial"/>
                <a:cs typeface="Arial"/>
              </a:rPr>
              <a:t>e</a:t>
            </a:r>
            <a:r>
              <a:rPr sz="3200" b="1" spc="-65" dirty="0">
                <a:solidFill>
                  <a:srgbClr val="424242"/>
                </a:solidFill>
                <a:latin typeface="Arial"/>
                <a:cs typeface="Arial"/>
              </a:rPr>
              <a:t>)</a:t>
            </a:r>
            <a:endParaRPr sz="320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2684871" y="4753133"/>
            <a:ext cx="8464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434" dirty="0">
                <a:solidFill>
                  <a:srgbClr val="424242"/>
                </a:solidFill>
                <a:latin typeface="Arial"/>
                <a:cs typeface="Arial"/>
              </a:rPr>
              <a:t>E</a:t>
            </a:r>
            <a:r>
              <a:rPr sz="3200" b="1" spc="-400" dirty="0">
                <a:solidFill>
                  <a:srgbClr val="424242"/>
                </a:solidFill>
                <a:latin typeface="Arial"/>
                <a:cs typeface="Arial"/>
              </a:rPr>
              <a:t>d</a:t>
            </a:r>
            <a:r>
              <a:rPr sz="3200" b="1" spc="-300" dirty="0">
                <a:solidFill>
                  <a:srgbClr val="424242"/>
                </a:solidFill>
                <a:latin typeface="Arial"/>
                <a:cs typeface="Arial"/>
              </a:rPr>
              <a:t>g</a:t>
            </a:r>
            <a:r>
              <a:rPr sz="3200" b="1" spc="-245" dirty="0">
                <a:solidFill>
                  <a:srgbClr val="424242"/>
                </a:solidFill>
                <a:latin typeface="Arial"/>
                <a:cs typeface="Arial"/>
              </a:rPr>
              <a:t>e</a:t>
            </a:r>
            <a:endParaRPr sz="320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663616" y="5428188"/>
            <a:ext cx="1041908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000" spc="-445" dirty="0">
                <a:solidFill>
                  <a:srgbClr val="424242"/>
                </a:solidFill>
                <a:latin typeface="Arial MT"/>
                <a:cs typeface="Arial MT"/>
              </a:rPr>
              <a:t>I</a:t>
            </a:r>
            <a:r>
              <a:rPr sz="4000" spc="-150" dirty="0">
                <a:solidFill>
                  <a:srgbClr val="424242"/>
                </a:solidFill>
                <a:latin typeface="Arial MT"/>
                <a:cs typeface="Arial MT"/>
              </a:rPr>
              <a:t>n</a:t>
            </a:r>
            <a:r>
              <a:rPr sz="4000" spc="-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4000" spc="-150" dirty="0">
                <a:solidFill>
                  <a:srgbClr val="424242"/>
                </a:solidFill>
                <a:latin typeface="Arial MT"/>
                <a:cs typeface="Arial MT"/>
              </a:rPr>
              <a:t>mat</a:t>
            </a:r>
            <a:r>
              <a:rPr sz="4000" spc="-155" dirty="0">
                <a:solidFill>
                  <a:srgbClr val="424242"/>
                </a:solidFill>
                <a:latin typeface="Arial MT"/>
                <a:cs typeface="Arial MT"/>
              </a:rPr>
              <a:t>he</a:t>
            </a:r>
            <a:r>
              <a:rPr sz="4000" spc="-150" dirty="0">
                <a:solidFill>
                  <a:srgbClr val="424242"/>
                </a:solidFill>
                <a:latin typeface="Arial MT"/>
                <a:cs typeface="Arial MT"/>
              </a:rPr>
              <a:t>mat</a:t>
            </a:r>
            <a:r>
              <a:rPr sz="4000" spc="-220" dirty="0">
                <a:solidFill>
                  <a:srgbClr val="424242"/>
                </a:solidFill>
                <a:latin typeface="Arial MT"/>
                <a:cs typeface="Arial MT"/>
              </a:rPr>
              <a:t>i</a:t>
            </a:r>
            <a:r>
              <a:rPr sz="4000" spc="70" dirty="0">
                <a:solidFill>
                  <a:srgbClr val="424242"/>
                </a:solidFill>
                <a:latin typeface="Arial MT"/>
                <a:cs typeface="Arial MT"/>
              </a:rPr>
              <a:t>c</a:t>
            </a:r>
            <a:r>
              <a:rPr sz="4000" spc="-80" dirty="0">
                <a:solidFill>
                  <a:srgbClr val="424242"/>
                </a:solidFill>
                <a:latin typeface="Arial MT"/>
                <a:cs typeface="Arial MT"/>
              </a:rPr>
              <a:t>s</a:t>
            </a:r>
            <a:r>
              <a:rPr sz="4000" dirty="0">
                <a:solidFill>
                  <a:srgbClr val="424242"/>
                </a:solidFill>
                <a:latin typeface="Arial MT"/>
                <a:cs typeface="Arial MT"/>
              </a:rPr>
              <a:t>, </a:t>
            </a:r>
            <a:r>
              <a:rPr sz="4000" spc="-225" dirty="0">
                <a:solidFill>
                  <a:srgbClr val="424242"/>
                </a:solidFill>
                <a:latin typeface="Arial MT"/>
                <a:cs typeface="Arial MT"/>
              </a:rPr>
              <a:t>a</a:t>
            </a:r>
            <a:r>
              <a:rPr sz="400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4000" b="1" spc="5" dirty="0">
                <a:solidFill>
                  <a:srgbClr val="424242"/>
                </a:solidFill>
                <a:latin typeface="Arial"/>
                <a:cs typeface="Arial"/>
              </a:rPr>
              <a:t>g</a:t>
            </a:r>
            <a:r>
              <a:rPr sz="4000" b="1" spc="-10" dirty="0">
                <a:solidFill>
                  <a:srgbClr val="424242"/>
                </a:solidFill>
                <a:latin typeface="Arial"/>
                <a:cs typeface="Arial"/>
              </a:rPr>
              <a:t>r</a:t>
            </a:r>
            <a:r>
              <a:rPr sz="4000" b="1" spc="70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4000" b="1" spc="-35" dirty="0">
                <a:solidFill>
                  <a:srgbClr val="424242"/>
                </a:solidFill>
                <a:latin typeface="Arial"/>
                <a:cs typeface="Arial"/>
              </a:rPr>
              <a:t>p</a:t>
            </a:r>
            <a:r>
              <a:rPr sz="4000" b="1" spc="-40" dirty="0">
                <a:solidFill>
                  <a:srgbClr val="424242"/>
                </a:solidFill>
                <a:latin typeface="Arial"/>
                <a:cs typeface="Arial"/>
              </a:rPr>
              <a:t>h</a:t>
            </a:r>
            <a:r>
              <a:rPr sz="4000" b="1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4000" spc="-220" dirty="0">
                <a:solidFill>
                  <a:srgbClr val="424242"/>
                </a:solidFill>
                <a:latin typeface="Arial MT"/>
                <a:cs typeface="Arial MT"/>
              </a:rPr>
              <a:t>i</a:t>
            </a:r>
            <a:r>
              <a:rPr sz="4000" spc="-80" dirty="0">
                <a:solidFill>
                  <a:srgbClr val="424242"/>
                </a:solidFill>
                <a:latin typeface="Arial MT"/>
                <a:cs typeface="Arial MT"/>
              </a:rPr>
              <a:t>s</a:t>
            </a:r>
            <a:r>
              <a:rPr sz="400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4000" spc="-225" dirty="0">
                <a:solidFill>
                  <a:srgbClr val="424242"/>
                </a:solidFill>
                <a:latin typeface="Arial MT"/>
                <a:cs typeface="Arial MT"/>
              </a:rPr>
              <a:t>a</a:t>
            </a:r>
            <a:r>
              <a:rPr sz="400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4000" spc="-135" dirty="0">
                <a:solidFill>
                  <a:srgbClr val="424242"/>
                </a:solidFill>
                <a:latin typeface="Arial MT"/>
                <a:cs typeface="Arial MT"/>
              </a:rPr>
              <a:t>t</a:t>
            </a:r>
            <a:r>
              <a:rPr sz="4000" spc="-155" dirty="0">
                <a:solidFill>
                  <a:srgbClr val="424242"/>
                </a:solidFill>
                <a:latin typeface="Arial MT"/>
                <a:cs typeface="Arial MT"/>
              </a:rPr>
              <a:t>e</a:t>
            </a:r>
            <a:r>
              <a:rPr sz="4000" spc="-220" dirty="0">
                <a:solidFill>
                  <a:srgbClr val="424242"/>
                </a:solidFill>
                <a:latin typeface="Arial MT"/>
                <a:cs typeface="Arial MT"/>
              </a:rPr>
              <a:t>r</a:t>
            </a:r>
            <a:r>
              <a:rPr sz="4000" spc="-150" dirty="0">
                <a:solidFill>
                  <a:srgbClr val="424242"/>
                </a:solidFill>
                <a:latin typeface="Arial MT"/>
                <a:cs typeface="Arial MT"/>
              </a:rPr>
              <a:t>m</a:t>
            </a:r>
            <a:r>
              <a:rPr sz="400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4000" spc="-80" dirty="0">
                <a:solidFill>
                  <a:srgbClr val="424242"/>
                </a:solidFill>
                <a:latin typeface="Arial MT"/>
                <a:cs typeface="Arial MT"/>
              </a:rPr>
              <a:t>t</a:t>
            </a:r>
            <a:r>
              <a:rPr sz="4000" spc="-155" dirty="0">
                <a:solidFill>
                  <a:srgbClr val="424242"/>
                </a:solidFill>
                <a:latin typeface="Arial MT"/>
                <a:cs typeface="Arial MT"/>
              </a:rPr>
              <a:t>h</a:t>
            </a:r>
            <a:r>
              <a:rPr sz="4000" spc="-150" dirty="0">
                <a:solidFill>
                  <a:srgbClr val="424242"/>
                </a:solidFill>
                <a:latin typeface="Arial MT"/>
                <a:cs typeface="Arial MT"/>
              </a:rPr>
              <a:t>at</a:t>
            </a:r>
            <a:r>
              <a:rPr sz="400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4000" spc="-270" dirty="0">
                <a:solidFill>
                  <a:srgbClr val="424242"/>
                </a:solidFill>
                <a:latin typeface="Arial MT"/>
                <a:cs typeface="Arial MT"/>
              </a:rPr>
              <a:t>r</a:t>
            </a:r>
            <a:r>
              <a:rPr sz="4000" spc="-155" dirty="0">
                <a:solidFill>
                  <a:srgbClr val="424242"/>
                </a:solidFill>
                <a:latin typeface="Arial MT"/>
                <a:cs typeface="Arial MT"/>
              </a:rPr>
              <a:t>efe</a:t>
            </a:r>
            <a:r>
              <a:rPr sz="4000" spc="-220" dirty="0">
                <a:solidFill>
                  <a:srgbClr val="424242"/>
                </a:solidFill>
                <a:latin typeface="Arial MT"/>
                <a:cs typeface="Arial MT"/>
              </a:rPr>
              <a:t>r</a:t>
            </a:r>
            <a:r>
              <a:rPr sz="4000" spc="-80" dirty="0">
                <a:solidFill>
                  <a:srgbClr val="424242"/>
                </a:solidFill>
                <a:latin typeface="Arial MT"/>
                <a:cs typeface="Arial MT"/>
              </a:rPr>
              <a:t>s</a:t>
            </a:r>
            <a:r>
              <a:rPr sz="400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4000" spc="-135" dirty="0">
                <a:solidFill>
                  <a:srgbClr val="424242"/>
                </a:solidFill>
                <a:latin typeface="Arial MT"/>
                <a:cs typeface="Arial MT"/>
              </a:rPr>
              <a:t>t</a:t>
            </a:r>
            <a:r>
              <a:rPr sz="4000" spc="-80" dirty="0">
                <a:solidFill>
                  <a:srgbClr val="424242"/>
                </a:solidFill>
                <a:latin typeface="Arial MT"/>
                <a:cs typeface="Arial MT"/>
              </a:rPr>
              <a:t>o</a:t>
            </a:r>
            <a:r>
              <a:rPr sz="400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4000" spc="-150" dirty="0">
                <a:solidFill>
                  <a:srgbClr val="424242"/>
                </a:solidFill>
                <a:latin typeface="Arial MT"/>
                <a:cs typeface="Arial MT"/>
              </a:rPr>
              <a:t>a  </a:t>
            </a:r>
            <a:r>
              <a:rPr sz="4000" spc="-105" dirty="0">
                <a:solidFill>
                  <a:srgbClr val="424242"/>
                </a:solidFill>
                <a:latin typeface="Arial MT"/>
                <a:cs typeface="Arial MT"/>
              </a:rPr>
              <a:t>collection</a:t>
            </a:r>
            <a:r>
              <a:rPr sz="4000" spc="-1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4000" spc="-114" dirty="0">
                <a:solidFill>
                  <a:srgbClr val="424242"/>
                </a:solidFill>
                <a:latin typeface="Arial MT"/>
                <a:cs typeface="Arial MT"/>
              </a:rPr>
              <a:t>of</a:t>
            </a:r>
            <a:r>
              <a:rPr sz="4000" spc="-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4000" b="1" spc="-5" dirty="0">
                <a:solidFill>
                  <a:srgbClr val="424242"/>
                </a:solidFill>
                <a:latin typeface="Arial"/>
                <a:cs typeface="Arial"/>
              </a:rPr>
              <a:t>vertices</a:t>
            </a:r>
            <a:r>
              <a:rPr sz="4000" b="1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4000" spc="-80" dirty="0">
                <a:solidFill>
                  <a:srgbClr val="424242"/>
                </a:solidFill>
                <a:latin typeface="Arial MT"/>
                <a:cs typeface="Arial MT"/>
              </a:rPr>
              <a:t>connected</a:t>
            </a:r>
            <a:r>
              <a:rPr sz="400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4000" spc="-114" dirty="0">
                <a:solidFill>
                  <a:srgbClr val="424242"/>
                </a:solidFill>
                <a:latin typeface="Arial MT"/>
                <a:cs typeface="Arial MT"/>
              </a:rPr>
              <a:t>by</a:t>
            </a:r>
            <a:r>
              <a:rPr sz="4000" spc="-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4000" b="1" spc="10" dirty="0">
                <a:solidFill>
                  <a:srgbClr val="424242"/>
                </a:solidFill>
                <a:latin typeface="Arial"/>
                <a:cs typeface="Arial"/>
              </a:rPr>
              <a:t>edges</a:t>
            </a:r>
            <a:r>
              <a:rPr sz="4000" spc="10" dirty="0">
                <a:solidFill>
                  <a:srgbClr val="424242"/>
                </a:solidFill>
                <a:latin typeface="Arial MT"/>
                <a:cs typeface="Arial MT"/>
              </a:rPr>
              <a:t>.</a:t>
            </a:r>
            <a:endParaRPr sz="4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9A161-7719-B0C8-188C-BDB044DE9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4407"/>
            <a:ext cx="10515600" cy="622847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Genome assembly graphs</a:t>
            </a:r>
          </a:p>
        </p:txBody>
      </p:sp>
      <p:pic>
        <p:nvPicPr>
          <p:cNvPr id="5" name="Content Placeholder 4" descr="A diagram of a process&#10;&#10;Description automatically generated">
            <a:extLst>
              <a:ext uri="{FF2B5EF4-FFF2-40B4-BE49-F238E27FC236}">
                <a16:creationId xmlns:a16="http://schemas.microsoft.com/office/drawing/2014/main" id="{255EFE61-D8B7-314B-6E74-7C9BEB012F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2909" y="1173983"/>
            <a:ext cx="7110826" cy="5184775"/>
          </a:xfrm>
        </p:spPr>
      </p:pic>
    </p:spTree>
    <p:extLst>
      <p:ext uri="{BB962C8B-B14F-4D97-AF65-F5344CB8AC3E}">
        <p14:creationId xmlns:p14="http://schemas.microsoft.com/office/powerpoint/2010/main" val="2613587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66B7D-D7E7-10FD-D38B-17F09A07C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6356"/>
            <a:ext cx="10515600" cy="528254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A more realistic graph</a:t>
            </a:r>
          </a:p>
        </p:txBody>
      </p:sp>
      <p:pic>
        <p:nvPicPr>
          <p:cNvPr id="5" name="Content Placeholder 4" descr="A diagram of lines and numbers&#10;&#10;Description automatically generated with medium confidence">
            <a:extLst>
              <a:ext uri="{FF2B5EF4-FFF2-40B4-BE49-F238E27FC236}">
                <a16:creationId xmlns:a16="http://schemas.microsoft.com/office/drawing/2014/main" id="{F610275F-5370-0F1D-B2F7-4A580970A3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1197" y="1121432"/>
            <a:ext cx="10687585" cy="5310899"/>
          </a:xfrm>
        </p:spPr>
      </p:pic>
    </p:spTree>
    <p:extLst>
      <p:ext uri="{BB962C8B-B14F-4D97-AF65-F5344CB8AC3E}">
        <p14:creationId xmlns:p14="http://schemas.microsoft.com/office/powerpoint/2010/main" val="12901944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03A72-9B11-187A-0ACE-8D8B28BDC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4407"/>
            <a:ext cx="10515600" cy="664889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What ruins the graph?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26E59-EEF7-F2BA-7F51-F73C9FB7B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B2C"/>
                </a:solidFill>
                <a:effectLst/>
                <a:latin typeface="Atkinson Hyperlegible"/>
              </a:rPr>
              <a:t>Read errors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B2C"/>
                </a:solidFill>
                <a:effectLst/>
                <a:latin typeface="Atkinson Hyperlegible"/>
              </a:rPr>
              <a:t>Introduces false edges and nodes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B2C"/>
                </a:solidFill>
                <a:effectLst/>
                <a:latin typeface="Atkinson Hyperlegible"/>
              </a:rPr>
              <a:t>Non haploid organisms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B2C"/>
                </a:solidFill>
                <a:effectLst/>
                <a:latin typeface="Atkinson Hyperlegible"/>
              </a:rPr>
              <a:t>Heterozygosity causes lots of detours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B2C"/>
                </a:solidFill>
                <a:effectLst/>
                <a:latin typeface="Atkinson Hyperlegible"/>
              </a:rPr>
              <a:t>Repeats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B2C"/>
                </a:solidFill>
                <a:effectLst/>
                <a:latin typeface="Atkinson Hyperlegible"/>
              </a:rPr>
              <a:t>If they are longer than the read length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B2C"/>
                </a:solidFill>
                <a:effectLst/>
                <a:latin typeface="Atkinson Hyperlegible"/>
              </a:rPr>
              <a:t>Causes nodes to be shared, locality confusion.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5177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ECED5-6564-1528-98C4-816E69375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8972"/>
          </a:xfrm>
        </p:spPr>
        <p:txBody>
          <a:bodyPr/>
          <a:lstStyle/>
          <a:p>
            <a:pPr algn="ctr"/>
            <a:r>
              <a:rPr lang="en-US" b="1" dirty="0"/>
              <a:t>What is a DNA repeat?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7FA69-E2D8-45B3-5CD4-3BB908AC3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6949"/>
            <a:ext cx="10515600" cy="4351338"/>
          </a:xfrm>
        </p:spPr>
        <p:txBody>
          <a:bodyPr/>
          <a:lstStyle/>
          <a:p>
            <a:pPr algn="ctr"/>
            <a:r>
              <a:rPr lang="en-US" b="1" i="1" dirty="0">
                <a:solidFill>
                  <a:srgbClr val="292B2C"/>
                </a:solidFill>
                <a:effectLst/>
                <a:latin typeface="Atkinson Hyperlegible"/>
              </a:rPr>
              <a:t>A segment of DNA which occurs more than once in the genome sequence</a:t>
            </a:r>
            <a:endParaRPr lang="en-US" b="0" i="0" dirty="0">
              <a:solidFill>
                <a:srgbClr val="292B2C"/>
              </a:solidFill>
              <a:effectLst/>
              <a:latin typeface="Atkinson Hyperlegibl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B2C"/>
                </a:solidFill>
                <a:effectLst/>
                <a:latin typeface="Atkinson Hyperlegible"/>
              </a:rPr>
              <a:t>Very common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B2C"/>
                </a:solidFill>
                <a:effectLst/>
                <a:latin typeface="Atkinson Hyperlegible"/>
              </a:rPr>
              <a:t>Transposons (self replicating genes)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B2C"/>
                </a:solidFill>
                <a:effectLst/>
                <a:latin typeface="Atkinson Hyperlegible"/>
              </a:rPr>
              <a:t>Satellites (repetitive adjacent patterns)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B2C"/>
                </a:solidFill>
                <a:effectLst/>
                <a:latin typeface="Atkinson Hyperlegible"/>
              </a:rPr>
              <a:t>Gene duplications (paralogs)</a:t>
            </a:r>
          </a:p>
          <a:p>
            <a:endParaRPr lang="en-US" dirty="0"/>
          </a:p>
        </p:txBody>
      </p:sp>
      <p:pic>
        <p:nvPicPr>
          <p:cNvPr id="1026" name="Picture 2" descr="Three human children wearing similar shirts. One reads I was planned, one I was not, and the third Me neither.">
            <a:extLst>
              <a:ext uri="{FF2B5EF4-FFF2-40B4-BE49-F238E27FC236}">
                <a16:creationId xmlns:a16="http://schemas.microsoft.com/office/drawing/2014/main" id="{40E5712F-45F3-BDFA-A81D-6FA3B433A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8683" y="2962549"/>
            <a:ext cx="4064000" cy="340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9240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1106B-49D4-052F-1CB9-CC46FD1DF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898"/>
            <a:ext cx="10515600" cy="706930"/>
          </a:xfrm>
        </p:spPr>
        <p:txBody>
          <a:bodyPr/>
          <a:lstStyle/>
          <a:p>
            <a:pPr algn="ctr"/>
            <a:r>
              <a:rPr lang="en-US" b="1" dirty="0"/>
              <a:t>Effect of repeats on assembly</a:t>
            </a:r>
          </a:p>
        </p:txBody>
      </p:sp>
      <p:pic>
        <p:nvPicPr>
          <p:cNvPr id="5" name="Content Placeholder 4" descr="A diagram of a diagram of a structure&#10;&#10;Description automatically generated with medium confidence">
            <a:extLst>
              <a:ext uri="{FF2B5EF4-FFF2-40B4-BE49-F238E27FC236}">
                <a16:creationId xmlns:a16="http://schemas.microsoft.com/office/drawing/2014/main" id="{F13CF4AC-7ADF-3370-D3A5-E59F50E224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6259" y="1058369"/>
            <a:ext cx="7384459" cy="3695940"/>
          </a:xfrm>
        </p:spPr>
      </p:pic>
      <p:pic>
        <p:nvPicPr>
          <p:cNvPr id="6" name="Content Placeholder 4" descr="A diagram of lines and numbers&#10;&#10;Description automatically generated with medium confidence">
            <a:extLst>
              <a:ext uri="{FF2B5EF4-FFF2-40B4-BE49-F238E27FC236}">
                <a16:creationId xmlns:a16="http://schemas.microsoft.com/office/drawing/2014/main" id="{3137B194-DA06-2EF2-DDC7-724823B8CC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4476" b="30409"/>
          <a:stretch/>
        </p:blipFill>
        <p:spPr>
          <a:xfrm>
            <a:off x="8113987" y="2645433"/>
            <a:ext cx="3796624" cy="3695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2407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164C7-E6E9-3458-2E42-DAA05AB9B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1250"/>
            <a:ext cx="10515600" cy="664889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The “law” of repeats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95267-12A7-B522-A81A-A0FAABB91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0" dirty="0">
                <a:solidFill>
                  <a:srgbClr val="292B2C"/>
                </a:solidFill>
                <a:effectLst/>
                <a:latin typeface="Yanone Kaffeesatz"/>
              </a:rPr>
              <a:t>It is impossible to resolve repeats of length S unless you have reads longer than 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38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316E6-4B30-D980-2D48-49A9F1D2F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genome assembly?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5FAFF-D369-5D2D-8394-3FE5011C0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24" y="1690688"/>
            <a:ext cx="11939752" cy="4351338"/>
          </a:xfrm>
        </p:spPr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It is the process of reconstructing the complete genome of an organism from its raw DNA sequencing data.</a:t>
            </a:r>
            <a:endParaRPr lang="en-US" dirty="0"/>
          </a:p>
        </p:txBody>
      </p:sp>
      <p:pic>
        <p:nvPicPr>
          <p:cNvPr id="3076" name="Picture 4" descr="What is de novo assembly? - The Sequencing Center">
            <a:extLst>
              <a:ext uri="{FF2B5EF4-FFF2-40B4-BE49-F238E27FC236}">
                <a16:creationId xmlns:a16="http://schemas.microsoft.com/office/drawing/2014/main" id="{2414B7A8-60AF-F4D4-9DB7-A7B58065D5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9636" y="2606565"/>
            <a:ext cx="8524164" cy="4156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6875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0E872-5F32-EDDA-1280-EA51AFD84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7145"/>
            <a:ext cx="10515600" cy="61863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Strategies used in genome assembly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3DE38-41F6-56C2-1A49-F391CB415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613" y="1253331"/>
            <a:ext cx="11813628" cy="4351338"/>
          </a:xfrm>
        </p:spPr>
        <p:txBody>
          <a:bodyPr/>
          <a:lstStyle/>
          <a:p>
            <a:r>
              <a:rPr lang="en-US" b="1" i="0" dirty="0">
                <a:effectLst/>
                <a:latin typeface="Söhne"/>
              </a:rPr>
              <a:t>De Novo Assembly: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genome is reconstructed from scratch without the use of a reference genome</a:t>
            </a:r>
          </a:p>
          <a:p>
            <a:endParaRPr lang="en-US" dirty="0">
              <a:solidFill>
                <a:srgbClr val="374151"/>
              </a:solidFill>
              <a:latin typeface="Söhne"/>
            </a:endParaRPr>
          </a:p>
          <a:p>
            <a:r>
              <a:rPr lang="en-US" b="1" i="0" dirty="0">
                <a:effectLst/>
                <a:latin typeface="Söhne"/>
              </a:rPr>
              <a:t>Reference-Guided Assembly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 involves using a closely related reference genome as a scaffold to guide the assembly process </a:t>
            </a:r>
          </a:p>
          <a:p>
            <a:endParaRPr lang="en-US" dirty="0">
              <a:solidFill>
                <a:srgbClr val="374151"/>
              </a:solidFill>
              <a:latin typeface="Söhne"/>
            </a:endParaRPr>
          </a:p>
          <a:p>
            <a:r>
              <a:rPr lang="en-US" b="1" i="0" dirty="0">
                <a:effectLst/>
                <a:latin typeface="Söhne"/>
              </a:rPr>
              <a:t>Hybrid Assembly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Hybrid assembly combines data from different sequencing technologies, typically short-read and long-read sequencing.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783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3AD5D-FF43-BC12-489A-D99364929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993" y="150959"/>
            <a:ext cx="11063605" cy="67710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Terminologies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473146-2673-EB81-8AF5-091CD988DB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621" y="1066800"/>
            <a:ext cx="11309985" cy="5262979"/>
          </a:xfrm>
        </p:spPr>
        <p:txBody>
          <a:bodyPr>
            <a:normAutofit fontScale="550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Genome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The complete set of an organism's genetic material, including all of its genes and non-coding sequences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Reads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Short DNA sequences generated through DNA sequencing techniques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374151"/>
              </a:solidFill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Contig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Contigs are intermediate sequences in the assembly process and represent portions of the genome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Scaffold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 scaffold is a collection of ordered and oriented contigs that represent a portion of the genome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374151"/>
              </a:solidFill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N50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A statistical measure used to assess the quality of an assembly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Assembly graph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 graphical representation of how reads overlap and can be assembled into contigs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rgbClr val="374151"/>
              </a:solidFill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Coverage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average number of times a base in the genome is represented by reads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0" dirty="0">
              <a:solidFill>
                <a:srgbClr val="374151"/>
              </a:solidFill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K-</a:t>
            </a:r>
            <a:r>
              <a:rPr lang="en-US" b="1" i="0" dirty="0" err="1">
                <a:effectLst/>
                <a:latin typeface="Söhne"/>
              </a:rPr>
              <a:t>mer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r>
              <a:rPr lang="en-US" b="1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 k-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mer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is a sequence of k nucleotides</a:t>
            </a:r>
          </a:p>
          <a:p>
            <a:pPr marL="0" indent="0">
              <a:buNone/>
            </a:pPr>
            <a:endParaRPr lang="en-US" b="1" i="0" dirty="0">
              <a:solidFill>
                <a:srgbClr val="374151"/>
              </a:solidFill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Haplotype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r>
              <a:rPr lang="en-US" b="1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Different versions of a specific genomic region on homologous chromosomes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592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2D829-A323-F502-A286-C8ED78B0F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9689"/>
          </a:xfrm>
        </p:spPr>
        <p:txBody>
          <a:bodyPr/>
          <a:lstStyle/>
          <a:p>
            <a:pPr algn="ctr"/>
            <a:r>
              <a:rPr lang="en-US" b="1" i="1" dirty="0"/>
              <a:t>De novo </a:t>
            </a:r>
            <a:r>
              <a:rPr lang="en-US" b="1" dirty="0"/>
              <a:t>genome assembly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E10CA-D7F4-B42C-C511-8389D012E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i="0" dirty="0">
                <a:solidFill>
                  <a:srgbClr val="292B2C"/>
                </a:solidFill>
                <a:effectLst/>
                <a:latin typeface="Atkinson Hyperlegible"/>
              </a:rPr>
              <a:t>The process of reconstructing the original DNA sequence from the fragment reads alone.</a:t>
            </a:r>
          </a:p>
          <a:p>
            <a:pPr marL="0" indent="0" algn="ctr">
              <a:buNone/>
            </a:pPr>
            <a:endParaRPr lang="en-US" b="0" i="0" dirty="0">
              <a:solidFill>
                <a:srgbClr val="292B2C"/>
              </a:solidFill>
              <a:effectLst/>
              <a:latin typeface="Atkinson Hyperlegibl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B2C"/>
                </a:solidFill>
                <a:effectLst/>
                <a:latin typeface="Atkinson Hyperlegible"/>
              </a:rPr>
              <a:t>Instinctively like a jigsaw puzzle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B2C"/>
                </a:solidFill>
                <a:effectLst/>
                <a:latin typeface="Atkinson Hyperlegible"/>
              </a:rPr>
              <a:t>Find reads which "fit together" (overlap)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B2C"/>
                </a:solidFill>
                <a:effectLst/>
                <a:latin typeface="Atkinson Hyperlegible"/>
              </a:rPr>
              <a:t>Could be missing pieces (sequencing bias)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B2C"/>
                </a:solidFill>
                <a:effectLst/>
                <a:latin typeface="Atkinson Hyperlegible"/>
              </a:rPr>
              <a:t>Some pieces will be dirty (sequencing errors)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660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75D73-B687-BDF7-73F8-E5FC00358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211"/>
            <a:ext cx="10515600" cy="1009651"/>
          </a:xfrm>
        </p:spPr>
        <p:txBody>
          <a:bodyPr/>
          <a:lstStyle/>
          <a:p>
            <a:pPr algn="ctr"/>
            <a:r>
              <a:rPr lang="en-US" b="1" dirty="0"/>
              <a:t>Graphical view of </a:t>
            </a:r>
            <a:r>
              <a:rPr lang="en-US" b="1" i="1" dirty="0"/>
              <a:t>De novo </a:t>
            </a:r>
            <a:r>
              <a:rPr lang="en-US" b="1" dirty="0"/>
              <a:t>assembly</a:t>
            </a:r>
          </a:p>
        </p:txBody>
      </p:sp>
      <p:pic>
        <p:nvPicPr>
          <p:cNvPr id="5" name="Content Placeholder 4" descr="A diagram of a process of making a dna&#10;&#10;Description automatically generated with medium confidence">
            <a:extLst>
              <a:ext uri="{FF2B5EF4-FFF2-40B4-BE49-F238E27FC236}">
                <a16:creationId xmlns:a16="http://schemas.microsoft.com/office/drawing/2014/main" id="{88472802-3814-1C88-B6DD-8E1CAF8933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7874" y="1299542"/>
            <a:ext cx="8533485" cy="5135112"/>
          </a:xfrm>
        </p:spPr>
      </p:pic>
    </p:spTree>
    <p:extLst>
      <p:ext uri="{BB962C8B-B14F-4D97-AF65-F5344CB8AC3E}">
        <p14:creationId xmlns:p14="http://schemas.microsoft.com/office/powerpoint/2010/main" val="4241956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6A71F-8485-24E3-B9A2-9924E1129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9775"/>
            <a:ext cx="10515600" cy="722270"/>
          </a:xfrm>
        </p:spPr>
        <p:txBody>
          <a:bodyPr/>
          <a:lstStyle/>
          <a:p>
            <a:pPr algn="ctr"/>
            <a:r>
              <a:rPr lang="en-US" b="1" dirty="0"/>
              <a:t>Why is it so hard?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0CA94AA6-3E83-9ED9-D0F6-0D9E864E97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5968" y="1263840"/>
            <a:ext cx="11020063" cy="4853179"/>
          </a:xfrm>
        </p:spPr>
      </p:pic>
    </p:spTree>
    <p:extLst>
      <p:ext uri="{BB962C8B-B14F-4D97-AF65-F5344CB8AC3E}">
        <p14:creationId xmlns:p14="http://schemas.microsoft.com/office/powerpoint/2010/main" val="3513021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307E0-C01C-C252-2D3B-6C39C3B40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5399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i="0" dirty="0">
                <a:solidFill>
                  <a:srgbClr val="292B2C"/>
                </a:solidFill>
                <a:effectLst/>
                <a:latin typeface="Yanone Kaffeesatz"/>
              </a:rPr>
              <a:t>Assembly recipe</a:t>
            </a:r>
            <a:endParaRPr lang="en-US" dirty="0"/>
          </a:p>
        </p:txBody>
      </p:sp>
      <p:pic>
        <p:nvPicPr>
          <p:cNvPr id="5" name="Content Placeholder 4" descr="A screenshot of a white text&#10;&#10;Description automatically generated">
            <a:extLst>
              <a:ext uri="{FF2B5EF4-FFF2-40B4-BE49-F238E27FC236}">
                <a16:creationId xmlns:a16="http://schemas.microsoft.com/office/drawing/2014/main" id="{0C53106B-F51A-AC8E-4A5E-9C462D6D59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8361" y="1223798"/>
            <a:ext cx="9714515" cy="5408230"/>
          </a:xfrm>
        </p:spPr>
      </p:pic>
    </p:spTree>
    <p:extLst>
      <p:ext uri="{BB962C8B-B14F-4D97-AF65-F5344CB8AC3E}">
        <p14:creationId xmlns:p14="http://schemas.microsoft.com/office/powerpoint/2010/main" val="1765978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4993" y="452711"/>
            <a:ext cx="959548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19" dirty="0"/>
              <a:t>C</a:t>
            </a:r>
            <a:r>
              <a:rPr spc="-340" dirty="0"/>
              <a:t>a</a:t>
            </a:r>
            <a:r>
              <a:rPr spc="-490" dirty="0"/>
              <a:t>n</a:t>
            </a:r>
            <a:r>
              <a:rPr spc="-175" dirty="0"/>
              <a:t> </a:t>
            </a:r>
            <a:r>
              <a:rPr spc="-500" dirty="0"/>
              <a:t>y</a:t>
            </a:r>
            <a:r>
              <a:rPr spc="-580" dirty="0"/>
              <a:t>o</a:t>
            </a:r>
            <a:r>
              <a:rPr spc="-490" dirty="0"/>
              <a:t>u</a:t>
            </a:r>
            <a:r>
              <a:rPr spc="-175" dirty="0"/>
              <a:t> </a:t>
            </a:r>
            <a:r>
              <a:rPr spc="-180" dirty="0"/>
              <a:t>i</a:t>
            </a:r>
            <a:r>
              <a:rPr spc="-450" dirty="0"/>
              <a:t>de</a:t>
            </a:r>
            <a:r>
              <a:rPr spc="-425" dirty="0"/>
              <a:t>n</a:t>
            </a:r>
            <a:r>
              <a:rPr spc="-235" dirty="0"/>
              <a:t>t</a:t>
            </a:r>
            <a:r>
              <a:rPr spc="-180" dirty="0"/>
              <a:t>i</a:t>
            </a:r>
            <a:r>
              <a:rPr spc="-170" dirty="0"/>
              <a:t>f</a:t>
            </a:r>
            <a:r>
              <a:rPr spc="-495" dirty="0"/>
              <a:t>y</a:t>
            </a:r>
            <a:r>
              <a:rPr spc="-180" dirty="0"/>
              <a:t> </a:t>
            </a:r>
            <a:r>
              <a:rPr spc="-325" dirty="0"/>
              <a:t>w</a:t>
            </a:r>
            <a:r>
              <a:rPr spc="-450" dirty="0"/>
              <a:t>h</a:t>
            </a:r>
            <a:r>
              <a:rPr spc="-215" dirty="0"/>
              <a:t>i</a:t>
            </a:r>
            <a:r>
              <a:rPr spc="-409" dirty="0"/>
              <a:t>c</a:t>
            </a:r>
            <a:r>
              <a:rPr spc="-490" dirty="0"/>
              <a:t>h</a:t>
            </a:r>
            <a:r>
              <a:rPr spc="-175" dirty="0"/>
              <a:t> </a:t>
            </a:r>
            <a:r>
              <a:rPr spc="-580" dirty="0"/>
              <a:t>o</a:t>
            </a:r>
            <a:r>
              <a:rPr spc="-165" dirty="0"/>
              <a:t>f</a:t>
            </a:r>
            <a:r>
              <a:rPr spc="-175" dirty="0"/>
              <a:t> </a:t>
            </a:r>
            <a:r>
              <a:rPr spc="-170" dirty="0"/>
              <a:t>t</a:t>
            </a:r>
            <a:r>
              <a:rPr spc="-450" dirty="0"/>
              <a:t>he</a:t>
            </a:r>
            <a:r>
              <a:rPr spc="-500" dirty="0"/>
              <a:t>s</a:t>
            </a:r>
            <a:r>
              <a:rPr spc="-409" dirty="0"/>
              <a:t>e</a:t>
            </a:r>
            <a:r>
              <a:rPr spc="-175" dirty="0"/>
              <a:t> </a:t>
            </a:r>
            <a:r>
              <a:rPr spc="-180" dirty="0"/>
              <a:t>i</a:t>
            </a:r>
            <a:r>
              <a:rPr spc="-495" dirty="0"/>
              <a:t>s</a:t>
            </a:r>
            <a:r>
              <a:rPr spc="-180" dirty="0"/>
              <a:t> </a:t>
            </a:r>
            <a:r>
              <a:rPr spc="-335" dirty="0"/>
              <a:t>a</a:t>
            </a:r>
            <a:r>
              <a:rPr spc="-180" dirty="0"/>
              <a:t> </a:t>
            </a:r>
            <a:r>
              <a:rPr spc="-450" dirty="0"/>
              <a:t>g</a:t>
            </a:r>
            <a:r>
              <a:rPr spc="-295" dirty="0"/>
              <a:t>r</a:t>
            </a:r>
            <a:r>
              <a:rPr spc="-340" dirty="0"/>
              <a:t>a</a:t>
            </a:r>
            <a:r>
              <a:rPr spc="-520" dirty="0"/>
              <a:t>ph?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771900" y="1752600"/>
            <a:ext cx="2184400" cy="2857500"/>
            <a:chOff x="3771900" y="1752600"/>
            <a:chExt cx="2184400" cy="2857500"/>
          </a:xfrm>
        </p:grpSpPr>
        <p:sp>
          <p:nvSpPr>
            <p:cNvPr id="4" name="object 4"/>
            <p:cNvSpPr/>
            <p:nvPr/>
          </p:nvSpPr>
          <p:spPr>
            <a:xfrm>
              <a:off x="4572000" y="1752600"/>
              <a:ext cx="317500" cy="304800"/>
            </a:xfrm>
            <a:custGeom>
              <a:avLst/>
              <a:gdLst/>
              <a:ahLst/>
              <a:cxnLst/>
              <a:rect l="l" t="t" r="r" b="b"/>
              <a:pathLst>
                <a:path w="317500" h="304800">
                  <a:moveTo>
                    <a:pt x="158750" y="0"/>
                  </a:moveTo>
                  <a:lnTo>
                    <a:pt x="108572" y="7769"/>
                  </a:lnTo>
                  <a:lnTo>
                    <a:pt x="64994" y="29404"/>
                  </a:lnTo>
                  <a:lnTo>
                    <a:pt x="30629" y="62394"/>
                  </a:lnTo>
                  <a:lnTo>
                    <a:pt x="8093" y="104229"/>
                  </a:lnTo>
                  <a:lnTo>
                    <a:pt x="0" y="152400"/>
                  </a:lnTo>
                  <a:lnTo>
                    <a:pt x="8093" y="200570"/>
                  </a:lnTo>
                  <a:lnTo>
                    <a:pt x="30629" y="242405"/>
                  </a:lnTo>
                  <a:lnTo>
                    <a:pt x="64994" y="275395"/>
                  </a:lnTo>
                  <a:lnTo>
                    <a:pt x="108572" y="297030"/>
                  </a:lnTo>
                  <a:lnTo>
                    <a:pt x="158750" y="304800"/>
                  </a:lnTo>
                  <a:lnTo>
                    <a:pt x="208927" y="297030"/>
                  </a:lnTo>
                  <a:lnTo>
                    <a:pt x="252505" y="275395"/>
                  </a:lnTo>
                  <a:lnTo>
                    <a:pt x="286870" y="242405"/>
                  </a:lnTo>
                  <a:lnTo>
                    <a:pt x="309406" y="200570"/>
                  </a:lnTo>
                  <a:lnTo>
                    <a:pt x="317500" y="152400"/>
                  </a:lnTo>
                  <a:lnTo>
                    <a:pt x="309406" y="104229"/>
                  </a:lnTo>
                  <a:lnTo>
                    <a:pt x="286870" y="62394"/>
                  </a:lnTo>
                  <a:lnTo>
                    <a:pt x="252505" y="29404"/>
                  </a:lnTo>
                  <a:lnTo>
                    <a:pt x="208927" y="7769"/>
                  </a:lnTo>
                  <a:lnTo>
                    <a:pt x="158750" y="0"/>
                  </a:lnTo>
                  <a:close/>
                </a:path>
              </a:pathLst>
            </a:custGeom>
            <a:solidFill>
              <a:srgbClr val="C210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73500" y="2933700"/>
              <a:ext cx="304800" cy="317500"/>
            </a:xfrm>
            <a:custGeom>
              <a:avLst/>
              <a:gdLst/>
              <a:ahLst/>
              <a:cxnLst/>
              <a:rect l="l" t="t" r="r" b="b"/>
              <a:pathLst>
                <a:path w="304800" h="317500">
                  <a:moveTo>
                    <a:pt x="152400" y="0"/>
                  </a:moveTo>
                  <a:lnTo>
                    <a:pt x="104229" y="8093"/>
                  </a:lnTo>
                  <a:lnTo>
                    <a:pt x="62394" y="30629"/>
                  </a:lnTo>
                  <a:lnTo>
                    <a:pt x="29404" y="64994"/>
                  </a:lnTo>
                  <a:lnTo>
                    <a:pt x="7769" y="108572"/>
                  </a:lnTo>
                  <a:lnTo>
                    <a:pt x="0" y="158750"/>
                  </a:lnTo>
                  <a:lnTo>
                    <a:pt x="7769" y="208927"/>
                  </a:lnTo>
                  <a:lnTo>
                    <a:pt x="29404" y="252505"/>
                  </a:lnTo>
                  <a:lnTo>
                    <a:pt x="62394" y="286870"/>
                  </a:lnTo>
                  <a:lnTo>
                    <a:pt x="104229" y="309406"/>
                  </a:lnTo>
                  <a:lnTo>
                    <a:pt x="152400" y="317500"/>
                  </a:lnTo>
                  <a:lnTo>
                    <a:pt x="200570" y="309406"/>
                  </a:lnTo>
                  <a:lnTo>
                    <a:pt x="242405" y="286870"/>
                  </a:lnTo>
                  <a:lnTo>
                    <a:pt x="275395" y="252505"/>
                  </a:lnTo>
                  <a:lnTo>
                    <a:pt x="297030" y="208927"/>
                  </a:lnTo>
                  <a:lnTo>
                    <a:pt x="304800" y="158750"/>
                  </a:lnTo>
                  <a:lnTo>
                    <a:pt x="297030" y="108572"/>
                  </a:lnTo>
                  <a:lnTo>
                    <a:pt x="275395" y="64994"/>
                  </a:lnTo>
                  <a:lnTo>
                    <a:pt x="242405" y="30629"/>
                  </a:lnTo>
                  <a:lnTo>
                    <a:pt x="200570" y="8093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008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133850" y="2025650"/>
              <a:ext cx="488315" cy="967740"/>
            </a:xfrm>
            <a:custGeom>
              <a:avLst/>
              <a:gdLst/>
              <a:ahLst/>
              <a:cxnLst/>
              <a:rect l="l" t="t" r="r" b="b"/>
              <a:pathLst>
                <a:path w="488314" h="967739">
                  <a:moveTo>
                    <a:pt x="488172" y="0"/>
                  </a:moveTo>
                  <a:lnTo>
                    <a:pt x="0" y="967646"/>
                  </a:lnTo>
                </a:path>
              </a:pathLst>
            </a:custGeom>
            <a:ln w="38100">
              <a:solidFill>
                <a:srgbClr val="0024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651500" y="2298700"/>
              <a:ext cx="304800" cy="317500"/>
            </a:xfrm>
            <a:custGeom>
              <a:avLst/>
              <a:gdLst/>
              <a:ahLst/>
              <a:cxnLst/>
              <a:rect l="l" t="t" r="r" b="b"/>
              <a:pathLst>
                <a:path w="304800" h="317500">
                  <a:moveTo>
                    <a:pt x="152400" y="0"/>
                  </a:moveTo>
                  <a:lnTo>
                    <a:pt x="104229" y="8093"/>
                  </a:lnTo>
                  <a:lnTo>
                    <a:pt x="62394" y="30629"/>
                  </a:lnTo>
                  <a:lnTo>
                    <a:pt x="29404" y="64994"/>
                  </a:lnTo>
                  <a:lnTo>
                    <a:pt x="7769" y="108572"/>
                  </a:lnTo>
                  <a:lnTo>
                    <a:pt x="0" y="158750"/>
                  </a:lnTo>
                  <a:lnTo>
                    <a:pt x="7769" y="208927"/>
                  </a:lnTo>
                  <a:lnTo>
                    <a:pt x="29404" y="252505"/>
                  </a:lnTo>
                  <a:lnTo>
                    <a:pt x="62394" y="286870"/>
                  </a:lnTo>
                  <a:lnTo>
                    <a:pt x="104229" y="309406"/>
                  </a:lnTo>
                  <a:lnTo>
                    <a:pt x="152400" y="317500"/>
                  </a:lnTo>
                  <a:lnTo>
                    <a:pt x="200570" y="309406"/>
                  </a:lnTo>
                  <a:lnTo>
                    <a:pt x="242405" y="286870"/>
                  </a:lnTo>
                  <a:lnTo>
                    <a:pt x="275395" y="252505"/>
                  </a:lnTo>
                  <a:lnTo>
                    <a:pt x="297030" y="208927"/>
                  </a:lnTo>
                  <a:lnTo>
                    <a:pt x="304800" y="158750"/>
                  </a:lnTo>
                  <a:lnTo>
                    <a:pt x="297030" y="108572"/>
                  </a:lnTo>
                  <a:lnTo>
                    <a:pt x="275395" y="64994"/>
                  </a:lnTo>
                  <a:lnTo>
                    <a:pt x="242405" y="30629"/>
                  </a:lnTo>
                  <a:lnTo>
                    <a:pt x="200570" y="8093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5B5B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845050" y="2025650"/>
              <a:ext cx="857885" cy="333375"/>
            </a:xfrm>
            <a:custGeom>
              <a:avLst/>
              <a:gdLst/>
              <a:ahLst/>
              <a:cxnLst/>
              <a:rect l="l" t="t" r="r" b="b"/>
              <a:pathLst>
                <a:path w="857885" h="333375">
                  <a:moveTo>
                    <a:pt x="0" y="0"/>
                  </a:moveTo>
                  <a:lnTo>
                    <a:pt x="857623" y="333266"/>
                  </a:lnTo>
                </a:path>
              </a:pathLst>
            </a:custGeom>
            <a:ln w="38100">
              <a:solidFill>
                <a:srgbClr val="0024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184650" y="2470150"/>
              <a:ext cx="1474470" cy="635000"/>
            </a:xfrm>
            <a:custGeom>
              <a:avLst/>
              <a:gdLst/>
              <a:ahLst/>
              <a:cxnLst/>
              <a:rect l="l" t="t" r="r" b="b"/>
              <a:pathLst>
                <a:path w="1474470" h="635000">
                  <a:moveTo>
                    <a:pt x="1473915" y="0"/>
                  </a:moveTo>
                  <a:lnTo>
                    <a:pt x="0" y="634380"/>
                  </a:lnTo>
                </a:path>
              </a:pathLst>
            </a:custGeom>
            <a:ln w="38100">
              <a:solidFill>
                <a:srgbClr val="0024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771900" y="4292600"/>
              <a:ext cx="317500" cy="317500"/>
            </a:xfrm>
            <a:custGeom>
              <a:avLst/>
              <a:gdLst/>
              <a:ahLst/>
              <a:cxnLst/>
              <a:rect l="l" t="t" r="r" b="b"/>
              <a:pathLst>
                <a:path w="317500" h="317500">
                  <a:moveTo>
                    <a:pt x="158750" y="0"/>
                  </a:moveTo>
                  <a:lnTo>
                    <a:pt x="108572" y="8093"/>
                  </a:lnTo>
                  <a:lnTo>
                    <a:pt x="64994" y="30629"/>
                  </a:lnTo>
                  <a:lnTo>
                    <a:pt x="30629" y="64994"/>
                  </a:lnTo>
                  <a:lnTo>
                    <a:pt x="8093" y="108572"/>
                  </a:lnTo>
                  <a:lnTo>
                    <a:pt x="0" y="158750"/>
                  </a:lnTo>
                  <a:lnTo>
                    <a:pt x="8093" y="208927"/>
                  </a:lnTo>
                  <a:lnTo>
                    <a:pt x="30629" y="252505"/>
                  </a:lnTo>
                  <a:lnTo>
                    <a:pt x="64994" y="286870"/>
                  </a:lnTo>
                  <a:lnTo>
                    <a:pt x="108572" y="309406"/>
                  </a:lnTo>
                  <a:lnTo>
                    <a:pt x="158750" y="317500"/>
                  </a:lnTo>
                  <a:lnTo>
                    <a:pt x="208927" y="309406"/>
                  </a:lnTo>
                  <a:lnTo>
                    <a:pt x="252505" y="286870"/>
                  </a:lnTo>
                  <a:lnTo>
                    <a:pt x="286870" y="252505"/>
                  </a:lnTo>
                  <a:lnTo>
                    <a:pt x="309406" y="208927"/>
                  </a:lnTo>
                  <a:lnTo>
                    <a:pt x="317500" y="158750"/>
                  </a:lnTo>
                  <a:lnTo>
                    <a:pt x="309406" y="108572"/>
                  </a:lnTo>
                  <a:lnTo>
                    <a:pt x="286870" y="64994"/>
                  </a:lnTo>
                  <a:lnTo>
                    <a:pt x="252505" y="30629"/>
                  </a:lnTo>
                  <a:lnTo>
                    <a:pt x="208927" y="8093"/>
                  </a:lnTo>
                  <a:lnTo>
                    <a:pt x="158750" y="0"/>
                  </a:lnTo>
                  <a:close/>
                </a:path>
              </a:pathLst>
            </a:custGeom>
            <a:solidFill>
              <a:srgbClr val="CAA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930650" y="3257550"/>
              <a:ext cx="94615" cy="1038225"/>
            </a:xfrm>
            <a:custGeom>
              <a:avLst/>
              <a:gdLst/>
              <a:ahLst/>
              <a:cxnLst/>
              <a:rect l="l" t="t" r="r" b="b"/>
              <a:pathLst>
                <a:path w="94614" h="1038225">
                  <a:moveTo>
                    <a:pt x="0" y="1037770"/>
                  </a:moveTo>
                  <a:lnTo>
                    <a:pt x="94240" y="0"/>
                  </a:lnTo>
                </a:path>
              </a:pathLst>
            </a:custGeom>
            <a:ln w="38100">
              <a:solidFill>
                <a:srgbClr val="0024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372100" y="4000500"/>
              <a:ext cx="317500" cy="317500"/>
            </a:xfrm>
            <a:custGeom>
              <a:avLst/>
              <a:gdLst/>
              <a:ahLst/>
              <a:cxnLst/>
              <a:rect l="l" t="t" r="r" b="b"/>
              <a:pathLst>
                <a:path w="317500" h="317500">
                  <a:moveTo>
                    <a:pt x="158750" y="0"/>
                  </a:moveTo>
                  <a:lnTo>
                    <a:pt x="108572" y="8093"/>
                  </a:lnTo>
                  <a:lnTo>
                    <a:pt x="64994" y="30629"/>
                  </a:lnTo>
                  <a:lnTo>
                    <a:pt x="30629" y="64994"/>
                  </a:lnTo>
                  <a:lnTo>
                    <a:pt x="8093" y="108572"/>
                  </a:lnTo>
                  <a:lnTo>
                    <a:pt x="0" y="158750"/>
                  </a:lnTo>
                  <a:lnTo>
                    <a:pt x="8093" y="208927"/>
                  </a:lnTo>
                  <a:lnTo>
                    <a:pt x="30629" y="252505"/>
                  </a:lnTo>
                  <a:lnTo>
                    <a:pt x="64994" y="286870"/>
                  </a:lnTo>
                  <a:lnTo>
                    <a:pt x="108572" y="309406"/>
                  </a:lnTo>
                  <a:lnTo>
                    <a:pt x="158750" y="317500"/>
                  </a:lnTo>
                  <a:lnTo>
                    <a:pt x="208927" y="309406"/>
                  </a:lnTo>
                  <a:lnTo>
                    <a:pt x="252505" y="286870"/>
                  </a:lnTo>
                  <a:lnTo>
                    <a:pt x="286870" y="252505"/>
                  </a:lnTo>
                  <a:lnTo>
                    <a:pt x="309406" y="208927"/>
                  </a:lnTo>
                  <a:lnTo>
                    <a:pt x="317500" y="158750"/>
                  </a:lnTo>
                  <a:lnTo>
                    <a:pt x="309406" y="108572"/>
                  </a:lnTo>
                  <a:lnTo>
                    <a:pt x="286870" y="64994"/>
                  </a:lnTo>
                  <a:lnTo>
                    <a:pt x="252505" y="30629"/>
                  </a:lnTo>
                  <a:lnTo>
                    <a:pt x="208927" y="8093"/>
                  </a:lnTo>
                  <a:lnTo>
                    <a:pt x="158750" y="0"/>
                  </a:lnTo>
                  <a:close/>
                </a:path>
              </a:pathLst>
            </a:custGeom>
            <a:solidFill>
              <a:srgbClr val="B82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044950" y="2584450"/>
              <a:ext cx="1659255" cy="1764664"/>
            </a:xfrm>
            <a:custGeom>
              <a:avLst/>
              <a:gdLst/>
              <a:ahLst/>
              <a:cxnLst/>
              <a:rect l="l" t="t" r="r" b="b"/>
              <a:pathLst>
                <a:path w="1659254" h="1764664">
                  <a:moveTo>
                    <a:pt x="0" y="1764610"/>
                  </a:moveTo>
                  <a:lnTo>
                    <a:pt x="1658749" y="0"/>
                  </a:lnTo>
                </a:path>
              </a:pathLst>
            </a:custGeom>
            <a:ln w="38100">
              <a:solidFill>
                <a:srgbClr val="0024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133850" y="3219450"/>
              <a:ext cx="1289685" cy="845819"/>
            </a:xfrm>
            <a:custGeom>
              <a:avLst/>
              <a:gdLst/>
              <a:ahLst/>
              <a:cxnLst/>
              <a:rect l="l" t="t" r="r" b="b"/>
              <a:pathLst>
                <a:path w="1289685" h="845820">
                  <a:moveTo>
                    <a:pt x="0" y="0"/>
                  </a:moveTo>
                  <a:lnTo>
                    <a:pt x="1289297" y="845349"/>
                  </a:lnTo>
                </a:path>
              </a:pathLst>
            </a:custGeom>
            <a:ln w="38100">
              <a:solidFill>
                <a:srgbClr val="0024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43549" y="2622550"/>
              <a:ext cx="275590" cy="1387475"/>
            </a:xfrm>
            <a:custGeom>
              <a:avLst/>
              <a:gdLst/>
              <a:ahLst/>
              <a:cxnLst/>
              <a:rect l="l" t="t" r="r" b="b"/>
              <a:pathLst>
                <a:path w="275589" h="1387475">
                  <a:moveTo>
                    <a:pt x="275212" y="0"/>
                  </a:moveTo>
                  <a:lnTo>
                    <a:pt x="0" y="1387269"/>
                  </a:lnTo>
                </a:path>
              </a:pathLst>
            </a:custGeom>
            <a:ln w="38100">
              <a:solidFill>
                <a:srgbClr val="0024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095750" y="4171950"/>
              <a:ext cx="1293495" cy="285115"/>
            </a:xfrm>
            <a:custGeom>
              <a:avLst/>
              <a:gdLst/>
              <a:ahLst/>
              <a:cxnLst/>
              <a:rect l="l" t="t" r="r" b="b"/>
              <a:pathLst>
                <a:path w="1293495" h="285114">
                  <a:moveTo>
                    <a:pt x="0" y="284881"/>
                  </a:moveTo>
                  <a:lnTo>
                    <a:pt x="1292943" y="0"/>
                  </a:lnTo>
                </a:path>
              </a:pathLst>
            </a:custGeom>
            <a:ln w="38100">
              <a:solidFill>
                <a:srgbClr val="0024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6413500" y="1689100"/>
            <a:ext cx="2565400" cy="2743200"/>
            <a:chOff x="6413500" y="1689100"/>
            <a:chExt cx="2565400" cy="2743200"/>
          </a:xfrm>
        </p:grpSpPr>
        <p:sp>
          <p:nvSpPr>
            <p:cNvPr id="18" name="object 18"/>
            <p:cNvSpPr/>
            <p:nvPr/>
          </p:nvSpPr>
          <p:spPr>
            <a:xfrm>
              <a:off x="6629400" y="2070099"/>
              <a:ext cx="1879600" cy="2311400"/>
            </a:xfrm>
            <a:custGeom>
              <a:avLst/>
              <a:gdLst/>
              <a:ahLst/>
              <a:cxnLst/>
              <a:rect l="l" t="t" r="r" b="b"/>
              <a:pathLst>
                <a:path w="1879600" h="2311400">
                  <a:moveTo>
                    <a:pt x="190500" y="0"/>
                  </a:moveTo>
                  <a:lnTo>
                    <a:pt x="0" y="0"/>
                  </a:lnTo>
                  <a:lnTo>
                    <a:pt x="0" y="2311400"/>
                  </a:lnTo>
                  <a:lnTo>
                    <a:pt x="190500" y="2311400"/>
                  </a:lnTo>
                  <a:lnTo>
                    <a:pt x="190500" y="0"/>
                  </a:lnTo>
                  <a:close/>
                </a:path>
                <a:path w="1879600" h="2311400">
                  <a:moveTo>
                    <a:pt x="1041400" y="965200"/>
                  </a:moveTo>
                  <a:lnTo>
                    <a:pt x="850900" y="965200"/>
                  </a:lnTo>
                  <a:lnTo>
                    <a:pt x="850900" y="2311400"/>
                  </a:lnTo>
                  <a:lnTo>
                    <a:pt x="1041400" y="2311400"/>
                  </a:lnTo>
                  <a:lnTo>
                    <a:pt x="1041400" y="965200"/>
                  </a:lnTo>
                  <a:close/>
                </a:path>
                <a:path w="1879600" h="2311400">
                  <a:moveTo>
                    <a:pt x="1879600" y="431800"/>
                  </a:moveTo>
                  <a:lnTo>
                    <a:pt x="1689100" y="431800"/>
                  </a:lnTo>
                  <a:lnTo>
                    <a:pt x="1689100" y="2311400"/>
                  </a:lnTo>
                  <a:lnTo>
                    <a:pt x="1879600" y="2311400"/>
                  </a:lnTo>
                  <a:lnTo>
                    <a:pt x="1879600" y="431800"/>
                  </a:lnTo>
                  <a:close/>
                </a:path>
              </a:pathLst>
            </a:custGeom>
            <a:solidFill>
              <a:srgbClr val="D78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870700" y="2019299"/>
              <a:ext cx="1879600" cy="2362200"/>
            </a:xfrm>
            <a:custGeom>
              <a:avLst/>
              <a:gdLst/>
              <a:ahLst/>
              <a:cxnLst/>
              <a:rect l="l" t="t" r="r" b="b"/>
              <a:pathLst>
                <a:path w="1879600" h="2362200">
                  <a:moveTo>
                    <a:pt x="190500" y="1066800"/>
                  </a:moveTo>
                  <a:lnTo>
                    <a:pt x="0" y="1066800"/>
                  </a:lnTo>
                  <a:lnTo>
                    <a:pt x="0" y="2362200"/>
                  </a:lnTo>
                  <a:lnTo>
                    <a:pt x="190500" y="2362200"/>
                  </a:lnTo>
                  <a:lnTo>
                    <a:pt x="190500" y="1066800"/>
                  </a:lnTo>
                  <a:close/>
                </a:path>
                <a:path w="1879600" h="2362200">
                  <a:moveTo>
                    <a:pt x="1041400" y="0"/>
                  </a:moveTo>
                  <a:lnTo>
                    <a:pt x="850900" y="0"/>
                  </a:lnTo>
                  <a:lnTo>
                    <a:pt x="850900" y="2362200"/>
                  </a:lnTo>
                  <a:lnTo>
                    <a:pt x="1041400" y="2362200"/>
                  </a:lnTo>
                  <a:lnTo>
                    <a:pt x="1041400" y="0"/>
                  </a:lnTo>
                  <a:close/>
                </a:path>
                <a:path w="1879600" h="2362200">
                  <a:moveTo>
                    <a:pt x="1879600" y="1397000"/>
                  </a:moveTo>
                  <a:lnTo>
                    <a:pt x="1689100" y="1397000"/>
                  </a:lnTo>
                  <a:lnTo>
                    <a:pt x="1689100" y="2362200"/>
                  </a:lnTo>
                  <a:lnTo>
                    <a:pt x="1879600" y="2362200"/>
                  </a:lnTo>
                  <a:lnTo>
                    <a:pt x="1879600" y="1397000"/>
                  </a:lnTo>
                  <a:close/>
                </a:path>
              </a:pathLst>
            </a:custGeom>
            <a:solidFill>
              <a:srgbClr val="00E1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426200" y="1689100"/>
              <a:ext cx="0" cy="2692400"/>
            </a:xfrm>
            <a:custGeom>
              <a:avLst/>
              <a:gdLst/>
              <a:ahLst/>
              <a:cxnLst/>
              <a:rect l="l" t="t" r="r" b="b"/>
              <a:pathLst>
                <a:path h="2692400">
                  <a:moveTo>
                    <a:pt x="0" y="2692400"/>
                  </a:moveTo>
                  <a:lnTo>
                    <a:pt x="1" y="0"/>
                  </a:lnTo>
                </a:path>
              </a:pathLst>
            </a:custGeom>
            <a:ln w="25400">
              <a:solidFill>
                <a:srgbClr val="5B5B5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426200" y="4381500"/>
              <a:ext cx="2540000" cy="50800"/>
            </a:xfrm>
            <a:custGeom>
              <a:avLst/>
              <a:gdLst/>
              <a:ahLst/>
              <a:cxnLst/>
              <a:rect l="l" t="t" r="r" b="b"/>
              <a:pathLst>
                <a:path w="2540000" h="50800">
                  <a:moveTo>
                    <a:pt x="0" y="0"/>
                  </a:moveTo>
                  <a:lnTo>
                    <a:pt x="2540000" y="1"/>
                  </a:lnTo>
                </a:path>
                <a:path w="2540000" h="50800">
                  <a:moveTo>
                    <a:pt x="0" y="0"/>
                  </a:moveTo>
                  <a:lnTo>
                    <a:pt x="0" y="50800"/>
                  </a:lnTo>
                </a:path>
                <a:path w="2540000" h="50800">
                  <a:moveTo>
                    <a:pt x="838200" y="0"/>
                  </a:moveTo>
                  <a:lnTo>
                    <a:pt x="838200" y="50800"/>
                  </a:lnTo>
                </a:path>
                <a:path w="2540000" h="50800">
                  <a:moveTo>
                    <a:pt x="1689100" y="0"/>
                  </a:moveTo>
                  <a:lnTo>
                    <a:pt x="1689100" y="50800"/>
                  </a:lnTo>
                </a:path>
                <a:path w="2540000" h="50800">
                  <a:moveTo>
                    <a:pt x="2540000" y="0"/>
                  </a:moveTo>
                  <a:lnTo>
                    <a:pt x="2540000" y="50800"/>
                  </a:lnTo>
                </a:path>
              </a:pathLst>
            </a:custGeom>
            <a:ln w="25400">
              <a:solidFill>
                <a:srgbClr val="5B5B5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660400" y="1752600"/>
            <a:ext cx="2604770" cy="2752725"/>
            <a:chOff x="660400" y="1752600"/>
            <a:chExt cx="2604770" cy="2752725"/>
          </a:xfrm>
        </p:grpSpPr>
        <p:sp>
          <p:nvSpPr>
            <p:cNvPr id="23" name="object 23"/>
            <p:cNvSpPr/>
            <p:nvPr/>
          </p:nvSpPr>
          <p:spPr>
            <a:xfrm>
              <a:off x="673100" y="1752600"/>
              <a:ext cx="0" cy="2748280"/>
            </a:xfrm>
            <a:custGeom>
              <a:avLst/>
              <a:gdLst/>
              <a:ahLst/>
              <a:cxnLst/>
              <a:rect l="l" t="t" r="r" b="b"/>
              <a:pathLst>
                <a:path h="2748279">
                  <a:moveTo>
                    <a:pt x="0" y="0"/>
                  </a:moveTo>
                  <a:lnTo>
                    <a:pt x="1" y="2748082"/>
                  </a:lnTo>
                </a:path>
              </a:pathLst>
            </a:custGeom>
            <a:ln w="25400">
              <a:solidFill>
                <a:srgbClr val="5B5B5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73100" y="4483100"/>
              <a:ext cx="2579370" cy="9525"/>
            </a:xfrm>
            <a:custGeom>
              <a:avLst/>
              <a:gdLst/>
              <a:ahLst/>
              <a:cxnLst/>
              <a:rect l="l" t="t" r="r" b="b"/>
              <a:pathLst>
                <a:path w="2579370" h="9525">
                  <a:moveTo>
                    <a:pt x="2579004" y="0"/>
                  </a:moveTo>
                  <a:lnTo>
                    <a:pt x="0" y="9290"/>
                  </a:lnTo>
                </a:path>
              </a:pathLst>
            </a:custGeom>
            <a:ln w="25400">
              <a:solidFill>
                <a:srgbClr val="5B5B5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2500" y="3949700"/>
              <a:ext cx="88900" cy="8890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4300" y="3543300"/>
              <a:ext cx="88900" cy="10160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06600" y="2794000"/>
              <a:ext cx="88900" cy="10160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8400" y="2857500"/>
              <a:ext cx="88900" cy="8890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08100" y="3975100"/>
              <a:ext cx="88900" cy="8890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14500" y="3225800"/>
              <a:ext cx="88900" cy="88900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30300" y="3505200"/>
              <a:ext cx="88900" cy="101600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44600" y="3670300"/>
              <a:ext cx="88900" cy="88900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006600" y="3492500"/>
              <a:ext cx="88900" cy="101600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28900" y="2413000"/>
              <a:ext cx="88900" cy="88900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24100" y="3225800"/>
              <a:ext cx="88900" cy="88900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68500" y="3086100"/>
              <a:ext cx="88900" cy="88900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54300" y="2095500"/>
              <a:ext cx="88900" cy="88900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33700" y="2324100"/>
              <a:ext cx="88900" cy="88900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914399" y="1930400"/>
              <a:ext cx="2190115" cy="2317115"/>
            </a:xfrm>
            <a:custGeom>
              <a:avLst/>
              <a:gdLst/>
              <a:ahLst/>
              <a:cxnLst/>
              <a:rect l="l" t="t" r="r" b="b"/>
              <a:pathLst>
                <a:path w="2190115" h="2317115">
                  <a:moveTo>
                    <a:pt x="2190072" y="0"/>
                  </a:moveTo>
                  <a:lnTo>
                    <a:pt x="0" y="2316944"/>
                  </a:lnTo>
                </a:path>
              </a:pathLst>
            </a:custGeom>
            <a:ln w="25400">
              <a:solidFill>
                <a:srgbClr val="CAA7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9355216" y="1850430"/>
            <a:ext cx="2461260" cy="2460625"/>
            <a:chOff x="9355216" y="1850430"/>
            <a:chExt cx="2461260" cy="2460625"/>
          </a:xfrm>
        </p:grpSpPr>
        <p:sp>
          <p:nvSpPr>
            <p:cNvPr id="41" name="object 41"/>
            <p:cNvSpPr/>
            <p:nvPr/>
          </p:nvSpPr>
          <p:spPr>
            <a:xfrm>
              <a:off x="9961117" y="1863130"/>
              <a:ext cx="1842135" cy="2435225"/>
            </a:xfrm>
            <a:custGeom>
              <a:avLst/>
              <a:gdLst/>
              <a:ahLst/>
              <a:cxnLst/>
              <a:rect l="l" t="t" r="r" b="b"/>
              <a:pathLst>
                <a:path w="1842134" h="2435225">
                  <a:moveTo>
                    <a:pt x="624509" y="0"/>
                  </a:moveTo>
                  <a:lnTo>
                    <a:pt x="624509" y="1217607"/>
                  </a:lnTo>
                  <a:lnTo>
                    <a:pt x="0" y="2262861"/>
                  </a:lnTo>
                  <a:lnTo>
                    <a:pt x="44035" y="2287943"/>
                  </a:lnTo>
                  <a:lnTo>
                    <a:pt x="88967" y="2311117"/>
                  </a:lnTo>
                  <a:lnTo>
                    <a:pt x="134733" y="2332367"/>
                  </a:lnTo>
                  <a:lnTo>
                    <a:pt x="181271" y="2351675"/>
                  </a:lnTo>
                  <a:lnTo>
                    <a:pt x="228518" y="2369024"/>
                  </a:lnTo>
                  <a:lnTo>
                    <a:pt x="276411" y="2384396"/>
                  </a:lnTo>
                  <a:lnTo>
                    <a:pt x="324889" y="2397775"/>
                  </a:lnTo>
                  <a:lnTo>
                    <a:pt x="373887" y="2409143"/>
                  </a:lnTo>
                  <a:lnTo>
                    <a:pt x="423345" y="2418483"/>
                  </a:lnTo>
                  <a:lnTo>
                    <a:pt x="473198" y="2425778"/>
                  </a:lnTo>
                  <a:lnTo>
                    <a:pt x="523385" y="2431010"/>
                  </a:lnTo>
                  <a:lnTo>
                    <a:pt x="573843" y="2434161"/>
                  </a:lnTo>
                  <a:lnTo>
                    <a:pt x="624509" y="2435216"/>
                  </a:lnTo>
                  <a:lnTo>
                    <a:pt x="672320" y="2434294"/>
                  </a:lnTo>
                  <a:lnTo>
                    <a:pt x="719665" y="2431552"/>
                  </a:lnTo>
                  <a:lnTo>
                    <a:pt x="766508" y="2427024"/>
                  </a:lnTo>
                  <a:lnTo>
                    <a:pt x="812817" y="2420743"/>
                  </a:lnTo>
                  <a:lnTo>
                    <a:pt x="858557" y="2412743"/>
                  </a:lnTo>
                  <a:lnTo>
                    <a:pt x="903696" y="2403058"/>
                  </a:lnTo>
                  <a:lnTo>
                    <a:pt x="948198" y="2391721"/>
                  </a:lnTo>
                  <a:lnTo>
                    <a:pt x="992030" y="2378768"/>
                  </a:lnTo>
                  <a:lnTo>
                    <a:pt x="1035158" y="2364231"/>
                  </a:lnTo>
                  <a:lnTo>
                    <a:pt x="1077549" y="2348144"/>
                  </a:lnTo>
                  <a:lnTo>
                    <a:pt x="1119168" y="2330541"/>
                  </a:lnTo>
                  <a:lnTo>
                    <a:pt x="1159982" y="2311456"/>
                  </a:lnTo>
                  <a:lnTo>
                    <a:pt x="1199957" y="2290923"/>
                  </a:lnTo>
                  <a:lnTo>
                    <a:pt x="1239059" y="2268976"/>
                  </a:lnTo>
                  <a:lnTo>
                    <a:pt x="1277254" y="2245648"/>
                  </a:lnTo>
                  <a:lnTo>
                    <a:pt x="1314509" y="2220974"/>
                  </a:lnTo>
                  <a:lnTo>
                    <a:pt x="1350789" y="2194987"/>
                  </a:lnTo>
                  <a:lnTo>
                    <a:pt x="1386061" y="2167721"/>
                  </a:lnTo>
                  <a:lnTo>
                    <a:pt x="1420290" y="2139209"/>
                  </a:lnTo>
                  <a:lnTo>
                    <a:pt x="1453444" y="2109486"/>
                  </a:lnTo>
                  <a:lnTo>
                    <a:pt x="1485488" y="2078586"/>
                  </a:lnTo>
                  <a:lnTo>
                    <a:pt x="1516388" y="2046542"/>
                  </a:lnTo>
                  <a:lnTo>
                    <a:pt x="1546111" y="2013389"/>
                  </a:lnTo>
                  <a:lnTo>
                    <a:pt x="1574622" y="1979159"/>
                  </a:lnTo>
                  <a:lnTo>
                    <a:pt x="1601888" y="1943887"/>
                  </a:lnTo>
                  <a:lnTo>
                    <a:pt x="1627876" y="1907607"/>
                  </a:lnTo>
                  <a:lnTo>
                    <a:pt x="1652550" y="1870352"/>
                  </a:lnTo>
                  <a:lnTo>
                    <a:pt x="1675878" y="1832157"/>
                  </a:lnTo>
                  <a:lnTo>
                    <a:pt x="1697825" y="1793055"/>
                  </a:lnTo>
                  <a:lnTo>
                    <a:pt x="1718358" y="1753080"/>
                  </a:lnTo>
                  <a:lnTo>
                    <a:pt x="1737442" y="1712266"/>
                  </a:lnTo>
                  <a:lnTo>
                    <a:pt x="1755045" y="1670647"/>
                  </a:lnTo>
                  <a:lnTo>
                    <a:pt x="1771132" y="1628256"/>
                  </a:lnTo>
                  <a:lnTo>
                    <a:pt x="1785669" y="1585128"/>
                  </a:lnTo>
                  <a:lnTo>
                    <a:pt x="1798623" y="1541295"/>
                  </a:lnTo>
                  <a:lnTo>
                    <a:pt x="1809959" y="1496793"/>
                  </a:lnTo>
                  <a:lnTo>
                    <a:pt x="1819644" y="1451655"/>
                  </a:lnTo>
                  <a:lnTo>
                    <a:pt x="1827644" y="1405915"/>
                  </a:lnTo>
                  <a:lnTo>
                    <a:pt x="1833925" y="1359606"/>
                  </a:lnTo>
                  <a:lnTo>
                    <a:pt x="1838453" y="1312762"/>
                  </a:lnTo>
                  <a:lnTo>
                    <a:pt x="1841195" y="1265418"/>
                  </a:lnTo>
                  <a:lnTo>
                    <a:pt x="1842117" y="1217607"/>
                  </a:lnTo>
                  <a:lnTo>
                    <a:pt x="1841195" y="1169796"/>
                  </a:lnTo>
                  <a:lnTo>
                    <a:pt x="1838453" y="1122452"/>
                  </a:lnTo>
                  <a:lnTo>
                    <a:pt x="1833925" y="1075608"/>
                  </a:lnTo>
                  <a:lnTo>
                    <a:pt x="1827644" y="1029299"/>
                  </a:lnTo>
                  <a:lnTo>
                    <a:pt x="1819644" y="983559"/>
                  </a:lnTo>
                  <a:lnTo>
                    <a:pt x="1809959" y="938421"/>
                  </a:lnTo>
                  <a:lnTo>
                    <a:pt x="1798623" y="893919"/>
                  </a:lnTo>
                  <a:lnTo>
                    <a:pt x="1785669" y="850086"/>
                  </a:lnTo>
                  <a:lnTo>
                    <a:pt x="1771132" y="806958"/>
                  </a:lnTo>
                  <a:lnTo>
                    <a:pt x="1755045" y="764567"/>
                  </a:lnTo>
                  <a:lnTo>
                    <a:pt x="1737442" y="722948"/>
                  </a:lnTo>
                  <a:lnTo>
                    <a:pt x="1718358" y="682134"/>
                  </a:lnTo>
                  <a:lnTo>
                    <a:pt x="1697825" y="642159"/>
                  </a:lnTo>
                  <a:lnTo>
                    <a:pt x="1675878" y="603057"/>
                  </a:lnTo>
                  <a:lnTo>
                    <a:pt x="1652550" y="564862"/>
                  </a:lnTo>
                  <a:lnTo>
                    <a:pt x="1627876" y="527607"/>
                  </a:lnTo>
                  <a:lnTo>
                    <a:pt x="1601888" y="491327"/>
                  </a:lnTo>
                  <a:lnTo>
                    <a:pt x="1574622" y="456055"/>
                  </a:lnTo>
                  <a:lnTo>
                    <a:pt x="1546111" y="421826"/>
                  </a:lnTo>
                  <a:lnTo>
                    <a:pt x="1516388" y="388672"/>
                  </a:lnTo>
                  <a:lnTo>
                    <a:pt x="1485488" y="356628"/>
                  </a:lnTo>
                  <a:lnTo>
                    <a:pt x="1453444" y="325728"/>
                  </a:lnTo>
                  <a:lnTo>
                    <a:pt x="1420290" y="296005"/>
                  </a:lnTo>
                  <a:lnTo>
                    <a:pt x="1386061" y="267494"/>
                  </a:lnTo>
                  <a:lnTo>
                    <a:pt x="1350789" y="240228"/>
                  </a:lnTo>
                  <a:lnTo>
                    <a:pt x="1314509" y="214241"/>
                  </a:lnTo>
                  <a:lnTo>
                    <a:pt x="1277254" y="189566"/>
                  </a:lnTo>
                  <a:lnTo>
                    <a:pt x="1239059" y="166239"/>
                  </a:lnTo>
                  <a:lnTo>
                    <a:pt x="1199957" y="144291"/>
                  </a:lnTo>
                  <a:lnTo>
                    <a:pt x="1159982" y="123758"/>
                  </a:lnTo>
                  <a:lnTo>
                    <a:pt x="1119168" y="104674"/>
                  </a:lnTo>
                  <a:lnTo>
                    <a:pt x="1077549" y="87071"/>
                  </a:lnTo>
                  <a:lnTo>
                    <a:pt x="1035158" y="70984"/>
                  </a:lnTo>
                  <a:lnTo>
                    <a:pt x="992030" y="56447"/>
                  </a:lnTo>
                  <a:lnTo>
                    <a:pt x="948198" y="43494"/>
                  </a:lnTo>
                  <a:lnTo>
                    <a:pt x="903696" y="32157"/>
                  </a:lnTo>
                  <a:lnTo>
                    <a:pt x="858557" y="22472"/>
                  </a:lnTo>
                  <a:lnTo>
                    <a:pt x="812817" y="14472"/>
                  </a:lnTo>
                  <a:lnTo>
                    <a:pt x="766508" y="8191"/>
                  </a:lnTo>
                  <a:lnTo>
                    <a:pt x="719665" y="3663"/>
                  </a:lnTo>
                  <a:lnTo>
                    <a:pt x="672320" y="921"/>
                  </a:lnTo>
                  <a:lnTo>
                    <a:pt x="624509" y="0"/>
                  </a:lnTo>
                  <a:close/>
                </a:path>
              </a:pathLst>
            </a:custGeom>
            <a:solidFill>
              <a:srgbClr val="ED2B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9961116" y="1863130"/>
              <a:ext cx="1842135" cy="2435225"/>
            </a:xfrm>
            <a:custGeom>
              <a:avLst/>
              <a:gdLst/>
              <a:ahLst/>
              <a:cxnLst/>
              <a:rect l="l" t="t" r="r" b="b"/>
              <a:pathLst>
                <a:path w="1842134" h="2435225">
                  <a:moveTo>
                    <a:pt x="624510" y="0"/>
                  </a:moveTo>
                  <a:lnTo>
                    <a:pt x="672321" y="921"/>
                  </a:lnTo>
                  <a:lnTo>
                    <a:pt x="719665" y="3663"/>
                  </a:lnTo>
                  <a:lnTo>
                    <a:pt x="766508" y="8191"/>
                  </a:lnTo>
                  <a:lnTo>
                    <a:pt x="812817" y="14472"/>
                  </a:lnTo>
                  <a:lnTo>
                    <a:pt x="858558" y="22472"/>
                  </a:lnTo>
                  <a:lnTo>
                    <a:pt x="903696" y="32157"/>
                  </a:lnTo>
                  <a:lnTo>
                    <a:pt x="948198" y="43494"/>
                  </a:lnTo>
                  <a:lnTo>
                    <a:pt x="992030" y="56447"/>
                  </a:lnTo>
                  <a:lnTo>
                    <a:pt x="1035158" y="70984"/>
                  </a:lnTo>
                  <a:lnTo>
                    <a:pt x="1077549" y="87071"/>
                  </a:lnTo>
                  <a:lnTo>
                    <a:pt x="1119169" y="104674"/>
                  </a:lnTo>
                  <a:lnTo>
                    <a:pt x="1159983" y="123759"/>
                  </a:lnTo>
                  <a:lnTo>
                    <a:pt x="1199958" y="144291"/>
                  </a:lnTo>
                  <a:lnTo>
                    <a:pt x="1239060" y="166239"/>
                  </a:lnTo>
                  <a:lnTo>
                    <a:pt x="1277255" y="189566"/>
                  </a:lnTo>
                  <a:lnTo>
                    <a:pt x="1314509" y="214241"/>
                  </a:lnTo>
                  <a:lnTo>
                    <a:pt x="1350789" y="240228"/>
                  </a:lnTo>
                  <a:lnTo>
                    <a:pt x="1386061" y="267494"/>
                  </a:lnTo>
                  <a:lnTo>
                    <a:pt x="1420291" y="296006"/>
                  </a:lnTo>
                  <a:lnTo>
                    <a:pt x="1453445" y="325728"/>
                  </a:lnTo>
                  <a:lnTo>
                    <a:pt x="1485488" y="356629"/>
                  </a:lnTo>
                  <a:lnTo>
                    <a:pt x="1516389" y="388673"/>
                  </a:lnTo>
                  <a:lnTo>
                    <a:pt x="1546111" y="421826"/>
                  </a:lnTo>
                  <a:lnTo>
                    <a:pt x="1574623" y="456056"/>
                  </a:lnTo>
                  <a:lnTo>
                    <a:pt x="1601889" y="491328"/>
                  </a:lnTo>
                  <a:lnTo>
                    <a:pt x="1627876" y="527608"/>
                  </a:lnTo>
                  <a:lnTo>
                    <a:pt x="1652551" y="564862"/>
                  </a:lnTo>
                  <a:lnTo>
                    <a:pt x="1675878" y="603057"/>
                  </a:lnTo>
                  <a:lnTo>
                    <a:pt x="1697826" y="642159"/>
                  </a:lnTo>
                  <a:lnTo>
                    <a:pt x="1718358" y="682134"/>
                  </a:lnTo>
                  <a:lnTo>
                    <a:pt x="1737443" y="722948"/>
                  </a:lnTo>
                  <a:lnTo>
                    <a:pt x="1755046" y="764568"/>
                  </a:lnTo>
                  <a:lnTo>
                    <a:pt x="1771133" y="806959"/>
                  </a:lnTo>
                  <a:lnTo>
                    <a:pt x="1785670" y="850087"/>
                  </a:lnTo>
                  <a:lnTo>
                    <a:pt x="1798623" y="893919"/>
                  </a:lnTo>
                  <a:lnTo>
                    <a:pt x="1809960" y="938421"/>
                  </a:lnTo>
                  <a:lnTo>
                    <a:pt x="1819645" y="983559"/>
                  </a:lnTo>
                  <a:lnTo>
                    <a:pt x="1827645" y="1029300"/>
                  </a:lnTo>
                  <a:lnTo>
                    <a:pt x="1833926" y="1075609"/>
                  </a:lnTo>
                  <a:lnTo>
                    <a:pt x="1838454" y="1122452"/>
                  </a:lnTo>
                  <a:lnTo>
                    <a:pt x="1841196" y="1169796"/>
                  </a:lnTo>
                  <a:lnTo>
                    <a:pt x="1842118" y="1217608"/>
                  </a:lnTo>
                  <a:lnTo>
                    <a:pt x="1841196" y="1265419"/>
                  </a:lnTo>
                  <a:lnTo>
                    <a:pt x="1838454" y="1312763"/>
                  </a:lnTo>
                  <a:lnTo>
                    <a:pt x="1833926" y="1359606"/>
                  </a:lnTo>
                  <a:lnTo>
                    <a:pt x="1827645" y="1405915"/>
                  </a:lnTo>
                  <a:lnTo>
                    <a:pt x="1819645" y="1451656"/>
                  </a:lnTo>
                  <a:lnTo>
                    <a:pt x="1809960" y="1496794"/>
                  </a:lnTo>
                  <a:lnTo>
                    <a:pt x="1798623" y="1541296"/>
                  </a:lnTo>
                  <a:lnTo>
                    <a:pt x="1785670" y="1585128"/>
                  </a:lnTo>
                  <a:lnTo>
                    <a:pt x="1771133" y="1628256"/>
                  </a:lnTo>
                  <a:lnTo>
                    <a:pt x="1755046" y="1670647"/>
                  </a:lnTo>
                  <a:lnTo>
                    <a:pt x="1737443" y="1712266"/>
                  </a:lnTo>
                  <a:lnTo>
                    <a:pt x="1718358" y="1753081"/>
                  </a:lnTo>
                  <a:lnTo>
                    <a:pt x="1697826" y="1793055"/>
                  </a:lnTo>
                  <a:lnTo>
                    <a:pt x="1675878" y="1832157"/>
                  </a:lnTo>
                  <a:lnTo>
                    <a:pt x="1652551" y="1870353"/>
                  </a:lnTo>
                  <a:lnTo>
                    <a:pt x="1627876" y="1907607"/>
                  </a:lnTo>
                  <a:lnTo>
                    <a:pt x="1601889" y="1943887"/>
                  </a:lnTo>
                  <a:lnTo>
                    <a:pt x="1574623" y="1979159"/>
                  </a:lnTo>
                  <a:lnTo>
                    <a:pt x="1546111" y="2013389"/>
                  </a:lnTo>
                  <a:lnTo>
                    <a:pt x="1516389" y="2046542"/>
                  </a:lnTo>
                  <a:lnTo>
                    <a:pt x="1485488" y="2078586"/>
                  </a:lnTo>
                  <a:lnTo>
                    <a:pt x="1453445" y="2109486"/>
                  </a:lnTo>
                  <a:lnTo>
                    <a:pt x="1420291" y="2139209"/>
                  </a:lnTo>
                  <a:lnTo>
                    <a:pt x="1386061" y="2167721"/>
                  </a:lnTo>
                  <a:lnTo>
                    <a:pt x="1350789" y="2194987"/>
                  </a:lnTo>
                  <a:lnTo>
                    <a:pt x="1314509" y="2220974"/>
                  </a:lnTo>
                  <a:lnTo>
                    <a:pt x="1277255" y="2245649"/>
                  </a:lnTo>
                  <a:lnTo>
                    <a:pt x="1239060" y="2268976"/>
                  </a:lnTo>
                  <a:lnTo>
                    <a:pt x="1199958" y="2290924"/>
                  </a:lnTo>
                  <a:lnTo>
                    <a:pt x="1159983" y="2311456"/>
                  </a:lnTo>
                  <a:lnTo>
                    <a:pt x="1119169" y="2330541"/>
                  </a:lnTo>
                  <a:lnTo>
                    <a:pt x="1077549" y="2348144"/>
                  </a:lnTo>
                  <a:lnTo>
                    <a:pt x="1035158" y="2364231"/>
                  </a:lnTo>
                  <a:lnTo>
                    <a:pt x="992030" y="2378768"/>
                  </a:lnTo>
                  <a:lnTo>
                    <a:pt x="948198" y="2391721"/>
                  </a:lnTo>
                  <a:lnTo>
                    <a:pt x="903696" y="2403058"/>
                  </a:lnTo>
                  <a:lnTo>
                    <a:pt x="858558" y="2412743"/>
                  </a:lnTo>
                  <a:lnTo>
                    <a:pt x="812817" y="2420743"/>
                  </a:lnTo>
                  <a:lnTo>
                    <a:pt x="766508" y="2427024"/>
                  </a:lnTo>
                  <a:lnTo>
                    <a:pt x="719665" y="2431552"/>
                  </a:lnTo>
                  <a:lnTo>
                    <a:pt x="672321" y="2434294"/>
                  </a:lnTo>
                  <a:lnTo>
                    <a:pt x="624510" y="2435216"/>
                  </a:lnTo>
                  <a:lnTo>
                    <a:pt x="573843" y="2434161"/>
                  </a:lnTo>
                  <a:lnTo>
                    <a:pt x="523385" y="2431009"/>
                  </a:lnTo>
                  <a:lnTo>
                    <a:pt x="473198" y="2425778"/>
                  </a:lnTo>
                  <a:lnTo>
                    <a:pt x="423345" y="2418483"/>
                  </a:lnTo>
                  <a:lnTo>
                    <a:pt x="373888" y="2409144"/>
                  </a:lnTo>
                  <a:lnTo>
                    <a:pt x="324889" y="2397775"/>
                  </a:lnTo>
                  <a:lnTo>
                    <a:pt x="276411" y="2384397"/>
                  </a:lnTo>
                  <a:lnTo>
                    <a:pt x="228518" y="2369024"/>
                  </a:lnTo>
                  <a:lnTo>
                    <a:pt x="181271" y="2351675"/>
                  </a:lnTo>
                  <a:lnTo>
                    <a:pt x="134733" y="2332367"/>
                  </a:lnTo>
                  <a:lnTo>
                    <a:pt x="88967" y="2311117"/>
                  </a:lnTo>
                  <a:lnTo>
                    <a:pt x="44035" y="2287943"/>
                  </a:lnTo>
                  <a:lnTo>
                    <a:pt x="0" y="2262862"/>
                  </a:lnTo>
                  <a:lnTo>
                    <a:pt x="624510" y="1217608"/>
                  </a:lnTo>
                  <a:lnTo>
                    <a:pt x="624510" y="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9367916" y="2602188"/>
              <a:ext cx="1217930" cy="1524000"/>
            </a:xfrm>
            <a:custGeom>
              <a:avLst/>
              <a:gdLst/>
              <a:ahLst/>
              <a:cxnLst/>
              <a:rect l="l" t="t" r="r" b="b"/>
              <a:pathLst>
                <a:path w="1217929" h="1524000">
                  <a:moveTo>
                    <a:pt x="98087" y="0"/>
                  </a:moveTo>
                  <a:lnTo>
                    <a:pt x="79656" y="45617"/>
                  </a:lnTo>
                  <a:lnTo>
                    <a:pt x="63185" y="91582"/>
                  </a:lnTo>
                  <a:lnTo>
                    <a:pt x="48658" y="137842"/>
                  </a:lnTo>
                  <a:lnTo>
                    <a:pt x="36058" y="184348"/>
                  </a:lnTo>
                  <a:lnTo>
                    <a:pt x="25368" y="231048"/>
                  </a:lnTo>
                  <a:lnTo>
                    <a:pt x="16572" y="277892"/>
                  </a:lnTo>
                  <a:lnTo>
                    <a:pt x="9654" y="324829"/>
                  </a:lnTo>
                  <a:lnTo>
                    <a:pt x="4597" y="371807"/>
                  </a:lnTo>
                  <a:lnTo>
                    <a:pt x="1384" y="418776"/>
                  </a:lnTo>
                  <a:lnTo>
                    <a:pt x="0" y="465685"/>
                  </a:lnTo>
                  <a:lnTo>
                    <a:pt x="426" y="512484"/>
                  </a:lnTo>
                  <a:lnTo>
                    <a:pt x="2648" y="559121"/>
                  </a:lnTo>
                  <a:lnTo>
                    <a:pt x="6648" y="605545"/>
                  </a:lnTo>
                  <a:lnTo>
                    <a:pt x="12409" y="651707"/>
                  </a:lnTo>
                  <a:lnTo>
                    <a:pt x="19916" y="697554"/>
                  </a:lnTo>
                  <a:lnTo>
                    <a:pt x="29152" y="743036"/>
                  </a:lnTo>
                  <a:lnTo>
                    <a:pt x="40101" y="788103"/>
                  </a:lnTo>
                  <a:lnTo>
                    <a:pt x="52745" y="832702"/>
                  </a:lnTo>
                  <a:lnTo>
                    <a:pt x="67068" y="876785"/>
                  </a:lnTo>
                  <a:lnTo>
                    <a:pt x="83054" y="920299"/>
                  </a:lnTo>
                  <a:lnTo>
                    <a:pt x="100686" y="963193"/>
                  </a:lnTo>
                  <a:lnTo>
                    <a:pt x="119948" y="1005418"/>
                  </a:lnTo>
                  <a:lnTo>
                    <a:pt x="140823" y="1046922"/>
                  </a:lnTo>
                  <a:lnTo>
                    <a:pt x="163294" y="1087654"/>
                  </a:lnTo>
                  <a:lnTo>
                    <a:pt x="187346" y="1127563"/>
                  </a:lnTo>
                  <a:lnTo>
                    <a:pt x="212961" y="1166599"/>
                  </a:lnTo>
                  <a:lnTo>
                    <a:pt x="240124" y="1204711"/>
                  </a:lnTo>
                  <a:lnTo>
                    <a:pt x="268817" y="1241847"/>
                  </a:lnTo>
                  <a:lnTo>
                    <a:pt x="299024" y="1277958"/>
                  </a:lnTo>
                  <a:lnTo>
                    <a:pt x="330728" y="1312991"/>
                  </a:lnTo>
                  <a:lnTo>
                    <a:pt x="363914" y="1346897"/>
                  </a:lnTo>
                  <a:lnTo>
                    <a:pt x="398563" y="1379625"/>
                  </a:lnTo>
                  <a:lnTo>
                    <a:pt x="434661" y="1411123"/>
                  </a:lnTo>
                  <a:lnTo>
                    <a:pt x="472191" y="1441340"/>
                  </a:lnTo>
                  <a:lnTo>
                    <a:pt x="511135" y="1470227"/>
                  </a:lnTo>
                  <a:lnTo>
                    <a:pt x="551477" y="1497732"/>
                  </a:lnTo>
                  <a:lnTo>
                    <a:pt x="593202" y="1523804"/>
                  </a:lnTo>
                  <a:lnTo>
                    <a:pt x="1217710" y="478549"/>
                  </a:lnTo>
                  <a:lnTo>
                    <a:pt x="98087" y="0"/>
                  </a:lnTo>
                  <a:close/>
                </a:path>
              </a:pathLst>
            </a:custGeom>
            <a:solidFill>
              <a:srgbClr val="00E1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9367916" y="2602188"/>
              <a:ext cx="1217930" cy="1524000"/>
            </a:xfrm>
            <a:custGeom>
              <a:avLst/>
              <a:gdLst/>
              <a:ahLst/>
              <a:cxnLst/>
              <a:rect l="l" t="t" r="r" b="b"/>
              <a:pathLst>
                <a:path w="1217929" h="1524000">
                  <a:moveTo>
                    <a:pt x="593201" y="1523804"/>
                  </a:moveTo>
                  <a:lnTo>
                    <a:pt x="551477" y="1497732"/>
                  </a:lnTo>
                  <a:lnTo>
                    <a:pt x="511134" y="1470228"/>
                  </a:lnTo>
                  <a:lnTo>
                    <a:pt x="472190" y="1441341"/>
                  </a:lnTo>
                  <a:lnTo>
                    <a:pt x="434661" y="1411123"/>
                  </a:lnTo>
                  <a:lnTo>
                    <a:pt x="398563" y="1379625"/>
                  </a:lnTo>
                  <a:lnTo>
                    <a:pt x="363913" y="1346898"/>
                  </a:lnTo>
                  <a:lnTo>
                    <a:pt x="330728" y="1312992"/>
                  </a:lnTo>
                  <a:lnTo>
                    <a:pt x="299023" y="1277958"/>
                  </a:lnTo>
                  <a:lnTo>
                    <a:pt x="268816" y="1241848"/>
                  </a:lnTo>
                  <a:lnTo>
                    <a:pt x="240124" y="1204711"/>
                  </a:lnTo>
                  <a:lnTo>
                    <a:pt x="212961" y="1166599"/>
                  </a:lnTo>
                  <a:lnTo>
                    <a:pt x="187346" y="1127563"/>
                  </a:lnTo>
                  <a:lnTo>
                    <a:pt x="163294" y="1087654"/>
                  </a:lnTo>
                  <a:lnTo>
                    <a:pt x="140823" y="1046922"/>
                  </a:lnTo>
                  <a:lnTo>
                    <a:pt x="119948" y="1005418"/>
                  </a:lnTo>
                  <a:lnTo>
                    <a:pt x="100686" y="963194"/>
                  </a:lnTo>
                  <a:lnTo>
                    <a:pt x="83054" y="920299"/>
                  </a:lnTo>
                  <a:lnTo>
                    <a:pt x="67068" y="876785"/>
                  </a:lnTo>
                  <a:lnTo>
                    <a:pt x="52745" y="832703"/>
                  </a:lnTo>
                  <a:lnTo>
                    <a:pt x="40101" y="788103"/>
                  </a:lnTo>
                  <a:lnTo>
                    <a:pt x="29152" y="743037"/>
                  </a:lnTo>
                  <a:lnTo>
                    <a:pt x="19917" y="697554"/>
                  </a:lnTo>
                  <a:lnTo>
                    <a:pt x="12409" y="651707"/>
                  </a:lnTo>
                  <a:lnTo>
                    <a:pt x="6648" y="605546"/>
                  </a:lnTo>
                  <a:lnTo>
                    <a:pt x="2648" y="559121"/>
                  </a:lnTo>
                  <a:lnTo>
                    <a:pt x="426" y="512484"/>
                  </a:lnTo>
                  <a:lnTo>
                    <a:pt x="0" y="465686"/>
                  </a:lnTo>
                  <a:lnTo>
                    <a:pt x="1384" y="418776"/>
                  </a:lnTo>
                  <a:lnTo>
                    <a:pt x="4597" y="371807"/>
                  </a:lnTo>
                  <a:lnTo>
                    <a:pt x="9654" y="324829"/>
                  </a:lnTo>
                  <a:lnTo>
                    <a:pt x="16572" y="277892"/>
                  </a:lnTo>
                  <a:lnTo>
                    <a:pt x="25368" y="231049"/>
                  </a:lnTo>
                  <a:lnTo>
                    <a:pt x="36058" y="184348"/>
                  </a:lnTo>
                  <a:lnTo>
                    <a:pt x="48658" y="137842"/>
                  </a:lnTo>
                  <a:lnTo>
                    <a:pt x="63185" y="91582"/>
                  </a:lnTo>
                  <a:lnTo>
                    <a:pt x="79656" y="45617"/>
                  </a:lnTo>
                  <a:lnTo>
                    <a:pt x="98087" y="0"/>
                  </a:lnTo>
                  <a:lnTo>
                    <a:pt x="1217710" y="478549"/>
                  </a:lnTo>
                  <a:lnTo>
                    <a:pt x="593201" y="1523804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9466003" y="2035483"/>
              <a:ext cx="1120140" cy="1045844"/>
            </a:xfrm>
            <a:custGeom>
              <a:avLst/>
              <a:gdLst/>
              <a:ahLst/>
              <a:cxnLst/>
              <a:rect l="l" t="t" r="r" b="b"/>
              <a:pathLst>
                <a:path w="1120140" h="1045844">
                  <a:moveTo>
                    <a:pt x="495114" y="0"/>
                  </a:moveTo>
                  <a:lnTo>
                    <a:pt x="451606" y="27255"/>
                  </a:lnTo>
                  <a:lnTo>
                    <a:pt x="409407" y="56232"/>
                  </a:lnTo>
                  <a:lnTo>
                    <a:pt x="368561" y="86882"/>
                  </a:lnTo>
                  <a:lnTo>
                    <a:pt x="329112" y="119153"/>
                  </a:lnTo>
                  <a:lnTo>
                    <a:pt x="291104" y="152995"/>
                  </a:lnTo>
                  <a:lnTo>
                    <a:pt x="254581" y="188358"/>
                  </a:lnTo>
                  <a:lnTo>
                    <a:pt x="219588" y="225191"/>
                  </a:lnTo>
                  <a:lnTo>
                    <a:pt x="186168" y="263443"/>
                  </a:lnTo>
                  <a:lnTo>
                    <a:pt x="154366" y="303064"/>
                  </a:lnTo>
                  <a:lnTo>
                    <a:pt x="124226" y="344003"/>
                  </a:lnTo>
                  <a:lnTo>
                    <a:pt x="95792" y="386210"/>
                  </a:lnTo>
                  <a:lnTo>
                    <a:pt x="69108" y="429634"/>
                  </a:lnTo>
                  <a:lnTo>
                    <a:pt x="44218" y="474225"/>
                  </a:lnTo>
                  <a:lnTo>
                    <a:pt x="21168" y="519931"/>
                  </a:lnTo>
                  <a:lnTo>
                    <a:pt x="0" y="566704"/>
                  </a:lnTo>
                  <a:lnTo>
                    <a:pt x="1119624" y="1045254"/>
                  </a:lnTo>
                  <a:lnTo>
                    <a:pt x="495114" y="0"/>
                  </a:lnTo>
                  <a:close/>
                </a:path>
              </a:pathLst>
            </a:custGeom>
            <a:solidFill>
              <a:srgbClr val="00B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9466002" y="2035484"/>
              <a:ext cx="1120140" cy="1045844"/>
            </a:xfrm>
            <a:custGeom>
              <a:avLst/>
              <a:gdLst/>
              <a:ahLst/>
              <a:cxnLst/>
              <a:rect l="l" t="t" r="r" b="b"/>
              <a:pathLst>
                <a:path w="1120140" h="1045844">
                  <a:moveTo>
                    <a:pt x="0" y="566703"/>
                  </a:moveTo>
                  <a:lnTo>
                    <a:pt x="21168" y="519931"/>
                  </a:lnTo>
                  <a:lnTo>
                    <a:pt x="44218" y="474224"/>
                  </a:lnTo>
                  <a:lnTo>
                    <a:pt x="69108" y="429633"/>
                  </a:lnTo>
                  <a:lnTo>
                    <a:pt x="95791" y="386209"/>
                  </a:lnTo>
                  <a:lnTo>
                    <a:pt x="124225" y="344003"/>
                  </a:lnTo>
                  <a:lnTo>
                    <a:pt x="154366" y="303063"/>
                  </a:lnTo>
                  <a:lnTo>
                    <a:pt x="186168" y="263443"/>
                  </a:lnTo>
                  <a:lnTo>
                    <a:pt x="219587" y="225191"/>
                  </a:lnTo>
                  <a:lnTo>
                    <a:pt x="254581" y="188358"/>
                  </a:lnTo>
                  <a:lnTo>
                    <a:pt x="291104" y="152995"/>
                  </a:lnTo>
                  <a:lnTo>
                    <a:pt x="329112" y="119153"/>
                  </a:lnTo>
                  <a:lnTo>
                    <a:pt x="368561" y="86882"/>
                  </a:lnTo>
                  <a:lnTo>
                    <a:pt x="409407" y="56232"/>
                  </a:lnTo>
                  <a:lnTo>
                    <a:pt x="451606" y="27254"/>
                  </a:lnTo>
                  <a:lnTo>
                    <a:pt x="495114" y="0"/>
                  </a:lnTo>
                  <a:lnTo>
                    <a:pt x="1119624" y="1045254"/>
                  </a:lnTo>
                  <a:lnTo>
                    <a:pt x="0" y="566703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9961116" y="1863129"/>
              <a:ext cx="624840" cy="1217930"/>
            </a:xfrm>
            <a:custGeom>
              <a:avLst/>
              <a:gdLst/>
              <a:ahLst/>
              <a:cxnLst/>
              <a:rect l="l" t="t" r="r" b="b"/>
              <a:pathLst>
                <a:path w="624840" h="1217930">
                  <a:moveTo>
                    <a:pt x="624509" y="0"/>
                  </a:moveTo>
                  <a:lnTo>
                    <a:pt x="573843" y="1054"/>
                  </a:lnTo>
                  <a:lnTo>
                    <a:pt x="523385" y="4206"/>
                  </a:lnTo>
                  <a:lnTo>
                    <a:pt x="473198" y="9437"/>
                  </a:lnTo>
                  <a:lnTo>
                    <a:pt x="423345" y="16732"/>
                  </a:lnTo>
                  <a:lnTo>
                    <a:pt x="373887" y="26071"/>
                  </a:lnTo>
                  <a:lnTo>
                    <a:pt x="324889" y="37439"/>
                  </a:lnTo>
                  <a:lnTo>
                    <a:pt x="276411" y="50818"/>
                  </a:lnTo>
                  <a:lnTo>
                    <a:pt x="228518" y="66191"/>
                  </a:lnTo>
                  <a:lnTo>
                    <a:pt x="181271" y="83540"/>
                  </a:lnTo>
                  <a:lnTo>
                    <a:pt x="134733" y="102848"/>
                  </a:lnTo>
                  <a:lnTo>
                    <a:pt x="88967" y="124098"/>
                  </a:lnTo>
                  <a:lnTo>
                    <a:pt x="44035" y="147272"/>
                  </a:lnTo>
                  <a:lnTo>
                    <a:pt x="0" y="172354"/>
                  </a:lnTo>
                  <a:lnTo>
                    <a:pt x="624511" y="1217608"/>
                  </a:lnTo>
                  <a:lnTo>
                    <a:pt x="624509" y="0"/>
                  </a:lnTo>
                  <a:close/>
                </a:path>
              </a:pathLst>
            </a:custGeom>
            <a:solidFill>
              <a:srgbClr val="FFD6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9961115" y="1863130"/>
              <a:ext cx="624840" cy="1217930"/>
            </a:xfrm>
            <a:custGeom>
              <a:avLst/>
              <a:gdLst/>
              <a:ahLst/>
              <a:cxnLst/>
              <a:rect l="l" t="t" r="r" b="b"/>
              <a:pathLst>
                <a:path w="624840" h="1217930">
                  <a:moveTo>
                    <a:pt x="0" y="172353"/>
                  </a:moveTo>
                  <a:lnTo>
                    <a:pt x="44035" y="147272"/>
                  </a:lnTo>
                  <a:lnTo>
                    <a:pt x="88967" y="124098"/>
                  </a:lnTo>
                  <a:lnTo>
                    <a:pt x="134733" y="102848"/>
                  </a:lnTo>
                  <a:lnTo>
                    <a:pt x="181271" y="83540"/>
                  </a:lnTo>
                  <a:lnTo>
                    <a:pt x="228518" y="66191"/>
                  </a:lnTo>
                  <a:lnTo>
                    <a:pt x="276412" y="50818"/>
                  </a:lnTo>
                  <a:lnTo>
                    <a:pt x="324889" y="37439"/>
                  </a:lnTo>
                  <a:lnTo>
                    <a:pt x="373888" y="26071"/>
                  </a:lnTo>
                  <a:lnTo>
                    <a:pt x="423345" y="16732"/>
                  </a:lnTo>
                  <a:lnTo>
                    <a:pt x="473199" y="9437"/>
                  </a:lnTo>
                  <a:lnTo>
                    <a:pt x="523386" y="4206"/>
                  </a:lnTo>
                  <a:lnTo>
                    <a:pt x="573844" y="1054"/>
                  </a:lnTo>
                  <a:lnTo>
                    <a:pt x="624510" y="0"/>
                  </a:lnTo>
                  <a:lnTo>
                    <a:pt x="624511" y="1217608"/>
                  </a:lnTo>
                  <a:lnTo>
                    <a:pt x="0" y="172353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639294" y="4529990"/>
            <a:ext cx="3562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300" dirty="0">
                <a:solidFill>
                  <a:srgbClr val="424242"/>
                </a:solidFill>
                <a:latin typeface="Arial"/>
                <a:cs typeface="Arial"/>
              </a:rPr>
              <a:t>A.</a:t>
            </a:r>
            <a:endParaRPr sz="32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489270" y="4515656"/>
            <a:ext cx="3371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390" dirty="0">
                <a:solidFill>
                  <a:srgbClr val="424242"/>
                </a:solidFill>
                <a:latin typeface="Arial"/>
                <a:cs typeface="Arial"/>
              </a:rPr>
              <a:t>B.</a:t>
            </a:r>
            <a:endParaRPr sz="32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6339244" y="4501320"/>
            <a:ext cx="3486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605" dirty="0">
                <a:solidFill>
                  <a:srgbClr val="424242"/>
                </a:solidFill>
                <a:latin typeface="Arial"/>
                <a:cs typeface="Arial"/>
              </a:rPr>
              <a:t>C</a:t>
            </a:r>
            <a:r>
              <a:rPr sz="3200" b="1" spc="-60" dirty="0">
                <a:solidFill>
                  <a:srgbClr val="424242"/>
                </a:solidFill>
                <a:latin typeface="Arial"/>
                <a:cs typeface="Arial"/>
              </a:rPr>
              <a:t>.</a:t>
            </a:r>
            <a:endParaRPr sz="32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9189219" y="4486986"/>
            <a:ext cx="3498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95" dirty="0">
                <a:solidFill>
                  <a:srgbClr val="424242"/>
                </a:solidFill>
                <a:latin typeface="Arial"/>
                <a:cs typeface="Arial"/>
              </a:rPr>
              <a:t>D</a:t>
            </a:r>
            <a:r>
              <a:rPr sz="3200" b="1" spc="-60" dirty="0">
                <a:solidFill>
                  <a:srgbClr val="424242"/>
                </a:solidFill>
                <a:latin typeface="Arial"/>
                <a:cs typeface="Arial"/>
              </a:rPr>
              <a:t>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450</Words>
  <Application>Microsoft Macintosh PowerPoint</Application>
  <PresentationFormat>Widescreen</PresentationFormat>
  <Paragraphs>66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Arial MT</vt:lpstr>
      <vt:lpstr>Atkinson Hyperlegible</vt:lpstr>
      <vt:lpstr>Calibri</vt:lpstr>
      <vt:lpstr>Calibri Light</vt:lpstr>
      <vt:lpstr>Söhne</vt:lpstr>
      <vt:lpstr>Yanone Kaffeesatz</vt:lpstr>
      <vt:lpstr>Office Theme</vt:lpstr>
      <vt:lpstr>Introduction to genome assembly</vt:lpstr>
      <vt:lpstr>What is genome assembly?</vt:lpstr>
      <vt:lpstr>Strategies used in genome assembly</vt:lpstr>
      <vt:lpstr>Terminologies</vt:lpstr>
      <vt:lpstr>De novo genome assembly</vt:lpstr>
      <vt:lpstr>Graphical view of De novo assembly</vt:lpstr>
      <vt:lpstr>Why is it so hard?</vt:lpstr>
      <vt:lpstr>Assembly recipe</vt:lpstr>
      <vt:lpstr>Can you identify which of these is a graph?</vt:lpstr>
      <vt:lpstr>Can you identify which of these is a graph? B</vt:lpstr>
      <vt:lpstr>Genome assembly graphs</vt:lpstr>
      <vt:lpstr>A more realistic graph</vt:lpstr>
      <vt:lpstr>What ruins the graph?</vt:lpstr>
      <vt:lpstr>What is a DNA repeat?</vt:lpstr>
      <vt:lpstr>Effect of repeats on assembly</vt:lpstr>
      <vt:lpstr>The “law” of repeats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genome assembly</dc:title>
  <dc:creator>Okendo, Javan (NIH/NHGRI) [F]</dc:creator>
  <cp:lastModifiedBy>Okendo, Javan (NIH/NHGRI) [F]</cp:lastModifiedBy>
  <cp:revision>4</cp:revision>
  <dcterms:created xsi:type="dcterms:W3CDTF">2023-09-25T13:40:42Z</dcterms:created>
  <dcterms:modified xsi:type="dcterms:W3CDTF">2023-09-25T14:21:30Z</dcterms:modified>
</cp:coreProperties>
</file>