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62" r:id="rId5"/>
    <p:sldId id="264" r:id="rId6"/>
    <p:sldId id="267" r:id="rId7"/>
    <p:sldId id="270" r:id="rId8"/>
    <p:sldId id="269" r:id="rId9"/>
    <p:sldId id="273" r:id="rId10"/>
    <p:sldId id="272" r:id="rId11"/>
    <p:sldId id="275" r:id="rId12"/>
    <p:sldId id="278" r:id="rId13"/>
    <p:sldId id="276" r:id="rId14"/>
    <p:sldId id="277"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772" autoAdjust="0"/>
  </p:normalViewPr>
  <p:slideViewPr>
    <p:cSldViewPr snapToGrid="0">
      <p:cViewPr varScale="1">
        <p:scale>
          <a:sx n="43" d="100"/>
          <a:sy n="43" d="100"/>
        </p:scale>
        <p:origin x="4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Project%202%20Q1%20thru%20Q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Project%202%20Q1%20thru%20Q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Project%202%20Q1%20thru%20Q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Project%202%20Q1%20thru%20Q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submission_Dawn%20Harper_Project%202%20New%20Wheels_SQL%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submission_Dawn%20Harper_Project%202%20New%20Wheels_SQL%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submission_Dawn%20Harper_Project%202%20New%20Wheels_SQL%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oves\OneDrive\Desktop\Brandman%202020-2021\2023%20Greater%20Learning%20Certif\Project%202\submission_Dawn%20Harper_Project%202%20New%20Wheels_SQL%20EXCE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Customer</a:t>
            </a:r>
            <a:r>
              <a:rPr lang="en-US" b="1" baseline="0"/>
              <a:t> Top 5 Preferred Manufacturers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'Q4'!$B$1</c:f>
              <c:strCache>
                <c:ptCount val="1"/>
                <c:pt idx="0">
                  <c:v>customer_count</c:v>
                </c:pt>
              </c:strCache>
            </c:strRef>
          </c:tx>
          <c:spPr>
            <a:solidFill>
              <a:schemeClr val="accent1"/>
            </a:solidFill>
            <a:ln>
              <a:noFill/>
            </a:ln>
            <a:effectLst/>
          </c:spPr>
          <c:invertIfNegative val="0"/>
          <c:cat>
            <c:strRef>
              <c:f>'Q4'!$A$2:$A$6</c:f>
              <c:strCache>
                <c:ptCount val="5"/>
                <c:pt idx="0">
                  <c:v>Chevrolet</c:v>
                </c:pt>
                <c:pt idx="1">
                  <c:v>Ford</c:v>
                </c:pt>
                <c:pt idx="2">
                  <c:v>Toyota</c:v>
                </c:pt>
                <c:pt idx="3">
                  <c:v>Dodge</c:v>
                </c:pt>
                <c:pt idx="4">
                  <c:v>Pontiac</c:v>
                </c:pt>
              </c:strCache>
            </c:strRef>
          </c:cat>
          <c:val>
            <c:numRef>
              <c:f>'Q4'!$B$2:$B$6</c:f>
              <c:numCache>
                <c:formatCode>General</c:formatCode>
                <c:ptCount val="5"/>
                <c:pt idx="0">
                  <c:v>83</c:v>
                </c:pt>
                <c:pt idx="1">
                  <c:v>63</c:v>
                </c:pt>
                <c:pt idx="2">
                  <c:v>52</c:v>
                </c:pt>
                <c:pt idx="3">
                  <c:v>50</c:v>
                </c:pt>
                <c:pt idx="4">
                  <c:v>50</c:v>
                </c:pt>
              </c:numCache>
            </c:numRef>
          </c:val>
          <c:extLst>
            <c:ext xmlns:c16="http://schemas.microsoft.com/office/drawing/2014/chart" uri="{C3380CC4-5D6E-409C-BE32-E72D297353CC}">
              <c16:uniqueId val="{00000000-E1CD-480E-9765-8B756C0A8305}"/>
            </c:ext>
          </c:extLst>
        </c:ser>
        <c:dLbls>
          <c:showLegendKey val="0"/>
          <c:showVal val="0"/>
          <c:showCatName val="0"/>
          <c:showSerName val="0"/>
          <c:showPercent val="0"/>
          <c:showBubbleSize val="0"/>
        </c:dLbls>
        <c:gapWidth val="219"/>
        <c:overlap val="-27"/>
        <c:axId val="356998847"/>
        <c:axId val="357001727"/>
      </c:barChart>
      <c:catAx>
        <c:axId val="35699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001727"/>
        <c:crosses val="autoZero"/>
        <c:auto val="1"/>
        <c:lblAlgn val="ctr"/>
        <c:lblOffset val="100"/>
        <c:noMultiLvlLbl val="0"/>
      </c:catAx>
      <c:valAx>
        <c:axId val="357001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99884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alpha val="8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baseline="0"/>
              <a:t>Average Rating Per Quarter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'Q2'!$B$1</c:f>
              <c:strCache>
                <c:ptCount val="1"/>
                <c:pt idx="0">
                  <c:v>average_rating</c:v>
                </c:pt>
              </c:strCache>
            </c:strRef>
          </c:tx>
          <c:spPr>
            <a:ln w="31750" cap="rnd">
              <a:solidFill>
                <a:schemeClr val="accent1"/>
              </a:solidFill>
              <a:round/>
            </a:ln>
            <a:effectLst/>
          </c:spPr>
          <c:marker>
            <c:symbol val="circle"/>
            <c:size val="17"/>
            <c:spPr>
              <a:solidFill>
                <a:schemeClr val="accent1"/>
              </a:solidFill>
              <a:ln>
                <a:noFill/>
              </a:ln>
              <a:effectLst/>
            </c:spPr>
          </c:marker>
          <c:dLbls>
            <c:dLbl>
              <c:idx val="0"/>
              <c:layout>
                <c:manualLayout>
                  <c:x val="-8.4750000000000006E-2"/>
                  <c:y val="-0.1111111111111111"/>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A13-430E-8425-3C84823CC916}"/>
                </c:ext>
              </c:extLst>
            </c:dLbl>
            <c:dLbl>
              <c:idx val="1"/>
              <c:layout>
                <c:manualLayout>
                  <c:x val="-7.2152887139107613E-2"/>
                  <c:y val="-0.1064814814814815"/>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13-430E-8425-3C84823CC916}"/>
                </c:ext>
              </c:extLst>
            </c:dLbl>
            <c:dLbl>
              <c:idx val="2"/>
              <c:layout>
                <c:manualLayout>
                  <c:x val="-7.6416666666666772E-2"/>
                  <c:y val="-0.10648148148148152"/>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13-430E-8425-3C84823CC916}"/>
                </c:ext>
              </c:extLst>
            </c:dLbl>
            <c:dLbl>
              <c:idx val="3"/>
              <c:layout>
                <c:manualLayout>
                  <c:x val="-6.937510936133004E-2"/>
                  <c:y val="-9.7222222222222224E-2"/>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13-430E-8425-3C84823CC916}"/>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'Q2'!$A$2:$A$5</c:f>
              <c:numCache>
                <c:formatCode>General</c:formatCode>
                <c:ptCount val="4"/>
                <c:pt idx="0">
                  <c:v>1</c:v>
                </c:pt>
                <c:pt idx="1">
                  <c:v>2</c:v>
                </c:pt>
                <c:pt idx="2">
                  <c:v>3</c:v>
                </c:pt>
                <c:pt idx="3">
                  <c:v>4</c:v>
                </c:pt>
              </c:numCache>
            </c:numRef>
          </c:cat>
          <c:val>
            <c:numRef>
              <c:f>'Q2'!$B$2:$B$5</c:f>
              <c:numCache>
                <c:formatCode>General</c:formatCode>
                <c:ptCount val="4"/>
                <c:pt idx="0">
                  <c:v>3.5548000000000002</c:v>
                </c:pt>
                <c:pt idx="1">
                  <c:v>3.355</c:v>
                </c:pt>
                <c:pt idx="2">
                  <c:v>2.9563000000000001</c:v>
                </c:pt>
                <c:pt idx="3">
                  <c:v>2.3969999999999998</c:v>
                </c:pt>
              </c:numCache>
            </c:numRef>
          </c:val>
          <c:smooth val="0"/>
          <c:extLst>
            <c:ext xmlns:c16="http://schemas.microsoft.com/office/drawing/2014/chart" uri="{C3380CC4-5D6E-409C-BE32-E72D297353CC}">
              <c16:uniqueId val="{00000004-9A13-430E-8425-3C84823CC916}"/>
            </c:ext>
          </c:extLst>
        </c:ser>
        <c:dLbls>
          <c:dLblPos val="ctr"/>
          <c:showLegendKey val="0"/>
          <c:showVal val="1"/>
          <c:showCatName val="0"/>
          <c:showSerName val="0"/>
          <c:showPercent val="0"/>
          <c:showBubbleSize val="0"/>
        </c:dLbls>
        <c:marker val="1"/>
        <c:smooth val="0"/>
        <c:axId val="806698079"/>
        <c:axId val="806694239"/>
      </c:lineChart>
      <c:catAx>
        <c:axId val="8066980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06694239"/>
        <c:crosses val="autoZero"/>
        <c:auto val="1"/>
        <c:lblAlgn val="ctr"/>
        <c:lblOffset val="100"/>
        <c:noMultiLvlLbl val="0"/>
      </c:catAx>
      <c:valAx>
        <c:axId val="80669423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0669807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bg1"/>
      </a:solidFill>
      <a:round/>
    </a:ln>
    <a:effectLst>
      <a:outerShdw blurRad="50800" dist="50800" dir="5400000" sx="64000" sy="64000" algn="ctr" rotWithShape="0">
        <a:schemeClr val="bg1"/>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Satisfaction per Quarter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'Q3'!$B$1</c:f>
              <c:strCache>
                <c:ptCount val="1"/>
                <c:pt idx="0">
                  <c:v>percentage_very_good</c:v>
                </c:pt>
              </c:strCache>
            </c:strRef>
          </c:tx>
          <c:spPr>
            <a:ln w="28575" cap="rnd">
              <a:solidFill>
                <a:schemeClr val="accent1"/>
              </a:solidFill>
              <a:round/>
            </a:ln>
            <a:effectLst/>
          </c:spPr>
          <c:marker>
            <c:symbol val="none"/>
          </c:marker>
          <c:cat>
            <c:numRef>
              <c:f>'Q3'!$A$2:$A$6</c:f>
              <c:numCache>
                <c:formatCode>General</c:formatCode>
                <c:ptCount val="5"/>
                <c:pt idx="0">
                  <c:v>1</c:v>
                </c:pt>
                <c:pt idx="1">
                  <c:v>2</c:v>
                </c:pt>
                <c:pt idx="2">
                  <c:v>3</c:v>
                </c:pt>
                <c:pt idx="3">
                  <c:v>4</c:v>
                </c:pt>
              </c:numCache>
            </c:numRef>
          </c:cat>
          <c:val>
            <c:numRef>
              <c:f>'Q3'!$B$2:$B$6</c:f>
              <c:numCache>
                <c:formatCode>General</c:formatCode>
                <c:ptCount val="5"/>
                <c:pt idx="0">
                  <c:v>30</c:v>
                </c:pt>
                <c:pt idx="1">
                  <c:v>28.626000000000001</c:v>
                </c:pt>
                <c:pt idx="2">
                  <c:v>16.593900000000001</c:v>
                </c:pt>
                <c:pt idx="3">
                  <c:v>10.0503</c:v>
                </c:pt>
                <c:pt idx="4">
                  <c:v>21.317550000000004</c:v>
                </c:pt>
              </c:numCache>
            </c:numRef>
          </c:val>
          <c:smooth val="0"/>
          <c:extLst>
            <c:ext xmlns:c16="http://schemas.microsoft.com/office/drawing/2014/chart" uri="{C3380CC4-5D6E-409C-BE32-E72D297353CC}">
              <c16:uniqueId val="{00000000-E0E2-4EAA-84A9-309D66259001}"/>
            </c:ext>
          </c:extLst>
        </c:ser>
        <c:ser>
          <c:idx val="1"/>
          <c:order val="1"/>
          <c:tx>
            <c:strRef>
              <c:f>'Q3'!$C$1</c:f>
              <c:strCache>
                <c:ptCount val="1"/>
                <c:pt idx="0">
                  <c:v>percentage_good</c:v>
                </c:pt>
              </c:strCache>
            </c:strRef>
          </c:tx>
          <c:spPr>
            <a:ln w="28575" cap="rnd">
              <a:solidFill>
                <a:schemeClr val="accent2"/>
              </a:solidFill>
              <a:round/>
            </a:ln>
            <a:effectLst/>
          </c:spPr>
          <c:marker>
            <c:symbol val="none"/>
          </c:marker>
          <c:cat>
            <c:numRef>
              <c:f>'Q3'!$A$2:$A$6</c:f>
              <c:numCache>
                <c:formatCode>General</c:formatCode>
                <c:ptCount val="5"/>
                <c:pt idx="0">
                  <c:v>1</c:v>
                </c:pt>
                <c:pt idx="1">
                  <c:v>2</c:v>
                </c:pt>
                <c:pt idx="2">
                  <c:v>3</c:v>
                </c:pt>
                <c:pt idx="3">
                  <c:v>4</c:v>
                </c:pt>
              </c:numCache>
            </c:numRef>
          </c:cat>
          <c:val>
            <c:numRef>
              <c:f>'Q3'!$C$2:$C$6</c:f>
              <c:numCache>
                <c:formatCode>General</c:formatCode>
                <c:ptCount val="5"/>
                <c:pt idx="0">
                  <c:v>28.709700000000002</c:v>
                </c:pt>
                <c:pt idx="1">
                  <c:v>22.1374</c:v>
                </c:pt>
                <c:pt idx="2">
                  <c:v>20.960699999999999</c:v>
                </c:pt>
                <c:pt idx="3">
                  <c:v>10.0503</c:v>
                </c:pt>
                <c:pt idx="4">
                  <c:v>20.464525000000002</c:v>
                </c:pt>
              </c:numCache>
            </c:numRef>
          </c:val>
          <c:smooth val="0"/>
          <c:extLst>
            <c:ext xmlns:c16="http://schemas.microsoft.com/office/drawing/2014/chart" uri="{C3380CC4-5D6E-409C-BE32-E72D297353CC}">
              <c16:uniqueId val="{00000001-E0E2-4EAA-84A9-309D66259001}"/>
            </c:ext>
          </c:extLst>
        </c:ser>
        <c:ser>
          <c:idx val="2"/>
          <c:order val="2"/>
          <c:tx>
            <c:strRef>
              <c:f>'Q3'!$D$1</c:f>
              <c:strCache>
                <c:ptCount val="1"/>
                <c:pt idx="0">
                  <c:v>percentage_okay</c:v>
                </c:pt>
              </c:strCache>
            </c:strRef>
          </c:tx>
          <c:spPr>
            <a:ln w="28575" cap="rnd">
              <a:solidFill>
                <a:schemeClr val="accent3"/>
              </a:solidFill>
              <a:round/>
            </a:ln>
            <a:effectLst/>
          </c:spPr>
          <c:marker>
            <c:symbol val="none"/>
          </c:marker>
          <c:cat>
            <c:numRef>
              <c:f>'Q3'!$A$2:$A$6</c:f>
              <c:numCache>
                <c:formatCode>General</c:formatCode>
                <c:ptCount val="5"/>
                <c:pt idx="0">
                  <c:v>1</c:v>
                </c:pt>
                <c:pt idx="1">
                  <c:v>2</c:v>
                </c:pt>
                <c:pt idx="2">
                  <c:v>3</c:v>
                </c:pt>
                <c:pt idx="3">
                  <c:v>4</c:v>
                </c:pt>
              </c:numCache>
            </c:numRef>
          </c:cat>
          <c:val>
            <c:numRef>
              <c:f>'Q3'!$D$2:$D$6</c:f>
              <c:numCache>
                <c:formatCode>General</c:formatCode>
                <c:ptCount val="5"/>
                <c:pt idx="0">
                  <c:v>19.032299999999999</c:v>
                </c:pt>
                <c:pt idx="1">
                  <c:v>20.228999999999999</c:v>
                </c:pt>
                <c:pt idx="2">
                  <c:v>21.834099999999999</c:v>
                </c:pt>
                <c:pt idx="3">
                  <c:v>20.1005</c:v>
                </c:pt>
              </c:numCache>
            </c:numRef>
          </c:val>
          <c:smooth val="0"/>
          <c:extLst>
            <c:ext xmlns:c16="http://schemas.microsoft.com/office/drawing/2014/chart" uri="{C3380CC4-5D6E-409C-BE32-E72D297353CC}">
              <c16:uniqueId val="{00000002-E0E2-4EAA-84A9-309D66259001}"/>
            </c:ext>
          </c:extLst>
        </c:ser>
        <c:ser>
          <c:idx val="3"/>
          <c:order val="3"/>
          <c:tx>
            <c:strRef>
              <c:f>'Q3'!$E$1</c:f>
              <c:strCache>
                <c:ptCount val="1"/>
                <c:pt idx="0">
                  <c:v>percentage_bad</c:v>
                </c:pt>
              </c:strCache>
            </c:strRef>
          </c:tx>
          <c:spPr>
            <a:ln w="28575" cap="rnd">
              <a:solidFill>
                <a:schemeClr val="accent4"/>
              </a:solidFill>
              <a:round/>
            </a:ln>
            <a:effectLst/>
          </c:spPr>
          <c:marker>
            <c:symbol val="none"/>
          </c:marker>
          <c:cat>
            <c:numRef>
              <c:f>'Q3'!$A$2:$A$6</c:f>
              <c:numCache>
                <c:formatCode>General</c:formatCode>
                <c:ptCount val="5"/>
                <c:pt idx="0">
                  <c:v>1</c:v>
                </c:pt>
                <c:pt idx="1">
                  <c:v>2</c:v>
                </c:pt>
                <c:pt idx="2">
                  <c:v>3</c:v>
                </c:pt>
                <c:pt idx="3">
                  <c:v>4</c:v>
                </c:pt>
              </c:numCache>
            </c:numRef>
          </c:cat>
          <c:val>
            <c:numRef>
              <c:f>'Q3'!$E$2:$E$6</c:f>
              <c:numCache>
                <c:formatCode>General</c:formatCode>
                <c:ptCount val="5"/>
                <c:pt idx="0">
                  <c:v>11.2903</c:v>
                </c:pt>
                <c:pt idx="1">
                  <c:v>14.1221</c:v>
                </c:pt>
                <c:pt idx="2">
                  <c:v>22.7074</c:v>
                </c:pt>
                <c:pt idx="3">
                  <c:v>29.145700000000001</c:v>
                </c:pt>
              </c:numCache>
            </c:numRef>
          </c:val>
          <c:smooth val="0"/>
          <c:extLst>
            <c:ext xmlns:c16="http://schemas.microsoft.com/office/drawing/2014/chart" uri="{C3380CC4-5D6E-409C-BE32-E72D297353CC}">
              <c16:uniqueId val="{00000003-E0E2-4EAA-84A9-309D66259001}"/>
            </c:ext>
          </c:extLst>
        </c:ser>
        <c:ser>
          <c:idx val="4"/>
          <c:order val="4"/>
          <c:tx>
            <c:strRef>
              <c:f>'Q3'!$F$1</c:f>
              <c:strCache>
                <c:ptCount val="1"/>
                <c:pt idx="0">
                  <c:v>percentage_very_bad</c:v>
                </c:pt>
              </c:strCache>
            </c:strRef>
          </c:tx>
          <c:spPr>
            <a:ln w="28575" cap="rnd">
              <a:solidFill>
                <a:schemeClr val="accent5"/>
              </a:solidFill>
              <a:round/>
            </a:ln>
            <a:effectLst/>
          </c:spPr>
          <c:marker>
            <c:symbol val="none"/>
          </c:marker>
          <c:cat>
            <c:numRef>
              <c:f>'Q3'!$A$2:$A$6</c:f>
              <c:numCache>
                <c:formatCode>General</c:formatCode>
                <c:ptCount val="5"/>
                <c:pt idx="0">
                  <c:v>1</c:v>
                </c:pt>
                <c:pt idx="1">
                  <c:v>2</c:v>
                </c:pt>
                <c:pt idx="2">
                  <c:v>3</c:v>
                </c:pt>
                <c:pt idx="3">
                  <c:v>4</c:v>
                </c:pt>
              </c:numCache>
            </c:numRef>
          </c:cat>
          <c:val>
            <c:numRef>
              <c:f>'Q3'!$F$2:$F$6</c:f>
              <c:numCache>
                <c:formatCode>General</c:formatCode>
                <c:ptCount val="5"/>
                <c:pt idx="0">
                  <c:v>10.967700000000001</c:v>
                </c:pt>
                <c:pt idx="1">
                  <c:v>14.8855</c:v>
                </c:pt>
                <c:pt idx="2">
                  <c:v>17.9039</c:v>
                </c:pt>
                <c:pt idx="3">
                  <c:v>30.653300000000002</c:v>
                </c:pt>
              </c:numCache>
            </c:numRef>
          </c:val>
          <c:smooth val="0"/>
          <c:extLst>
            <c:ext xmlns:c16="http://schemas.microsoft.com/office/drawing/2014/chart" uri="{C3380CC4-5D6E-409C-BE32-E72D297353CC}">
              <c16:uniqueId val="{00000004-E0E2-4EAA-84A9-309D66259001}"/>
            </c:ext>
          </c:extLst>
        </c:ser>
        <c:dLbls>
          <c:showLegendKey val="0"/>
          <c:showVal val="0"/>
          <c:showCatName val="0"/>
          <c:showSerName val="0"/>
          <c:showPercent val="0"/>
          <c:showBubbleSize val="0"/>
        </c:dLbls>
        <c:smooth val="0"/>
        <c:axId val="806700479"/>
        <c:axId val="806696639"/>
      </c:lineChart>
      <c:catAx>
        <c:axId val="80670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696639"/>
        <c:crosses val="autoZero"/>
        <c:auto val="1"/>
        <c:lblAlgn val="ctr"/>
        <c:lblOffset val="100"/>
        <c:noMultiLvlLbl val="0"/>
      </c:catAx>
      <c:valAx>
        <c:axId val="806696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700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alpha val="80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Customer</a:t>
            </a:r>
            <a:r>
              <a:rPr lang="en-US" b="1" baseline="0"/>
              <a:t> Top 5 Preferred Manufacturers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'Q4'!$B$1</c:f>
              <c:strCache>
                <c:ptCount val="1"/>
                <c:pt idx="0">
                  <c:v>customer_count</c:v>
                </c:pt>
              </c:strCache>
            </c:strRef>
          </c:tx>
          <c:spPr>
            <a:solidFill>
              <a:schemeClr val="accent1"/>
            </a:solidFill>
            <a:ln>
              <a:noFill/>
            </a:ln>
            <a:effectLst/>
          </c:spPr>
          <c:invertIfNegative val="0"/>
          <c:cat>
            <c:strRef>
              <c:f>'Q4'!$A$2:$A$6</c:f>
              <c:strCache>
                <c:ptCount val="5"/>
                <c:pt idx="0">
                  <c:v>Chevrolet</c:v>
                </c:pt>
                <c:pt idx="1">
                  <c:v>Ford</c:v>
                </c:pt>
                <c:pt idx="2">
                  <c:v>Toyota</c:v>
                </c:pt>
                <c:pt idx="3">
                  <c:v>Dodge</c:v>
                </c:pt>
                <c:pt idx="4">
                  <c:v>Pontiac</c:v>
                </c:pt>
              </c:strCache>
            </c:strRef>
          </c:cat>
          <c:val>
            <c:numRef>
              <c:f>'Q4'!$B$2:$B$6</c:f>
              <c:numCache>
                <c:formatCode>General</c:formatCode>
                <c:ptCount val="5"/>
                <c:pt idx="0">
                  <c:v>83</c:v>
                </c:pt>
                <c:pt idx="1">
                  <c:v>63</c:v>
                </c:pt>
                <c:pt idx="2">
                  <c:v>52</c:v>
                </c:pt>
                <c:pt idx="3">
                  <c:v>50</c:v>
                </c:pt>
                <c:pt idx="4">
                  <c:v>50</c:v>
                </c:pt>
              </c:numCache>
            </c:numRef>
          </c:val>
          <c:extLst>
            <c:ext xmlns:c16="http://schemas.microsoft.com/office/drawing/2014/chart" uri="{C3380CC4-5D6E-409C-BE32-E72D297353CC}">
              <c16:uniqueId val="{00000000-6AF6-42A6-9CA6-9558C638D967}"/>
            </c:ext>
          </c:extLst>
        </c:ser>
        <c:dLbls>
          <c:showLegendKey val="0"/>
          <c:showVal val="0"/>
          <c:showCatName val="0"/>
          <c:showSerName val="0"/>
          <c:showPercent val="0"/>
          <c:showBubbleSize val="0"/>
        </c:dLbls>
        <c:gapWidth val="219"/>
        <c:overlap val="-27"/>
        <c:axId val="356998847"/>
        <c:axId val="357001727"/>
      </c:barChart>
      <c:catAx>
        <c:axId val="35699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001727"/>
        <c:crosses val="autoZero"/>
        <c:auto val="1"/>
        <c:lblAlgn val="ctr"/>
        <c:lblOffset val="100"/>
        <c:noMultiLvlLbl val="0"/>
      </c:catAx>
      <c:valAx>
        <c:axId val="357001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99884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alpha val="80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Order Count per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[1]Q6!$B$1</c:f>
              <c:strCache>
                <c:ptCount val="1"/>
                <c:pt idx="0">
                  <c:v>order_count</c:v>
                </c:pt>
              </c:strCache>
            </c:strRef>
          </c:tx>
          <c:spPr>
            <a:solidFill>
              <a:schemeClr val="accent1"/>
            </a:solidFill>
            <a:ln>
              <a:noFill/>
            </a:ln>
            <a:effectLst/>
          </c:spPr>
          <c:invertIfNegative val="0"/>
          <c:cat>
            <c:numRef>
              <c:f>[1]Q6!$A$2:$A$5</c:f>
              <c:numCache>
                <c:formatCode>General</c:formatCode>
                <c:ptCount val="4"/>
                <c:pt idx="0">
                  <c:v>1</c:v>
                </c:pt>
                <c:pt idx="1">
                  <c:v>2</c:v>
                </c:pt>
                <c:pt idx="2">
                  <c:v>3</c:v>
                </c:pt>
                <c:pt idx="3">
                  <c:v>4</c:v>
                </c:pt>
              </c:numCache>
            </c:numRef>
          </c:cat>
          <c:val>
            <c:numRef>
              <c:f>[1]Q6!$B$2:$B$5</c:f>
              <c:numCache>
                <c:formatCode>General</c:formatCode>
                <c:ptCount val="4"/>
                <c:pt idx="0">
                  <c:v>310</c:v>
                </c:pt>
                <c:pt idx="1">
                  <c:v>262</c:v>
                </c:pt>
                <c:pt idx="2">
                  <c:v>229</c:v>
                </c:pt>
                <c:pt idx="3">
                  <c:v>199</c:v>
                </c:pt>
              </c:numCache>
            </c:numRef>
          </c:val>
          <c:extLst>
            <c:ext xmlns:c16="http://schemas.microsoft.com/office/drawing/2014/chart" uri="{C3380CC4-5D6E-409C-BE32-E72D297353CC}">
              <c16:uniqueId val="{00000000-6740-46F4-AA50-5643B3311610}"/>
            </c:ext>
          </c:extLst>
        </c:ser>
        <c:dLbls>
          <c:showLegendKey val="0"/>
          <c:showVal val="0"/>
          <c:showCatName val="0"/>
          <c:showSerName val="0"/>
          <c:showPercent val="0"/>
          <c:showBubbleSize val="0"/>
        </c:dLbls>
        <c:gapWidth val="219"/>
        <c:overlap val="-27"/>
        <c:axId val="932926063"/>
        <c:axId val="932933743"/>
      </c:barChart>
      <c:catAx>
        <c:axId val="932926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33743"/>
        <c:crosses val="autoZero"/>
        <c:auto val="1"/>
        <c:lblAlgn val="ctr"/>
        <c:lblOffset val="100"/>
        <c:noMultiLvlLbl val="0"/>
      </c:catAx>
      <c:valAx>
        <c:axId val="932933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2606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alpha val="80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Trend of Revenue and</a:t>
            </a:r>
            <a:r>
              <a:rPr lang="en-US" b="1" baseline="0"/>
              <a:t> Orders by Quarter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[1]Q8!$A$1</c:f>
              <c:strCache>
                <c:ptCount val="1"/>
                <c:pt idx="0">
                  <c:v>quarter_number</c:v>
                </c:pt>
              </c:strCache>
            </c:strRef>
          </c:tx>
          <c:spPr>
            <a:solidFill>
              <a:schemeClr val="accent1"/>
            </a:solidFill>
            <a:ln>
              <a:noFill/>
            </a:ln>
            <a:effectLst/>
          </c:spPr>
          <c:invertIfNegative val="0"/>
          <c:val>
            <c:numRef>
              <c:f>[1]Q8!$A$2:$A$5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A1E4-41A7-99EC-E7D6ECD1998C}"/>
            </c:ext>
          </c:extLst>
        </c:ser>
        <c:ser>
          <c:idx val="1"/>
          <c:order val="1"/>
          <c:tx>
            <c:strRef>
              <c:f>[1]Q8!$B$1</c:f>
              <c:strCache>
                <c:ptCount val="1"/>
                <c:pt idx="0">
                  <c:v>revenue</c:v>
                </c:pt>
              </c:strCache>
            </c:strRef>
          </c:tx>
          <c:spPr>
            <a:solidFill>
              <a:schemeClr val="accent2"/>
            </a:solidFill>
            <a:ln>
              <a:noFill/>
            </a:ln>
            <a:effectLst/>
          </c:spPr>
          <c:invertIfNegative val="0"/>
          <c:val>
            <c:numRef>
              <c:f>[1]Q8!$B$2:$B$5</c:f>
              <c:numCache>
                <c:formatCode>General</c:formatCode>
                <c:ptCount val="4"/>
                <c:pt idx="0">
                  <c:v>39637630.969999999</c:v>
                </c:pt>
                <c:pt idx="1">
                  <c:v>32913737.760000002</c:v>
                </c:pt>
                <c:pt idx="2">
                  <c:v>29435427.48</c:v>
                </c:pt>
                <c:pt idx="3">
                  <c:v>23496008.219999999</c:v>
                </c:pt>
              </c:numCache>
            </c:numRef>
          </c:val>
          <c:extLst>
            <c:ext xmlns:c16="http://schemas.microsoft.com/office/drawing/2014/chart" uri="{C3380CC4-5D6E-409C-BE32-E72D297353CC}">
              <c16:uniqueId val="{00000001-A1E4-41A7-99EC-E7D6ECD1998C}"/>
            </c:ext>
          </c:extLst>
        </c:ser>
        <c:dLbls>
          <c:showLegendKey val="0"/>
          <c:showVal val="0"/>
          <c:showCatName val="0"/>
          <c:showSerName val="0"/>
          <c:showPercent val="0"/>
          <c:showBubbleSize val="0"/>
        </c:dLbls>
        <c:gapWidth val="219"/>
        <c:overlap val="-27"/>
        <c:axId val="932927023"/>
        <c:axId val="932938543"/>
      </c:barChart>
      <c:lineChart>
        <c:grouping val="standard"/>
        <c:varyColors val="0"/>
        <c:ser>
          <c:idx val="2"/>
          <c:order val="2"/>
          <c:tx>
            <c:strRef>
              <c:f>[1]Q8!$C$1</c:f>
              <c:strCache>
                <c:ptCount val="1"/>
                <c:pt idx="0">
                  <c:v>order_count</c:v>
                </c:pt>
              </c:strCache>
            </c:strRef>
          </c:tx>
          <c:spPr>
            <a:ln w="28575" cap="rnd">
              <a:solidFill>
                <a:schemeClr val="accent3"/>
              </a:solidFill>
              <a:round/>
            </a:ln>
            <a:effectLst/>
          </c:spPr>
          <c:marker>
            <c:symbol val="none"/>
          </c:marker>
          <c:dLbls>
            <c:dLbl>
              <c:idx val="0"/>
              <c:layout>
                <c:manualLayout>
                  <c:x val="-5.0925337632079971E-17"/>
                  <c:y val="-2.77777777777778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1E4-41A7-99EC-E7D6ECD1998C}"/>
                </c:ext>
              </c:extLst>
            </c:dLbl>
            <c:dLbl>
              <c:idx val="1"/>
              <c:layout>
                <c:manualLayout>
                  <c:x val="-5.0925337632079971E-17"/>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E4-41A7-99EC-E7D6ECD1998C}"/>
                </c:ext>
              </c:extLst>
            </c:dLbl>
            <c:dLbl>
              <c:idx val="2"/>
              <c:layout>
                <c:manualLayout>
                  <c:x val="0"/>
                  <c:y val="-3.70370370370370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E4-41A7-99EC-E7D6ECD1998C}"/>
                </c:ext>
              </c:extLst>
            </c:dLbl>
            <c:dLbl>
              <c:idx val="3"/>
              <c:layout>
                <c:manualLayout>
                  <c:x val="-5.5555555555555558E-3"/>
                  <c:y val="-2.77777777777778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E4-41A7-99EC-E7D6ECD1998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[1]Q8!$C$2:$C$5</c:f>
              <c:numCache>
                <c:formatCode>General</c:formatCode>
                <c:ptCount val="4"/>
                <c:pt idx="0">
                  <c:v>310</c:v>
                </c:pt>
                <c:pt idx="1">
                  <c:v>262</c:v>
                </c:pt>
                <c:pt idx="2">
                  <c:v>229</c:v>
                </c:pt>
                <c:pt idx="3">
                  <c:v>199</c:v>
                </c:pt>
              </c:numCache>
            </c:numRef>
          </c:val>
          <c:smooth val="0"/>
          <c:extLst>
            <c:ext xmlns:c16="http://schemas.microsoft.com/office/drawing/2014/chart" uri="{C3380CC4-5D6E-409C-BE32-E72D297353CC}">
              <c16:uniqueId val="{00000006-A1E4-41A7-99EC-E7D6ECD1998C}"/>
            </c:ext>
          </c:extLst>
        </c:ser>
        <c:dLbls>
          <c:showLegendKey val="0"/>
          <c:showVal val="0"/>
          <c:showCatName val="0"/>
          <c:showSerName val="0"/>
          <c:showPercent val="0"/>
          <c:showBubbleSize val="0"/>
        </c:dLbls>
        <c:marker val="1"/>
        <c:smooth val="0"/>
        <c:axId val="932915023"/>
        <c:axId val="932913103"/>
      </c:lineChart>
      <c:catAx>
        <c:axId val="9329270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38543"/>
        <c:crosses val="autoZero"/>
        <c:auto val="1"/>
        <c:lblAlgn val="ctr"/>
        <c:lblOffset val="100"/>
        <c:noMultiLvlLbl val="0"/>
      </c:catAx>
      <c:valAx>
        <c:axId val="932938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27023"/>
        <c:crosses val="autoZero"/>
        <c:crossBetween val="between"/>
      </c:valAx>
      <c:valAx>
        <c:axId val="93291310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15023"/>
        <c:crosses val="max"/>
        <c:crossBetween val="between"/>
      </c:valAx>
      <c:catAx>
        <c:axId val="932915023"/>
        <c:scaling>
          <c:orientation val="minMax"/>
        </c:scaling>
        <c:delete val="1"/>
        <c:axPos val="b"/>
        <c:majorTickMark val="out"/>
        <c:minorTickMark val="none"/>
        <c:tickLblPos val="nextTo"/>
        <c:crossAx val="9329131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alpha val="80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 Discount per Credit Card Company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[1]Q9!$B$1</c:f>
              <c:strCache>
                <c:ptCount val="1"/>
                <c:pt idx="0">
                  <c:v>AVG(Discount)</c:v>
                </c:pt>
              </c:strCache>
            </c:strRef>
          </c:tx>
          <c:spPr>
            <a:solidFill>
              <a:schemeClr val="accent1"/>
            </a:solidFill>
            <a:ln>
              <a:noFill/>
            </a:ln>
            <a:effectLst/>
          </c:spPr>
          <c:invertIfNegative val="0"/>
          <c:cat>
            <c:strRef>
              <c:f>[1]Q9!$A$2:$A$17</c:f>
              <c:strCache>
                <c:ptCount val="16"/>
                <c:pt idx="0">
                  <c:v>laser</c:v>
                </c:pt>
                <c:pt idx="1">
                  <c:v>mastercard</c:v>
                </c:pt>
                <c:pt idx="2">
                  <c:v>maestro</c:v>
                </c:pt>
                <c:pt idx="3">
                  <c:v>visa-electron</c:v>
                </c:pt>
                <c:pt idx="4">
                  <c:v>china-unionpay</c:v>
                </c:pt>
                <c:pt idx="5">
                  <c:v>instapayment</c:v>
                </c:pt>
                <c:pt idx="6">
                  <c:v>americanexpress</c:v>
                </c:pt>
                <c:pt idx="7">
                  <c:v>diners-club-us-ca</c:v>
                </c:pt>
                <c:pt idx="8">
                  <c:v>diners-club-carte-blanche</c:v>
                </c:pt>
                <c:pt idx="9">
                  <c:v>switch</c:v>
                </c:pt>
                <c:pt idx="10">
                  <c:v>bankcard</c:v>
                </c:pt>
                <c:pt idx="11">
                  <c:v>jcb</c:v>
                </c:pt>
                <c:pt idx="12">
                  <c:v>visa</c:v>
                </c:pt>
                <c:pt idx="13">
                  <c:v>diners-club-enroute</c:v>
                </c:pt>
                <c:pt idx="14">
                  <c:v>solo</c:v>
                </c:pt>
                <c:pt idx="15">
                  <c:v>diners-club-international</c:v>
                </c:pt>
              </c:strCache>
            </c:strRef>
          </c:cat>
          <c:val>
            <c:numRef>
              <c:f>[1]Q9!$B$2:$B$17</c:f>
              <c:numCache>
                <c:formatCode>General</c:formatCode>
                <c:ptCount val="16"/>
                <c:pt idx="0">
                  <c:v>0.64384600000000003</c:v>
                </c:pt>
                <c:pt idx="1">
                  <c:v>0.62949999999999995</c:v>
                </c:pt>
                <c:pt idx="2">
                  <c:v>0.62421899999999997</c:v>
                </c:pt>
                <c:pt idx="3">
                  <c:v>0.62346900000000005</c:v>
                </c:pt>
                <c:pt idx="4">
                  <c:v>0.622174</c:v>
                </c:pt>
                <c:pt idx="5">
                  <c:v>0.62062499999999998</c:v>
                </c:pt>
                <c:pt idx="6">
                  <c:v>0.61632699999999996</c:v>
                </c:pt>
                <c:pt idx="7">
                  <c:v>0.61461500000000002</c:v>
                </c:pt>
                <c:pt idx="8">
                  <c:v>0.61448999999999998</c:v>
                </c:pt>
                <c:pt idx="9">
                  <c:v>0.61023300000000003</c:v>
                </c:pt>
                <c:pt idx="10">
                  <c:v>0.609545</c:v>
                </c:pt>
                <c:pt idx="11">
                  <c:v>0.60738199999999998</c:v>
                </c:pt>
                <c:pt idx="12">
                  <c:v>0.60083299999999995</c:v>
                </c:pt>
                <c:pt idx="13">
                  <c:v>0.59979199999999999</c:v>
                </c:pt>
                <c:pt idx="14">
                  <c:v>0.58499999999999996</c:v>
                </c:pt>
                <c:pt idx="15">
                  <c:v>0.58399999999999996</c:v>
                </c:pt>
              </c:numCache>
            </c:numRef>
          </c:val>
          <c:extLst>
            <c:ext xmlns:c16="http://schemas.microsoft.com/office/drawing/2014/chart" uri="{C3380CC4-5D6E-409C-BE32-E72D297353CC}">
              <c16:uniqueId val="{00000000-8CAB-4A4A-8271-56D92BB81F3D}"/>
            </c:ext>
          </c:extLst>
        </c:ser>
        <c:dLbls>
          <c:showLegendKey val="0"/>
          <c:showVal val="0"/>
          <c:showCatName val="0"/>
          <c:showSerName val="0"/>
          <c:showPercent val="0"/>
          <c:showBubbleSize val="0"/>
        </c:dLbls>
        <c:gapWidth val="219"/>
        <c:overlap val="-27"/>
        <c:axId val="80876783"/>
        <c:axId val="80861423"/>
      </c:barChart>
      <c:catAx>
        <c:axId val="8087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61423"/>
        <c:crosses val="autoZero"/>
        <c:auto val="1"/>
        <c:lblAlgn val="ctr"/>
        <c:lblOffset val="100"/>
        <c:noMultiLvlLbl val="0"/>
      </c:catAx>
      <c:valAx>
        <c:axId val="80861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76783"/>
        <c:crosses val="autoZero"/>
        <c:crossBetween val="between"/>
      </c:valAx>
      <c:spPr>
        <a:noFill/>
        <a:ln>
          <a:noFill/>
        </a:ln>
        <a:effectLst/>
      </c:spPr>
    </c:plotArea>
    <c:plotVisOnly val="1"/>
    <c:dispBlanksAs val="gap"/>
    <c:showDLblsOverMax val="0"/>
  </c:chart>
  <c:spPr>
    <a:solidFill>
      <a:schemeClr val="bg1"/>
    </a:solidFill>
    <a:ln w="12700" cap="flat" cmpd="sng" algn="ctr">
      <a:solidFill>
        <a:sysClr val="windowText" lastClr="000000"/>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 Shipping Time per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[1]Q10!$B$1</c:f>
              <c:strCache>
                <c:ptCount val="1"/>
                <c:pt idx="0">
                  <c:v>average_shipping_time</c:v>
                </c:pt>
              </c:strCache>
            </c:strRef>
          </c:tx>
          <c:spPr>
            <a:solidFill>
              <a:schemeClr val="accent1"/>
            </a:solidFill>
            <a:ln>
              <a:noFill/>
            </a:ln>
            <a:effectLst/>
          </c:spPr>
          <c:invertIfNegative val="0"/>
          <c:cat>
            <c:numRef>
              <c:f>[1]Q10!$A$2:$A$5</c:f>
              <c:numCache>
                <c:formatCode>General</c:formatCode>
                <c:ptCount val="4"/>
                <c:pt idx="0">
                  <c:v>1</c:v>
                </c:pt>
                <c:pt idx="1">
                  <c:v>2</c:v>
                </c:pt>
                <c:pt idx="2">
                  <c:v>3</c:v>
                </c:pt>
                <c:pt idx="3">
                  <c:v>4</c:v>
                </c:pt>
              </c:numCache>
            </c:numRef>
          </c:cat>
          <c:val>
            <c:numRef>
              <c:f>[1]Q10!$B$2:$B$5</c:f>
              <c:numCache>
                <c:formatCode>General</c:formatCode>
                <c:ptCount val="4"/>
                <c:pt idx="0">
                  <c:v>57.167700000000004</c:v>
                </c:pt>
                <c:pt idx="1">
                  <c:v>71.110699999999994</c:v>
                </c:pt>
                <c:pt idx="2">
                  <c:v>117.7555</c:v>
                </c:pt>
                <c:pt idx="3">
                  <c:v>174.09549999999999</c:v>
                </c:pt>
              </c:numCache>
            </c:numRef>
          </c:val>
          <c:extLst>
            <c:ext xmlns:c16="http://schemas.microsoft.com/office/drawing/2014/chart" uri="{C3380CC4-5D6E-409C-BE32-E72D297353CC}">
              <c16:uniqueId val="{00000000-F8A6-4485-83D2-A52920CCDDE4}"/>
            </c:ext>
          </c:extLst>
        </c:ser>
        <c:dLbls>
          <c:showLegendKey val="0"/>
          <c:showVal val="0"/>
          <c:showCatName val="0"/>
          <c:showSerName val="0"/>
          <c:showPercent val="0"/>
          <c:showBubbleSize val="0"/>
        </c:dLbls>
        <c:gapWidth val="219"/>
        <c:overlap val="-27"/>
        <c:axId val="1532851743"/>
        <c:axId val="1532861343"/>
      </c:barChart>
      <c:catAx>
        <c:axId val="1532851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861343"/>
        <c:crosses val="autoZero"/>
        <c:auto val="1"/>
        <c:lblAlgn val="ctr"/>
        <c:lblOffset val="100"/>
        <c:noMultiLvlLbl val="0"/>
      </c:catAx>
      <c:valAx>
        <c:axId val="153286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85174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B6917-63AA-4261-888C-8E12275FF856}"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01FBF-1494-4E30-AB25-EED7F672C383}" type="slidenum">
              <a:rPr lang="en-US" smtClean="0"/>
              <a:t>‹#›</a:t>
            </a:fld>
            <a:endParaRPr lang="en-US"/>
          </a:p>
        </p:txBody>
      </p:sp>
    </p:spTree>
    <p:extLst>
      <p:ext uri="{BB962C8B-B14F-4D97-AF65-F5344CB8AC3E}">
        <p14:creationId xmlns:p14="http://schemas.microsoft.com/office/powerpoint/2010/main" val="31772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Business Overview of the problem and solution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Key findings and insights in each 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Business recommendations that can drive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1701FBF-1494-4E30-AB25-EED7F672C383}" type="slidenum">
              <a:rPr lang="en-US" smtClean="0"/>
              <a:t>3</a:t>
            </a:fld>
            <a:endParaRPr lang="en-US"/>
          </a:p>
        </p:txBody>
      </p:sp>
    </p:spTree>
    <p:extLst>
      <p:ext uri="{BB962C8B-B14F-4D97-AF65-F5344CB8AC3E}">
        <p14:creationId xmlns:p14="http://schemas.microsoft.com/office/powerpoint/2010/main" val="42853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Chevrolet appears to be the most popular with the most customers.</a:t>
            </a:r>
          </a:p>
        </p:txBody>
      </p:sp>
      <p:sp>
        <p:nvSpPr>
          <p:cNvPr id="4" name="Slide Number Placeholder 3"/>
          <p:cNvSpPr>
            <a:spLocks noGrp="1"/>
          </p:cNvSpPr>
          <p:nvPr>
            <p:ph type="sldNum" sz="quarter" idx="5"/>
          </p:nvPr>
        </p:nvSpPr>
        <p:spPr/>
        <p:txBody>
          <a:bodyPr/>
          <a:lstStyle/>
          <a:p>
            <a:fld id="{01701FBF-1494-4E30-AB25-EED7F672C383}" type="slidenum">
              <a:rPr lang="en-US" smtClean="0"/>
              <a:t>5</a:t>
            </a:fld>
            <a:endParaRPr lang="en-US"/>
          </a:p>
        </p:txBody>
      </p:sp>
    </p:spTree>
    <p:extLst>
      <p:ext uri="{BB962C8B-B14F-4D97-AF65-F5344CB8AC3E}">
        <p14:creationId xmlns:p14="http://schemas.microsoft.com/office/powerpoint/2010/main" val="399877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trend of customer satisfaction has continually taken a downward path quarter over quarter as customer satisfaction has gone from highest in very good, and lowest average in very bad. However, by Q4 it is the opposite with highest average being very bad, and lowest average being very good. </a:t>
            </a:r>
          </a:p>
        </p:txBody>
      </p:sp>
      <p:sp>
        <p:nvSpPr>
          <p:cNvPr id="4" name="Slide Number Placeholder 3"/>
          <p:cNvSpPr>
            <a:spLocks noGrp="1"/>
          </p:cNvSpPr>
          <p:nvPr>
            <p:ph type="sldNum" sz="quarter" idx="5"/>
          </p:nvPr>
        </p:nvSpPr>
        <p:spPr/>
        <p:txBody>
          <a:bodyPr/>
          <a:lstStyle/>
          <a:p>
            <a:fld id="{01701FBF-1494-4E30-AB25-EED7F672C383}" type="slidenum">
              <a:rPr lang="en-US" smtClean="0"/>
              <a:t>7</a:t>
            </a:fld>
            <a:endParaRPr lang="en-US"/>
          </a:p>
        </p:txBody>
      </p:sp>
    </p:spTree>
    <p:extLst>
      <p:ext uri="{BB962C8B-B14F-4D97-AF65-F5344CB8AC3E}">
        <p14:creationId xmlns:p14="http://schemas.microsoft.com/office/powerpoint/2010/main" val="224440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quarter was the first, but a declined in purchases occurred every quarter.</a:t>
            </a:r>
          </a:p>
        </p:txBody>
      </p:sp>
      <p:sp>
        <p:nvSpPr>
          <p:cNvPr id="4" name="Slide Number Placeholder 3"/>
          <p:cNvSpPr>
            <a:spLocks noGrp="1"/>
          </p:cNvSpPr>
          <p:nvPr>
            <p:ph type="sldNum" sz="quarter" idx="5"/>
          </p:nvPr>
        </p:nvSpPr>
        <p:spPr/>
        <p:txBody>
          <a:bodyPr/>
          <a:lstStyle/>
          <a:p>
            <a:fld id="{01701FBF-1494-4E30-AB25-EED7F672C383}" type="slidenum">
              <a:rPr lang="en-US" smtClean="0"/>
              <a:t>10</a:t>
            </a:fld>
            <a:endParaRPr lang="en-US"/>
          </a:p>
        </p:txBody>
      </p:sp>
    </p:spTree>
    <p:extLst>
      <p:ext uri="{BB962C8B-B14F-4D97-AF65-F5344CB8AC3E}">
        <p14:creationId xmlns:p14="http://schemas.microsoft.com/office/powerpoint/2010/main" val="190089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trend of orders being placed is clearly impacting and corresponding with the total revenue earned. </a:t>
            </a:r>
          </a:p>
        </p:txBody>
      </p:sp>
      <p:sp>
        <p:nvSpPr>
          <p:cNvPr id="4" name="Slide Number Placeholder 3"/>
          <p:cNvSpPr>
            <a:spLocks noGrp="1"/>
          </p:cNvSpPr>
          <p:nvPr>
            <p:ph type="sldNum" sz="quarter" idx="5"/>
          </p:nvPr>
        </p:nvSpPr>
        <p:spPr/>
        <p:txBody>
          <a:bodyPr/>
          <a:lstStyle/>
          <a:p>
            <a:fld id="{01701FBF-1494-4E30-AB25-EED7F672C383}" type="slidenum">
              <a:rPr lang="en-US" smtClean="0"/>
              <a:t>11</a:t>
            </a:fld>
            <a:endParaRPr lang="en-US"/>
          </a:p>
        </p:txBody>
      </p:sp>
    </p:spTree>
    <p:extLst>
      <p:ext uri="{BB962C8B-B14F-4D97-AF65-F5344CB8AC3E}">
        <p14:creationId xmlns:p14="http://schemas.microsoft.com/office/powerpoint/2010/main" val="2537239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average discount is being provided by laser card, we may want to consider why they are continually providing discounts. </a:t>
            </a:r>
          </a:p>
        </p:txBody>
      </p:sp>
      <p:sp>
        <p:nvSpPr>
          <p:cNvPr id="4" name="Slide Number Placeholder 3"/>
          <p:cNvSpPr>
            <a:spLocks noGrp="1"/>
          </p:cNvSpPr>
          <p:nvPr>
            <p:ph type="sldNum" sz="quarter" idx="5"/>
          </p:nvPr>
        </p:nvSpPr>
        <p:spPr/>
        <p:txBody>
          <a:bodyPr/>
          <a:lstStyle/>
          <a:p>
            <a:fld id="{01701FBF-1494-4E30-AB25-EED7F672C383}" type="slidenum">
              <a:rPr lang="en-US" smtClean="0"/>
              <a:t>13</a:t>
            </a:fld>
            <a:endParaRPr lang="en-US"/>
          </a:p>
        </p:txBody>
      </p:sp>
    </p:spTree>
    <p:extLst>
      <p:ext uri="{BB962C8B-B14F-4D97-AF65-F5344CB8AC3E}">
        <p14:creationId xmlns:p14="http://schemas.microsoft.com/office/powerpoint/2010/main" val="211699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customer satisfaction has continually taken a downward path quarter over quarter as customer satisfaction has gone from highest in very good, and lowest average in very bad. However, by Q4 it is the opposite with highest average being very bad, and lowest average being very good. </a:t>
            </a:r>
          </a:p>
          <a:p>
            <a:endParaRPr lang="en-US" dirty="0"/>
          </a:p>
        </p:txBody>
      </p:sp>
      <p:sp>
        <p:nvSpPr>
          <p:cNvPr id="4" name="Slide Number Placeholder 3"/>
          <p:cNvSpPr>
            <a:spLocks noGrp="1"/>
          </p:cNvSpPr>
          <p:nvPr>
            <p:ph type="sldNum" sz="quarter" idx="5"/>
          </p:nvPr>
        </p:nvSpPr>
        <p:spPr/>
        <p:txBody>
          <a:bodyPr/>
          <a:lstStyle/>
          <a:p>
            <a:fld id="{01701FBF-1494-4E30-AB25-EED7F672C383}" type="slidenum">
              <a:rPr lang="en-US" smtClean="0"/>
              <a:t>15</a:t>
            </a:fld>
            <a:endParaRPr lang="en-US"/>
          </a:p>
        </p:txBody>
      </p:sp>
    </p:spTree>
    <p:extLst>
      <p:ext uri="{BB962C8B-B14F-4D97-AF65-F5344CB8AC3E}">
        <p14:creationId xmlns:p14="http://schemas.microsoft.com/office/powerpoint/2010/main" val="173345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F461-7EEB-621C-0EA6-87AD0F537F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79F13E-EF50-6DDE-5946-632533984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26672-0AB8-B092-6B88-8C4047F9CFC5}"/>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760325CD-9563-3C97-8665-6895AA717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3CD60-7BCF-7003-713C-D1EEEF0D344D}"/>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8269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D707-F7EC-ADD7-99A7-2C723DF69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52A55A-9DA3-AF7C-8D0D-ABD89D9EB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186D2-40D7-DFAC-C983-B212EF8439C7}"/>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BAF3C138-5896-F7BA-2691-72A8A24F5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E9582-61CD-9556-ECC5-6B0D9E865C53}"/>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13869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92612-9FEF-B168-318F-1EDE769D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CD04E-691A-E732-D3EA-0FEA16859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E0AD0-00D1-4626-28B4-D9EE4901F88B}"/>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A122346C-8C76-A078-3041-FFC898649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07259-CF62-6A73-D628-3306503D7709}"/>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14514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207F-47F8-A231-4226-F162B071A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97351-88DF-A876-CCD1-54D79FA55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89854-0D87-A94B-13A0-0032E25A625D}"/>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A7F50056-427D-94D2-D5DB-FBFCB270D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93738-41C4-F412-6D5E-7ED3E7B8CD08}"/>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81043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2AB5-FE21-FA0D-F014-64A840814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E3C75-8C7A-D880-22D6-7AFB0A2D6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5FB92-35CC-CA72-7C48-DC8DF61F9778}"/>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C21D401D-0E06-B2E8-415C-E200FE027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187DA-624E-AB5F-59FF-BF8400B24AA6}"/>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20213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AFFC-5CEC-4AF1-34ED-7D1A3104C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0CCF6-93C8-FAB3-2FB1-166E5E783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01A863-F920-EEB0-017A-140341DE1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E85A8-B2A1-0ACC-3CC0-E13CC571CEEA}"/>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6" name="Footer Placeholder 5">
            <a:extLst>
              <a:ext uri="{FF2B5EF4-FFF2-40B4-BE49-F238E27FC236}">
                <a16:creationId xmlns:a16="http://schemas.microsoft.com/office/drawing/2014/main" id="{94171DB1-4F17-799F-D811-6E2B01C12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F7B4B-EEB0-8CB3-D0AE-4C536F86C886}"/>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203431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8AE3-B3B0-C4B7-6251-75ADB0EA4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6F6E2-0F68-AA78-FA84-90645E605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AB5D08-8A38-F0A8-9E19-F97E97BEBE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B0A152-D59D-EF3D-2466-A6133F3DF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14DFF-6639-17DA-9248-EDBA8302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0F417-E122-B3C8-F425-A024896FB37C}"/>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8" name="Footer Placeholder 7">
            <a:extLst>
              <a:ext uri="{FF2B5EF4-FFF2-40B4-BE49-F238E27FC236}">
                <a16:creationId xmlns:a16="http://schemas.microsoft.com/office/drawing/2014/main" id="{F809EABC-47BE-B637-1B2E-8678C651CC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0E78E-68FE-83B0-0F38-301A5FD917C2}"/>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241009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A50-DAB0-3AE2-E8E9-5811FFC5F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7F9E07-6674-57B9-8C62-7E14BEB1817A}"/>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4" name="Footer Placeholder 3">
            <a:extLst>
              <a:ext uri="{FF2B5EF4-FFF2-40B4-BE49-F238E27FC236}">
                <a16:creationId xmlns:a16="http://schemas.microsoft.com/office/drawing/2014/main" id="{33BA24C7-FA61-9690-78E2-17DCA482A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E9F097-E159-4B84-B512-A2C6AA9B636A}"/>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353584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3DF05-1EFC-09A4-C946-58054ECD4D99}"/>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3" name="Footer Placeholder 2">
            <a:extLst>
              <a:ext uri="{FF2B5EF4-FFF2-40B4-BE49-F238E27FC236}">
                <a16:creationId xmlns:a16="http://schemas.microsoft.com/office/drawing/2014/main" id="{11124C52-D8C0-2D4C-DB17-9906F2722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E02E2A-6150-9DA0-C5B9-A1000956BF92}"/>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271584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8E76-EFE6-C29F-366B-05E6C3B5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A10E89-BC6E-D99A-1825-0C4BCB7C6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760D93-E187-A297-C0F5-186C2D048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1D04D-0483-40DF-B107-80322399250C}"/>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6" name="Footer Placeholder 5">
            <a:extLst>
              <a:ext uri="{FF2B5EF4-FFF2-40B4-BE49-F238E27FC236}">
                <a16:creationId xmlns:a16="http://schemas.microsoft.com/office/drawing/2014/main" id="{3AA6023D-8ED9-B07E-B825-36B5564A5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19F3-DC90-64AD-C869-45752B02E2E0}"/>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127826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1DCF-2DC2-E583-34EA-1637EB7FD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4EF7C-0499-325A-A547-FCA995069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C410A-406E-EC57-77C7-37068DE00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07CD5-141A-32A5-C657-65C9D13F3046}"/>
              </a:ext>
            </a:extLst>
          </p:cNvPr>
          <p:cNvSpPr>
            <a:spLocks noGrp="1"/>
          </p:cNvSpPr>
          <p:nvPr>
            <p:ph type="dt" sz="half" idx="10"/>
          </p:nvPr>
        </p:nvSpPr>
        <p:spPr/>
        <p:txBody>
          <a:bodyPr/>
          <a:lstStyle/>
          <a:p>
            <a:fld id="{A3161829-CB7E-420E-A48C-11BEF217FA0A}" type="datetimeFigureOut">
              <a:rPr lang="en-US" smtClean="0"/>
              <a:t>10/1/2023</a:t>
            </a:fld>
            <a:endParaRPr lang="en-US"/>
          </a:p>
        </p:txBody>
      </p:sp>
      <p:sp>
        <p:nvSpPr>
          <p:cNvPr id="6" name="Footer Placeholder 5">
            <a:extLst>
              <a:ext uri="{FF2B5EF4-FFF2-40B4-BE49-F238E27FC236}">
                <a16:creationId xmlns:a16="http://schemas.microsoft.com/office/drawing/2014/main" id="{5E3A2C6D-4860-D679-246E-15C0474A4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BDBF7-AF93-15E8-3783-0EACECFAA773}"/>
              </a:ext>
            </a:extLst>
          </p:cNvPr>
          <p:cNvSpPr>
            <a:spLocks noGrp="1"/>
          </p:cNvSpPr>
          <p:nvPr>
            <p:ph type="sldNum" sz="quarter" idx="12"/>
          </p:nvPr>
        </p:nvSpPr>
        <p:spPr/>
        <p:txBody>
          <a:bodyPr/>
          <a:lstStyle/>
          <a:p>
            <a:fld id="{E1914A9F-27D1-4E78-B69E-8D427ABBA3F4}" type="slidenum">
              <a:rPr lang="en-US" smtClean="0"/>
              <a:t>‹#›</a:t>
            </a:fld>
            <a:endParaRPr lang="en-US"/>
          </a:p>
        </p:txBody>
      </p:sp>
    </p:spTree>
    <p:extLst>
      <p:ext uri="{BB962C8B-B14F-4D97-AF65-F5344CB8AC3E}">
        <p14:creationId xmlns:p14="http://schemas.microsoft.com/office/powerpoint/2010/main" val="376142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E5DDE3-B943-E6C6-21DF-6EA5206B5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77E4C-ADDC-9405-BEDA-E61A93071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8CA7E-D0FA-1B57-3DF0-325502633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61829-CB7E-420E-A48C-11BEF217FA0A}" type="datetimeFigureOut">
              <a:rPr lang="en-US" smtClean="0"/>
              <a:t>10/1/2023</a:t>
            </a:fld>
            <a:endParaRPr lang="en-US"/>
          </a:p>
        </p:txBody>
      </p:sp>
      <p:sp>
        <p:nvSpPr>
          <p:cNvPr id="5" name="Footer Placeholder 4">
            <a:extLst>
              <a:ext uri="{FF2B5EF4-FFF2-40B4-BE49-F238E27FC236}">
                <a16:creationId xmlns:a16="http://schemas.microsoft.com/office/drawing/2014/main" id="{4B4AFAD3-D3D3-8767-B5C8-930069B57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74C51-D2C0-6A55-14B6-BFA2CCD8C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14A9F-27D1-4E78-B69E-8D427ABBA3F4}" type="slidenum">
              <a:rPr lang="en-US" smtClean="0"/>
              <a:t>‹#›</a:t>
            </a:fld>
            <a:endParaRPr lang="en-US"/>
          </a:p>
        </p:txBody>
      </p:sp>
    </p:spTree>
    <p:extLst>
      <p:ext uri="{BB962C8B-B14F-4D97-AF65-F5344CB8AC3E}">
        <p14:creationId xmlns:p14="http://schemas.microsoft.com/office/powerpoint/2010/main" val="380807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FA29-784E-B9DE-F7D6-386F304A0167}"/>
              </a:ext>
            </a:extLst>
          </p:cNvPr>
          <p:cNvSpPr>
            <a:spLocks noGrp="1"/>
          </p:cNvSpPr>
          <p:nvPr>
            <p:ph type="ctrTitle"/>
          </p:nvPr>
        </p:nvSpPr>
        <p:spPr/>
        <p:txBody>
          <a:bodyPr>
            <a:normAutofit/>
          </a:bodyPr>
          <a:lstStyle/>
          <a:p>
            <a:r>
              <a:rPr lang="en-US" sz="10000" b="1" dirty="0"/>
              <a:t>New Wheels</a:t>
            </a:r>
          </a:p>
        </p:txBody>
      </p:sp>
      <p:sp>
        <p:nvSpPr>
          <p:cNvPr id="3" name="Subtitle 2">
            <a:extLst>
              <a:ext uri="{FF2B5EF4-FFF2-40B4-BE49-F238E27FC236}">
                <a16:creationId xmlns:a16="http://schemas.microsoft.com/office/drawing/2014/main" id="{96629564-21E1-2982-3901-A49A6D3781A1}"/>
              </a:ext>
            </a:extLst>
          </p:cNvPr>
          <p:cNvSpPr>
            <a:spLocks noGrp="1"/>
          </p:cNvSpPr>
          <p:nvPr>
            <p:ph type="subTitle" idx="1"/>
          </p:nvPr>
        </p:nvSpPr>
        <p:spPr/>
        <p:txBody>
          <a:bodyPr/>
          <a:lstStyle/>
          <a:p>
            <a:r>
              <a:rPr lang="en-US" b="0" i="0" dirty="0">
                <a:solidFill>
                  <a:srgbClr val="000000"/>
                </a:solidFill>
                <a:effectLst/>
                <a:latin typeface="Arial" panose="020B0604020202020204" pitchFamily="34" charset="0"/>
              </a:rPr>
              <a:t>Quarterly Business Report</a:t>
            </a:r>
            <a:endParaRPr lang="en-US" dirty="0"/>
          </a:p>
        </p:txBody>
      </p:sp>
    </p:spTree>
    <p:extLst>
      <p:ext uri="{BB962C8B-B14F-4D97-AF65-F5344CB8AC3E}">
        <p14:creationId xmlns:p14="http://schemas.microsoft.com/office/powerpoint/2010/main" val="179373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Trend of Purchases by Quarter</a:t>
            </a:r>
          </a:p>
        </p:txBody>
      </p:sp>
      <p:graphicFrame>
        <p:nvGraphicFramePr>
          <p:cNvPr id="3" name="Chart 2">
            <a:extLst>
              <a:ext uri="{FF2B5EF4-FFF2-40B4-BE49-F238E27FC236}">
                <a16:creationId xmlns:a16="http://schemas.microsoft.com/office/drawing/2014/main" id="{3251C55F-7C5E-4999-9F1E-61363CC25397}"/>
              </a:ext>
            </a:extLst>
          </p:cNvPr>
          <p:cNvGraphicFramePr>
            <a:graphicFrameLocks/>
          </p:cNvGraphicFramePr>
          <p:nvPr>
            <p:extLst>
              <p:ext uri="{D42A27DB-BD31-4B8C-83A1-F6EECF244321}">
                <p14:modId xmlns:p14="http://schemas.microsoft.com/office/powerpoint/2010/main" val="4227943293"/>
              </p:ext>
            </p:extLst>
          </p:nvPr>
        </p:nvGraphicFramePr>
        <p:xfrm>
          <a:off x="1179687" y="1411110"/>
          <a:ext cx="10024536"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991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Trend of Revenue and Orders by Quarter</a:t>
            </a:r>
          </a:p>
        </p:txBody>
      </p:sp>
      <p:graphicFrame>
        <p:nvGraphicFramePr>
          <p:cNvPr id="3" name="Chart 2">
            <a:extLst>
              <a:ext uri="{FF2B5EF4-FFF2-40B4-BE49-F238E27FC236}">
                <a16:creationId xmlns:a16="http://schemas.microsoft.com/office/drawing/2014/main" id="{1BE2598F-6675-4BA9-BA32-8FFC7292C3C6}"/>
              </a:ext>
            </a:extLst>
          </p:cNvPr>
          <p:cNvGraphicFramePr>
            <a:graphicFrameLocks/>
          </p:cNvGraphicFramePr>
          <p:nvPr>
            <p:extLst>
              <p:ext uri="{D42A27DB-BD31-4B8C-83A1-F6EECF244321}">
                <p14:modId xmlns:p14="http://schemas.microsoft.com/office/powerpoint/2010/main" val="3217320328"/>
              </p:ext>
            </p:extLst>
          </p:nvPr>
        </p:nvGraphicFramePr>
        <p:xfrm>
          <a:off x="1179687" y="1323622"/>
          <a:ext cx="10024536" cy="50771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527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14397-E5A4-CAB6-A09D-58314BC84BFD}"/>
              </a:ext>
            </a:extLst>
          </p:cNvPr>
          <p:cNvSpPr>
            <a:spLocks noGrp="1"/>
          </p:cNvSpPr>
          <p:nvPr>
            <p:ph type="ctrTitle"/>
          </p:nvPr>
        </p:nvSpPr>
        <p:spPr/>
        <p:txBody>
          <a:bodyPr>
            <a:normAutofit/>
          </a:bodyPr>
          <a:lstStyle/>
          <a:p>
            <a:r>
              <a:rPr lang="en-US" sz="8000" b="1" dirty="0"/>
              <a:t>Shipping Metrics</a:t>
            </a:r>
          </a:p>
        </p:txBody>
      </p:sp>
    </p:spTree>
    <p:extLst>
      <p:ext uri="{BB962C8B-B14F-4D97-AF65-F5344CB8AC3E}">
        <p14:creationId xmlns:p14="http://schemas.microsoft.com/office/powerpoint/2010/main" val="317825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Average Discount Offered by Credit Card Type</a:t>
            </a:r>
          </a:p>
        </p:txBody>
      </p:sp>
      <p:graphicFrame>
        <p:nvGraphicFramePr>
          <p:cNvPr id="3" name="Chart 2">
            <a:extLst>
              <a:ext uri="{FF2B5EF4-FFF2-40B4-BE49-F238E27FC236}">
                <a16:creationId xmlns:a16="http://schemas.microsoft.com/office/drawing/2014/main" id="{7310B3B2-E828-45ED-9E7C-B22DD778C287}"/>
              </a:ext>
            </a:extLst>
          </p:cNvPr>
          <p:cNvGraphicFramePr>
            <a:graphicFrameLocks/>
          </p:cNvGraphicFramePr>
          <p:nvPr>
            <p:extLst>
              <p:ext uri="{D42A27DB-BD31-4B8C-83A1-F6EECF244321}">
                <p14:modId xmlns:p14="http://schemas.microsoft.com/office/powerpoint/2010/main" val="1339637611"/>
              </p:ext>
            </p:extLst>
          </p:nvPr>
        </p:nvGraphicFramePr>
        <p:xfrm>
          <a:off x="1179687" y="1301044"/>
          <a:ext cx="10024536" cy="50997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198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Time Taken to Ship Orders by Quarter</a:t>
            </a:r>
          </a:p>
        </p:txBody>
      </p:sp>
      <p:graphicFrame>
        <p:nvGraphicFramePr>
          <p:cNvPr id="3" name="Chart 2">
            <a:extLst>
              <a:ext uri="{FF2B5EF4-FFF2-40B4-BE49-F238E27FC236}">
                <a16:creationId xmlns:a16="http://schemas.microsoft.com/office/drawing/2014/main" id="{9C27550C-880D-4A15-8BC7-40FE664962B7}"/>
              </a:ext>
            </a:extLst>
          </p:cNvPr>
          <p:cNvGraphicFramePr>
            <a:graphicFrameLocks/>
          </p:cNvGraphicFramePr>
          <p:nvPr>
            <p:extLst>
              <p:ext uri="{D42A27DB-BD31-4B8C-83A1-F6EECF244321}">
                <p14:modId xmlns:p14="http://schemas.microsoft.com/office/powerpoint/2010/main" val="927598644"/>
              </p:ext>
            </p:extLst>
          </p:nvPr>
        </p:nvGraphicFramePr>
        <p:xfrm>
          <a:off x="1179687" y="1402644"/>
          <a:ext cx="10024536" cy="4919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079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Insights and Recommendations</a:t>
            </a:r>
          </a:p>
        </p:txBody>
      </p:sp>
      <p:sp>
        <p:nvSpPr>
          <p:cNvPr id="3" name="TextBox 2">
            <a:extLst>
              <a:ext uri="{FF2B5EF4-FFF2-40B4-BE49-F238E27FC236}">
                <a16:creationId xmlns:a16="http://schemas.microsoft.com/office/drawing/2014/main" id="{E9580328-5FD7-91B9-0B9F-985E99E62FB2}"/>
              </a:ext>
            </a:extLst>
          </p:cNvPr>
          <p:cNvSpPr txBox="1"/>
          <p:nvPr/>
        </p:nvSpPr>
        <p:spPr>
          <a:xfrm>
            <a:off x="1636889" y="1817511"/>
            <a:ext cx="8873067" cy="646331"/>
          </a:xfrm>
          <a:prstGeom prst="rect">
            <a:avLst/>
          </a:prstGeom>
          <a:noFill/>
        </p:spPr>
        <p:txBody>
          <a:bodyPr wrap="square" rtlCol="0">
            <a:spAutoFit/>
          </a:bodyPr>
          <a:lstStyle/>
          <a:p>
            <a:r>
              <a:rPr lang="en-US" dirty="0"/>
              <a:t>The biggest takeaways are that sales have decreased every quarter, customer satisfaction has decreased every quarter, and the only increase has been in shipping time</a:t>
            </a:r>
          </a:p>
        </p:txBody>
      </p:sp>
      <p:sp>
        <p:nvSpPr>
          <p:cNvPr id="4" name="TextBox 3">
            <a:extLst>
              <a:ext uri="{FF2B5EF4-FFF2-40B4-BE49-F238E27FC236}">
                <a16:creationId xmlns:a16="http://schemas.microsoft.com/office/drawing/2014/main" id="{45D015DF-EBEB-FFC0-7C2A-44A619AA5332}"/>
              </a:ext>
            </a:extLst>
          </p:cNvPr>
          <p:cNvSpPr txBox="1"/>
          <p:nvPr/>
        </p:nvSpPr>
        <p:spPr>
          <a:xfrm>
            <a:off x="1789289" y="2692401"/>
            <a:ext cx="8873067" cy="1477328"/>
          </a:xfrm>
          <a:prstGeom prst="rect">
            <a:avLst/>
          </a:prstGeom>
          <a:noFill/>
        </p:spPr>
        <p:txBody>
          <a:bodyPr wrap="square" rtlCol="0">
            <a:spAutoFit/>
          </a:bodyPr>
          <a:lstStyle/>
          <a:p>
            <a:r>
              <a:rPr lang="en-US" dirty="0"/>
              <a:t>My recommendation would be to place a high priority on shipping turnaround, such as better shipping methods, more effective routes, and possible additional personnel. So when customers do order that have as little time as possible to receive their product. This will go a long way to bring back higher customer satisfaction ratings, and sales will also increase with those higher ratings.</a:t>
            </a:r>
          </a:p>
        </p:txBody>
      </p:sp>
    </p:spTree>
    <p:extLst>
      <p:ext uri="{BB962C8B-B14F-4D97-AF65-F5344CB8AC3E}">
        <p14:creationId xmlns:p14="http://schemas.microsoft.com/office/powerpoint/2010/main" val="145625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14397-E5A4-CAB6-A09D-58314BC84BFD}"/>
              </a:ext>
            </a:extLst>
          </p:cNvPr>
          <p:cNvSpPr>
            <a:spLocks noGrp="1"/>
          </p:cNvSpPr>
          <p:nvPr>
            <p:ph type="ctrTitle"/>
          </p:nvPr>
        </p:nvSpPr>
        <p:spPr>
          <a:xfrm>
            <a:off x="1524000" y="1122363"/>
            <a:ext cx="9144000" cy="3302881"/>
          </a:xfrm>
        </p:spPr>
        <p:txBody>
          <a:bodyPr>
            <a:noAutofit/>
          </a:bodyPr>
          <a:lstStyle/>
          <a:p>
            <a:r>
              <a:rPr lang="en-US" sz="3000" b="1" i="0" dirty="0">
                <a:solidFill>
                  <a:srgbClr val="000000"/>
                </a:solidFill>
                <a:effectLst/>
                <a:latin typeface="Arial" panose="020B0604020202020204" pitchFamily="34" charset="0"/>
              </a:rPr>
              <a:t>Problem Statement:</a:t>
            </a:r>
            <a:br>
              <a:rPr lang="en-US" sz="3000" b="0" i="0" dirty="0">
                <a:solidFill>
                  <a:srgbClr val="000000"/>
                </a:solidFill>
                <a:effectLst/>
                <a:latin typeface="Arial" panose="020B0604020202020204" pitchFamily="34" charset="0"/>
              </a:rPr>
            </a:br>
            <a:r>
              <a:rPr lang="en-US" sz="3000" b="0" i="0" dirty="0">
                <a:solidFill>
                  <a:srgbClr val="000000"/>
                </a:solidFill>
                <a:effectLst/>
                <a:latin typeface="Arial" panose="020B0604020202020204" pitchFamily="34" charset="0"/>
              </a:rPr>
              <a:t>New-Wheels sales has been declining steadily in the past year, there has been more critical customer feedback and ratings online, which is believed to have caused the drop in new customers every quarter. This is a very concerning trend in business. </a:t>
            </a:r>
            <a:endParaRPr lang="en-US" sz="3000" dirty="0"/>
          </a:p>
        </p:txBody>
      </p:sp>
    </p:spTree>
    <p:extLst>
      <p:ext uri="{BB962C8B-B14F-4D97-AF65-F5344CB8AC3E}">
        <p14:creationId xmlns:p14="http://schemas.microsoft.com/office/powerpoint/2010/main" val="53381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244C0-7B34-9D89-D8C7-A086FD87D406}"/>
              </a:ext>
            </a:extLst>
          </p:cNvPr>
          <p:cNvSpPr txBox="1"/>
          <p:nvPr/>
        </p:nvSpPr>
        <p:spPr>
          <a:xfrm>
            <a:off x="1157123" y="1941687"/>
            <a:ext cx="1851378" cy="133882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Total Revenue</a:t>
            </a:r>
          </a:p>
          <a:p>
            <a:pPr algn="ctr"/>
            <a:endParaRPr lang="en-US" b="1" dirty="0"/>
          </a:p>
          <a:p>
            <a:pPr algn="ctr"/>
            <a:r>
              <a:rPr lang="en-US" sz="2500" b="1" dirty="0">
                <a:solidFill>
                  <a:srgbClr val="0070C0"/>
                </a:solidFill>
              </a:rPr>
              <a:t>125 MM</a:t>
            </a:r>
          </a:p>
          <a:p>
            <a:pPr algn="ctr"/>
            <a:endParaRPr lang="en-US" b="1" dirty="0"/>
          </a:p>
        </p:txBody>
      </p:sp>
      <p:sp>
        <p:nvSpPr>
          <p:cNvPr id="12" name="TextBox 11">
            <a:extLst>
              <a:ext uri="{FF2B5EF4-FFF2-40B4-BE49-F238E27FC236}">
                <a16:creationId xmlns:a16="http://schemas.microsoft.com/office/drawing/2014/main" id="{367790B2-F63C-3E80-7988-6263BE6898F2}"/>
              </a:ext>
            </a:extLst>
          </p:cNvPr>
          <p:cNvSpPr txBox="1"/>
          <p:nvPr/>
        </p:nvSpPr>
        <p:spPr>
          <a:xfrm>
            <a:off x="1179687" y="324737"/>
            <a:ext cx="10024537" cy="132343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8000" dirty="0"/>
              <a:t>Business Overview</a:t>
            </a:r>
          </a:p>
        </p:txBody>
      </p:sp>
      <p:sp>
        <p:nvSpPr>
          <p:cNvPr id="13" name="TextBox 12">
            <a:extLst>
              <a:ext uri="{FF2B5EF4-FFF2-40B4-BE49-F238E27FC236}">
                <a16:creationId xmlns:a16="http://schemas.microsoft.com/office/drawing/2014/main" id="{F04D2053-CF03-D5F8-6D83-F2FB2C255102}"/>
              </a:ext>
            </a:extLst>
          </p:cNvPr>
          <p:cNvSpPr txBox="1"/>
          <p:nvPr/>
        </p:nvSpPr>
        <p:spPr>
          <a:xfrm>
            <a:off x="3905962" y="1986532"/>
            <a:ext cx="1851378" cy="133882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Total Orders</a:t>
            </a:r>
          </a:p>
          <a:p>
            <a:pPr algn="ctr"/>
            <a:endParaRPr lang="en-US" b="1" dirty="0"/>
          </a:p>
          <a:p>
            <a:pPr algn="ctr"/>
            <a:r>
              <a:rPr lang="en-US" sz="2500" b="1" dirty="0">
                <a:solidFill>
                  <a:srgbClr val="0070C0"/>
                </a:solidFill>
              </a:rPr>
              <a:t>1000</a:t>
            </a:r>
          </a:p>
          <a:p>
            <a:pPr algn="ctr"/>
            <a:endParaRPr lang="en-US" b="1" dirty="0"/>
          </a:p>
        </p:txBody>
      </p:sp>
      <p:sp>
        <p:nvSpPr>
          <p:cNvPr id="14" name="TextBox 13">
            <a:extLst>
              <a:ext uri="{FF2B5EF4-FFF2-40B4-BE49-F238E27FC236}">
                <a16:creationId xmlns:a16="http://schemas.microsoft.com/office/drawing/2014/main" id="{CACA39BD-3161-1075-5A79-64DB551B1968}"/>
              </a:ext>
            </a:extLst>
          </p:cNvPr>
          <p:cNvSpPr txBox="1"/>
          <p:nvPr/>
        </p:nvSpPr>
        <p:spPr>
          <a:xfrm>
            <a:off x="6654801" y="1986532"/>
            <a:ext cx="1947332" cy="133882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Total Customers</a:t>
            </a:r>
          </a:p>
          <a:p>
            <a:pPr algn="ctr"/>
            <a:endParaRPr lang="en-US" b="1" dirty="0"/>
          </a:p>
          <a:p>
            <a:pPr algn="ctr"/>
            <a:r>
              <a:rPr lang="en-US" sz="2500" b="1" dirty="0">
                <a:solidFill>
                  <a:srgbClr val="0070C0"/>
                </a:solidFill>
              </a:rPr>
              <a:t>994</a:t>
            </a:r>
          </a:p>
          <a:p>
            <a:pPr algn="ctr"/>
            <a:endParaRPr lang="en-US" b="1" dirty="0"/>
          </a:p>
        </p:txBody>
      </p:sp>
      <p:sp>
        <p:nvSpPr>
          <p:cNvPr id="15" name="TextBox 14">
            <a:extLst>
              <a:ext uri="{FF2B5EF4-FFF2-40B4-BE49-F238E27FC236}">
                <a16:creationId xmlns:a16="http://schemas.microsoft.com/office/drawing/2014/main" id="{4101A1EA-8F79-BC7A-C11A-ED5046FE8AF8}"/>
              </a:ext>
            </a:extLst>
          </p:cNvPr>
          <p:cNvSpPr txBox="1"/>
          <p:nvPr/>
        </p:nvSpPr>
        <p:spPr>
          <a:xfrm>
            <a:off x="9358488" y="2001979"/>
            <a:ext cx="1851378" cy="133882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Average Rating</a:t>
            </a:r>
          </a:p>
          <a:p>
            <a:pPr algn="ctr"/>
            <a:endParaRPr lang="en-US" b="1" dirty="0"/>
          </a:p>
          <a:p>
            <a:pPr algn="ctr"/>
            <a:r>
              <a:rPr lang="en-US" sz="2500" b="1" dirty="0">
                <a:solidFill>
                  <a:srgbClr val="0070C0"/>
                </a:solidFill>
              </a:rPr>
              <a:t>3.06</a:t>
            </a:r>
          </a:p>
          <a:p>
            <a:pPr algn="ctr"/>
            <a:endParaRPr lang="en-US" b="1" dirty="0"/>
          </a:p>
        </p:txBody>
      </p:sp>
      <p:sp>
        <p:nvSpPr>
          <p:cNvPr id="16" name="TextBox 15">
            <a:extLst>
              <a:ext uri="{FF2B5EF4-FFF2-40B4-BE49-F238E27FC236}">
                <a16:creationId xmlns:a16="http://schemas.microsoft.com/office/drawing/2014/main" id="{EBD77367-8C07-A109-BB92-9A192C52231A}"/>
              </a:ext>
            </a:extLst>
          </p:cNvPr>
          <p:cNvSpPr txBox="1"/>
          <p:nvPr/>
        </p:nvSpPr>
        <p:spPr>
          <a:xfrm>
            <a:off x="1179687" y="3896938"/>
            <a:ext cx="1851378" cy="1646605"/>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Last </a:t>
            </a:r>
            <a:r>
              <a:rPr lang="en-US" sz="2000" b="1" dirty="0" err="1"/>
              <a:t>Qtr</a:t>
            </a:r>
            <a:r>
              <a:rPr lang="en-US" sz="2000" b="1" dirty="0"/>
              <a:t> Revenue</a:t>
            </a:r>
          </a:p>
          <a:p>
            <a:pPr algn="ctr"/>
            <a:endParaRPr lang="en-US" b="1" dirty="0"/>
          </a:p>
          <a:p>
            <a:pPr algn="ctr"/>
            <a:r>
              <a:rPr lang="en-US" sz="2500" b="1" dirty="0">
                <a:solidFill>
                  <a:srgbClr val="0070C0"/>
                </a:solidFill>
              </a:rPr>
              <a:t>23.5 MM</a:t>
            </a:r>
          </a:p>
          <a:p>
            <a:pPr algn="ctr"/>
            <a:endParaRPr lang="en-US" b="1" dirty="0"/>
          </a:p>
        </p:txBody>
      </p:sp>
      <p:sp>
        <p:nvSpPr>
          <p:cNvPr id="18" name="TextBox 17">
            <a:extLst>
              <a:ext uri="{FF2B5EF4-FFF2-40B4-BE49-F238E27FC236}">
                <a16:creationId xmlns:a16="http://schemas.microsoft.com/office/drawing/2014/main" id="{3DAAA93B-311C-DB2F-AC32-CD4C70C90B30}"/>
              </a:ext>
            </a:extLst>
          </p:cNvPr>
          <p:cNvSpPr txBox="1"/>
          <p:nvPr/>
        </p:nvSpPr>
        <p:spPr>
          <a:xfrm>
            <a:off x="3905962" y="3904853"/>
            <a:ext cx="1851378" cy="133882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Last </a:t>
            </a:r>
            <a:r>
              <a:rPr lang="en-US" sz="2000" b="1" dirty="0" err="1"/>
              <a:t>Qtr</a:t>
            </a:r>
            <a:r>
              <a:rPr lang="en-US" sz="2000" b="1" dirty="0"/>
              <a:t> Orders</a:t>
            </a:r>
          </a:p>
          <a:p>
            <a:pPr algn="ctr"/>
            <a:endParaRPr lang="en-US" b="1" dirty="0"/>
          </a:p>
          <a:p>
            <a:pPr algn="ctr"/>
            <a:r>
              <a:rPr lang="en-US" sz="2500" b="1" dirty="0">
                <a:solidFill>
                  <a:srgbClr val="0070C0"/>
                </a:solidFill>
              </a:rPr>
              <a:t>199</a:t>
            </a:r>
          </a:p>
          <a:p>
            <a:pPr algn="ctr"/>
            <a:endParaRPr lang="en-US" b="1" dirty="0"/>
          </a:p>
        </p:txBody>
      </p:sp>
      <p:sp>
        <p:nvSpPr>
          <p:cNvPr id="19" name="TextBox 18">
            <a:extLst>
              <a:ext uri="{FF2B5EF4-FFF2-40B4-BE49-F238E27FC236}">
                <a16:creationId xmlns:a16="http://schemas.microsoft.com/office/drawing/2014/main" id="{7E5D0E7C-7301-909A-356B-63C78A2D9D95}"/>
              </a:ext>
            </a:extLst>
          </p:cNvPr>
          <p:cNvSpPr txBox="1"/>
          <p:nvPr/>
        </p:nvSpPr>
        <p:spPr>
          <a:xfrm>
            <a:off x="6702778" y="3896937"/>
            <a:ext cx="1851378" cy="1646605"/>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Average Days to Ship</a:t>
            </a:r>
          </a:p>
          <a:p>
            <a:pPr algn="ctr"/>
            <a:endParaRPr lang="en-US" b="1" dirty="0"/>
          </a:p>
          <a:p>
            <a:pPr algn="ctr"/>
            <a:r>
              <a:rPr lang="en-US" sz="2500" b="1" dirty="0">
                <a:solidFill>
                  <a:srgbClr val="0070C0"/>
                </a:solidFill>
              </a:rPr>
              <a:t>105</a:t>
            </a:r>
          </a:p>
          <a:p>
            <a:pPr algn="ctr"/>
            <a:endParaRPr lang="en-US" b="1" dirty="0"/>
          </a:p>
        </p:txBody>
      </p:sp>
      <p:sp>
        <p:nvSpPr>
          <p:cNvPr id="20" name="TextBox 19">
            <a:extLst>
              <a:ext uri="{FF2B5EF4-FFF2-40B4-BE49-F238E27FC236}">
                <a16:creationId xmlns:a16="http://schemas.microsoft.com/office/drawing/2014/main" id="{72954428-4A9E-C120-1A58-A68C4F6EEE0B}"/>
              </a:ext>
            </a:extLst>
          </p:cNvPr>
          <p:cNvSpPr txBox="1"/>
          <p:nvPr/>
        </p:nvSpPr>
        <p:spPr>
          <a:xfrm>
            <a:off x="9352846" y="3904853"/>
            <a:ext cx="1851378" cy="1646605"/>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2000" b="1" dirty="0"/>
              <a:t>% Good Feedback</a:t>
            </a:r>
          </a:p>
          <a:p>
            <a:pPr algn="ctr"/>
            <a:endParaRPr lang="en-US" b="1" dirty="0"/>
          </a:p>
          <a:p>
            <a:pPr algn="ctr"/>
            <a:r>
              <a:rPr lang="en-US" sz="2500" b="1" dirty="0">
                <a:solidFill>
                  <a:srgbClr val="0070C0"/>
                </a:solidFill>
              </a:rPr>
              <a:t>41.78%</a:t>
            </a:r>
          </a:p>
          <a:p>
            <a:pPr algn="ctr"/>
            <a:endParaRPr lang="en-US" b="1" dirty="0"/>
          </a:p>
        </p:txBody>
      </p:sp>
    </p:spTree>
    <p:extLst>
      <p:ext uri="{BB962C8B-B14F-4D97-AF65-F5344CB8AC3E}">
        <p14:creationId xmlns:p14="http://schemas.microsoft.com/office/powerpoint/2010/main" val="424208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14397-E5A4-CAB6-A09D-58314BC84BFD}"/>
              </a:ext>
            </a:extLst>
          </p:cNvPr>
          <p:cNvSpPr>
            <a:spLocks noGrp="1"/>
          </p:cNvSpPr>
          <p:nvPr>
            <p:ph type="ctrTitle"/>
          </p:nvPr>
        </p:nvSpPr>
        <p:spPr/>
        <p:txBody>
          <a:bodyPr>
            <a:normAutofit/>
          </a:bodyPr>
          <a:lstStyle/>
          <a:p>
            <a:r>
              <a:rPr lang="en-US" sz="8000" b="1" dirty="0"/>
              <a:t>Customer Metrics</a:t>
            </a:r>
          </a:p>
        </p:txBody>
      </p:sp>
    </p:spTree>
    <p:extLst>
      <p:ext uri="{BB962C8B-B14F-4D97-AF65-F5344CB8AC3E}">
        <p14:creationId xmlns:p14="http://schemas.microsoft.com/office/powerpoint/2010/main" val="387649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Distribution of Customers across States</a:t>
            </a:r>
          </a:p>
        </p:txBody>
      </p:sp>
      <p:graphicFrame>
        <p:nvGraphicFramePr>
          <p:cNvPr id="4" name="Chart 3">
            <a:extLst>
              <a:ext uri="{FF2B5EF4-FFF2-40B4-BE49-F238E27FC236}">
                <a16:creationId xmlns:a16="http://schemas.microsoft.com/office/drawing/2014/main" id="{651A172C-2F65-794F-DBC6-A5D2325C4F63}"/>
              </a:ext>
            </a:extLst>
          </p:cNvPr>
          <p:cNvGraphicFramePr>
            <a:graphicFrameLocks/>
          </p:cNvGraphicFramePr>
          <p:nvPr>
            <p:extLst>
              <p:ext uri="{D42A27DB-BD31-4B8C-83A1-F6EECF244321}">
                <p14:modId xmlns:p14="http://schemas.microsoft.com/office/powerpoint/2010/main" val="2939545483"/>
              </p:ext>
            </p:extLst>
          </p:nvPr>
        </p:nvGraphicFramePr>
        <p:xfrm>
          <a:off x="1179686" y="1255889"/>
          <a:ext cx="10024537" cy="51787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5703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Average Customer Ratings by Quarter</a:t>
            </a:r>
          </a:p>
        </p:txBody>
      </p:sp>
      <p:graphicFrame>
        <p:nvGraphicFramePr>
          <p:cNvPr id="3" name="Chart 2">
            <a:extLst>
              <a:ext uri="{FF2B5EF4-FFF2-40B4-BE49-F238E27FC236}">
                <a16:creationId xmlns:a16="http://schemas.microsoft.com/office/drawing/2014/main" id="{64A6B8F8-ECD7-B400-6E30-F28242101FA9}"/>
              </a:ext>
            </a:extLst>
          </p:cNvPr>
          <p:cNvGraphicFramePr>
            <a:graphicFrameLocks/>
          </p:cNvGraphicFramePr>
          <p:nvPr>
            <p:extLst>
              <p:ext uri="{D42A27DB-BD31-4B8C-83A1-F6EECF244321}">
                <p14:modId xmlns:p14="http://schemas.microsoft.com/office/powerpoint/2010/main" val="1510660809"/>
              </p:ext>
            </p:extLst>
          </p:nvPr>
        </p:nvGraphicFramePr>
        <p:xfrm>
          <a:off x="1179686" y="1346200"/>
          <a:ext cx="10024537" cy="46030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809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Trend of Customer Satisfaction</a:t>
            </a:r>
          </a:p>
        </p:txBody>
      </p:sp>
      <p:graphicFrame>
        <p:nvGraphicFramePr>
          <p:cNvPr id="3" name="Chart 2">
            <a:extLst>
              <a:ext uri="{FF2B5EF4-FFF2-40B4-BE49-F238E27FC236}">
                <a16:creationId xmlns:a16="http://schemas.microsoft.com/office/drawing/2014/main" id="{F6FD9321-C1B0-8A28-3565-2B22549DAFC2}"/>
              </a:ext>
            </a:extLst>
          </p:cNvPr>
          <p:cNvGraphicFramePr>
            <a:graphicFrameLocks/>
          </p:cNvGraphicFramePr>
          <p:nvPr>
            <p:extLst>
              <p:ext uri="{D42A27DB-BD31-4B8C-83A1-F6EECF244321}">
                <p14:modId xmlns:p14="http://schemas.microsoft.com/office/powerpoint/2010/main" val="2167124877"/>
              </p:ext>
            </p:extLst>
          </p:nvPr>
        </p:nvGraphicFramePr>
        <p:xfrm>
          <a:off x="1179686" y="1301045"/>
          <a:ext cx="10024537" cy="52322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044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E8FD3-954C-7F2C-2428-DBF629B43012}"/>
              </a:ext>
            </a:extLst>
          </p:cNvPr>
          <p:cNvSpPr txBox="1"/>
          <p:nvPr/>
        </p:nvSpPr>
        <p:spPr>
          <a:xfrm>
            <a:off x="1179687" y="324737"/>
            <a:ext cx="10024537" cy="70788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4000" dirty="0"/>
              <a:t>Top Vehicle Makers Preferred by Customers</a:t>
            </a:r>
          </a:p>
        </p:txBody>
      </p:sp>
      <p:graphicFrame>
        <p:nvGraphicFramePr>
          <p:cNvPr id="3" name="Chart 2">
            <a:extLst>
              <a:ext uri="{FF2B5EF4-FFF2-40B4-BE49-F238E27FC236}">
                <a16:creationId xmlns:a16="http://schemas.microsoft.com/office/drawing/2014/main" id="{651A172C-2F65-794F-DBC6-A5D2325C4F63}"/>
              </a:ext>
            </a:extLst>
          </p:cNvPr>
          <p:cNvGraphicFramePr>
            <a:graphicFrameLocks/>
          </p:cNvGraphicFramePr>
          <p:nvPr>
            <p:extLst>
              <p:ext uri="{D42A27DB-BD31-4B8C-83A1-F6EECF244321}">
                <p14:modId xmlns:p14="http://schemas.microsoft.com/office/powerpoint/2010/main" val="1214121233"/>
              </p:ext>
            </p:extLst>
          </p:nvPr>
        </p:nvGraphicFramePr>
        <p:xfrm>
          <a:off x="1179687" y="1323621"/>
          <a:ext cx="10024536" cy="52096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515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14397-E5A4-CAB6-A09D-58314BC84BFD}"/>
              </a:ext>
            </a:extLst>
          </p:cNvPr>
          <p:cNvSpPr>
            <a:spLocks noGrp="1"/>
          </p:cNvSpPr>
          <p:nvPr>
            <p:ph type="ctrTitle"/>
          </p:nvPr>
        </p:nvSpPr>
        <p:spPr/>
        <p:txBody>
          <a:bodyPr>
            <a:normAutofit/>
          </a:bodyPr>
          <a:lstStyle/>
          <a:p>
            <a:r>
              <a:rPr lang="en-US" sz="8000" b="1" dirty="0"/>
              <a:t>Revenue Metrics</a:t>
            </a:r>
          </a:p>
        </p:txBody>
      </p:sp>
    </p:spTree>
    <p:extLst>
      <p:ext uri="{BB962C8B-B14F-4D97-AF65-F5344CB8AC3E}">
        <p14:creationId xmlns:p14="http://schemas.microsoft.com/office/powerpoint/2010/main" val="233178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5396</TotalTime>
  <Words>483</Words>
  <Application>Microsoft Office PowerPoint</Application>
  <PresentationFormat>Widescreen</PresentationFormat>
  <Paragraphs>66</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New Wheels</vt:lpstr>
      <vt:lpstr>Problem Statement: New-Wheels sales has been declining steadily in the past year, there has been more critical customer feedback and ratings online, which is believed to have caused the drop in new customers every quarter. This is a very concerning trend in business. </vt:lpstr>
      <vt:lpstr>PowerPoint Presentation</vt:lpstr>
      <vt:lpstr>Customer Metrics</vt:lpstr>
      <vt:lpstr>PowerPoint Presentation</vt:lpstr>
      <vt:lpstr>PowerPoint Presentation</vt:lpstr>
      <vt:lpstr>PowerPoint Presentation</vt:lpstr>
      <vt:lpstr>PowerPoint Presentation</vt:lpstr>
      <vt:lpstr>Revenue Metrics</vt:lpstr>
      <vt:lpstr>PowerPoint Presentation</vt:lpstr>
      <vt:lpstr>PowerPoint Presentation</vt:lpstr>
      <vt:lpstr>Shipping Metrics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Wheels</dc:title>
  <dc:creator>Dawn H</dc:creator>
  <cp:lastModifiedBy>Dawn H</cp:lastModifiedBy>
  <cp:revision>3</cp:revision>
  <dcterms:created xsi:type="dcterms:W3CDTF">2023-07-17T06:26:06Z</dcterms:created>
  <dcterms:modified xsi:type="dcterms:W3CDTF">2023-10-05T05:19:59Z</dcterms:modified>
</cp:coreProperties>
</file>