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258ba80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258ba80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258ba807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258ba807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58ba807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258ba807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26e71b2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26e71b2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1dfb67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1dfb67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1dfb676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1dfb676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dfb676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1dfb676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26e71b2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26e71b2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17874b43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17874b43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258ba80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258ba80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58ba80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58ba80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7874b43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7874b43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258ba80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258ba80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26e71b2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26e71b2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258ba80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258ba80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258ba80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258ba80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258ba80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258ba80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258ba807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258ba807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258ba80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258ba80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258ba807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258ba807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258ba807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258ba807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258ba80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258ba80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258ba807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258ba807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6e71b2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6e71b2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1dfb6767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1dfb6767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dfb67678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dfb67678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1dfb67678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1dfb67678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dfb67678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dfb67678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26e71b2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26e71b2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cb.wa.gov/marj/marijuana-2017" TargetMode="External"/><Relationship Id="rId4" Type="http://schemas.openxmlformats.org/officeDocument/2006/relationships/hyperlink" Target="https://dor.wa.gov/about/statistics-reports/tax-statistics" TargetMode="External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ensus.gov/econ/currentdata/dbsearch?program=QTAX&amp;startYear=2013&amp;endYear=2017&amp;categories=QTAXCAT3&amp;dataType=TOTAL&amp;geoLevel=NV&amp;notAdjusted=1&amp;submit=GET+DATA&amp;releaseScheduleId=" TargetMode="External"/><Relationship Id="rId4" Type="http://schemas.openxmlformats.org/officeDocument/2006/relationships/hyperlink" Target="https://tax.nv.gov/uploadedFiles/taxnvgov/Content/TaxLibrary/Annual%20Report%20(Fiscal%20Year%202015)%20(1.0)%20%5B2016-01-15%5D.pdf" TargetMode="External"/><Relationship Id="rId5" Type="http://schemas.openxmlformats.org/officeDocument/2006/relationships/hyperlink" Target="https://tax.nv.gov/Forms/Sales___Use_Tax_Forms/#sa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allotpedia.org/Colorado_Proposition_AA,_Taxes_on_the_Sale_of_Marijuana_(2013)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ensus.gov/econ/currentdata/dbsearch?program=QTAX&amp;startYear=2010&amp;endYear=2018&amp;categories=QTAXCAT3&amp;dataType=TOTAL&amp;geoLevel=CO&amp;notAdjusted=1&amp;submit=GET+DATA&amp;releaseScheduleId=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plight.org/story/the-money-behind-the-winners-and-losers-of-californias-ballot-races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All About The Green</a:t>
            </a:r>
            <a:endParaRPr sz="1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By: Harper Xinag, Erik Beckwith, Monica Toledo, Danny Carlson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20" y="0"/>
            <a:ext cx="415877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170300" y="1097575"/>
            <a:ext cx="70635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On November 6, 2012, Washington State voters passed Initiative, makes it legal for businesses holding the appropriate marijuana license(s) to produce, process, or make retail sales of marijuana for recreational use.</a:t>
            </a:r>
            <a:endParaRPr sz="12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Liquor and Cannabis Board (LCB) administers and collects the 37 percent Marijuana excise tax.</a:t>
            </a:r>
            <a:endParaRPr sz="12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 rotWithShape="1">
          <a:blip r:embed="rId3">
            <a:alphaModFix/>
          </a:blip>
          <a:srcRect b="7570" l="0" r="0" t="0"/>
          <a:stretch/>
        </p:blipFill>
        <p:spPr>
          <a:xfrm>
            <a:off x="1678650" y="2395800"/>
            <a:ext cx="4957151" cy="25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Washington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Resources: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343250"/>
            <a:ext cx="4311900" cy="1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https://lcb.wa.gov/marj/marijuana-2017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accent5"/>
                </a:solidFill>
                <a:hlinkClick r:id="rId4"/>
              </a:rPr>
              <a:t>https://dor.wa.gov/about/statistics-reports/tax-statistics</a:t>
            </a:r>
            <a:endParaRPr/>
          </a:p>
        </p:txBody>
      </p:sp>
      <p:sp>
        <p:nvSpPr>
          <p:cNvPr id="351" name="Google Shape;351;p23"/>
          <p:cNvSpPr txBox="1"/>
          <p:nvPr/>
        </p:nvSpPr>
        <p:spPr>
          <a:xfrm>
            <a:off x="3529425" y="89312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1675" y="2132850"/>
            <a:ext cx="4804725" cy="26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Analysis:</a:t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925" y="2854075"/>
            <a:ext cx="2976938" cy="19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112" y="506575"/>
            <a:ext cx="3097763" cy="20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125" y="1488550"/>
            <a:ext cx="4034800" cy="26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1718350"/>
            <a:ext cx="70305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Introduction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California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Washington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Neveda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Colorado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Illinois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" name="Google Shape;367;p25"/>
          <p:cNvSpPr/>
          <p:nvPr/>
        </p:nvSpPr>
        <p:spPr>
          <a:xfrm>
            <a:off x="369875" y="3270600"/>
            <a:ext cx="698700" cy="4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Nevada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Medical marijuana use was legalized in 2000 and became available to licensed </a:t>
            </a:r>
            <a:r>
              <a:rPr lang="zh-TW"/>
              <a:t>individuals</a:t>
            </a:r>
            <a:r>
              <a:rPr lang="zh-TW"/>
              <a:t> shortly after this date. However, it </a:t>
            </a:r>
            <a:r>
              <a:rPr lang="zh-TW"/>
              <a:t>wasn't</a:t>
            </a:r>
            <a:r>
              <a:rPr lang="zh-TW"/>
              <a:t> until January 1, 2017 when recreational cannabis in Nevada became legal. With a 15% WholeSale tax and a 10% </a:t>
            </a:r>
            <a:r>
              <a:rPr lang="zh-TW"/>
              <a:t>Retail Sales</a:t>
            </a:r>
            <a:r>
              <a:rPr lang="zh-TW"/>
              <a:t> tax, Nevada made over $30 million in revenue in </a:t>
            </a:r>
            <a:r>
              <a:rPr lang="zh-TW"/>
              <a:t>just the first six month of selling recreational marijuana.</a:t>
            </a:r>
            <a:r>
              <a:rPr lang="zh-TW"/>
              <a:t> </a:t>
            </a:r>
            <a:endParaRPr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https://www.census.gov/econ/currentdata/dbsearch?program=QTAX&amp;startYear=2013&amp;endYear=2017&amp;categories=QTAXCAT3&amp;dataType=TOTAL&amp;geoLevel=NV&amp;notAdjusted=1&amp;submit=GET+DATA&amp;releaseScheduleId=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https://tax.nv.gov/uploadedFiles/taxnvgov/Content/TaxLibrary/Annual%20Report%20(Fiscal%20Year%202015)%20(1.0)%20%5B2016-01-15%5D.pdf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000" u="sng">
                <a:solidFill>
                  <a:schemeClr val="hlink"/>
                </a:solidFill>
                <a:hlinkClick r:id="rId5"/>
              </a:rPr>
              <a:t>https://tax.nv.gov/Forms/Sales___Use_Tax_Forms/#sales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1303800" y="598575"/>
            <a:ext cx="15474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Nevada Analysis</a:t>
            </a:r>
            <a:endParaRPr sz="2400"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25" y="100175"/>
            <a:ext cx="5814150" cy="22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75" y="2394400"/>
            <a:ext cx="8581850" cy="24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24798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Nevada Analysis Pt.2</a:t>
            </a:r>
            <a:endParaRPr sz="2400"/>
          </a:p>
        </p:txBody>
      </p:sp>
      <p:pic>
        <p:nvPicPr>
          <p:cNvPr id="386" name="Google Shape;3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42619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900" y="15978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1303800" y="1718350"/>
            <a:ext cx="70305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Introduction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California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Washington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Neveda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Colorado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Illinois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29"/>
          <p:cNvSpPr/>
          <p:nvPr/>
        </p:nvSpPr>
        <p:spPr>
          <a:xfrm>
            <a:off x="369875" y="3804000"/>
            <a:ext cx="698700" cy="4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Research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1070650" y="1685250"/>
            <a:ext cx="24210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https://en.wikipedia.org/wiki/Cannabis_in_Colorado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https://ballotpedia.org/Colorado_Proposition_AA,_Taxes_on_the_Sale_of_Marijuana_(2013)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375" y="1679525"/>
            <a:ext cx="4937475" cy="2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Resource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1181400" y="4015450"/>
            <a:ext cx="72843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https://www.census.gov/econ/currentdata/dbsearch?program=QTAX&amp;startYear=2010&amp;endYear=2018&amp;categories=QTAXCAT3&amp;dataType=TOTAL&amp;geoLevel=CO&amp;notAdjusted=1&amp;submit=GET+DATA&amp;releaseScheduleId=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100"/>
              <a:t>https://www.colorado.gov/pacific/revenue/colorado-marijuana-tax-data</a:t>
            </a:r>
            <a:endParaRPr sz="1100"/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575" y="1477375"/>
            <a:ext cx="3385518" cy="25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750" y="1477375"/>
            <a:ext cx="3290875" cy="2201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718350"/>
            <a:ext cx="70305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Introduction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California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Washington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Neveda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Colorado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Illinois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14"/>
          <p:cNvSpPr/>
          <p:nvPr/>
        </p:nvSpPr>
        <p:spPr>
          <a:xfrm>
            <a:off x="369875" y="1746600"/>
            <a:ext cx="698700" cy="4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1303800" y="598575"/>
            <a:ext cx="70305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</a:t>
            </a:r>
            <a:endParaRPr/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75" y="1552950"/>
            <a:ext cx="7455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1303800" y="598575"/>
            <a:ext cx="70305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 (cont.)</a:t>
            </a:r>
            <a:endParaRPr/>
          </a:p>
        </p:txBody>
      </p:sp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74" y="1487963"/>
            <a:ext cx="2581023" cy="168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027" y="1456567"/>
            <a:ext cx="2581023" cy="168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5875" y="3206907"/>
            <a:ext cx="2581023" cy="168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027" y="3206910"/>
            <a:ext cx="2581023" cy="168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1303800" y="1718350"/>
            <a:ext cx="70305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Introduction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California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Washington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Neveda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Colorado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Illinois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34"/>
          <p:cNvSpPr/>
          <p:nvPr/>
        </p:nvSpPr>
        <p:spPr>
          <a:xfrm>
            <a:off x="369875" y="4261200"/>
            <a:ext cx="698700" cy="4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Forecast Process - Step 1</a:t>
            </a:r>
            <a:endParaRPr/>
          </a:p>
        </p:txBody>
      </p:sp>
      <p:sp>
        <p:nvSpPr>
          <p:cNvPr id="437" name="Google Shape;437;p35"/>
          <p:cNvSpPr txBox="1"/>
          <p:nvPr>
            <p:ph idx="1" type="body"/>
          </p:nvPr>
        </p:nvSpPr>
        <p:spPr>
          <a:xfrm>
            <a:off x="1118875" y="1501975"/>
            <a:ext cx="70701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Input     :</a:t>
            </a:r>
            <a:r>
              <a:rPr lang="zh-TW" sz="1500"/>
              <a:t>    Other States’ Marijuana Sales Taxes  (</a:t>
            </a:r>
            <a:r>
              <a:rPr lang="zh-TW" sz="1500"/>
              <a:t>Historical Data</a:t>
            </a:r>
            <a:r>
              <a:rPr lang="zh-TW" sz="1500"/>
              <a:t>)    --&gt;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Output  :</a:t>
            </a:r>
            <a:r>
              <a:rPr lang="zh-TW" sz="1500"/>
              <a:t>    Marijuana Sales Taxes Statistic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Method :</a:t>
            </a:r>
            <a:r>
              <a:rPr lang="zh-TW" sz="1500"/>
              <a:t>    Induction</a:t>
            </a:r>
            <a:endParaRPr sz="1500"/>
          </a:p>
        </p:txBody>
      </p:sp>
      <p:pic>
        <p:nvPicPr>
          <p:cNvPr id="438" name="Google Shape;4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0" y="2687275"/>
            <a:ext cx="8620251" cy="18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Forecast Process - Step 2</a:t>
            </a:r>
            <a:endParaRPr/>
          </a:p>
        </p:txBody>
      </p:sp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1118875" y="1501975"/>
            <a:ext cx="70701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Input     :</a:t>
            </a:r>
            <a:r>
              <a:rPr lang="zh-TW" sz="1500"/>
              <a:t>    </a:t>
            </a:r>
            <a:r>
              <a:rPr lang="zh-TW" sz="1500"/>
              <a:t>Illinois's Historical Sales Taxes    --&gt;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Output  :</a:t>
            </a:r>
            <a:r>
              <a:rPr lang="zh-TW" sz="1500"/>
              <a:t>    (Total, Tobacco, Alcohol) Sales Taxes forecast in the next years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Method :</a:t>
            </a:r>
            <a:r>
              <a:rPr lang="zh-TW" sz="1500"/>
              <a:t>    Regression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Forecast Process - Step 2</a:t>
            </a:r>
            <a:endParaRPr/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25" y="1635975"/>
            <a:ext cx="7582374" cy="31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Forecast Process - Step 2</a:t>
            </a:r>
            <a:endParaRPr/>
          </a:p>
        </p:txBody>
      </p:sp>
      <p:pic>
        <p:nvPicPr>
          <p:cNvPr id="456" name="Google Shape;4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08" y="1369775"/>
            <a:ext cx="5574518" cy="113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708" y="2645325"/>
            <a:ext cx="5574518" cy="113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725" y="3898700"/>
            <a:ext cx="5674499" cy="11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Forecast Process - Step 3</a:t>
            </a:r>
            <a:endParaRPr/>
          </a:p>
        </p:txBody>
      </p:sp>
      <p:sp>
        <p:nvSpPr>
          <p:cNvPr id="464" name="Google Shape;464;p39"/>
          <p:cNvSpPr txBox="1"/>
          <p:nvPr>
            <p:ph idx="1" type="body"/>
          </p:nvPr>
        </p:nvSpPr>
        <p:spPr>
          <a:xfrm>
            <a:off x="1118875" y="1501975"/>
            <a:ext cx="70701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Input     :</a:t>
            </a:r>
            <a:r>
              <a:rPr lang="zh-TW" sz="1500"/>
              <a:t>    </a:t>
            </a:r>
            <a:r>
              <a:rPr lang="zh-TW" sz="1500"/>
              <a:t>(Total, Tobacco, Alcohol) Sales Taxes Forecast of Illinois</a:t>
            </a:r>
            <a:r>
              <a:rPr lang="zh-TW" sz="1500"/>
              <a:t>  +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</a:t>
            </a:r>
            <a:r>
              <a:rPr lang="zh-TW" sz="1500"/>
              <a:t>                     </a:t>
            </a:r>
            <a:r>
              <a:rPr lang="zh-TW" sz="1500"/>
              <a:t>Marijuana Statistic Data of other States    </a:t>
            </a:r>
            <a:r>
              <a:rPr lang="zh-TW" sz="1500"/>
              <a:t>--&gt;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Output  :</a:t>
            </a:r>
            <a:r>
              <a:rPr lang="zh-TW" sz="1500"/>
              <a:t>    </a:t>
            </a:r>
            <a:r>
              <a:rPr lang="zh-TW" sz="1500"/>
              <a:t>Illinois Marijuana Sales Taxes Forecast in the Next Years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# Method :</a:t>
            </a:r>
            <a:r>
              <a:rPr lang="zh-TW" sz="1500"/>
              <a:t>    </a:t>
            </a:r>
            <a:r>
              <a:rPr lang="zh-TW" sz="1500"/>
              <a:t>Analogy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Forecast Process - Step 3</a:t>
            </a:r>
            <a:endParaRPr/>
          </a:p>
        </p:txBody>
      </p:sp>
      <p:pic>
        <p:nvPicPr>
          <p:cNvPr id="470" name="Google Shape;4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2175"/>
            <a:ext cx="8839201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Forecast Process - Step 3</a:t>
            </a:r>
            <a:endParaRPr/>
          </a:p>
        </p:txBody>
      </p:sp>
      <p:pic>
        <p:nvPicPr>
          <p:cNvPr id="476" name="Google Shape;4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75" y="1572300"/>
            <a:ext cx="4649175" cy="31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1009" y="1357200"/>
            <a:ext cx="2016190" cy="115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000" y="2437583"/>
            <a:ext cx="2016190" cy="115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1000" y="3594984"/>
            <a:ext cx="2016190" cy="115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Core Question: How much money can marijuana make a state by share of tax revenue?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Can weed help Illinois budget revenue issues?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How we did it...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/>
          <p:cNvSpPr txBox="1"/>
          <p:nvPr>
            <p:ph idx="1" type="body"/>
          </p:nvPr>
        </p:nvSpPr>
        <p:spPr>
          <a:xfrm>
            <a:off x="1118875" y="1730575"/>
            <a:ext cx="70701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# 1 </a:t>
            </a:r>
            <a:r>
              <a:rPr b="1" lang="zh-TW" sz="1600"/>
              <a:t>:    Make It Clear</a:t>
            </a:r>
            <a:endParaRPr b="1" sz="16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   target / resources / methods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# 2 :    Unify Output Interfaces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   do not unify every member’s own process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# 3 :    80/20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   method designing vs. trivia in coding (e. data clean)</a:t>
            </a:r>
            <a:endParaRPr sz="1600"/>
          </a:p>
        </p:txBody>
      </p:sp>
      <p:sp>
        <p:nvSpPr>
          <p:cNvPr id="485" name="Google Shape;485;p42"/>
          <p:cNvSpPr txBox="1"/>
          <p:nvPr>
            <p:ph type="title"/>
          </p:nvPr>
        </p:nvSpPr>
        <p:spPr>
          <a:xfrm>
            <a:off x="1303800" y="59857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Nunito"/>
                <a:ea typeface="Nunito"/>
                <a:cs typeface="Nunito"/>
                <a:sym typeface="Nunito"/>
              </a:rPr>
              <a:t>Group Project Summary</a:t>
            </a:r>
            <a:r>
              <a:rPr lang="zh-TW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718350"/>
            <a:ext cx="70305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Introduction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California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Washington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Neveda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Colorado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Illinois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16"/>
          <p:cNvSpPr/>
          <p:nvPr/>
        </p:nvSpPr>
        <p:spPr>
          <a:xfrm>
            <a:off x="369875" y="2280000"/>
            <a:ext cx="698700" cy="4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California!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734275" y="2016275"/>
            <a:ext cx="7635600" cy="26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 is the first year of CALIFORNIA’s tax revenue for recreational marijuana.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Vice Sept, 6th “A lack of licensed options and the absence of a fully developed regulated market leaves illegal operations with the “lion’s share” of business..”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https://www.vice.com/en_us/article/a3q5yb/californias-illegal-weed-industry-is-doing-better-than-ever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425" y="756400"/>
            <a:ext cx="2193152" cy="12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 Vice Shares of Sales Tax Rev. Pies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62" y="1371900"/>
            <a:ext cx="2472112" cy="1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625" y="1344074"/>
            <a:ext cx="2601412" cy="17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636" y="1344075"/>
            <a:ext cx="2513850" cy="16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3800" y="3019975"/>
            <a:ext cx="2956688" cy="1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0500" y="2897175"/>
            <a:ext cx="3461850" cy="20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Tobacco Revenue in California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262425" y="1079575"/>
            <a:ext cx="70305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how policy change can affect the revenue drastically. CA added a $2 excise tax to each pack of cigarettes and the numbers are clear from 2017.  This article from 2017 shows.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“</a:t>
            </a:r>
            <a:r>
              <a:rPr lang="zh-TW" sz="1350">
                <a:solidFill>
                  <a:srgbClr val="4248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California voters passed a measure in November to boost the cigarette tax by $2 a pack, up from the earlier 87-cent tax. Big tobacco companies spent </a:t>
            </a:r>
            <a:r>
              <a:rPr lang="zh-TW" sz="1350" u="sng">
                <a:solidFill>
                  <a:srgbClr val="2077B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more than $70 million fighting the voter measure</a:t>
            </a:r>
            <a:r>
              <a:rPr lang="zh-TW" sz="1350">
                <a:solidFill>
                  <a:srgbClr val="4248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according to MapLight.</a:t>
            </a:r>
            <a:r>
              <a:rPr lang="zh-TW"/>
              <a:t>-https://www.cnbc.com/2017/07/28/us-cigarette-volumes-take-hit-in-q2-as-california-tax-hike-causes-.html</a:t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00" y="3086225"/>
            <a:ext cx="2999225" cy="19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925" y="3049125"/>
            <a:ext cx="3054850" cy="20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Projected Income from California 2018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“</a:t>
            </a:r>
            <a:r>
              <a:rPr lang="zh-TW"/>
              <a:t>The figures for the second quarter represent an increase over the previous one. In the first quarter of 2018, cannabis tax revenue totaled $60.9 million, which included $32 million in excise tax, $1.6 million cultivation tax, and $27.3 million in sales tax.</a:t>
            </a:r>
            <a:endParaRPr/>
          </a:p>
          <a:p>
            <a:pPr indent="0" lvl="0" marL="0" rtl="0" algn="l">
              <a:lnSpc>
                <a:spcPct val="15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TW"/>
              <a:t>Officials had estimated that total revenue from cultivation and excise taxes for the first six months of the year would amount to $185 million. But the actual total of $82 million represents a deficit of more than $100 million from state estimates.”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rPr lang="zh-TW"/>
              <a:t>https://hightimes.com/news/tax-revenue-californias-legal-marijuana-falls-short-estimates/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718350"/>
            <a:ext cx="70305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Introduction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California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Washington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Neveda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Colorado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Illinois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21"/>
          <p:cNvSpPr/>
          <p:nvPr/>
        </p:nvSpPr>
        <p:spPr>
          <a:xfrm>
            <a:off x="369875" y="2737200"/>
            <a:ext cx="698700" cy="4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