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0" r:id="rId3"/>
    <p:sldId id="263" r:id="rId4"/>
    <p:sldId id="261" r:id="rId5"/>
    <p:sldId id="257" r:id="rId6"/>
    <p:sldId id="264" r:id="rId7"/>
    <p:sldId id="259"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6B963-1B62-4DF9-A278-ED74AFF6BBDC}" v="1188" dt="2022-12-27T03:38:13.6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EECB6-36FB-EDCE-4E5D-E88BA76F70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8D9D09-3E5E-1043-D7D4-B099C4D31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91B858-D057-067B-14D9-89A0983E4896}"/>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2C5AF342-7491-E4CF-3233-73B6BA28BC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BB8E8-C492-88CE-B352-35BC73272677}"/>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51582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8FB5E-010D-C0C5-DD0B-AD40E3AC8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70F95-A739-3ED1-226F-28BB1D750C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C8CAD0-F33A-6268-E5A5-E2E139E22B6A}"/>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3FE3FF60-851B-3F22-CAF9-3E113D4B9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DCA20-FB98-C016-2D73-357C91EC5D79}"/>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38411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AF6F7-DB20-91A9-F5A4-F5BAF9A1E0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CE0974-8604-49D5-A31A-BBBB5C38E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0806B0-2C09-EEB7-597B-D0824A1E5F05}"/>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8C30E1CC-7DC4-304D-CC46-8C84EE8616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4A7DA9-C598-338F-9C71-C34E4BF66DB7}"/>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3121304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EBD1E-BA73-FC69-23BD-A775FCB74A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FDC880-4517-00F3-8ADA-7180859D24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98BC59-37C5-2C22-828E-6766344E77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6C4DBB-209B-922F-1F28-ECD98E613F8F}"/>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9B7083DE-BE5D-47F8-7A52-38AE22E7F3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24F11D-DF9A-B971-81DA-29E870B8CAA7}"/>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3182214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1C81C-334D-F200-6B12-921F1D6FB3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AF0621-0095-87C9-C944-547062D5C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F6E9F7-9ACA-6837-7F79-8BE488ABD4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E00580-8506-80D3-1E4F-5AA56E989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3F9E29-5E2E-711A-A039-9D3D79643D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56FBE0-5D14-77CC-4AB1-FAE955B1727E}"/>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8" name="页脚占位符 7">
            <a:extLst>
              <a:ext uri="{FF2B5EF4-FFF2-40B4-BE49-F238E27FC236}">
                <a16:creationId xmlns:a16="http://schemas.microsoft.com/office/drawing/2014/main" id="{539116B8-16CD-4CD2-71D7-1D860A2747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6D8CBA-90F1-B6EF-5841-C655F0015059}"/>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393379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DDD9A-5F94-FA95-E719-AC3A5B0ACB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DF5741-7911-287B-480A-1BBCAB8D0671}"/>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4" name="页脚占位符 3">
            <a:extLst>
              <a:ext uri="{FF2B5EF4-FFF2-40B4-BE49-F238E27FC236}">
                <a16:creationId xmlns:a16="http://schemas.microsoft.com/office/drawing/2014/main" id="{76F1F69F-E185-4D0D-789F-DE4DAE2129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E9A680-6482-7BA5-16F7-76A2D8E59BBF}"/>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1619808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DD3A5A-B064-FF22-E79A-3AE62D0E0588}"/>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3" name="页脚占位符 2">
            <a:extLst>
              <a:ext uri="{FF2B5EF4-FFF2-40B4-BE49-F238E27FC236}">
                <a16:creationId xmlns:a16="http://schemas.microsoft.com/office/drawing/2014/main" id="{954E6F83-FAF1-5607-6B51-B3166E47D6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6371EB-5B31-3795-F6DC-761919E49AC0}"/>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1628184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25C06-7ED0-0D0F-1EC5-DC7334C1AB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9AE5F-E110-DD41-F2C7-C89506392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694426-84B0-9B1A-4EE3-C8CF60BEF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7B3A4E-17BB-2052-83C2-01AC4892ABAA}"/>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F90B6BF8-8FE2-E2C9-1282-68057AE6A4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6B9BBF-47C7-714C-BBA2-FA7436B61CC8}"/>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1869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7CB95-D8DC-95C8-E223-08A757CC6A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9FA504-267A-E54C-49B7-46EA82F48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413471-E7B4-D944-B514-C3FB7AEC4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05398D-31F6-DC44-244B-92FF0F132B33}"/>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DEE5DFAE-3BB8-681F-FF39-EE446EE68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185781-00A8-79AB-146D-11C8FBA1404E}"/>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534048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1EFD8-066C-B60F-8E76-B4A1EBF45B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034328-9843-9A2F-5369-1D15402C1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E8F11D-7CC7-DF16-02D2-F65136A06A61}"/>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F2994599-7587-25CA-04F4-11024DC65E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D903C9-516E-7A14-3DA4-541658B135B7}"/>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144853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B15207-B724-2707-141E-CBC2FAE717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4A2C23-9803-3EBF-6F5C-024B05193FC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022DA5-6C44-E7FD-A451-35F45371D37A}"/>
              </a:ext>
            </a:extLst>
          </p:cNvPr>
          <p:cNvSpPr>
            <a:spLocks noGrp="1"/>
          </p:cNvSpPr>
          <p:nvPr>
            <p:ph type="dt" sz="half" idx="10"/>
          </p:nvPr>
        </p:nvSpPr>
        <p:spPr/>
        <p:txBody>
          <a:body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DF3ADFD4-4626-DD3F-99F7-4E585B766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DD1CE1-C287-E15B-BC40-25D76EE5EB6E}"/>
              </a:ext>
            </a:extLst>
          </p:cNvPr>
          <p:cNvSpPr>
            <a:spLocks noGrp="1"/>
          </p:cNvSpPr>
          <p:nvPr>
            <p:ph type="sldNum" sz="quarter" idx="12"/>
          </p:nvPr>
        </p:nvSpPr>
        <p:spPr/>
        <p:txBody>
          <a:body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252675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2022/12/26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194E21-914D-856A-B117-431EE994E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AC609E-0F86-2A16-AC4F-10E5EEE21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E4DF74-B779-C58A-16F6-7DF54DAF1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B00EE-8924-468D-A7D4-0C4A57C8DD9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9EF7AA60-412D-19C3-B139-5C96251C9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7BF03B-7278-299E-F6C1-08FF4E591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85188-A283-4A9E-85C4-172DDF225A59}" type="slidenum">
              <a:rPr lang="zh-CN" altLang="en-US" smtClean="0"/>
              <a:t>‹#›</a:t>
            </a:fld>
            <a:endParaRPr lang="zh-CN" altLang="en-US"/>
          </a:p>
        </p:txBody>
      </p:sp>
    </p:spTree>
    <p:extLst>
      <p:ext uri="{BB962C8B-B14F-4D97-AF65-F5344CB8AC3E}">
        <p14:creationId xmlns:p14="http://schemas.microsoft.com/office/powerpoint/2010/main" val="221682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EF8A-4478-D273-3001-1B6974759DE4}"/>
              </a:ext>
            </a:extLst>
          </p:cNvPr>
          <p:cNvSpPr>
            <a:spLocks noGrp="1"/>
          </p:cNvSpPr>
          <p:nvPr>
            <p:ph type="ctrTitle"/>
          </p:nvPr>
        </p:nvSpPr>
        <p:spPr/>
        <p:txBody>
          <a:bodyPr>
            <a:normAutofit/>
          </a:bodyPr>
          <a:lstStyle/>
          <a:p>
            <a:r>
              <a:rPr lang="en-US" altLang="zh-CN" sz="4000" b="1" dirty="0">
                <a:latin typeface="Times New Roman"/>
                <a:ea typeface="等线 Light"/>
                <a:cs typeface="Times New Roman"/>
              </a:rPr>
              <a:t>DLS Final Project: Implement a feature to support Sparse Arrays in Needle</a:t>
            </a:r>
          </a:p>
        </p:txBody>
      </p:sp>
      <p:sp>
        <p:nvSpPr>
          <p:cNvPr id="3" name="副标题 2">
            <a:extLst>
              <a:ext uri="{FF2B5EF4-FFF2-40B4-BE49-F238E27FC236}">
                <a16:creationId xmlns:a16="http://schemas.microsoft.com/office/drawing/2014/main" id="{7F33A37F-B32B-F46C-10B0-F3D7410FF0D4}"/>
              </a:ext>
            </a:extLst>
          </p:cNvPr>
          <p:cNvSpPr>
            <a:spLocks noGrp="1"/>
          </p:cNvSpPr>
          <p:nvPr>
            <p:ph type="subTitle" idx="1"/>
          </p:nvPr>
        </p:nvSpPr>
        <p:spPr/>
        <p:txBody>
          <a:bodyPr vert="horz" lIns="91440" tIns="45720" rIns="91440" bIns="45720" rtlCol="0" anchor="t">
            <a:normAutofit/>
          </a:bodyPr>
          <a:lstStyle/>
          <a:p>
            <a:r>
              <a:rPr lang="zh-CN" altLang="en-US">
                <a:ea typeface="等线"/>
              </a:rPr>
              <a:t>Team Members:</a:t>
            </a:r>
            <a:endParaRPr lang="zh-CN" altLang="en-US"/>
          </a:p>
        </p:txBody>
      </p:sp>
    </p:spTree>
    <p:extLst>
      <p:ext uri="{BB962C8B-B14F-4D97-AF65-F5344CB8AC3E}">
        <p14:creationId xmlns:p14="http://schemas.microsoft.com/office/powerpoint/2010/main" val="33646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0FC01AE-A8C0-823F-030A-6BA046EF933A}"/>
              </a:ext>
            </a:extLst>
          </p:cNvPr>
          <p:cNvSpPr/>
          <p:nvPr/>
        </p:nvSpPr>
        <p:spPr>
          <a:xfrm>
            <a:off x="1534160" y="3657600"/>
            <a:ext cx="162560" cy="17272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011F88CD-3733-A079-4C79-023F64D88C38}"/>
              </a:ext>
            </a:extLst>
          </p:cNvPr>
          <p:cNvSpPr/>
          <p:nvPr/>
        </p:nvSpPr>
        <p:spPr>
          <a:xfrm>
            <a:off x="1320800" y="4023359"/>
            <a:ext cx="162560" cy="17272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9424D598-103B-2ACC-C3BA-1E69BEB74847}"/>
              </a:ext>
            </a:extLst>
          </p:cNvPr>
          <p:cNvSpPr/>
          <p:nvPr/>
        </p:nvSpPr>
        <p:spPr>
          <a:xfrm>
            <a:off x="1849119" y="4500878"/>
            <a:ext cx="162560" cy="17272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8226B03-594F-82F3-B55C-C014758C3AA4}"/>
              </a:ext>
            </a:extLst>
          </p:cNvPr>
          <p:cNvSpPr/>
          <p:nvPr/>
        </p:nvSpPr>
        <p:spPr>
          <a:xfrm>
            <a:off x="1503678" y="4632957"/>
            <a:ext cx="162560" cy="17272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251BE09-8673-877A-1EB8-5314D972A949}"/>
              </a:ext>
            </a:extLst>
          </p:cNvPr>
          <p:cNvSpPr/>
          <p:nvPr/>
        </p:nvSpPr>
        <p:spPr>
          <a:xfrm>
            <a:off x="2001517" y="3850636"/>
            <a:ext cx="162560" cy="17272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A67896B9-6795-2346-E282-17C067D3EB4A}"/>
              </a:ext>
            </a:extLst>
          </p:cNvPr>
          <p:cNvCxnSpPr/>
          <p:nvPr/>
        </p:nvCxnSpPr>
        <p:spPr>
          <a:xfrm>
            <a:off x="1718310" y="3796030"/>
            <a:ext cx="264160" cy="9144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09AE6D9-16E2-CB08-AB2C-A4EF6D2E4BE0}"/>
              </a:ext>
            </a:extLst>
          </p:cNvPr>
          <p:cNvCxnSpPr>
            <a:cxnSpLocks/>
          </p:cNvCxnSpPr>
          <p:nvPr/>
        </p:nvCxnSpPr>
        <p:spPr>
          <a:xfrm>
            <a:off x="1718310" y="3836669"/>
            <a:ext cx="203200" cy="6096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D492AC2-4796-677D-8D06-AF363ACA5F3C}"/>
              </a:ext>
            </a:extLst>
          </p:cNvPr>
          <p:cNvCxnSpPr>
            <a:cxnSpLocks/>
          </p:cNvCxnSpPr>
          <p:nvPr/>
        </p:nvCxnSpPr>
        <p:spPr>
          <a:xfrm flipH="1">
            <a:off x="1504950" y="3856988"/>
            <a:ext cx="121920" cy="14224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FB4BCF4-8BA1-C392-7EE7-23DFEBD5ED40}"/>
              </a:ext>
            </a:extLst>
          </p:cNvPr>
          <p:cNvCxnSpPr>
            <a:cxnSpLocks/>
          </p:cNvCxnSpPr>
          <p:nvPr/>
        </p:nvCxnSpPr>
        <p:spPr>
          <a:xfrm flipH="1">
            <a:off x="1616710" y="4009389"/>
            <a:ext cx="416560" cy="640080"/>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15" name="表格 15">
            <a:extLst>
              <a:ext uri="{FF2B5EF4-FFF2-40B4-BE49-F238E27FC236}">
                <a16:creationId xmlns:a16="http://schemas.microsoft.com/office/drawing/2014/main" id="{A8D42469-5DEF-8167-9021-44FC39911F6B}"/>
              </a:ext>
            </a:extLst>
          </p:cNvPr>
          <p:cNvGraphicFramePr>
            <a:graphicFrameLocks noGrp="1"/>
          </p:cNvGraphicFramePr>
          <p:nvPr>
            <p:extLst>
              <p:ext uri="{D42A27DB-BD31-4B8C-83A1-F6EECF244321}">
                <p14:modId xmlns:p14="http://schemas.microsoft.com/office/powerpoint/2010/main" val="4268343717"/>
              </p:ext>
            </p:extLst>
          </p:nvPr>
        </p:nvGraphicFramePr>
        <p:xfrm>
          <a:off x="3159760" y="3638296"/>
          <a:ext cx="1041400" cy="132080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844585971"/>
                    </a:ext>
                  </a:extLst>
                </a:gridCol>
                <a:gridCol w="208280">
                  <a:extLst>
                    <a:ext uri="{9D8B030D-6E8A-4147-A177-3AD203B41FA5}">
                      <a16:colId xmlns:a16="http://schemas.microsoft.com/office/drawing/2014/main" val="3667203201"/>
                    </a:ext>
                  </a:extLst>
                </a:gridCol>
                <a:gridCol w="208280">
                  <a:extLst>
                    <a:ext uri="{9D8B030D-6E8A-4147-A177-3AD203B41FA5}">
                      <a16:colId xmlns:a16="http://schemas.microsoft.com/office/drawing/2014/main" val="2337380937"/>
                    </a:ext>
                  </a:extLst>
                </a:gridCol>
                <a:gridCol w="208280">
                  <a:extLst>
                    <a:ext uri="{9D8B030D-6E8A-4147-A177-3AD203B41FA5}">
                      <a16:colId xmlns:a16="http://schemas.microsoft.com/office/drawing/2014/main" val="1718491143"/>
                    </a:ext>
                  </a:extLst>
                </a:gridCol>
                <a:gridCol w="208280">
                  <a:extLst>
                    <a:ext uri="{9D8B030D-6E8A-4147-A177-3AD203B41FA5}">
                      <a16:colId xmlns:a16="http://schemas.microsoft.com/office/drawing/2014/main" val="2899010110"/>
                    </a:ext>
                  </a:extLst>
                </a:gridCol>
              </a:tblGrid>
              <a:tr h="264160">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52576927"/>
                  </a:ext>
                </a:extLst>
              </a:tr>
              <a:tr h="264160">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extLst>
                  <a:ext uri="{0D108BD9-81ED-4DB2-BD59-A6C34878D82A}">
                    <a16:rowId xmlns:a16="http://schemas.microsoft.com/office/drawing/2014/main" val="524944227"/>
                  </a:ext>
                </a:extLst>
              </a:tr>
              <a:tr h="264160">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67584095"/>
                  </a:ext>
                </a:extLst>
              </a:tr>
              <a:tr h="264160">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68982638"/>
                  </a:ext>
                </a:extLst>
              </a:tr>
              <a:tr h="264160">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zh-CN" altLang="en-US" sz="800"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21453586"/>
                  </a:ext>
                </a:extLst>
              </a:tr>
            </a:tbl>
          </a:graphicData>
        </a:graphic>
      </p:graphicFrame>
      <p:cxnSp>
        <p:nvCxnSpPr>
          <p:cNvPr id="16" name="直接箭头连接符 15">
            <a:extLst>
              <a:ext uri="{FF2B5EF4-FFF2-40B4-BE49-F238E27FC236}">
                <a16:creationId xmlns:a16="http://schemas.microsoft.com/office/drawing/2014/main" id="{9EA3A954-6F2C-E49D-EBCD-E5A38023C0F8}"/>
              </a:ext>
            </a:extLst>
          </p:cNvPr>
          <p:cNvCxnSpPr/>
          <p:nvPr/>
        </p:nvCxnSpPr>
        <p:spPr>
          <a:xfrm flipV="1">
            <a:off x="2298065" y="4192905"/>
            <a:ext cx="73152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E6DF10A-8D70-834E-4125-CC2B7D357674}"/>
              </a:ext>
            </a:extLst>
          </p:cNvPr>
          <p:cNvSpPr txBox="1"/>
          <p:nvPr/>
        </p:nvSpPr>
        <p:spPr>
          <a:xfrm>
            <a:off x="1280159" y="5212080"/>
            <a:ext cx="28854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b="1">
                <a:ea typeface="等线"/>
              </a:rPr>
              <a:t>GNN for Social Network Modeling</a:t>
            </a:r>
          </a:p>
        </p:txBody>
      </p:sp>
      <p:pic>
        <p:nvPicPr>
          <p:cNvPr id="8" name="图片 8">
            <a:extLst>
              <a:ext uri="{FF2B5EF4-FFF2-40B4-BE49-F238E27FC236}">
                <a16:creationId xmlns:a16="http://schemas.microsoft.com/office/drawing/2014/main" id="{03DB46EA-65DB-6375-BBA4-C40765011F1D}"/>
              </a:ext>
            </a:extLst>
          </p:cNvPr>
          <p:cNvPicPr>
            <a:picLocks noChangeAspect="1"/>
          </p:cNvPicPr>
          <p:nvPr/>
        </p:nvPicPr>
        <p:blipFill>
          <a:blip r:embed="rId2"/>
          <a:stretch>
            <a:fillRect/>
          </a:stretch>
        </p:blipFill>
        <p:spPr>
          <a:xfrm>
            <a:off x="7745413" y="3629660"/>
            <a:ext cx="1628775" cy="1630680"/>
          </a:xfrm>
          <a:prstGeom prst="rect">
            <a:avLst/>
          </a:prstGeom>
        </p:spPr>
      </p:pic>
      <p:sp>
        <p:nvSpPr>
          <p:cNvPr id="10" name="文本框 9">
            <a:extLst>
              <a:ext uri="{FF2B5EF4-FFF2-40B4-BE49-F238E27FC236}">
                <a16:creationId xmlns:a16="http://schemas.microsoft.com/office/drawing/2014/main" id="{4761110C-5060-1CC2-F236-7CFE46F8A921}"/>
              </a:ext>
            </a:extLst>
          </p:cNvPr>
          <p:cNvSpPr txBox="1"/>
          <p:nvPr/>
        </p:nvSpPr>
        <p:spPr>
          <a:xfrm>
            <a:off x="7122158" y="5303520"/>
            <a:ext cx="28854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b="1">
                <a:ea typeface="等线"/>
              </a:rPr>
              <a:t>Computer Vision</a:t>
            </a:r>
          </a:p>
        </p:txBody>
      </p:sp>
      <p:sp>
        <p:nvSpPr>
          <p:cNvPr id="18" name="文本框 17">
            <a:extLst>
              <a:ext uri="{FF2B5EF4-FFF2-40B4-BE49-F238E27FC236}">
                <a16:creationId xmlns:a16="http://schemas.microsoft.com/office/drawing/2014/main" id="{B0CD62B4-F07F-F40D-A03E-D67117500E94}"/>
              </a:ext>
            </a:extLst>
          </p:cNvPr>
          <p:cNvSpPr txBox="1"/>
          <p:nvPr/>
        </p:nvSpPr>
        <p:spPr>
          <a:xfrm>
            <a:off x="7223757" y="3464560"/>
            <a:ext cx="28854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000" b="1">
                <a:ea typeface="等线"/>
              </a:rPr>
              <a:t>Percentage of Zeros: 87%</a:t>
            </a:r>
            <a:endParaRPr lang="zh-CN" sz="1000" b="1">
              <a:ea typeface="等线"/>
            </a:endParaRPr>
          </a:p>
        </p:txBody>
      </p:sp>
      <p:sp>
        <p:nvSpPr>
          <p:cNvPr id="20" name="标题 19">
            <a:extLst>
              <a:ext uri="{FF2B5EF4-FFF2-40B4-BE49-F238E27FC236}">
                <a16:creationId xmlns:a16="http://schemas.microsoft.com/office/drawing/2014/main" id="{947B08B0-5A6E-A2C5-038B-A85ECA56F822}"/>
              </a:ext>
            </a:extLst>
          </p:cNvPr>
          <p:cNvSpPr>
            <a:spLocks noGrp="1"/>
          </p:cNvSpPr>
          <p:nvPr>
            <p:ph type="title"/>
          </p:nvPr>
        </p:nvSpPr>
        <p:spPr>
          <a:xfrm>
            <a:off x="736600" y="365125"/>
            <a:ext cx="10932160" cy="1325563"/>
          </a:xfrm>
        </p:spPr>
        <p:txBody>
          <a:bodyPr/>
          <a:lstStyle/>
          <a:p>
            <a:r>
              <a:rPr lang="zh-CN" altLang="en-US" b="1">
                <a:ea typeface="等线 Light"/>
              </a:rPr>
              <a:t>Sparse Tensors in Deep learning applications</a:t>
            </a:r>
          </a:p>
        </p:txBody>
      </p:sp>
      <p:sp>
        <p:nvSpPr>
          <p:cNvPr id="21" name="文本框 20">
            <a:extLst>
              <a:ext uri="{FF2B5EF4-FFF2-40B4-BE49-F238E27FC236}">
                <a16:creationId xmlns:a16="http://schemas.microsoft.com/office/drawing/2014/main" id="{2E3A4A75-4EB2-3045-1BFB-1FED5EB3CA91}"/>
              </a:ext>
            </a:extLst>
          </p:cNvPr>
          <p:cNvSpPr txBox="1"/>
          <p:nvPr/>
        </p:nvSpPr>
        <p:spPr>
          <a:xfrm>
            <a:off x="853440" y="2235200"/>
            <a:ext cx="109321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Times New Roman"/>
                <a:ea typeface="等线"/>
              </a:rPr>
              <a:t>Sparse tensors are commonly used in modern deep learning applications, such as:</a:t>
            </a:r>
            <a:endParaRPr lang="zh-CN" altLang="en-US" dirty="0">
              <a:latin typeface="等线" panose="020F0502020204030204"/>
              <a:ea typeface="等线" panose="02010600030101010101" pitchFamily="2" charset="-122"/>
            </a:endParaRPr>
          </a:p>
          <a:p>
            <a:pPr marL="285750" indent="-285750">
              <a:buFont typeface="Arial"/>
              <a:buChar char="•"/>
            </a:pPr>
            <a:r>
              <a:rPr lang="en-US" altLang="zh-CN" dirty="0">
                <a:latin typeface="Times New Roman"/>
                <a:ea typeface="等线"/>
              </a:rPr>
              <a:t>Graph Neural Networks (GNN) for social network modeling</a:t>
            </a:r>
            <a:endParaRPr lang="en-US" altLang="zh-CN" dirty="0">
              <a:latin typeface="Times New Roman"/>
              <a:ea typeface="等线"/>
              <a:cs typeface="Times New Roman"/>
            </a:endParaRPr>
          </a:p>
          <a:p>
            <a:pPr marL="285750" indent="-285750">
              <a:buFont typeface="Arial"/>
              <a:buChar char="•"/>
            </a:pPr>
            <a:r>
              <a:rPr lang="en-US" altLang="zh-CN" dirty="0">
                <a:latin typeface="Times New Roman"/>
                <a:ea typeface="等线"/>
                <a:cs typeface="Times New Roman"/>
              </a:rPr>
              <a:t>2D/3D Computer vision where objects are "sparse" in the image (e.g., point clouds)</a:t>
            </a:r>
          </a:p>
          <a:p>
            <a:pPr marL="285750" indent="-285750">
              <a:buFont typeface="Arial"/>
              <a:buChar char="•"/>
            </a:pPr>
            <a:r>
              <a:rPr lang="en-US" altLang="zh-CN" dirty="0">
                <a:latin typeface="Times New Roman"/>
                <a:ea typeface="等线"/>
                <a:cs typeface="Times New Roman"/>
              </a:rPr>
              <a:t>Geospatial machine learning models where locality are common assumptions</a:t>
            </a:r>
          </a:p>
        </p:txBody>
      </p:sp>
      <p:sp>
        <p:nvSpPr>
          <p:cNvPr id="7" name="文本框 6">
            <a:extLst>
              <a:ext uri="{FF2B5EF4-FFF2-40B4-BE49-F238E27FC236}">
                <a16:creationId xmlns:a16="http://schemas.microsoft.com/office/drawing/2014/main" id="{B2C021E8-A1ED-725D-79C3-30562F93F0E9}"/>
              </a:ext>
            </a:extLst>
          </p:cNvPr>
          <p:cNvSpPr txBox="1"/>
          <p:nvPr/>
        </p:nvSpPr>
        <p:spPr>
          <a:xfrm>
            <a:off x="782319" y="5943600"/>
            <a:ext cx="108305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rPr>
              <a:t>Examples of applications where the deep learning models can encounter "sparse tensors" </a:t>
            </a:r>
            <a:endParaRPr lang="zh-CN" altLang="en-US">
              <a:ea typeface="等线" panose="02010600030101010101" pitchFamily="2" charset="-122"/>
            </a:endParaRPr>
          </a:p>
          <a:p>
            <a:r>
              <a:rPr lang="zh-CN" altLang="en-US" sz="1000" b="1">
                <a:ea typeface="等线"/>
              </a:rPr>
              <a:t>(all images manually created by the DLS final project team)</a:t>
            </a:r>
          </a:p>
        </p:txBody>
      </p:sp>
      <p:sp>
        <p:nvSpPr>
          <p:cNvPr id="9" name="文本框 8">
            <a:extLst>
              <a:ext uri="{FF2B5EF4-FFF2-40B4-BE49-F238E27FC236}">
                <a16:creationId xmlns:a16="http://schemas.microsoft.com/office/drawing/2014/main" id="{75A92012-5193-C030-40D4-CF5AB84FF1B0}"/>
              </a:ext>
            </a:extLst>
          </p:cNvPr>
          <p:cNvSpPr txBox="1"/>
          <p:nvPr/>
        </p:nvSpPr>
        <p:spPr>
          <a:xfrm>
            <a:off x="853440" y="1534160"/>
            <a:ext cx="109321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a:latin typeface="Times New Roman"/>
                <a:ea typeface="等线"/>
              </a:rPr>
              <a:t>Sparse tensors are tensors with many zero entries</a:t>
            </a:r>
            <a:endParaRPr lang="zh-CN" altLang="en-US" sz="2400" b="1">
              <a:latin typeface="等线" panose="020F0502020204030204"/>
              <a:ea typeface="等线" panose="02010600030101010101" pitchFamily="2" charset="-122"/>
              <a:cs typeface="Times New Roman"/>
            </a:endParaRPr>
          </a:p>
        </p:txBody>
      </p:sp>
    </p:spTree>
    <p:extLst>
      <p:ext uri="{BB962C8B-B14F-4D97-AF65-F5344CB8AC3E}">
        <p14:creationId xmlns:p14="http://schemas.microsoft.com/office/powerpoint/2010/main" val="29324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5765EB16-753C-181D-BD37-0C51F56C7266}"/>
              </a:ext>
            </a:extLst>
          </p:cNvPr>
          <p:cNvGraphicFramePr>
            <a:graphicFrameLocks noGrp="1"/>
          </p:cNvGraphicFramePr>
          <p:nvPr>
            <p:extLst>
              <p:ext uri="{D42A27DB-BD31-4B8C-83A1-F6EECF244321}">
                <p14:modId xmlns:p14="http://schemas.microsoft.com/office/powerpoint/2010/main" val="2533013881"/>
              </p:ext>
            </p:extLst>
          </p:nvPr>
        </p:nvGraphicFramePr>
        <p:xfrm>
          <a:off x="3320155" y="4638373"/>
          <a:ext cx="1364328" cy="1112520"/>
        </p:xfrm>
        <a:graphic>
          <a:graphicData uri="http://schemas.openxmlformats.org/drawingml/2006/table">
            <a:tbl>
              <a:tblPr firstRow="1" bandRow="1">
                <a:tableStyleId>{2D5ABB26-0587-4C30-8999-92F81FD0307C}</a:tableStyleId>
              </a:tblPr>
              <a:tblGrid>
                <a:gridCol w="341082">
                  <a:extLst>
                    <a:ext uri="{9D8B030D-6E8A-4147-A177-3AD203B41FA5}">
                      <a16:colId xmlns:a16="http://schemas.microsoft.com/office/drawing/2014/main" val="962447010"/>
                    </a:ext>
                  </a:extLst>
                </a:gridCol>
                <a:gridCol w="341082">
                  <a:extLst>
                    <a:ext uri="{9D8B030D-6E8A-4147-A177-3AD203B41FA5}">
                      <a16:colId xmlns:a16="http://schemas.microsoft.com/office/drawing/2014/main" val="428981735"/>
                    </a:ext>
                  </a:extLst>
                </a:gridCol>
                <a:gridCol w="341082">
                  <a:extLst>
                    <a:ext uri="{9D8B030D-6E8A-4147-A177-3AD203B41FA5}">
                      <a16:colId xmlns:a16="http://schemas.microsoft.com/office/drawing/2014/main" val="113753229"/>
                    </a:ext>
                  </a:extLst>
                </a:gridCol>
                <a:gridCol w="341082">
                  <a:extLst>
                    <a:ext uri="{9D8B030D-6E8A-4147-A177-3AD203B41FA5}">
                      <a16:colId xmlns:a16="http://schemas.microsoft.com/office/drawing/2014/main" val="2179460211"/>
                    </a:ext>
                  </a:extLst>
                </a:gridCol>
              </a:tblGrid>
              <a:tr h="370840">
                <a:tc>
                  <a:txBody>
                    <a:bodyPr/>
                    <a:lstStyle/>
                    <a:p>
                      <a:r>
                        <a:rPr lang="zh-CN" altLang="en-US" sz="1800" b="1" kern="1200" dirty="0">
                          <a:solidFill>
                            <a:schemeClr val="tx1"/>
                          </a:solidFill>
                          <a:latin typeface="+mn-lt"/>
                          <a:ea typeface="+mn-ea"/>
                          <a:cs typeface="+mn-cs"/>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tc>
                  <a:txBody>
                    <a:bodyPr/>
                    <a:lstStyle/>
                    <a:p>
                      <a:r>
                        <a:rPr lang="zh-CN" altLang="en-US" sz="1800" b="1" kern="1200" dirty="0">
                          <a:solidFill>
                            <a:schemeClr val="tx1"/>
                          </a:solidFill>
                          <a:latin typeface="+mn-lt"/>
                          <a:ea typeface="+mn-ea"/>
                          <a:cs typeface="+mn-cs"/>
                        </a:rPr>
                        <a:t>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40000"/>
                        <a:lumOff val="60000"/>
                      </a:schemeClr>
                    </a:solidFill>
                  </a:tcPr>
                </a:tc>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35452258"/>
                  </a:ext>
                </a:extLst>
              </a:tr>
              <a:tr h="370840">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algn="l" defTabSz="914400" rtl="0" eaLnBrk="1" latinLnBrk="0" hangingPunct="1"/>
                      <a:r>
                        <a:rPr lang="zh-CN" altLang="en-US" sz="1800" b="1" kern="1200" dirty="0">
                          <a:solidFill>
                            <a:schemeClr val="tx1"/>
                          </a:solidFill>
                          <a:latin typeface="+mn-lt"/>
                          <a:ea typeface="+mn-ea"/>
                          <a:cs typeface="+mn-cs"/>
                        </a:rPr>
                        <a:t>3</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061917"/>
                  </a:ext>
                </a:extLst>
              </a:tr>
              <a:tr h="370840">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zh-CN" altLang="en-US" dirty="0"/>
                        <a:t>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zh-CN" altLang="en-US" sz="1800" b="1" kern="1200" dirty="0">
                          <a:solidFill>
                            <a:schemeClr val="tx1"/>
                          </a:solidFill>
                          <a:latin typeface="+mn-lt"/>
                          <a:ea typeface="+mn-ea"/>
                          <a:cs typeface="+mn-cs"/>
                        </a:rPr>
                        <a:t>4</a:t>
                      </a:r>
                    </a:p>
                  </a:txBody>
                  <a:tcP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r>
                        <a:rPr lang="zh-CN" altLang="en-US" sz="1800" b="1" kern="1200" dirty="0">
                          <a:solidFill>
                            <a:schemeClr val="tx1"/>
                          </a:solidFill>
                          <a:latin typeface="+mn-lt"/>
                          <a:ea typeface="+mn-ea"/>
                          <a:cs typeface="+mn-cs"/>
                        </a:rPr>
                        <a:t>5</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extLst>
                  <a:ext uri="{0D108BD9-81ED-4DB2-BD59-A6C34878D82A}">
                    <a16:rowId xmlns:a16="http://schemas.microsoft.com/office/drawing/2014/main" val="3562409426"/>
                  </a:ext>
                </a:extLst>
              </a:tr>
            </a:tbl>
          </a:graphicData>
        </a:graphic>
      </p:graphicFrame>
      <p:sp>
        <p:nvSpPr>
          <p:cNvPr id="3" name="标题 19">
            <a:extLst>
              <a:ext uri="{FF2B5EF4-FFF2-40B4-BE49-F238E27FC236}">
                <a16:creationId xmlns:a16="http://schemas.microsoft.com/office/drawing/2014/main" id="{5426806B-E94E-A4E8-FF77-7F81EA9F9E12}"/>
              </a:ext>
            </a:extLst>
          </p:cNvPr>
          <p:cNvSpPr>
            <a:spLocks noGrp="1"/>
          </p:cNvSpPr>
          <p:nvPr>
            <p:ph type="title"/>
          </p:nvPr>
        </p:nvSpPr>
        <p:spPr>
          <a:xfrm>
            <a:off x="736600" y="365125"/>
            <a:ext cx="10932160" cy="1325563"/>
          </a:xfrm>
        </p:spPr>
        <p:txBody>
          <a:bodyPr/>
          <a:lstStyle/>
          <a:p>
            <a:r>
              <a:rPr lang="zh-CN" altLang="en-US" b="1">
                <a:ea typeface="等线 Light"/>
              </a:rPr>
              <a:t>Sparse Tensors COO Formats</a:t>
            </a:r>
          </a:p>
        </p:txBody>
      </p:sp>
      <p:sp>
        <p:nvSpPr>
          <p:cNvPr id="4" name="文本框 3">
            <a:extLst>
              <a:ext uri="{FF2B5EF4-FFF2-40B4-BE49-F238E27FC236}">
                <a16:creationId xmlns:a16="http://schemas.microsoft.com/office/drawing/2014/main" id="{4ECEB98B-7BA9-AB47-36A3-34FFACC97A88}"/>
              </a:ext>
            </a:extLst>
          </p:cNvPr>
          <p:cNvSpPr txBox="1"/>
          <p:nvPr/>
        </p:nvSpPr>
        <p:spPr>
          <a:xfrm>
            <a:off x="3198235" y="4120213"/>
            <a:ext cx="177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rPr>
              <a:t>Regular Tensor </a:t>
            </a:r>
          </a:p>
        </p:txBody>
      </p:sp>
      <p:cxnSp>
        <p:nvCxnSpPr>
          <p:cNvPr id="2" name="直接箭头连接符 1">
            <a:extLst>
              <a:ext uri="{FF2B5EF4-FFF2-40B4-BE49-F238E27FC236}">
                <a16:creationId xmlns:a16="http://schemas.microsoft.com/office/drawing/2014/main" id="{CC63AB3F-B3B3-47C3-CFA2-EE0744EAE910}"/>
              </a:ext>
            </a:extLst>
          </p:cNvPr>
          <p:cNvCxnSpPr/>
          <p:nvPr/>
        </p:nvCxnSpPr>
        <p:spPr>
          <a:xfrm flipV="1">
            <a:off x="5159750" y="5192728"/>
            <a:ext cx="225552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0D9BEDB0-76E7-2788-97F2-5CC68A517884}"/>
              </a:ext>
            </a:extLst>
          </p:cNvPr>
          <p:cNvGraphicFramePr>
            <a:graphicFrameLocks noGrp="1"/>
          </p:cNvGraphicFramePr>
          <p:nvPr>
            <p:extLst>
              <p:ext uri="{D42A27DB-BD31-4B8C-83A1-F6EECF244321}">
                <p14:modId xmlns:p14="http://schemas.microsoft.com/office/powerpoint/2010/main" val="2666202843"/>
              </p:ext>
            </p:extLst>
          </p:nvPr>
        </p:nvGraphicFramePr>
        <p:xfrm>
          <a:off x="8044555" y="4314269"/>
          <a:ext cx="1950315" cy="741680"/>
        </p:xfrm>
        <a:graphic>
          <a:graphicData uri="http://schemas.openxmlformats.org/drawingml/2006/table">
            <a:tbl>
              <a:tblPr firstRow="1" bandRow="1">
                <a:tableStyleId>{5C22544A-7EE6-4342-B048-85BDC9FD1C3A}</a:tableStyleId>
              </a:tblPr>
              <a:tblGrid>
                <a:gridCol w="390063">
                  <a:extLst>
                    <a:ext uri="{9D8B030D-6E8A-4147-A177-3AD203B41FA5}">
                      <a16:colId xmlns:a16="http://schemas.microsoft.com/office/drawing/2014/main" val="4060717479"/>
                    </a:ext>
                  </a:extLst>
                </a:gridCol>
                <a:gridCol w="390063">
                  <a:extLst>
                    <a:ext uri="{9D8B030D-6E8A-4147-A177-3AD203B41FA5}">
                      <a16:colId xmlns:a16="http://schemas.microsoft.com/office/drawing/2014/main" val="2361743287"/>
                    </a:ext>
                  </a:extLst>
                </a:gridCol>
                <a:gridCol w="390063">
                  <a:extLst>
                    <a:ext uri="{9D8B030D-6E8A-4147-A177-3AD203B41FA5}">
                      <a16:colId xmlns:a16="http://schemas.microsoft.com/office/drawing/2014/main" val="1123111474"/>
                    </a:ext>
                  </a:extLst>
                </a:gridCol>
                <a:gridCol w="390063">
                  <a:extLst>
                    <a:ext uri="{9D8B030D-6E8A-4147-A177-3AD203B41FA5}">
                      <a16:colId xmlns:a16="http://schemas.microsoft.com/office/drawing/2014/main" val="1443302693"/>
                    </a:ext>
                  </a:extLst>
                </a:gridCol>
                <a:gridCol w="390063">
                  <a:extLst>
                    <a:ext uri="{9D8B030D-6E8A-4147-A177-3AD203B41FA5}">
                      <a16:colId xmlns:a16="http://schemas.microsoft.com/office/drawing/2014/main" val="3835195915"/>
                    </a:ext>
                  </a:extLst>
                </a:gridCol>
              </a:tblGrid>
              <a:tr h="370840">
                <a:tc>
                  <a:txBody>
                    <a:bodyPr/>
                    <a:lstStyle/>
                    <a:p>
                      <a:r>
                        <a:rPr lang="zh-CN" altLang="en-US" dirty="0">
                          <a:solidFill>
                            <a:schemeClr val="tx1"/>
                          </a:solidFill>
                        </a:rPr>
                        <a:t>0</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20000"/>
                        <a:lumOff val="80000"/>
                      </a:schemeClr>
                    </a:solidFill>
                  </a:tcPr>
                </a:tc>
                <a:tc>
                  <a:txBody>
                    <a:bodyPr/>
                    <a:lstStyle/>
                    <a:p>
                      <a:r>
                        <a:rPr lang="zh-CN" altLang="en-US" dirty="0">
                          <a:solidFill>
                            <a:schemeClr val="tx1"/>
                          </a:solidFill>
                        </a:rPr>
                        <a:t>0</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40000"/>
                        <a:lumOff val="60000"/>
                      </a:schemeClr>
                    </a:solidFill>
                  </a:tcPr>
                </a:tc>
                <a:tc>
                  <a:txBody>
                    <a:bodyPr/>
                    <a:lstStyle/>
                    <a:p>
                      <a:r>
                        <a:rPr lang="zh-CN" altLang="en-US" dirty="0">
                          <a:solidFill>
                            <a:schemeClr val="tx1"/>
                          </a:solidFill>
                        </a:rPr>
                        <a:t>1</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60000"/>
                        <a:lumOff val="40000"/>
                      </a:schemeClr>
                    </a:solidFill>
                  </a:tcPr>
                </a:tc>
                <a:tc>
                  <a:txBody>
                    <a:bodyPr/>
                    <a:lstStyle/>
                    <a:p>
                      <a:r>
                        <a:rPr lang="zh-CN" altLang="en-US" dirty="0">
                          <a:solidFill>
                            <a:schemeClr val="tx1"/>
                          </a:solidFill>
                        </a:rPr>
                        <a:t>2</a:t>
                      </a:r>
                    </a:p>
                  </a:txBody>
                  <a:tcPr>
                    <a:lnL w="6350">
                      <a:solidFill>
                        <a:schemeClr val="tx1"/>
                      </a:solidFill>
                    </a:lnL>
                    <a:lnR w="6350">
                      <a:solidFill>
                        <a:schemeClr val="tx1"/>
                      </a:solidFill>
                    </a:lnR>
                    <a:lnT w="6350">
                      <a:solidFill>
                        <a:schemeClr val="tx1"/>
                      </a:solidFill>
                    </a:lnT>
                    <a:lnB w="6350">
                      <a:solidFill>
                        <a:schemeClr val="tx1"/>
                      </a:solidFill>
                    </a:lnB>
                    <a:solidFill>
                      <a:srgbClr val="92D050"/>
                    </a:solidFill>
                  </a:tcPr>
                </a:tc>
                <a:tc>
                  <a:txBody>
                    <a:bodyPr/>
                    <a:lstStyle/>
                    <a:p>
                      <a:r>
                        <a:rPr lang="zh-CN" altLang="en-US" dirty="0">
                          <a:solidFill>
                            <a:schemeClr val="tx1"/>
                          </a:solidFill>
                        </a:rPr>
                        <a:t>2</a:t>
                      </a:r>
                    </a:p>
                  </a:txBody>
                  <a:tcPr>
                    <a:lnL w="6350">
                      <a:solidFill>
                        <a:schemeClr val="tx1"/>
                      </a:solidFill>
                    </a:lnL>
                    <a:lnR w="6350">
                      <a:solidFill>
                        <a:schemeClr val="tx1"/>
                      </a:solidFill>
                    </a:lnR>
                    <a:lnT w="6350">
                      <a:solidFill>
                        <a:schemeClr val="tx1"/>
                      </a:solidFill>
                    </a:lnT>
                    <a:lnB w="6350">
                      <a:solidFill>
                        <a:schemeClr val="tx1"/>
                      </a:solidFill>
                    </a:lnB>
                    <a:solidFill>
                      <a:srgbClr val="00B050"/>
                    </a:solidFill>
                  </a:tcPr>
                </a:tc>
                <a:extLst>
                  <a:ext uri="{0D108BD9-81ED-4DB2-BD59-A6C34878D82A}">
                    <a16:rowId xmlns:a16="http://schemas.microsoft.com/office/drawing/2014/main" val="1126000546"/>
                  </a:ext>
                </a:extLst>
              </a:tr>
              <a:tr h="370840">
                <a:tc>
                  <a:txBody>
                    <a:bodyPr/>
                    <a:lstStyle/>
                    <a:p>
                      <a:r>
                        <a:rPr lang="zh-CN" altLang="en-US" dirty="0">
                          <a:solidFill>
                            <a:schemeClr val="tx1"/>
                          </a:solidFill>
                        </a:rPr>
                        <a:t>0</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20000"/>
                        <a:lumOff val="80000"/>
                      </a:schemeClr>
                    </a:solidFill>
                  </a:tcPr>
                </a:tc>
                <a:tc>
                  <a:txBody>
                    <a:bodyPr/>
                    <a:lstStyle/>
                    <a:p>
                      <a:r>
                        <a:rPr lang="zh-CN" altLang="en-US" dirty="0">
                          <a:solidFill>
                            <a:schemeClr val="tx1"/>
                          </a:solidFill>
                        </a:rPr>
                        <a:t>1</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40000"/>
                        <a:lumOff val="60000"/>
                      </a:schemeClr>
                    </a:solidFill>
                  </a:tcPr>
                </a:tc>
                <a:tc>
                  <a:txBody>
                    <a:bodyPr/>
                    <a:lstStyle/>
                    <a:p>
                      <a:r>
                        <a:rPr lang="zh-CN" altLang="en-US" dirty="0">
                          <a:solidFill>
                            <a:schemeClr val="tx1"/>
                          </a:solidFill>
                        </a:rPr>
                        <a:t>2</a:t>
                      </a:r>
                    </a:p>
                  </a:txBody>
                  <a:tcPr>
                    <a:lnL w="6350">
                      <a:solidFill>
                        <a:schemeClr val="tx1"/>
                      </a:solidFill>
                    </a:lnL>
                    <a:lnR w="6350">
                      <a:solidFill>
                        <a:schemeClr val="tx1"/>
                      </a:solidFill>
                    </a:lnR>
                    <a:lnT w="6350">
                      <a:solidFill>
                        <a:schemeClr val="tx1"/>
                      </a:solidFill>
                    </a:lnT>
                    <a:lnB w="6350">
                      <a:solidFill>
                        <a:schemeClr val="tx1"/>
                      </a:solidFill>
                    </a:lnB>
                    <a:solidFill>
                      <a:schemeClr val="accent6">
                        <a:lumMod val="60000"/>
                        <a:lumOff val="40000"/>
                      </a:schemeClr>
                    </a:solidFill>
                  </a:tcPr>
                </a:tc>
                <a:tc>
                  <a:txBody>
                    <a:bodyPr/>
                    <a:lstStyle/>
                    <a:p>
                      <a:r>
                        <a:rPr lang="zh-CN" altLang="en-US" dirty="0">
                          <a:solidFill>
                            <a:schemeClr val="tx1"/>
                          </a:solidFill>
                        </a:rPr>
                        <a:t>2</a:t>
                      </a:r>
                    </a:p>
                  </a:txBody>
                  <a:tcPr>
                    <a:lnL w="6350">
                      <a:solidFill>
                        <a:schemeClr val="tx1"/>
                      </a:solidFill>
                    </a:lnL>
                    <a:lnR w="6350">
                      <a:solidFill>
                        <a:schemeClr val="tx1"/>
                      </a:solidFill>
                    </a:lnR>
                    <a:lnT w="6350">
                      <a:solidFill>
                        <a:schemeClr val="tx1"/>
                      </a:solidFill>
                    </a:lnT>
                    <a:lnB w="6350">
                      <a:solidFill>
                        <a:schemeClr val="tx1"/>
                      </a:solidFill>
                    </a:lnB>
                    <a:solidFill>
                      <a:srgbClr val="92D050"/>
                    </a:solidFill>
                  </a:tcPr>
                </a:tc>
                <a:tc>
                  <a:txBody>
                    <a:bodyPr/>
                    <a:lstStyle/>
                    <a:p>
                      <a:r>
                        <a:rPr lang="zh-CN" altLang="en-US" dirty="0">
                          <a:solidFill>
                            <a:schemeClr val="tx1"/>
                          </a:solidFill>
                        </a:rPr>
                        <a:t>3</a:t>
                      </a:r>
                    </a:p>
                  </a:txBody>
                  <a:tcPr>
                    <a:lnL w="6350">
                      <a:solidFill>
                        <a:schemeClr val="tx1"/>
                      </a:solidFill>
                    </a:lnL>
                    <a:lnR w="6350">
                      <a:solidFill>
                        <a:schemeClr val="tx1"/>
                      </a:solidFill>
                    </a:lnR>
                    <a:lnT w="6350">
                      <a:solidFill>
                        <a:schemeClr val="tx1"/>
                      </a:solidFill>
                    </a:lnT>
                    <a:lnB w="6350">
                      <a:solidFill>
                        <a:schemeClr val="tx1"/>
                      </a:solidFill>
                    </a:lnB>
                    <a:solidFill>
                      <a:srgbClr val="00B050"/>
                    </a:solidFill>
                  </a:tcPr>
                </a:tc>
                <a:extLst>
                  <a:ext uri="{0D108BD9-81ED-4DB2-BD59-A6C34878D82A}">
                    <a16:rowId xmlns:a16="http://schemas.microsoft.com/office/drawing/2014/main" val="889976040"/>
                  </a:ext>
                </a:extLst>
              </a:tr>
            </a:tbl>
          </a:graphicData>
        </a:graphic>
      </p:graphicFrame>
      <p:sp>
        <p:nvSpPr>
          <p:cNvPr id="8" name="文本框 7">
            <a:extLst>
              <a:ext uri="{FF2B5EF4-FFF2-40B4-BE49-F238E27FC236}">
                <a16:creationId xmlns:a16="http://schemas.microsoft.com/office/drawing/2014/main" id="{79245C8D-8616-C45B-1BAE-385E7934C97C}"/>
              </a:ext>
            </a:extLst>
          </p:cNvPr>
          <p:cNvSpPr txBox="1"/>
          <p:nvPr/>
        </p:nvSpPr>
        <p:spPr>
          <a:xfrm>
            <a:off x="8075035" y="3937333"/>
            <a:ext cx="177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等线"/>
              </a:rPr>
              <a:t>Indices</a:t>
            </a:r>
            <a:endParaRPr lang="zh-CN"/>
          </a:p>
        </p:txBody>
      </p:sp>
      <p:graphicFrame>
        <p:nvGraphicFramePr>
          <p:cNvPr id="9" name="表格 7">
            <a:extLst>
              <a:ext uri="{FF2B5EF4-FFF2-40B4-BE49-F238E27FC236}">
                <a16:creationId xmlns:a16="http://schemas.microsoft.com/office/drawing/2014/main" id="{AEACA0F1-EBF4-8AF5-10CF-66CB7964C02D}"/>
              </a:ext>
            </a:extLst>
          </p:cNvPr>
          <p:cNvGraphicFramePr>
            <a:graphicFrameLocks noGrp="1"/>
          </p:cNvGraphicFramePr>
          <p:nvPr>
            <p:extLst>
              <p:ext uri="{D42A27DB-BD31-4B8C-83A1-F6EECF244321}">
                <p14:modId xmlns:p14="http://schemas.microsoft.com/office/powerpoint/2010/main" val="565265284"/>
              </p:ext>
            </p:extLst>
          </p:nvPr>
        </p:nvGraphicFramePr>
        <p:xfrm>
          <a:off x="8054715" y="5472509"/>
          <a:ext cx="1950315" cy="370840"/>
        </p:xfrm>
        <a:graphic>
          <a:graphicData uri="http://schemas.openxmlformats.org/drawingml/2006/table">
            <a:tbl>
              <a:tblPr firstRow="1" bandRow="1">
                <a:tableStyleId>{5C22544A-7EE6-4342-B048-85BDC9FD1C3A}</a:tableStyleId>
              </a:tblPr>
              <a:tblGrid>
                <a:gridCol w="390063">
                  <a:extLst>
                    <a:ext uri="{9D8B030D-6E8A-4147-A177-3AD203B41FA5}">
                      <a16:colId xmlns:a16="http://schemas.microsoft.com/office/drawing/2014/main" val="4060717479"/>
                    </a:ext>
                  </a:extLst>
                </a:gridCol>
                <a:gridCol w="390063">
                  <a:extLst>
                    <a:ext uri="{9D8B030D-6E8A-4147-A177-3AD203B41FA5}">
                      <a16:colId xmlns:a16="http://schemas.microsoft.com/office/drawing/2014/main" val="2361743287"/>
                    </a:ext>
                  </a:extLst>
                </a:gridCol>
                <a:gridCol w="390063">
                  <a:extLst>
                    <a:ext uri="{9D8B030D-6E8A-4147-A177-3AD203B41FA5}">
                      <a16:colId xmlns:a16="http://schemas.microsoft.com/office/drawing/2014/main" val="1123111474"/>
                    </a:ext>
                  </a:extLst>
                </a:gridCol>
                <a:gridCol w="390063">
                  <a:extLst>
                    <a:ext uri="{9D8B030D-6E8A-4147-A177-3AD203B41FA5}">
                      <a16:colId xmlns:a16="http://schemas.microsoft.com/office/drawing/2014/main" val="1443302693"/>
                    </a:ext>
                  </a:extLst>
                </a:gridCol>
                <a:gridCol w="390063">
                  <a:extLst>
                    <a:ext uri="{9D8B030D-6E8A-4147-A177-3AD203B41FA5}">
                      <a16:colId xmlns:a16="http://schemas.microsoft.com/office/drawing/2014/main" val="3835195915"/>
                    </a:ext>
                  </a:extLst>
                </a:gridCol>
              </a:tblGrid>
              <a:tr h="370840">
                <a:tc>
                  <a:txBody>
                    <a:bodyPr/>
                    <a:lstStyle/>
                    <a:p>
                      <a:r>
                        <a:rPr lang="zh-CN" altLang="en-US" dirty="0">
                          <a:solidFill>
                            <a:schemeClr val="tx1"/>
                          </a:solidFill>
                        </a:rPr>
                        <a:t>1</a:t>
                      </a:r>
                    </a:p>
                  </a:txBody>
                  <a:tcPr>
                    <a:lnL w="6350">
                      <a:solidFill>
                        <a:schemeClr val="tx1"/>
                      </a:solidFill>
                    </a:lnL>
                    <a:lnR w="6350" cap="flat" cmpd="sng" algn="ctr">
                      <a:solidFill>
                        <a:schemeClr val="tx1"/>
                      </a:solidFill>
                      <a:prstDash val="solid"/>
                      <a:round/>
                      <a:headEnd type="none" w="med" len="med"/>
                      <a:tailEnd type="none" w="med" len="med"/>
                    </a:lnR>
                    <a:lnT w="6350">
                      <a:solidFill>
                        <a:schemeClr val="tx1"/>
                      </a:solidFill>
                    </a:lnT>
                    <a:lnB w="6350">
                      <a:solidFill>
                        <a:schemeClr val="tx1"/>
                      </a:solidFill>
                    </a:lnB>
                    <a:solidFill>
                      <a:schemeClr val="accent6">
                        <a:lumMod val="20000"/>
                        <a:lumOff val="80000"/>
                      </a:schemeClr>
                    </a:solidFill>
                  </a:tcPr>
                </a:tc>
                <a:tc>
                  <a:txBody>
                    <a:bodyPr/>
                    <a:lstStyle/>
                    <a:p>
                      <a:r>
                        <a:rPr lang="zh-CN" altLang="en-US" dirty="0">
                          <a:solidFill>
                            <a:schemeClr val="tx1"/>
                          </a:solidFill>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a:solidFill>
                        <a:schemeClr val="tx1"/>
                      </a:solidFill>
                    </a:lnB>
                    <a:solidFill>
                      <a:schemeClr val="accent6">
                        <a:lumMod val="40000"/>
                        <a:lumOff val="60000"/>
                      </a:schemeClr>
                    </a:solidFill>
                  </a:tcPr>
                </a:tc>
                <a:tc>
                  <a:txBody>
                    <a:bodyPr/>
                    <a:lstStyle/>
                    <a:p>
                      <a:r>
                        <a:rPr lang="zh-CN" altLang="en-US" dirty="0">
                          <a:solidFill>
                            <a:schemeClr val="tx1"/>
                          </a:solidFill>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a:solidFill>
                        <a:schemeClr val="tx1"/>
                      </a:solidFill>
                    </a:lnB>
                    <a:solidFill>
                      <a:schemeClr val="accent6">
                        <a:lumMod val="60000"/>
                        <a:lumOff val="40000"/>
                      </a:schemeClr>
                    </a:solidFill>
                  </a:tcPr>
                </a:tc>
                <a:tc>
                  <a:txBody>
                    <a:bodyPr/>
                    <a:lstStyle/>
                    <a:p>
                      <a:r>
                        <a:rPr lang="zh-CN" altLang="en-US" dirty="0">
                          <a:solidFill>
                            <a:schemeClr val="tx1"/>
                          </a:solidFill>
                        </a:rPr>
                        <a:t>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a:solidFill>
                        <a:schemeClr val="tx1"/>
                      </a:solidFill>
                    </a:lnB>
                    <a:solidFill>
                      <a:srgbClr val="92D050"/>
                    </a:solidFill>
                  </a:tcPr>
                </a:tc>
                <a:tc>
                  <a:txBody>
                    <a:bodyPr/>
                    <a:lstStyle/>
                    <a:p>
                      <a:r>
                        <a:rPr lang="zh-CN" altLang="en-US" dirty="0">
                          <a:solidFill>
                            <a:schemeClr val="tx1"/>
                          </a:solidFill>
                        </a:rPr>
                        <a:t>5</a:t>
                      </a:r>
                    </a:p>
                  </a:txBody>
                  <a:tcPr>
                    <a:lnL w="6350" cap="flat" cmpd="sng" algn="ctr">
                      <a:solidFill>
                        <a:schemeClr val="tx1"/>
                      </a:solidFill>
                      <a:prstDash val="solid"/>
                      <a:round/>
                      <a:headEnd type="none" w="med" len="med"/>
                      <a:tailEnd type="none" w="med" len="med"/>
                    </a:lnL>
                    <a:lnR w="6350">
                      <a:solidFill>
                        <a:schemeClr val="tx1"/>
                      </a:solidFill>
                    </a:lnR>
                    <a:lnT w="6350">
                      <a:solidFill>
                        <a:schemeClr val="tx1"/>
                      </a:solidFill>
                    </a:lnT>
                    <a:lnB w="6350">
                      <a:solidFill>
                        <a:schemeClr val="tx1"/>
                      </a:solidFill>
                    </a:lnB>
                    <a:solidFill>
                      <a:srgbClr val="00B050"/>
                    </a:solidFill>
                  </a:tcPr>
                </a:tc>
                <a:extLst>
                  <a:ext uri="{0D108BD9-81ED-4DB2-BD59-A6C34878D82A}">
                    <a16:rowId xmlns:a16="http://schemas.microsoft.com/office/drawing/2014/main" val="889976040"/>
                  </a:ext>
                </a:extLst>
              </a:tr>
            </a:tbl>
          </a:graphicData>
        </a:graphic>
      </p:graphicFrame>
      <p:sp>
        <p:nvSpPr>
          <p:cNvPr id="10" name="文本框 9">
            <a:extLst>
              <a:ext uri="{FF2B5EF4-FFF2-40B4-BE49-F238E27FC236}">
                <a16:creationId xmlns:a16="http://schemas.microsoft.com/office/drawing/2014/main" id="{53562F3B-504A-817B-3302-4850543ED97C}"/>
              </a:ext>
            </a:extLst>
          </p:cNvPr>
          <p:cNvSpPr txBox="1"/>
          <p:nvPr/>
        </p:nvSpPr>
        <p:spPr>
          <a:xfrm>
            <a:off x="8085194" y="5095573"/>
            <a:ext cx="177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等线"/>
              </a:rPr>
              <a:t>Values</a:t>
            </a:r>
            <a:endParaRPr lang="zh-CN"/>
          </a:p>
        </p:txBody>
      </p:sp>
      <p:sp>
        <p:nvSpPr>
          <p:cNvPr id="12" name="内容占位符 2">
            <a:extLst>
              <a:ext uri="{FF2B5EF4-FFF2-40B4-BE49-F238E27FC236}">
                <a16:creationId xmlns:a16="http://schemas.microsoft.com/office/drawing/2014/main" id="{8960BC7F-C4D6-7B5B-072C-CCBB2E4BAFF3}"/>
              </a:ext>
            </a:extLst>
          </p:cNvPr>
          <p:cNvSpPr txBox="1">
            <a:spLocks/>
          </p:cNvSpPr>
          <p:nvPr/>
        </p:nvSpPr>
        <p:spPr>
          <a:xfrm>
            <a:off x="888167" y="1569543"/>
            <a:ext cx="10515600" cy="215902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Times New Roman"/>
                <a:ea typeface="等线"/>
                <a:cs typeface="Times New Roman"/>
              </a:rPr>
              <a:t>We use the so-called Coordinate format, or COO format, as the storage format.</a:t>
            </a:r>
          </a:p>
          <a:p>
            <a:r>
              <a:rPr lang="en-US" altLang="zh-CN" sz="1800" dirty="0">
                <a:latin typeface="Times New Roman"/>
                <a:ea typeface="等线"/>
                <a:cs typeface="Times New Roman"/>
              </a:rPr>
              <a:t>Following </a:t>
            </a:r>
            <a:r>
              <a:rPr lang="en-US" altLang="zh-CN" sz="1800" dirty="0" err="1">
                <a:latin typeface="Times New Roman"/>
                <a:ea typeface="等线"/>
                <a:cs typeface="Times New Roman"/>
              </a:rPr>
              <a:t>PyTorch</a:t>
            </a:r>
            <a:r>
              <a:rPr lang="en-US" altLang="zh-CN" sz="1800" dirty="0">
                <a:latin typeface="Times New Roman"/>
                <a:ea typeface="等线"/>
                <a:cs typeface="Times New Roman"/>
              </a:rPr>
              <a:t> convention, the specified (non-zero) elements are stored as tuples of element indices and the corresponding values.</a:t>
            </a:r>
          </a:p>
          <a:p>
            <a:r>
              <a:rPr lang="zh-CN" altLang="en-US" sz="1800">
                <a:latin typeface="Times New Roman"/>
                <a:ea typeface="等线"/>
                <a:cs typeface="Times New Roman"/>
              </a:rPr>
              <a:t>While there are other sparse storage formats (e.g., Compressed Sparse Row (CSR)), we will focus on COO format for this project</a:t>
            </a:r>
          </a:p>
          <a:p>
            <a:r>
              <a:rPr lang="zh-CN" altLang="en-US" sz="1800">
                <a:latin typeface="Times New Roman"/>
                <a:ea typeface="等线"/>
                <a:cs typeface="Times New Roman"/>
              </a:rPr>
              <a:t>We assume the COO tensors are coalesced, i.e., the indices in the list/tuple should be distinct.</a:t>
            </a:r>
            <a:endParaRPr lang="zh-CN" altLang="en-US" sz="1800" dirty="0">
              <a:latin typeface="Times New Roman"/>
              <a:ea typeface="等线"/>
              <a:cs typeface="Times New Roman"/>
            </a:endParaRPr>
          </a:p>
        </p:txBody>
      </p:sp>
    </p:spTree>
    <p:extLst>
      <p:ext uri="{BB962C8B-B14F-4D97-AF65-F5344CB8AC3E}">
        <p14:creationId xmlns:p14="http://schemas.microsoft.com/office/powerpoint/2010/main" val="29227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C3DEF-9686-5091-6E38-AD9EF46BE941}"/>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Implementation of Sparse Arrays</a:t>
            </a:r>
            <a:endParaRPr lang="zh-CN" altLang="en-US" sz="4000" dirty="0"/>
          </a:p>
        </p:txBody>
      </p:sp>
      <p:sp>
        <p:nvSpPr>
          <p:cNvPr id="3" name="内容占位符 2">
            <a:extLst>
              <a:ext uri="{FF2B5EF4-FFF2-40B4-BE49-F238E27FC236}">
                <a16:creationId xmlns:a16="http://schemas.microsoft.com/office/drawing/2014/main" id="{9F799283-C8B8-6D3B-E6BB-F6A7FC23A7DD}"/>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Basically, our implementation will include two parts.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python file ‘</a:t>
            </a:r>
            <a:r>
              <a:rPr lang="en-US" altLang="zh-CN" b="1" dirty="0">
                <a:latin typeface="Times New Roman" panose="02020603050405020304" pitchFamily="18" charset="0"/>
                <a:cs typeface="Times New Roman" panose="02020603050405020304" pitchFamily="18" charset="0"/>
              </a:rPr>
              <a:t>sparse_ndarray.py</a:t>
            </a:r>
            <a:r>
              <a:rPr lang="en-US" altLang="zh-CN" dirty="0">
                <a:latin typeface="Times New Roman" panose="02020603050405020304" pitchFamily="18" charset="0"/>
                <a:cs typeface="Times New Roman" panose="02020603050405020304" pitchFamily="18" charset="0"/>
              </a:rPr>
              <a:t>’, we define the interface of our sparse array, like its attributes and operations.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c-plus-plus file ‘</a:t>
            </a:r>
            <a:r>
              <a:rPr lang="en-US" altLang="zh-CN" b="1" dirty="0">
                <a:latin typeface="Times New Roman" panose="02020603050405020304" pitchFamily="18" charset="0"/>
                <a:cs typeface="Times New Roman" panose="02020603050405020304" pitchFamily="18" charset="0"/>
              </a:rPr>
              <a:t>sparse_ndarray_backend_cpu.cc</a:t>
            </a:r>
            <a:r>
              <a:rPr lang="en-US" altLang="zh-CN" dirty="0">
                <a:latin typeface="Times New Roman" panose="02020603050405020304" pitchFamily="18" charset="0"/>
                <a:cs typeface="Times New Roman" panose="02020603050405020304" pitchFamily="18" charset="0"/>
              </a:rPr>
              <a:t>’, we implement the functions defined in the python file.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Finally, we need only to add a sparse-tensor class that uses sparse arrays as backend.</a:t>
            </a:r>
          </a:p>
        </p:txBody>
      </p:sp>
    </p:spTree>
    <p:extLst>
      <p:ext uri="{BB962C8B-B14F-4D97-AF65-F5344CB8AC3E}">
        <p14:creationId xmlns:p14="http://schemas.microsoft.com/office/powerpoint/2010/main" val="225308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65B76-0F65-6316-3D60-91B89E760434}"/>
              </a:ext>
            </a:extLst>
          </p:cNvPr>
          <p:cNvSpPr>
            <a:spLocks noGrp="1"/>
          </p:cNvSpPr>
          <p:nvPr>
            <p:ph type="title"/>
          </p:nvPr>
        </p:nvSpPr>
        <p:spPr/>
        <p:txBody>
          <a:bodyPr/>
          <a:lstStyle/>
          <a:p>
            <a:r>
              <a:rPr lang="zh-CN" altLang="en-US" b="1">
                <a:ea typeface="等线 Light"/>
              </a:rPr>
              <a:t>Backup Slides</a:t>
            </a:r>
            <a:endParaRPr lang="zh-CN" altLang="en-US" b="1"/>
          </a:p>
        </p:txBody>
      </p:sp>
    </p:spTree>
    <p:extLst>
      <p:ext uri="{BB962C8B-B14F-4D97-AF65-F5344CB8AC3E}">
        <p14:creationId xmlns:p14="http://schemas.microsoft.com/office/powerpoint/2010/main" val="1148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74A67-BAAE-A710-7571-6EC093755D60}"/>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Importance of Sparse Tensors in Deep Learning</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1F91CE3-E427-9EED-2FF1-9BD228A20C6F}"/>
              </a:ext>
            </a:extLst>
          </p:cNvPr>
          <p:cNvSpPr>
            <a:spLocks noGrp="1"/>
          </p:cNvSpPr>
          <p:nvPr>
            <p:ph idx="1"/>
          </p:nvPr>
        </p:nvSpPr>
        <p:spPr/>
        <p:txBody>
          <a:bodyPr>
            <a:normAutofit fontScale="92500"/>
          </a:bodyPr>
          <a:lstStyle/>
          <a:p>
            <a:r>
              <a:rPr lang="en-US" altLang="zh-CN" b="0" i="0" dirty="0">
                <a:solidFill>
                  <a:srgbClr val="24292F"/>
                </a:solidFill>
                <a:effectLst/>
                <a:latin typeface="Times New Roman" panose="02020603050405020304" pitchFamily="18" charset="0"/>
                <a:cs typeface="Times New Roman" panose="02020603050405020304" pitchFamily="18" charset="0"/>
              </a:rPr>
              <a:t>Sparse Tensors (Matrices, Vectors etc.) are tensors that have most entries being zero.</a:t>
            </a:r>
          </a:p>
          <a:p>
            <a:pPr marL="0" indent="0">
              <a:buNone/>
            </a:pPr>
            <a:endParaRPr lang="en-US" altLang="zh-CN" b="0" i="0" dirty="0">
              <a:solidFill>
                <a:srgbClr val="24292F"/>
              </a:solidFill>
              <a:effectLst/>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Sparse tensors are commonly used in modern deep learning models, especially in GNNs.</a:t>
            </a:r>
          </a:p>
          <a:p>
            <a:endParaRPr lang="en-US" altLang="zh-CN" dirty="0">
              <a:latin typeface="Times New Roman" panose="02020603050405020304" pitchFamily="18" charset="0"/>
              <a:cs typeface="Times New Roman" panose="02020603050405020304" pitchFamily="18" charset="0"/>
            </a:endParaRPr>
          </a:p>
          <a:p>
            <a:r>
              <a:rPr lang="en-US" altLang="zh-CN" b="0" i="0" dirty="0">
                <a:solidFill>
                  <a:srgbClr val="24292F"/>
                </a:solidFill>
                <a:effectLst/>
                <a:latin typeface="Times New Roman" panose="02020603050405020304" pitchFamily="18" charset="0"/>
                <a:cs typeface="Times New Roman" panose="02020603050405020304" pitchFamily="18" charset="0"/>
              </a:rPr>
              <a:t>For these tensors, more efficient storage formats exist that allows storing these tensors in compression. Such compression can potentially reduce memory consumption, improve computation speed and enable larger tensor sizes when the deep learning models are inherently sparse.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4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C3DEF-9686-5091-6E38-AD9EF46BE941}"/>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Sparse COO Tensors</a:t>
            </a:r>
            <a:endParaRPr lang="zh-CN" altLang="en-US" sz="4000" dirty="0"/>
          </a:p>
        </p:txBody>
      </p:sp>
      <p:sp>
        <p:nvSpPr>
          <p:cNvPr id="3" name="内容占位符 2">
            <a:extLst>
              <a:ext uri="{FF2B5EF4-FFF2-40B4-BE49-F238E27FC236}">
                <a16:creationId xmlns:a16="http://schemas.microsoft.com/office/drawing/2014/main" id="{9F799283-C8B8-6D3B-E6BB-F6A7FC23A7DD}"/>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We use the so-called Coordinate format, or COO format, as the storage format.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COO format, the specified elements are stored as tuples of element indices and the corresponding values.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first implement sparse arrays as the backend for sparse tensors. Through this approach, we need only to implement the unary and binary operations for sparse arrays and remain the </a:t>
            </a:r>
            <a:r>
              <a:rPr lang="en-US" altLang="zh-CN" dirty="0" err="1">
                <a:latin typeface="Times New Roman" panose="02020603050405020304" pitchFamily="18" charset="0"/>
                <a:cs typeface="Times New Roman" panose="02020603050405020304" pitchFamily="18" charset="0"/>
              </a:rPr>
              <a:t>Autodiff</a:t>
            </a:r>
            <a:r>
              <a:rPr lang="en-US" altLang="zh-CN" dirty="0">
                <a:latin typeface="Times New Roman" panose="02020603050405020304" pitchFamily="18" charset="0"/>
                <a:cs typeface="Times New Roman" panose="02020603050405020304" pitchFamily="18" charset="0"/>
              </a:rPr>
              <a:t> framework the same.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044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7</Slides>
  <Notes>0</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Office 主题</vt:lpstr>
      <vt:lpstr>Office 主题​​</vt:lpstr>
      <vt:lpstr>DLS Final Project: Implement a feature to support Sparse Arrays in Needle</vt:lpstr>
      <vt:lpstr>Sparse Tensors in Deep learning applications</vt:lpstr>
      <vt:lpstr>Sparse Tensors COO Formats</vt:lpstr>
      <vt:lpstr>Implementation of Sparse Arrays</vt:lpstr>
      <vt:lpstr>Backup Slides</vt:lpstr>
      <vt:lpstr>Importance of Sparse Tensors in Deep Learning</vt:lpstr>
      <vt:lpstr>Sparse COO Tensors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revision>258</cp:revision>
  <dcterms:created xsi:type="dcterms:W3CDTF">2022-12-26T14:03:31Z</dcterms:created>
  <dcterms:modified xsi:type="dcterms:W3CDTF">2022-12-27T03:38:59Z</dcterms:modified>
</cp:coreProperties>
</file>