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522E18-E8ED-4042-B6E4-770F0DC477B8}">
  <a:tblStyle styleId="{A2522E18-E8ED-4042-B6E4-770F0DC477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47c0795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47c0795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47c07957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47c07957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47c07957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47c07957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47c07957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47c07957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47c07957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47c07957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47c07957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47c07957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47c07957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47c07957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47c07957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47c07957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p:txBody>
      </p:sp>
      <p:pic>
        <p:nvPicPr>
          <p:cNvPr id="69" name="Google Shape;69;p13"/>
          <p:cNvPicPr preferRelativeResize="0"/>
          <p:nvPr/>
        </p:nvPicPr>
        <p:blipFill>
          <a:blip r:embed="rId3">
            <a:alphaModFix/>
          </a:blip>
          <a:stretch>
            <a:fillRect/>
          </a:stretch>
        </p:blipFill>
        <p:spPr>
          <a:xfrm>
            <a:off x="415657" y="0"/>
            <a:ext cx="8416638" cy="5143501"/>
          </a:xfrm>
          <a:prstGeom prst="rect">
            <a:avLst/>
          </a:prstGeom>
          <a:noFill/>
          <a:ln>
            <a:noFill/>
          </a:ln>
        </p:spPr>
      </p:pic>
      <p:sp>
        <p:nvSpPr>
          <p:cNvPr id="70" name="Google Shape;70;p13"/>
          <p:cNvSpPr txBox="1"/>
          <p:nvPr/>
        </p:nvSpPr>
        <p:spPr>
          <a:xfrm flipH="1" rot="-373">
            <a:off x="1897250" y="1647551"/>
            <a:ext cx="5523600" cy="11697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b="1" lang="en-GB" sz="3200"/>
              <a:t>Big Mountain Resort</a:t>
            </a:r>
            <a:endParaRPr b="1" sz="3200"/>
          </a:p>
          <a:p>
            <a:pPr indent="0" lvl="0" marL="914400" rtl="0" algn="l">
              <a:spcBef>
                <a:spcPts val="0"/>
              </a:spcBef>
              <a:spcAft>
                <a:spcPts val="0"/>
              </a:spcAft>
              <a:buNone/>
            </a:pPr>
            <a:r>
              <a:rPr b="1" lang="en-GB" sz="3200"/>
              <a:t>     </a:t>
            </a:r>
            <a:r>
              <a:rPr lang="en-GB" sz="1700"/>
              <a:t>BY- Harpreet Shoker</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Problem Identification</a:t>
            </a:r>
            <a:endParaRPr/>
          </a:p>
        </p:txBody>
      </p:sp>
      <p:sp>
        <p:nvSpPr>
          <p:cNvPr id="76" name="Google Shape;76;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070"/>
              <a:buFont typeface="Arial"/>
              <a:buNone/>
            </a:pPr>
            <a:r>
              <a:rPr lang="en-GB" sz="1900">
                <a:solidFill>
                  <a:srgbClr val="000000"/>
                </a:solidFill>
                <a:latin typeface="Arial"/>
                <a:ea typeface="Arial"/>
                <a:cs typeface="Arial"/>
                <a:sym typeface="Arial"/>
              </a:rPr>
              <a:t>Big Mountain Resort offers views of Glacier National Park and Flathead National Forest, with access to 105 trails and over  350,000  skiers and riders of all levels and abilities to ski or snowboard every year.In addition to 11 lifts the resort has recently installed an additional chair lift to help distribution of visitors resulting in increasing their operating costs by $1,540,000 for the season.The resort needs to find ideas to increase revenue with some changes that will either cut costs without undermining the ticket price or will support an even higher ticket price for the season.</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600">
                <a:highlight>
                  <a:schemeClr val="dk1"/>
                </a:highlight>
                <a:latin typeface="Arial"/>
                <a:ea typeface="Arial"/>
                <a:cs typeface="Arial"/>
                <a:sym typeface="Arial"/>
              </a:rPr>
              <a:t>Recommendations and key findings</a:t>
            </a:r>
            <a:endParaRPr b="1" sz="2600">
              <a:highlight>
                <a:schemeClr val="dk1"/>
              </a:highlight>
              <a:latin typeface="Arial"/>
              <a:ea typeface="Arial"/>
              <a:cs typeface="Arial"/>
              <a:sym typeface="Arial"/>
            </a:endParaRPr>
          </a:p>
        </p:txBody>
      </p:sp>
      <p:sp>
        <p:nvSpPr>
          <p:cNvPr id="82" name="Google Shape;82;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lnSpcReduction="20000"/>
          </a:bodyPr>
          <a:lstStyle/>
          <a:p>
            <a:pPr indent="-381000" lvl="0" marL="457200" rtl="0" algn="l">
              <a:spcBef>
                <a:spcPts val="1200"/>
              </a:spcBef>
              <a:spcAft>
                <a:spcPts val="0"/>
              </a:spcAft>
              <a:buClr>
                <a:srgbClr val="15162F"/>
              </a:buClr>
              <a:buSzPct val="100000"/>
              <a:buFont typeface="Arial"/>
              <a:buChar char="●"/>
            </a:pPr>
            <a:r>
              <a:rPr lang="en-GB" sz="9600">
                <a:solidFill>
                  <a:srgbClr val="15162F"/>
                </a:solidFill>
                <a:latin typeface="Arial"/>
                <a:ea typeface="Arial"/>
                <a:cs typeface="Arial"/>
                <a:sym typeface="Arial"/>
              </a:rPr>
              <a:t>Big Mountain is in top 90%</a:t>
            </a:r>
            <a:r>
              <a:rPr lang="en-GB" sz="9600">
                <a:solidFill>
                  <a:srgbClr val="9DBEF7"/>
                </a:solidFill>
                <a:latin typeface="Arial"/>
                <a:ea typeface="Arial"/>
                <a:cs typeface="Arial"/>
                <a:sym typeface="Arial"/>
              </a:rPr>
              <a:t> </a:t>
            </a:r>
            <a:r>
              <a:rPr lang="en-GB" sz="9600">
                <a:solidFill>
                  <a:srgbClr val="15162F"/>
                </a:solidFill>
                <a:latin typeface="Arial"/>
                <a:ea typeface="Arial"/>
                <a:cs typeface="Arial"/>
                <a:sym typeface="Arial"/>
              </a:rPr>
              <a:t>for key facilities compared to competitors.</a:t>
            </a:r>
            <a:endParaRPr sz="9600">
              <a:solidFill>
                <a:srgbClr val="15162F"/>
              </a:solidFill>
              <a:latin typeface="Arial"/>
              <a:ea typeface="Arial"/>
              <a:cs typeface="Arial"/>
              <a:sym typeface="Arial"/>
            </a:endParaRPr>
          </a:p>
          <a:p>
            <a:pPr indent="-381000" lvl="0" marL="457200" rtl="0" algn="l">
              <a:spcBef>
                <a:spcPts val="0"/>
              </a:spcBef>
              <a:spcAft>
                <a:spcPts val="0"/>
              </a:spcAft>
              <a:buClr>
                <a:srgbClr val="15162F"/>
              </a:buClr>
              <a:buSzPct val="100000"/>
              <a:buFont typeface="Arial"/>
              <a:buChar char="●"/>
            </a:pPr>
            <a:r>
              <a:rPr lang="en-GB" sz="9600">
                <a:solidFill>
                  <a:srgbClr val="000000"/>
                </a:solidFill>
                <a:highlight>
                  <a:srgbClr val="FFFFFF"/>
                </a:highlight>
                <a:latin typeface="Arial"/>
                <a:ea typeface="Arial"/>
                <a:cs typeface="Arial"/>
                <a:sym typeface="Arial"/>
              </a:rPr>
              <a:t>Big Mountain Resort’s current ticket price is  $81.00 and modelled price is $95.87 with room for $10.30 increase.</a:t>
            </a:r>
            <a:endParaRPr sz="9600">
              <a:solidFill>
                <a:srgbClr val="000000"/>
              </a:solidFill>
              <a:highlight>
                <a:srgbClr val="FFFFFF"/>
              </a:highlight>
              <a:latin typeface="Arial"/>
              <a:ea typeface="Arial"/>
              <a:cs typeface="Arial"/>
              <a:sym typeface="Arial"/>
            </a:endParaRPr>
          </a:p>
          <a:p>
            <a:pPr indent="-381000" lvl="0" marL="457200" rtl="0" algn="l">
              <a:spcBef>
                <a:spcPts val="0"/>
              </a:spcBef>
              <a:spcAft>
                <a:spcPts val="0"/>
              </a:spcAft>
              <a:buClr>
                <a:srgbClr val="000000"/>
              </a:buClr>
              <a:buSzPct val="100000"/>
              <a:buFont typeface="Arial"/>
              <a:buChar char="●"/>
            </a:pPr>
            <a:r>
              <a:rPr lang="en-GB" sz="9600">
                <a:solidFill>
                  <a:srgbClr val="000000"/>
                </a:solidFill>
                <a:highlight>
                  <a:srgbClr val="FFFFFF"/>
                </a:highlight>
                <a:latin typeface="Arial"/>
                <a:ea typeface="Arial"/>
                <a:cs typeface="Arial"/>
                <a:sym typeface="Arial"/>
              </a:rPr>
              <a:t>Adding a run, increasing the vertical drop by 150 feet and installing an additional chair lift</a:t>
            </a:r>
            <a:r>
              <a:rPr lang="en-GB" sz="9600">
                <a:solidFill>
                  <a:srgbClr val="000000"/>
                </a:solidFill>
                <a:latin typeface="Arial"/>
                <a:ea typeface="Arial"/>
                <a:cs typeface="Arial"/>
                <a:sym typeface="Arial"/>
              </a:rPr>
              <a:t> will increase revenue by $3.5M.</a:t>
            </a:r>
            <a:endParaRPr sz="96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ct val="100000"/>
              <a:buFont typeface="Arial"/>
              <a:buChar char="●"/>
            </a:pPr>
            <a:r>
              <a:rPr lang="en-GB" sz="9600">
                <a:solidFill>
                  <a:srgbClr val="000000"/>
                </a:solidFill>
                <a:latin typeface="Arial"/>
                <a:ea typeface="Arial"/>
                <a:cs typeface="Arial"/>
                <a:sym typeface="Arial"/>
              </a:rPr>
              <a:t>Eliminating less popular trails could decrease operating costs without much loss in revenue.</a:t>
            </a:r>
            <a:endParaRPr sz="9600">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400">
                <a:highlight>
                  <a:schemeClr val="dk1"/>
                </a:highlight>
              </a:rPr>
              <a:t>Modeling results and analysis</a:t>
            </a:r>
            <a:endParaRPr b="1" sz="4400">
              <a:highlight>
                <a:schemeClr val="dk1"/>
              </a:highlight>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50">
                <a:solidFill>
                  <a:srgbClr val="000000"/>
                </a:solidFill>
                <a:highlight>
                  <a:srgbClr val="FFFFFF"/>
                </a:highlight>
                <a:latin typeface="Arial"/>
                <a:ea typeface="Arial"/>
                <a:cs typeface="Arial"/>
                <a:sym typeface="Arial"/>
              </a:rPr>
              <a:t>Features that came up as important in our initial and final model are ranked accordingly:</a:t>
            </a:r>
            <a:endParaRPr sz="1850">
              <a:solidFill>
                <a:srgbClr val="000000"/>
              </a:solidFill>
              <a:highlight>
                <a:srgbClr val="FFFFFF"/>
              </a:highlight>
              <a:latin typeface="Arial"/>
              <a:ea typeface="Arial"/>
              <a:cs typeface="Arial"/>
              <a:sym typeface="Arial"/>
            </a:endParaRPr>
          </a:p>
          <a:p>
            <a:pPr indent="-346075" lvl="0" marL="457200" rtl="0" algn="l">
              <a:spcBef>
                <a:spcPts val="1100"/>
              </a:spcBef>
              <a:spcAft>
                <a:spcPts val="0"/>
              </a:spcAft>
              <a:buClr>
                <a:srgbClr val="000000"/>
              </a:buClr>
              <a:buSzPts val="1850"/>
              <a:buFont typeface="Arial"/>
              <a:buChar char="●"/>
            </a:pPr>
            <a:r>
              <a:rPr lang="en-GB" sz="1850">
                <a:solidFill>
                  <a:srgbClr val="000000"/>
                </a:solidFill>
                <a:highlight>
                  <a:srgbClr val="FFFFFF"/>
                </a:highlight>
                <a:latin typeface="Arial"/>
                <a:ea typeface="Arial"/>
                <a:cs typeface="Arial"/>
                <a:sym typeface="Arial"/>
              </a:rPr>
              <a:t>fastQuads</a:t>
            </a:r>
            <a:endParaRPr sz="1850">
              <a:solidFill>
                <a:srgbClr val="000000"/>
              </a:solidFill>
              <a:highlight>
                <a:srgbClr val="FFFFFF"/>
              </a:highlight>
              <a:latin typeface="Arial"/>
              <a:ea typeface="Arial"/>
              <a:cs typeface="Arial"/>
              <a:sym typeface="Arial"/>
            </a:endParaRPr>
          </a:p>
          <a:p>
            <a:pPr indent="-346075" lvl="0" marL="457200" rtl="0" algn="l">
              <a:spcBef>
                <a:spcPts val="0"/>
              </a:spcBef>
              <a:spcAft>
                <a:spcPts val="0"/>
              </a:spcAft>
              <a:buClr>
                <a:srgbClr val="000000"/>
              </a:buClr>
              <a:buSzPts val="1850"/>
              <a:buFont typeface="Arial"/>
              <a:buChar char="●"/>
            </a:pPr>
            <a:r>
              <a:rPr lang="en-GB" sz="1850">
                <a:solidFill>
                  <a:srgbClr val="000000"/>
                </a:solidFill>
                <a:highlight>
                  <a:srgbClr val="FFFFFF"/>
                </a:highlight>
                <a:latin typeface="Arial"/>
                <a:ea typeface="Arial"/>
                <a:cs typeface="Arial"/>
                <a:sym typeface="Arial"/>
              </a:rPr>
              <a:t> Runs</a:t>
            </a:r>
            <a:endParaRPr sz="1850">
              <a:solidFill>
                <a:srgbClr val="000000"/>
              </a:solidFill>
              <a:highlight>
                <a:srgbClr val="FFFFFF"/>
              </a:highlight>
              <a:latin typeface="Arial"/>
              <a:ea typeface="Arial"/>
              <a:cs typeface="Arial"/>
              <a:sym typeface="Arial"/>
            </a:endParaRPr>
          </a:p>
          <a:p>
            <a:pPr indent="-346075" lvl="0" marL="457200" rtl="0" algn="l">
              <a:spcBef>
                <a:spcPts val="0"/>
              </a:spcBef>
              <a:spcAft>
                <a:spcPts val="0"/>
              </a:spcAft>
              <a:buClr>
                <a:srgbClr val="000000"/>
              </a:buClr>
              <a:buSzPts val="1850"/>
              <a:buFont typeface="Arial"/>
              <a:buChar char="●"/>
            </a:pPr>
            <a:r>
              <a:rPr lang="en-GB" sz="1850">
                <a:solidFill>
                  <a:srgbClr val="000000"/>
                </a:solidFill>
                <a:highlight>
                  <a:srgbClr val="FFFFFF"/>
                </a:highlight>
                <a:latin typeface="Arial"/>
                <a:ea typeface="Arial"/>
                <a:cs typeface="Arial"/>
                <a:sym typeface="Arial"/>
              </a:rPr>
              <a:t>Area for Snow Making</a:t>
            </a:r>
            <a:endParaRPr sz="1850">
              <a:solidFill>
                <a:srgbClr val="000000"/>
              </a:solidFill>
              <a:highlight>
                <a:srgbClr val="FFFFFF"/>
              </a:highlight>
              <a:latin typeface="Arial"/>
              <a:ea typeface="Arial"/>
              <a:cs typeface="Arial"/>
              <a:sym typeface="Arial"/>
            </a:endParaRPr>
          </a:p>
          <a:p>
            <a:pPr indent="-346075" lvl="0" marL="457200" rtl="0" algn="l">
              <a:spcBef>
                <a:spcPts val="0"/>
              </a:spcBef>
              <a:spcAft>
                <a:spcPts val="0"/>
              </a:spcAft>
              <a:buClr>
                <a:srgbClr val="000000"/>
              </a:buClr>
              <a:buSzPts val="1850"/>
              <a:buFont typeface="Arial"/>
              <a:buChar char="●"/>
            </a:pPr>
            <a:r>
              <a:rPr lang="en-GB" sz="1850">
                <a:solidFill>
                  <a:srgbClr val="000000"/>
                </a:solidFill>
                <a:highlight>
                  <a:srgbClr val="FFFFFF"/>
                </a:highlight>
                <a:latin typeface="Arial"/>
                <a:ea typeface="Arial"/>
                <a:cs typeface="Arial"/>
                <a:sym typeface="Arial"/>
              </a:rPr>
              <a:t>Height of the resort's vertical drop</a:t>
            </a:r>
            <a:endParaRPr sz="1850">
              <a:solidFill>
                <a:srgbClr val="000000"/>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pic>
        <p:nvPicPr>
          <p:cNvPr id="89" name="Google Shape;89;p16"/>
          <p:cNvPicPr preferRelativeResize="0"/>
          <p:nvPr/>
        </p:nvPicPr>
        <p:blipFill>
          <a:blip r:embed="rId3">
            <a:alphaModFix/>
          </a:blip>
          <a:stretch>
            <a:fillRect/>
          </a:stretch>
        </p:blipFill>
        <p:spPr>
          <a:xfrm>
            <a:off x="5045550" y="2328349"/>
            <a:ext cx="3504701" cy="2815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400">
                <a:highlight>
                  <a:schemeClr val="dk1"/>
                </a:highlight>
              </a:rPr>
              <a:t>Modeling results and analysis</a:t>
            </a:r>
            <a:endParaRPr/>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7"/>
          <p:cNvPicPr preferRelativeResize="0"/>
          <p:nvPr/>
        </p:nvPicPr>
        <p:blipFill>
          <a:blip r:embed="rId3">
            <a:alphaModFix/>
          </a:blip>
          <a:stretch>
            <a:fillRect/>
          </a:stretch>
        </p:blipFill>
        <p:spPr>
          <a:xfrm>
            <a:off x="521000" y="1980925"/>
            <a:ext cx="4050999" cy="2227375"/>
          </a:xfrm>
          <a:prstGeom prst="rect">
            <a:avLst/>
          </a:prstGeom>
          <a:noFill/>
          <a:ln>
            <a:noFill/>
          </a:ln>
        </p:spPr>
      </p:pic>
      <p:pic>
        <p:nvPicPr>
          <p:cNvPr id="97" name="Google Shape;97;p17"/>
          <p:cNvPicPr preferRelativeResize="0"/>
          <p:nvPr/>
        </p:nvPicPr>
        <p:blipFill>
          <a:blip r:embed="rId4">
            <a:alphaModFix/>
          </a:blip>
          <a:stretch>
            <a:fillRect/>
          </a:stretch>
        </p:blipFill>
        <p:spPr>
          <a:xfrm>
            <a:off x="4731975" y="2025125"/>
            <a:ext cx="3962025" cy="2138971"/>
          </a:xfrm>
          <a:prstGeom prst="rect">
            <a:avLst/>
          </a:prstGeom>
          <a:noFill/>
          <a:ln>
            <a:noFill/>
          </a:ln>
        </p:spPr>
      </p:pic>
      <p:sp>
        <p:nvSpPr>
          <p:cNvPr id="98" name="Google Shape;98;p17"/>
          <p:cNvSpPr txBox="1"/>
          <p:nvPr/>
        </p:nvSpPr>
        <p:spPr>
          <a:xfrm flipH="1">
            <a:off x="5250425" y="4249425"/>
            <a:ext cx="31662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highlight>
                  <a:srgbClr val="FFFFFF"/>
                </a:highlight>
              </a:rPr>
              <a:t>The  plot shows where Big Mountain sits overall amongst all resorts  for just other resorts in Montana.</a:t>
            </a:r>
            <a:endParaRPr>
              <a:latin typeface="Roboto"/>
              <a:ea typeface="Roboto"/>
              <a:cs typeface="Roboto"/>
              <a:sym typeface="Roboto"/>
            </a:endParaRPr>
          </a:p>
        </p:txBody>
      </p:sp>
      <p:sp>
        <p:nvSpPr>
          <p:cNvPr id="99" name="Google Shape;99;p17"/>
          <p:cNvSpPr txBox="1"/>
          <p:nvPr/>
        </p:nvSpPr>
        <p:spPr>
          <a:xfrm>
            <a:off x="748150" y="4422075"/>
            <a:ext cx="3823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highlight>
                  <a:srgbClr val="FFFFFF"/>
                </a:highlight>
              </a:rPr>
              <a:t> The plot shows where Big Mountain sits overall amongst all resorts for price</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60950" y="1098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400">
                <a:highlight>
                  <a:schemeClr val="dk1"/>
                </a:highlight>
              </a:rPr>
              <a:t>Modeling results and analysis</a:t>
            </a:r>
            <a:endParaRPr/>
          </a:p>
        </p:txBody>
      </p:sp>
      <p:sp>
        <p:nvSpPr>
          <p:cNvPr id="105" name="Google Shape;105;p18"/>
          <p:cNvSpPr txBox="1"/>
          <p:nvPr>
            <p:ph idx="1" type="body"/>
          </p:nvPr>
        </p:nvSpPr>
        <p:spPr>
          <a:xfrm>
            <a:off x="460950" y="1597375"/>
            <a:ext cx="8233200" cy="303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highlight>
                  <a:srgbClr val="FFFFFF"/>
                </a:highlight>
                <a:latin typeface="Arial"/>
                <a:ea typeface="Arial"/>
                <a:cs typeface="Arial"/>
                <a:sym typeface="Arial"/>
              </a:rPr>
              <a:t>For predicting best ticket price for Big Mountain Resort we first built a pipeline which involves the following steps:</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GB">
                <a:solidFill>
                  <a:srgbClr val="000000"/>
                </a:solidFill>
                <a:highlight>
                  <a:srgbClr val="FFFFFF"/>
                </a:highlight>
                <a:latin typeface="Arial"/>
                <a:ea typeface="Arial"/>
                <a:cs typeface="Arial"/>
                <a:sym typeface="Arial"/>
              </a:rPr>
              <a:t>Imputing missing values with median / mean.</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GB">
                <a:solidFill>
                  <a:srgbClr val="000000"/>
                </a:solidFill>
                <a:highlight>
                  <a:srgbClr val="FFFFFF"/>
                </a:highlight>
                <a:latin typeface="Arial"/>
                <a:ea typeface="Arial"/>
                <a:cs typeface="Arial"/>
                <a:sym typeface="Arial"/>
              </a:rPr>
              <a:t>Scale the data to zero mean and unit variance</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GB">
                <a:solidFill>
                  <a:srgbClr val="000000"/>
                </a:solidFill>
                <a:highlight>
                  <a:srgbClr val="FFFFFF"/>
                </a:highlight>
                <a:latin typeface="Arial"/>
                <a:ea typeface="Arial"/>
                <a:cs typeface="Arial"/>
                <a:sym typeface="Arial"/>
              </a:rPr>
              <a:t>Select the k best features based on univariate statistical tests.</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GB">
                <a:solidFill>
                  <a:srgbClr val="000000"/>
                </a:solidFill>
                <a:highlight>
                  <a:srgbClr val="FFFFFF"/>
                </a:highlight>
                <a:latin typeface="Arial"/>
                <a:ea typeface="Arial"/>
                <a:cs typeface="Arial"/>
                <a:sym typeface="Arial"/>
              </a:rPr>
              <a:t>Applying the machine learning model.</a:t>
            </a:r>
            <a:endParaRPr/>
          </a:p>
        </p:txBody>
      </p:sp>
      <p:graphicFrame>
        <p:nvGraphicFramePr>
          <p:cNvPr id="106" name="Google Shape;106;p18"/>
          <p:cNvGraphicFramePr/>
          <p:nvPr/>
        </p:nvGraphicFramePr>
        <p:xfrm>
          <a:off x="877050" y="3685675"/>
          <a:ext cx="3000000" cy="3000000"/>
        </p:xfrm>
        <a:graphic>
          <a:graphicData uri="http://schemas.openxmlformats.org/drawingml/2006/table">
            <a:tbl>
              <a:tblPr>
                <a:noFill/>
                <a:tableStyleId>{A2522E18-E8ED-4042-B6E4-770F0DC477B8}</a:tableStyleId>
              </a:tblPr>
              <a:tblGrid>
                <a:gridCol w="3619500"/>
                <a:gridCol w="3619500"/>
              </a:tblGrid>
              <a:tr h="381000">
                <a:tc>
                  <a:txBody>
                    <a:bodyPr/>
                    <a:lstStyle/>
                    <a:p>
                      <a:pPr indent="0" lvl="0" marL="0" rtl="0" algn="l">
                        <a:spcBef>
                          <a:spcPts val="0"/>
                        </a:spcBef>
                        <a:spcAft>
                          <a:spcPts val="0"/>
                        </a:spcAft>
                        <a:buNone/>
                      </a:pPr>
                      <a:r>
                        <a:rPr lang="en-GB"/>
                        <a:t>              </a:t>
                      </a:r>
                      <a:r>
                        <a:rPr b="1" lang="en-GB">
                          <a:solidFill>
                            <a:schemeClr val="dk1"/>
                          </a:solidFill>
                        </a:rPr>
                        <a:t>     Models </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lang="en-GB">
                          <a:highlight>
                            <a:schemeClr val="lt1"/>
                          </a:highlight>
                        </a:rPr>
                        <a:t>           </a:t>
                      </a:r>
                      <a:r>
                        <a:rPr b="1" lang="en-GB">
                          <a:solidFill>
                            <a:schemeClr val="dk1"/>
                          </a:solidFill>
                          <a:highlight>
                            <a:schemeClr val="lt1"/>
                          </a:highlight>
                        </a:rPr>
                        <a:t> Results</a:t>
                      </a:r>
                      <a:endParaRPr b="1">
                        <a:solidFill>
                          <a:schemeClr val="dk1"/>
                        </a:solidFill>
                        <a:highlight>
                          <a:schemeClr val="lt1"/>
                        </a:highlight>
                      </a:endParaRPr>
                    </a:p>
                  </a:txBody>
                  <a:tcPr marT="91425" marB="91425" marR="91425" marL="91425"/>
                </a:tc>
              </a:tr>
              <a:tr h="381000">
                <a:tc>
                  <a:txBody>
                    <a:bodyPr/>
                    <a:lstStyle/>
                    <a:p>
                      <a:pPr indent="0" lvl="0" marL="0" rtl="0" algn="l">
                        <a:spcBef>
                          <a:spcPts val="0"/>
                        </a:spcBef>
                        <a:spcAft>
                          <a:spcPts val="0"/>
                        </a:spcAft>
                        <a:buNone/>
                      </a:pPr>
                      <a:r>
                        <a:rPr lang="en-GB"/>
                        <a:t>Linear Regression Model</a:t>
                      </a:r>
                      <a:endParaRPr/>
                    </a:p>
                  </a:txBody>
                  <a:tcPr marT="91425" marB="91425" marR="91425" marL="91425"/>
                </a:tc>
                <a:tc>
                  <a:txBody>
                    <a:bodyPr/>
                    <a:lstStyle/>
                    <a:p>
                      <a:pPr indent="0" lvl="0" marL="0" rtl="0" algn="l">
                        <a:spcBef>
                          <a:spcPts val="0"/>
                        </a:spcBef>
                        <a:spcAft>
                          <a:spcPts val="0"/>
                        </a:spcAft>
                        <a:buNone/>
                      </a:pPr>
                      <a:r>
                        <a:rPr lang="en-GB"/>
                        <a:t>Mean Absolute </a:t>
                      </a:r>
                      <a:r>
                        <a:rPr lang="en-GB"/>
                        <a:t>error</a:t>
                      </a:r>
                      <a:r>
                        <a:rPr lang="en-GB"/>
                        <a:t>(MAE) = 11.79</a:t>
                      </a:r>
                      <a:endParaRPr/>
                    </a:p>
                  </a:txBody>
                  <a:tcPr marT="91425" marB="91425" marR="91425" marL="91425"/>
                </a:tc>
              </a:tr>
              <a:tr h="381000">
                <a:tc>
                  <a:txBody>
                    <a:bodyPr/>
                    <a:lstStyle/>
                    <a:p>
                      <a:pPr indent="0" lvl="0" marL="0" rtl="0" algn="l">
                        <a:spcBef>
                          <a:spcPts val="0"/>
                        </a:spcBef>
                        <a:spcAft>
                          <a:spcPts val="0"/>
                        </a:spcAft>
                        <a:buNone/>
                      </a:pPr>
                      <a:r>
                        <a:rPr lang="en-GB"/>
                        <a:t>Random Forest Model</a:t>
                      </a:r>
                      <a:endParaRPr/>
                    </a:p>
                  </a:txBody>
                  <a:tcPr marT="91425" marB="91425" marR="91425" marL="91425"/>
                </a:tc>
                <a:tc>
                  <a:txBody>
                    <a:bodyPr/>
                    <a:lstStyle/>
                    <a:p>
                      <a:pPr indent="0" lvl="0" marL="0" rtl="0" algn="l">
                        <a:spcBef>
                          <a:spcPts val="0"/>
                        </a:spcBef>
                        <a:spcAft>
                          <a:spcPts val="0"/>
                        </a:spcAft>
                        <a:buNone/>
                      </a:pPr>
                      <a:r>
                        <a:rPr lang="en-GB"/>
                        <a:t>Mean Absolute error(MAE) = 9.53</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flipH="1">
            <a:off x="471900" y="490625"/>
            <a:ext cx="8222100" cy="248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sz="2400">
                <a:highlight>
                  <a:schemeClr val="dk1"/>
                </a:highlight>
              </a:rPr>
              <a:t>Modeling results and analysis</a:t>
            </a:r>
            <a:endParaRPr/>
          </a:p>
        </p:txBody>
      </p:sp>
      <p:sp>
        <p:nvSpPr>
          <p:cNvPr id="112" name="Google Shape;112;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3" name="Google Shape;113;p19"/>
          <p:cNvGraphicFramePr/>
          <p:nvPr/>
        </p:nvGraphicFramePr>
        <p:xfrm>
          <a:off x="141200" y="959792"/>
          <a:ext cx="3000000" cy="3000000"/>
        </p:xfrm>
        <a:graphic>
          <a:graphicData uri="http://schemas.openxmlformats.org/drawingml/2006/table">
            <a:tbl>
              <a:tblPr>
                <a:noFill/>
                <a:tableStyleId>{A2522E18-E8ED-4042-B6E4-770F0DC477B8}</a:tableStyleId>
              </a:tblPr>
              <a:tblGrid>
                <a:gridCol w="3167950"/>
                <a:gridCol w="1542950"/>
              </a:tblGrid>
              <a:tr h="782075">
                <a:tc>
                  <a:txBody>
                    <a:bodyPr/>
                    <a:lstStyle/>
                    <a:p>
                      <a:pPr indent="0" lvl="0" marL="0" rtl="0" algn="l">
                        <a:spcBef>
                          <a:spcPts val="0"/>
                        </a:spcBef>
                        <a:spcAft>
                          <a:spcPts val="0"/>
                        </a:spcAft>
                        <a:buNone/>
                      </a:pPr>
                      <a:r>
                        <a:rPr b="1" lang="en-GB" sz="1500">
                          <a:solidFill>
                            <a:schemeClr val="dk1"/>
                          </a:solidFill>
                        </a:rPr>
                        <a:t>        </a:t>
                      </a:r>
                      <a:r>
                        <a:rPr b="1" lang="en-GB" sz="1500">
                          <a:solidFill>
                            <a:schemeClr val="lt1"/>
                          </a:solidFill>
                        </a:rPr>
                        <a:t>Scenario</a:t>
                      </a:r>
                      <a:endParaRPr b="1" sz="1500">
                        <a:solidFill>
                          <a:schemeClr val="lt1"/>
                        </a:solidFill>
                      </a:endParaRPr>
                    </a:p>
                  </a:txBody>
                  <a:tcPr marT="91425" marB="91425" marR="91425" marL="91425"/>
                </a:tc>
                <a:tc>
                  <a:txBody>
                    <a:bodyPr/>
                    <a:lstStyle/>
                    <a:p>
                      <a:pPr indent="0" lvl="0" marL="0" rtl="0" algn="l">
                        <a:spcBef>
                          <a:spcPts val="0"/>
                        </a:spcBef>
                        <a:spcAft>
                          <a:spcPts val="0"/>
                        </a:spcAft>
                        <a:buNone/>
                      </a:pPr>
                      <a:r>
                        <a:rPr b="1" lang="en-GB" sz="1500">
                          <a:solidFill>
                            <a:schemeClr val="lt1"/>
                          </a:solidFill>
                        </a:rPr>
                        <a:t>    Ticket Price/Revenue</a:t>
                      </a:r>
                      <a:endParaRPr b="1" sz="1500">
                        <a:solidFill>
                          <a:schemeClr val="lt1"/>
                        </a:solidFill>
                      </a:endParaRPr>
                    </a:p>
                  </a:txBody>
                  <a:tcPr marT="91425" marB="91425" marR="91425" marL="91425"/>
                </a:tc>
              </a:tr>
              <a:tr h="713025">
                <a:tc>
                  <a:txBody>
                    <a:bodyPr/>
                    <a:lstStyle/>
                    <a:p>
                      <a:pPr indent="0" lvl="0" marL="0" rtl="0" algn="l">
                        <a:spcBef>
                          <a:spcPts val="0"/>
                        </a:spcBef>
                        <a:spcAft>
                          <a:spcPts val="0"/>
                        </a:spcAft>
                        <a:buNone/>
                      </a:pPr>
                      <a:r>
                        <a:rPr lang="en-GB"/>
                        <a:t>1. </a:t>
                      </a:r>
                      <a:r>
                        <a:rPr lang="en-GB"/>
                        <a:t>Closing upto 10 of least used runs.</a:t>
                      </a:r>
                      <a:endParaRPr/>
                    </a:p>
                  </a:txBody>
                  <a:tcPr marT="91425" marB="91425" marR="91425" marL="91425"/>
                </a:tc>
                <a:tc>
                  <a:txBody>
                    <a:bodyPr/>
                    <a:lstStyle/>
                    <a:p>
                      <a:pPr indent="0" lvl="0" marL="0" rtl="0" algn="l">
                        <a:spcBef>
                          <a:spcPts val="0"/>
                        </a:spcBef>
                        <a:spcAft>
                          <a:spcPts val="0"/>
                        </a:spcAft>
                        <a:buNone/>
                      </a:pPr>
                      <a:r>
                        <a:rPr lang="en-GB"/>
                        <a:t>-$ 1.81 and -$3.2M</a:t>
                      </a:r>
                      <a:endParaRPr/>
                    </a:p>
                  </a:txBody>
                  <a:tcPr marT="91425" marB="91425" marR="91425" marL="91425"/>
                </a:tc>
              </a:tr>
              <a:tr h="873975">
                <a:tc>
                  <a:txBody>
                    <a:bodyPr/>
                    <a:lstStyle/>
                    <a:p>
                      <a:pPr indent="0" lvl="0" marL="0" rtl="0" algn="l">
                        <a:lnSpc>
                          <a:spcPct val="115000"/>
                        </a:lnSpc>
                        <a:spcBef>
                          <a:spcPts val="0"/>
                        </a:spcBef>
                        <a:spcAft>
                          <a:spcPts val="600"/>
                        </a:spcAft>
                        <a:buNone/>
                      </a:pPr>
                      <a:r>
                        <a:rPr lang="en-GB">
                          <a:highlight>
                            <a:srgbClr val="FFFFFF"/>
                          </a:highlight>
                        </a:rPr>
                        <a:t>2. Add a run, increase the vertical drop by 150 feet and install an additional chair lift</a:t>
                      </a:r>
                      <a:endParaRPr sz="1600"/>
                    </a:p>
                  </a:txBody>
                  <a:tcPr marT="91425" marB="91425" marR="91425" marL="91425"/>
                </a:tc>
                <a:tc>
                  <a:txBody>
                    <a:bodyPr/>
                    <a:lstStyle/>
                    <a:p>
                      <a:pPr indent="0" lvl="0" marL="0" rtl="0" algn="l">
                        <a:lnSpc>
                          <a:spcPct val="115000"/>
                        </a:lnSpc>
                        <a:spcBef>
                          <a:spcPts val="0"/>
                        </a:spcBef>
                        <a:spcAft>
                          <a:spcPts val="0"/>
                        </a:spcAft>
                        <a:buNone/>
                      </a:pPr>
                      <a:r>
                        <a:rPr lang="en-GB" sz="1350"/>
                        <a:t>$1.99 ($3.5M)</a:t>
                      </a:r>
                      <a:endParaRPr sz="1350"/>
                    </a:p>
                    <a:p>
                      <a:pPr indent="0" lvl="0" marL="0" rtl="0" algn="l">
                        <a:spcBef>
                          <a:spcPts val="0"/>
                        </a:spcBef>
                        <a:spcAft>
                          <a:spcPts val="0"/>
                        </a:spcAft>
                        <a:buNone/>
                      </a:pPr>
                      <a:r>
                        <a:t/>
                      </a:r>
                      <a:endParaRPr/>
                    </a:p>
                  </a:txBody>
                  <a:tcPr marT="91425" marB="91425" marR="91425" marL="91425"/>
                </a:tc>
              </a:tr>
              <a:tr h="668150">
                <a:tc>
                  <a:txBody>
                    <a:bodyPr/>
                    <a:lstStyle/>
                    <a:p>
                      <a:pPr indent="0" lvl="0" marL="0" rtl="0" algn="l">
                        <a:lnSpc>
                          <a:spcPct val="115000"/>
                        </a:lnSpc>
                        <a:spcBef>
                          <a:spcPts val="0"/>
                        </a:spcBef>
                        <a:spcAft>
                          <a:spcPts val="0"/>
                        </a:spcAft>
                        <a:buNone/>
                      </a:pPr>
                      <a:r>
                        <a:rPr b="1" lang="en-GB" sz="1350"/>
                        <a:t>3.  </a:t>
                      </a:r>
                      <a:r>
                        <a:rPr lang="en-GB" sz="1350"/>
                        <a:t>Same as number 2 but adding 2 acres of snow making cover.</a:t>
                      </a:r>
                      <a:endParaRPr sz="1350"/>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GB" sz="1350"/>
                        <a:t>$1.99 ($3.5M)</a:t>
                      </a:r>
                      <a:endParaRPr/>
                    </a:p>
                  </a:txBody>
                  <a:tcPr marT="91425" marB="91425" marR="91425" marL="91425"/>
                </a:tc>
              </a:tr>
              <a:tr h="932275">
                <a:tc>
                  <a:txBody>
                    <a:bodyPr/>
                    <a:lstStyle/>
                    <a:p>
                      <a:pPr indent="0" lvl="0" marL="0" rtl="0" algn="l">
                        <a:spcBef>
                          <a:spcPts val="0"/>
                        </a:spcBef>
                        <a:spcAft>
                          <a:spcPts val="0"/>
                        </a:spcAft>
                        <a:buNone/>
                      </a:pPr>
                      <a:r>
                        <a:rPr lang="en-GB"/>
                        <a:t>4. I</a:t>
                      </a:r>
                      <a:r>
                        <a:rPr lang="en-GB" sz="1350"/>
                        <a:t>ncrease the longest run by 0.2 mile to boast 3.5 miles length, requiring an additional snow making coverage of 4 acres.</a:t>
                      </a:r>
                      <a:endParaRPr sz="1350"/>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GB" sz="1350"/>
                        <a:t>No effect ($0)</a:t>
                      </a:r>
                      <a:endParaRPr sz="1350"/>
                    </a:p>
                    <a:p>
                      <a:pPr indent="0" lvl="0" marL="0" rtl="0" algn="l">
                        <a:spcBef>
                          <a:spcPts val="0"/>
                        </a:spcBef>
                        <a:spcAft>
                          <a:spcPts val="0"/>
                        </a:spcAft>
                        <a:buNone/>
                      </a:pPr>
                      <a:r>
                        <a:t/>
                      </a:r>
                      <a:endParaRPr/>
                    </a:p>
                  </a:txBody>
                  <a:tcPr marT="91425" marB="91425" marR="91425" marL="91425"/>
                </a:tc>
              </a:tr>
            </a:tbl>
          </a:graphicData>
        </a:graphic>
      </p:graphicFrame>
      <p:pic>
        <p:nvPicPr>
          <p:cNvPr id="114" name="Google Shape;114;p19"/>
          <p:cNvPicPr preferRelativeResize="0"/>
          <p:nvPr/>
        </p:nvPicPr>
        <p:blipFill>
          <a:blip r:embed="rId3">
            <a:alphaModFix/>
          </a:blip>
          <a:stretch>
            <a:fillRect/>
          </a:stretch>
        </p:blipFill>
        <p:spPr>
          <a:xfrm>
            <a:off x="4852100" y="2376700"/>
            <a:ext cx="4105250" cy="218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600"/>
              <a:t>Summary and Results</a:t>
            </a:r>
            <a:endParaRPr b="1" sz="2600"/>
          </a:p>
        </p:txBody>
      </p:sp>
      <p:sp>
        <p:nvSpPr>
          <p:cNvPr id="120" name="Google Shape;12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1200"/>
              </a:spcBef>
              <a:spcAft>
                <a:spcPts val="0"/>
              </a:spcAft>
              <a:buClr>
                <a:srgbClr val="000000"/>
              </a:buClr>
              <a:buSzPct val="100000"/>
              <a:buFont typeface="Arial"/>
              <a:buChar char="●"/>
            </a:pPr>
            <a:r>
              <a:rPr lang="en-GB">
                <a:solidFill>
                  <a:srgbClr val="000000"/>
                </a:solidFill>
                <a:latin typeface="Arial"/>
                <a:ea typeface="Arial"/>
                <a:cs typeface="Arial"/>
                <a:sym typeface="Arial"/>
              </a:rPr>
              <a:t>Big Mountain Resort’s ticket prices can be increased to $95 to increase seasonal revenue without affecting operating costs. This conclusion comes from applying a random forest model to a dataset of facilities from peer ski resorts across the country</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GB">
                <a:solidFill>
                  <a:srgbClr val="000000"/>
                </a:solidFill>
                <a:latin typeface="Arial"/>
                <a:ea typeface="Arial"/>
                <a:cs typeface="Arial"/>
                <a:sym typeface="Arial"/>
              </a:rPr>
              <a:t>Using our model, we predict that adding a trail to increase vertical drop can further increase revenue by $3.5M, leading to a profit of $2M when accounting for the required chairlift.</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Char char="●"/>
            </a:pPr>
            <a:r>
              <a:rPr lang="en-GB">
                <a:solidFill>
                  <a:srgbClr val="000000"/>
                </a:solidFill>
                <a:highlight>
                  <a:srgbClr val="FFFFFF"/>
                </a:highlight>
                <a:latin typeface="Arial"/>
                <a:ea typeface="Arial"/>
                <a:cs typeface="Arial"/>
                <a:sym typeface="Arial"/>
              </a:rPr>
              <a:t>We could perform more analysis on less important features that contribute little to the price so cutting costs on these features may reduce the costs.</a:t>
            </a:r>
            <a:endParaRPr>
              <a:solidFill>
                <a:srgbClr val="000000"/>
              </a:solidFill>
              <a:highlight>
                <a:srgbClr val="FFFFFF"/>
              </a:highlight>
              <a:latin typeface="Arial"/>
              <a:ea typeface="Arial"/>
              <a:cs typeface="Arial"/>
              <a:sym typeface="Arial"/>
            </a:endParaRPr>
          </a:p>
          <a:p>
            <a:pPr indent="-334327" lvl="0" marL="457200" rtl="0" algn="l">
              <a:spcBef>
                <a:spcPts val="0"/>
              </a:spcBef>
              <a:spcAft>
                <a:spcPts val="0"/>
              </a:spcAft>
              <a:buClr>
                <a:srgbClr val="313131"/>
              </a:buClr>
              <a:buSzPct val="100000"/>
              <a:buChar char="●"/>
            </a:pPr>
            <a:r>
              <a:rPr lang="en-GB">
                <a:solidFill>
                  <a:srgbClr val="313131"/>
                </a:solidFill>
              </a:rPr>
              <a:t>Closing least used runs might be helpful in reducing operation costs.</a:t>
            </a:r>
            <a:endParaRPr>
              <a:solidFill>
                <a:srgbClr val="31313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6" name="Google Shape;126;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a:t>
            </a:r>
            <a:r>
              <a:rPr lang="en-GB" sz="3600">
                <a:solidFill>
                  <a:schemeClr val="dk1"/>
                </a:solidFill>
              </a:rPr>
              <a:t>	THANK YOU</a:t>
            </a:r>
            <a:endParaRPr sz="3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