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919934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9199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0814fab52f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0814fab52f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0814fab52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0814fab52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0814fab52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0814fab52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c6f919934_0_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c6f91993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0814fab52f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0814fab52f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0814fab52f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0814fab52f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0814fab52f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0814fab52f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0814fab52f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0814fab52f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0814fab52f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0814fab52f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0814fab52f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0814fab52f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6f919934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91993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0814fab52f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0814fab52f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6f919934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6f91993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0814fab52f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0814fab52f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6f919934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6f91993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0814fab52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0814fab52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0814fab52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0814fab52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0814fab52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0814fab52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0814fab52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0814fab52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Financial Fraud Detection Using Machine Learning Techniques</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By - Harpreet Shoker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259525" y="0"/>
            <a:ext cx="8423400" cy="70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t>Correlation Plot of variables against target variable</a:t>
            </a:r>
            <a:endParaRPr sz="1800"/>
          </a:p>
        </p:txBody>
      </p:sp>
      <p:pic>
        <p:nvPicPr>
          <p:cNvPr id="131" name="Google Shape;131;p22"/>
          <p:cNvPicPr preferRelativeResize="0"/>
          <p:nvPr/>
        </p:nvPicPr>
        <p:blipFill>
          <a:blip r:embed="rId3">
            <a:alphaModFix/>
          </a:blip>
          <a:stretch>
            <a:fillRect/>
          </a:stretch>
        </p:blipFill>
        <p:spPr>
          <a:xfrm>
            <a:off x="259525" y="790400"/>
            <a:ext cx="5155301" cy="4019925"/>
          </a:xfrm>
          <a:prstGeom prst="rect">
            <a:avLst/>
          </a:prstGeom>
          <a:noFill/>
          <a:ln>
            <a:noFill/>
          </a:ln>
        </p:spPr>
      </p:pic>
      <p:sp>
        <p:nvSpPr>
          <p:cNvPr id="132" name="Google Shape;132;p22"/>
          <p:cNvSpPr txBox="1"/>
          <p:nvPr/>
        </p:nvSpPr>
        <p:spPr>
          <a:xfrm>
            <a:off x="5591775" y="790400"/>
            <a:ext cx="3279600" cy="4266000"/>
          </a:xfrm>
          <a:prstGeom prst="rect">
            <a:avLst/>
          </a:prstGeom>
          <a:noFill/>
          <a:ln>
            <a:noFill/>
          </a:ln>
        </p:spPr>
        <p:txBody>
          <a:bodyPr anchorCtr="0" anchor="t" bIns="91425" lIns="91425" spcFirstLastPara="1" rIns="91425" wrap="square" tIns="91425">
            <a:spAutoFit/>
          </a:bodyPr>
          <a:lstStyle/>
          <a:p>
            <a:pPr indent="0" lvl="0" marL="0" rtl="0" algn="l">
              <a:lnSpc>
                <a:spcPct val="138000"/>
              </a:lnSpc>
              <a:spcBef>
                <a:spcPts val="0"/>
              </a:spcBef>
              <a:spcAft>
                <a:spcPts val="0"/>
              </a:spcAft>
              <a:buNone/>
            </a:pPr>
            <a:r>
              <a:rPr lang="en">
                <a:solidFill>
                  <a:schemeClr val="lt1"/>
                </a:solidFill>
              </a:rPr>
              <a:t>Input features oldbalanceDest and newbalanceDest are correlated with each other </a:t>
            </a:r>
            <a:r>
              <a:rPr lang="en">
                <a:solidFill>
                  <a:schemeClr val="lt1"/>
                </a:solidFill>
              </a:rPr>
              <a:t>similarly</a:t>
            </a:r>
            <a:r>
              <a:rPr lang="en">
                <a:solidFill>
                  <a:schemeClr val="lt1"/>
                </a:solidFill>
              </a:rPr>
              <a:t> o</a:t>
            </a:r>
            <a:r>
              <a:rPr lang="en">
                <a:solidFill>
                  <a:schemeClr val="lt1"/>
                </a:solidFill>
              </a:rPr>
              <a:t>ldbalanceOrig and newbalanceOrig are also correlated with each other</a:t>
            </a:r>
            <a:r>
              <a:rPr lang="en">
                <a:solidFill>
                  <a:schemeClr val="lt1"/>
                </a:solidFill>
              </a:rPr>
              <a:t>. To decide which one to drop amongst them we have to check their correlation with dependent feature (isFraud), oldbalanceDest is highly negatively correlated (-0.0059) with target feature than newbalanceDest (0.00054).Dropping oldbalanceOrg and newbalanceDest feature.</a:t>
            </a:r>
            <a:endParaRPr>
              <a:solidFill>
                <a:schemeClr val="lt1"/>
              </a:solidFill>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460950" y="235950"/>
            <a:ext cx="8222100" cy="53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Data Preprocessing and Training data</a:t>
            </a:r>
            <a:endParaRPr sz="1500"/>
          </a:p>
        </p:txBody>
      </p:sp>
      <p:sp>
        <p:nvSpPr>
          <p:cNvPr id="138" name="Google Shape;138;p23"/>
          <p:cNvSpPr txBox="1"/>
          <p:nvPr/>
        </p:nvSpPr>
        <p:spPr>
          <a:xfrm>
            <a:off x="460950" y="967350"/>
            <a:ext cx="8575500" cy="3481800"/>
          </a:xfrm>
          <a:prstGeom prst="rect">
            <a:avLst/>
          </a:prstGeom>
          <a:noFill/>
          <a:ln>
            <a:noFill/>
          </a:ln>
        </p:spPr>
        <p:txBody>
          <a:bodyPr anchorCtr="0" anchor="t" bIns="91425" lIns="91425" spcFirstLastPara="1" rIns="91425" wrap="square" tIns="91425">
            <a:spAutoFit/>
          </a:bodyPr>
          <a:lstStyle/>
          <a:p>
            <a:pPr indent="-361950" lvl="0" marL="457200" rtl="0" algn="l">
              <a:lnSpc>
                <a:spcPct val="115000"/>
              </a:lnSpc>
              <a:spcBef>
                <a:spcPts val="0"/>
              </a:spcBef>
              <a:spcAft>
                <a:spcPts val="0"/>
              </a:spcAft>
              <a:buClr>
                <a:schemeClr val="lt1"/>
              </a:buClr>
              <a:buSzPts val="2100"/>
              <a:buAutoNum type="arabicPeriod"/>
            </a:pPr>
            <a:r>
              <a:rPr lang="en" sz="2100">
                <a:solidFill>
                  <a:schemeClr val="lt1"/>
                </a:solidFill>
              </a:rPr>
              <a:t>Standardization is used when features of the input data set have large differences between their ranges.Differences in features amount and oldbalance and newbalance columns can impact the model performance so we standardized these variables using StandardScaler().</a:t>
            </a:r>
            <a:endParaRPr sz="2100">
              <a:solidFill>
                <a:schemeClr val="lt1"/>
              </a:solidFill>
            </a:endParaRPr>
          </a:p>
          <a:p>
            <a:pPr indent="-361950" lvl="0" marL="457200" rtl="0" algn="l">
              <a:lnSpc>
                <a:spcPct val="115000"/>
              </a:lnSpc>
              <a:spcBef>
                <a:spcPts val="0"/>
              </a:spcBef>
              <a:spcAft>
                <a:spcPts val="0"/>
              </a:spcAft>
              <a:buClr>
                <a:schemeClr val="lt1"/>
              </a:buClr>
              <a:buSzPts val="2100"/>
              <a:buAutoNum type="arabicPeriod"/>
            </a:pPr>
            <a:r>
              <a:rPr lang="en" sz="2100">
                <a:solidFill>
                  <a:schemeClr val="lt1"/>
                </a:solidFill>
              </a:rPr>
              <a:t>Label Encoding is used to convert categorical features to numeric form to make them machine readable.For the categorical variables in our data set we used one hot encoding for the 'type' feature and we used label encoder for the namesorg and namedest.</a:t>
            </a:r>
            <a:endParaRPr sz="21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460950" y="247725"/>
            <a:ext cx="8222100" cy="4956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2700"/>
              <a:t>Classification Models for Fraud Detection</a:t>
            </a:r>
            <a:endParaRPr sz="2700"/>
          </a:p>
        </p:txBody>
      </p:sp>
      <p:sp>
        <p:nvSpPr>
          <p:cNvPr id="144" name="Google Shape;144;p24"/>
          <p:cNvSpPr txBox="1"/>
          <p:nvPr/>
        </p:nvSpPr>
        <p:spPr>
          <a:xfrm>
            <a:off x="578050" y="896575"/>
            <a:ext cx="8163600" cy="430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rPr>
              <a:t>We define 3 models to perform the classification: Logistic Regression,Random Forest and XGBoost.To measure the performance of the models we need to use</a:t>
            </a:r>
            <a:endParaRPr sz="1600">
              <a:solidFill>
                <a:schemeClr val="lt1"/>
              </a:solidFill>
            </a:endParaRPr>
          </a:p>
          <a:p>
            <a:pPr indent="0" lvl="0" marL="0" rtl="0" algn="l">
              <a:spcBef>
                <a:spcPts val="0"/>
              </a:spcBef>
              <a:spcAft>
                <a:spcPts val="0"/>
              </a:spcAft>
              <a:buNone/>
            </a:pPr>
            <a:r>
              <a:t/>
            </a:r>
            <a:endParaRPr sz="1600">
              <a:solidFill>
                <a:schemeClr val="lt1"/>
              </a:solidFill>
            </a:endParaRPr>
          </a:p>
          <a:p>
            <a:pPr indent="-330200" lvl="0" marL="457200" rtl="0" algn="l">
              <a:spcBef>
                <a:spcPts val="0"/>
              </a:spcBef>
              <a:spcAft>
                <a:spcPts val="0"/>
              </a:spcAft>
              <a:buClr>
                <a:schemeClr val="lt1"/>
              </a:buClr>
              <a:buSzPts val="1600"/>
              <a:buAutoNum type="arabicPeriod"/>
            </a:pPr>
            <a:r>
              <a:rPr lang="en" sz="1600">
                <a:solidFill>
                  <a:schemeClr val="lt1"/>
                </a:solidFill>
              </a:rPr>
              <a:t>Recall is a useful metric. High-class imbalance datasets typically result in poor Recall, although accuracy may be high.</a:t>
            </a:r>
            <a:endParaRPr sz="1600">
              <a:solidFill>
                <a:schemeClr val="lt1"/>
              </a:solidFill>
            </a:endParaRPr>
          </a:p>
          <a:p>
            <a:pPr indent="-330200" lvl="0" marL="457200" rtl="0" algn="l">
              <a:spcBef>
                <a:spcPts val="0"/>
              </a:spcBef>
              <a:spcAft>
                <a:spcPts val="0"/>
              </a:spcAft>
              <a:buClr>
                <a:schemeClr val="lt1"/>
              </a:buClr>
              <a:buSzPts val="1600"/>
              <a:buAutoNum type="arabicPeriod"/>
            </a:pPr>
            <a:r>
              <a:rPr lang="en" sz="1600">
                <a:solidFill>
                  <a:schemeClr val="lt1"/>
                </a:solidFill>
              </a:rPr>
              <a:t>Precision will also be a consideration because reduced precision implies that the company that is trying to detect fraud will incur more cost in screening the transactions. In fraud detection problems, though, accurately identifying fraudulent transactions is more critical than incorrectly classifying legitimate transactions as fraudulent.</a:t>
            </a:r>
            <a:endParaRPr sz="1600">
              <a:solidFill>
                <a:schemeClr val="lt1"/>
              </a:solidFill>
            </a:endParaRPr>
          </a:p>
          <a:p>
            <a:pPr indent="-330200" lvl="0" marL="457200" rtl="0" algn="l">
              <a:lnSpc>
                <a:spcPct val="115000"/>
              </a:lnSpc>
              <a:spcBef>
                <a:spcPts val="0"/>
              </a:spcBef>
              <a:spcAft>
                <a:spcPts val="0"/>
              </a:spcAft>
              <a:buClr>
                <a:schemeClr val="lt1"/>
              </a:buClr>
              <a:buSzPts val="1600"/>
              <a:buAutoNum type="arabicPeriod"/>
            </a:pPr>
            <a:r>
              <a:rPr lang="en" sz="1600">
                <a:solidFill>
                  <a:schemeClr val="lt1"/>
                </a:solidFill>
              </a:rPr>
              <a:t>We will use  Area Under Curve (AUC) of the ROC curve. However, this will not adequately capture if the model is correctly identifying most of the fraudulent transactions. Therefore, we use this as a validation of the model performance. </a:t>
            </a:r>
            <a:endParaRPr sz="1600">
              <a:solidFill>
                <a:schemeClr val="lt1"/>
              </a:solidFill>
            </a:endParaRPr>
          </a:p>
          <a:p>
            <a:pPr indent="-330200" lvl="0" marL="457200" rtl="0" algn="l">
              <a:lnSpc>
                <a:spcPct val="115000"/>
              </a:lnSpc>
              <a:spcBef>
                <a:spcPts val="0"/>
              </a:spcBef>
              <a:spcAft>
                <a:spcPts val="0"/>
              </a:spcAft>
              <a:buClr>
                <a:schemeClr val="lt1"/>
              </a:buClr>
              <a:buSzPts val="1600"/>
              <a:buAutoNum type="arabicPeriod"/>
            </a:pPr>
            <a:r>
              <a:rPr lang="en" sz="1600">
                <a:solidFill>
                  <a:schemeClr val="lt1"/>
                </a:solidFill>
              </a:rPr>
              <a:t>We also need to do cross-validation to ensure the models do not overfit the training data. For this, we use Stratified 5-fold since we need to ensure that the class imbalance is retained in the validation sets. </a:t>
            </a:r>
            <a:endParaRPr sz="16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Logistic Regression Model </a:t>
            </a:r>
            <a:endParaRPr/>
          </a:p>
        </p:txBody>
      </p:sp>
      <p:sp>
        <p:nvSpPr>
          <p:cNvPr id="150" name="Google Shape;150;p2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500">
                <a:solidFill>
                  <a:srgbClr val="000000"/>
                </a:solidFill>
                <a:highlight>
                  <a:srgbClr val="FFFFFF"/>
                </a:highlight>
                <a:latin typeface="Arial"/>
                <a:ea typeface="Arial"/>
                <a:cs typeface="Arial"/>
                <a:sym typeface="Arial"/>
              </a:rPr>
              <a:t>We train the logistic regression model and calculate the mean recall score. This parameter we are </a:t>
            </a:r>
            <a:r>
              <a:rPr lang="en" sz="1500">
                <a:solidFill>
                  <a:srgbClr val="000000"/>
                </a:solidFill>
                <a:highlight>
                  <a:srgbClr val="FFFFFF"/>
                </a:highlight>
                <a:latin typeface="Arial"/>
                <a:ea typeface="Arial"/>
                <a:cs typeface="Arial"/>
                <a:sym typeface="Arial"/>
              </a:rPr>
              <a:t>considering</a:t>
            </a:r>
            <a:r>
              <a:rPr lang="en" sz="1500">
                <a:solidFill>
                  <a:srgbClr val="000000"/>
                </a:solidFill>
                <a:highlight>
                  <a:srgbClr val="FFFFFF"/>
                </a:highlight>
                <a:latin typeface="Arial"/>
                <a:ea typeface="Arial"/>
                <a:cs typeface="Arial"/>
                <a:sym typeface="Arial"/>
              </a:rPr>
              <a:t> as base model.</a:t>
            </a:r>
            <a:endParaRPr sz="19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1500">
                <a:solidFill>
                  <a:srgbClr val="000000"/>
                </a:solidFill>
                <a:highlight>
                  <a:srgbClr val="FFFFFF"/>
                </a:highlight>
                <a:latin typeface="Arial"/>
                <a:ea typeface="Arial"/>
                <a:cs typeface="Arial"/>
                <a:sym typeface="Arial"/>
              </a:rPr>
              <a:t>The following output indicates how the Logistic Regression model performs on the training dataset. </a:t>
            </a:r>
            <a:endParaRPr sz="15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1500">
                <a:solidFill>
                  <a:srgbClr val="000000"/>
                </a:solidFill>
                <a:highlight>
                  <a:srgbClr val="FFFFFF"/>
                </a:highlight>
                <a:latin typeface="Arial"/>
                <a:ea typeface="Arial"/>
                <a:cs typeface="Arial"/>
                <a:sym typeface="Arial"/>
              </a:rPr>
              <a:t>Need to improve Precision,Recall and F1 Scores.</a:t>
            </a:r>
            <a:endParaRPr sz="15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t/>
            </a:r>
            <a:endParaRPr/>
          </a:p>
          <a:p>
            <a:pPr indent="0" lvl="0" marL="0" rtl="0" algn="l">
              <a:spcBef>
                <a:spcPts val="1600"/>
              </a:spcBef>
              <a:spcAft>
                <a:spcPts val="1600"/>
              </a:spcAft>
              <a:buNone/>
            </a:pPr>
            <a:r>
              <a:t/>
            </a:r>
            <a:endParaRPr/>
          </a:p>
        </p:txBody>
      </p:sp>
      <p:sp>
        <p:nvSpPr>
          <p:cNvPr id="151" name="Google Shape;151;p2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2" name="Google Shape;152;p25"/>
          <p:cNvPicPr preferRelativeResize="0"/>
          <p:nvPr/>
        </p:nvPicPr>
        <p:blipFill>
          <a:blip r:embed="rId3">
            <a:alphaModFix/>
          </a:blip>
          <a:stretch>
            <a:fillRect/>
          </a:stretch>
        </p:blipFill>
        <p:spPr>
          <a:xfrm>
            <a:off x="5602600" y="955325"/>
            <a:ext cx="3404374" cy="2501175"/>
          </a:xfrm>
          <a:prstGeom prst="rect">
            <a:avLst/>
          </a:prstGeom>
          <a:noFill/>
          <a:ln>
            <a:noFill/>
          </a:ln>
        </p:spPr>
      </p:pic>
      <p:pic>
        <p:nvPicPr>
          <p:cNvPr id="153" name="Google Shape;153;p25"/>
          <p:cNvPicPr preferRelativeResize="0"/>
          <p:nvPr/>
        </p:nvPicPr>
        <p:blipFill rotWithShape="1">
          <a:blip r:embed="rId4">
            <a:alphaModFix/>
          </a:blip>
          <a:srcRect b="2543" l="17308" r="24686" t="39653"/>
          <a:stretch/>
        </p:blipFill>
        <p:spPr>
          <a:xfrm>
            <a:off x="5782975" y="3857600"/>
            <a:ext cx="3043625" cy="982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460950" y="58975"/>
            <a:ext cx="8222100" cy="4482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t/>
            </a:r>
            <a:endParaRPr sz="1600">
              <a:latin typeface="Arial"/>
              <a:ea typeface="Arial"/>
              <a:cs typeface="Arial"/>
              <a:sym typeface="Arial"/>
            </a:endParaRPr>
          </a:p>
          <a:p>
            <a:pPr indent="0" lvl="0" marL="0" rtl="0" algn="l">
              <a:lnSpc>
                <a:spcPct val="115000"/>
              </a:lnSpc>
              <a:spcBef>
                <a:spcPts val="1200"/>
              </a:spcBef>
              <a:spcAft>
                <a:spcPts val="0"/>
              </a:spcAft>
              <a:buNone/>
            </a:pPr>
            <a:r>
              <a:rPr lang="en" sz="2000">
                <a:latin typeface="Arial"/>
                <a:ea typeface="Arial"/>
                <a:cs typeface="Arial"/>
                <a:sym typeface="Arial"/>
              </a:rPr>
              <a:t>Addressing Class Imbalance</a:t>
            </a:r>
            <a:endParaRPr sz="2000">
              <a:latin typeface="Arial"/>
              <a:ea typeface="Arial"/>
              <a:cs typeface="Arial"/>
              <a:sym typeface="Arial"/>
            </a:endParaRPr>
          </a:p>
          <a:p>
            <a:pPr indent="0" lvl="0" marL="0" rtl="0" algn="l">
              <a:spcBef>
                <a:spcPts val="1200"/>
              </a:spcBef>
              <a:spcAft>
                <a:spcPts val="0"/>
              </a:spcAft>
              <a:buNone/>
            </a:pPr>
            <a:r>
              <a:t/>
            </a:r>
            <a:endParaRPr sz="2100"/>
          </a:p>
        </p:txBody>
      </p:sp>
      <p:sp>
        <p:nvSpPr>
          <p:cNvPr id="159" name="Google Shape;159;p26"/>
          <p:cNvSpPr txBox="1"/>
          <p:nvPr/>
        </p:nvSpPr>
        <p:spPr>
          <a:xfrm>
            <a:off x="613450" y="778600"/>
            <a:ext cx="7691700" cy="4395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solidFill>
                  <a:schemeClr val="lt1"/>
                </a:solidFill>
              </a:rPr>
              <a:t>We use undersampling as it is less computation-intensive. We also do this  for all our models.We retain all the fraud cases and randomly select an equal number of non-fraud cases to create an undersampled training dataset.There are many techniques to address high-class imbalanced datasets. A few examples are as follows </a:t>
            </a:r>
            <a:endParaRPr sz="1600">
              <a:solidFill>
                <a:schemeClr val="lt1"/>
              </a:solidFill>
            </a:endParaRPr>
          </a:p>
          <a:p>
            <a:pPr indent="0" lvl="0" marL="457200" rtl="0" algn="l">
              <a:lnSpc>
                <a:spcPct val="115000"/>
              </a:lnSpc>
              <a:spcBef>
                <a:spcPts val="0"/>
              </a:spcBef>
              <a:spcAft>
                <a:spcPts val="0"/>
              </a:spcAft>
              <a:buNone/>
            </a:pPr>
            <a:r>
              <a:t/>
            </a:r>
            <a:endParaRPr sz="1600">
              <a:solidFill>
                <a:schemeClr val="lt1"/>
              </a:solidFill>
            </a:endParaRPr>
          </a:p>
          <a:p>
            <a:pPr indent="-323850" lvl="0" marL="457200" rtl="0" algn="l">
              <a:lnSpc>
                <a:spcPct val="115000"/>
              </a:lnSpc>
              <a:spcBef>
                <a:spcPts val="0"/>
              </a:spcBef>
              <a:spcAft>
                <a:spcPts val="0"/>
              </a:spcAft>
              <a:buClr>
                <a:schemeClr val="lt1"/>
              </a:buClr>
              <a:buSzPts val="1500"/>
              <a:buAutoNum type="arabicPeriod"/>
            </a:pPr>
            <a:r>
              <a:rPr lang="en" sz="1600">
                <a:solidFill>
                  <a:schemeClr val="lt1"/>
                </a:solidFill>
              </a:rPr>
              <a:t> Undersampling: In this method, random samples from the majority class are deleted so that the class imbalance is more manageable.</a:t>
            </a:r>
            <a:br>
              <a:rPr lang="en" sz="1600">
                <a:solidFill>
                  <a:schemeClr val="lt1"/>
                </a:solidFill>
              </a:rPr>
            </a:br>
            <a:endParaRPr sz="1600">
              <a:solidFill>
                <a:schemeClr val="lt1"/>
              </a:solidFill>
            </a:endParaRPr>
          </a:p>
          <a:p>
            <a:pPr indent="-323850" lvl="0" marL="457200" rtl="0" algn="l">
              <a:lnSpc>
                <a:spcPct val="115000"/>
              </a:lnSpc>
              <a:spcBef>
                <a:spcPts val="0"/>
              </a:spcBef>
              <a:spcAft>
                <a:spcPts val="0"/>
              </a:spcAft>
              <a:buClr>
                <a:schemeClr val="lt1"/>
              </a:buClr>
              <a:buSzPts val="1500"/>
              <a:buAutoNum type="arabicPeriod"/>
            </a:pPr>
            <a:r>
              <a:rPr lang="en" sz="1600">
                <a:solidFill>
                  <a:schemeClr val="lt1"/>
                </a:solidFill>
              </a:rPr>
              <a:t>Oversampling: In this method, observations of the minority class are resampled with repetition to increase their presence in the data </a:t>
            </a:r>
            <a:endParaRPr sz="1600">
              <a:solidFill>
                <a:schemeClr val="lt1"/>
              </a:solidFill>
            </a:endParaRPr>
          </a:p>
          <a:p>
            <a:pPr indent="0" lvl="0" marL="457200" rtl="0" algn="l">
              <a:lnSpc>
                <a:spcPct val="115000"/>
              </a:lnSpc>
              <a:spcBef>
                <a:spcPts val="0"/>
              </a:spcBef>
              <a:spcAft>
                <a:spcPts val="0"/>
              </a:spcAft>
              <a:buNone/>
            </a:pPr>
            <a:r>
              <a:t/>
            </a:r>
            <a:endParaRPr sz="1600">
              <a:solidFill>
                <a:schemeClr val="lt1"/>
              </a:solidFill>
            </a:endParaRPr>
          </a:p>
          <a:p>
            <a:pPr indent="-323850" lvl="0" marL="457200" rtl="0" algn="l">
              <a:lnSpc>
                <a:spcPct val="115000"/>
              </a:lnSpc>
              <a:spcBef>
                <a:spcPts val="0"/>
              </a:spcBef>
              <a:spcAft>
                <a:spcPts val="0"/>
              </a:spcAft>
              <a:buClr>
                <a:schemeClr val="lt1"/>
              </a:buClr>
              <a:buSzPts val="1500"/>
              <a:buAutoNum type="arabicPeriod"/>
            </a:pPr>
            <a:r>
              <a:rPr lang="en" sz="1600">
                <a:solidFill>
                  <a:schemeClr val="lt1"/>
                </a:solidFill>
              </a:rPr>
              <a:t> SMOTE: This is a type of oversampling, but instead of repeating the observations, it synthesizes new plausible observations of the minority class</a:t>
            </a:r>
            <a:br>
              <a:rPr lang="en" sz="1600">
                <a:solidFill>
                  <a:schemeClr val="lt1"/>
                </a:solidFill>
              </a:rPr>
            </a:br>
            <a:endParaRPr sz="16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Best Fit Model</a:t>
            </a:r>
            <a:endParaRPr/>
          </a:p>
        </p:txBody>
      </p:sp>
      <p:sp>
        <p:nvSpPr>
          <p:cNvPr id="165" name="Google Shape;165;p27"/>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66" name="Google Shape;166;p27"/>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7" name="Google Shape;167;p27"/>
          <p:cNvPicPr preferRelativeResize="0"/>
          <p:nvPr/>
        </p:nvPicPr>
        <p:blipFill rotWithShape="1">
          <a:blip r:embed="rId3">
            <a:alphaModFix/>
          </a:blip>
          <a:srcRect b="0" l="9893" r="0" t="0"/>
          <a:stretch/>
        </p:blipFill>
        <p:spPr>
          <a:xfrm>
            <a:off x="349200" y="1722375"/>
            <a:ext cx="8168475" cy="2111650"/>
          </a:xfrm>
          <a:prstGeom prst="rect">
            <a:avLst/>
          </a:prstGeom>
          <a:noFill/>
          <a:ln>
            <a:noFill/>
          </a:ln>
        </p:spPr>
      </p:pic>
      <p:sp>
        <p:nvSpPr>
          <p:cNvPr id="168" name="Google Shape;168;p27"/>
          <p:cNvSpPr txBox="1"/>
          <p:nvPr/>
        </p:nvSpPr>
        <p:spPr>
          <a:xfrm>
            <a:off x="507275" y="3621675"/>
            <a:ext cx="82221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highlight>
                  <a:srgbClr val="FFFFFF"/>
                </a:highlight>
              </a:rPr>
              <a:t>We tried all three models after undersampling the data. Random forest and XGBoost results were better than Logistic Regression.So we performed hyper parameter tuning and cross validation on both the later models.We saw the XGboost is performing the best.</a:t>
            </a:r>
            <a:endParaRPr sz="180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8"/>
          <p:cNvSpPr txBox="1"/>
          <p:nvPr>
            <p:ph type="title"/>
          </p:nvPr>
        </p:nvSpPr>
        <p:spPr>
          <a:xfrm>
            <a:off x="318525" y="141575"/>
            <a:ext cx="8364600" cy="966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1900">
              <a:latin typeface="Arial"/>
              <a:ea typeface="Arial"/>
              <a:cs typeface="Arial"/>
              <a:sym typeface="Arial"/>
            </a:endParaRPr>
          </a:p>
          <a:p>
            <a:pPr indent="0" lvl="0" marL="0" rtl="0" algn="l">
              <a:spcBef>
                <a:spcPts val="0"/>
              </a:spcBef>
              <a:spcAft>
                <a:spcPts val="0"/>
              </a:spcAft>
              <a:buNone/>
            </a:pPr>
            <a:r>
              <a:t/>
            </a:r>
            <a:endParaRPr sz="1900">
              <a:latin typeface="Arial"/>
              <a:ea typeface="Arial"/>
              <a:cs typeface="Arial"/>
              <a:sym typeface="Arial"/>
            </a:endParaRPr>
          </a:p>
          <a:p>
            <a:pPr indent="0" lvl="0" marL="0" rtl="0" algn="l">
              <a:spcBef>
                <a:spcPts val="0"/>
              </a:spcBef>
              <a:spcAft>
                <a:spcPts val="0"/>
              </a:spcAft>
              <a:buNone/>
            </a:pPr>
            <a:r>
              <a:rPr lang="en" sz="1900">
                <a:latin typeface="Arial"/>
                <a:ea typeface="Arial"/>
                <a:cs typeface="Arial"/>
                <a:sym typeface="Arial"/>
              </a:rPr>
              <a:t>In the following figure, we present the relative feature importance of the XGboost model. The fig. shows which variables are contributing more to fraud prediction.</a:t>
            </a:r>
            <a:endParaRPr sz="1900">
              <a:latin typeface="Arial"/>
              <a:ea typeface="Arial"/>
              <a:cs typeface="Arial"/>
              <a:sym typeface="Arial"/>
            </a:endParaRPr>
          </a:p>
          <a:p>
            <a:pPr indent="0" lvl="0" marL="0" rtl="0" algn="l">
              <a:spcBef>
                <a:spcPts val="0"/>
              </a:spcBef>
              <a:spcAft>
                <a:spcPts val="0"/>
              </a:spcAft>
              <a:buNone/>
            </a:pPr>
            <a:r>
              <a:t/>
            </a:r>
            <a:endParaRPr sz="1900">
              <a:latin typeface="Arial"/>
              <a:ea typeface="Arial"/>
              <a:cs typeface="Arial"/>
              <a:sym typeface="Arial"/>
            </a:endParaRPr>
          </a:p>
        </p:txBody>
      </p:sp>
      <p:sp>
        <p:nvSpPr>
          <p:cNvPr id="174" name="Google Shape;174;p28"/>
          <p:cNvSpPr txBox="1"/>
          <p:nvPr/>
        </p:nvSpPr>
        <p:spPr>
          <a:xfrm>
            <a:off x="129800" y="1262300"/>
            <a:ext cx="765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175" name="Google Shape;175;p28"/>
          <p:cNvPicPr preferRelativeResize="0"/>
          <p:nvPr/>
        </p:nvPicPr>
        <p:blipFill>
          <a:blip r:embed="rId3">
            <a:alphaModFix/>
          </a:blip>
          <a:stretch>
            <a:fillRect/>
          </a:stretch>
        </p:blipFill>
        <p:spPr>
          <a:xfrm>
            <a:off x="1391075" y="1317700"/>
            <a:ext cx="6182600" cy="3005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sz="1600">
              <a:latin typeface="Arial"/>
              <a:ea typeface="Arial"/>
              <a:cs typeface="Arial"/>
              <a:sym typeface="Arial"/>
            </a:endParaRPr>
          </a:p>
          <a:p>
            <a:pPr indent="0" lvl="0" marL="0" rtl="0" algn="l">
              <a:spcBef>
                <a:spcPts val="0"/>
              </a:spcBef>
              <a:spcAft>
                <a:spcPts val="0"/>
              </a:spcAft>
              <a:buNone/>
            </a:pPr>
            <a:r>
              <a:t/>
            </a:r>
            <a:endParaRPr sz="1600">
              <a:latin typeface="Arial"/>
              <a:ea typeface="Arial"/>
              <a:cs typeface="Arial"/>
              <a:sym typeface="Arial"/>
            </a:endParaRPr>
          </a:p>
          <a:p>
            <a:pPr indent="0" lvl="0" marL="0" rtl="0" algn="l">
              <a:spcBef>
                <a:spcPts val="0"/>
              </a:spcBef>
              <a:spcAft>
                <a:spcPts val="0"/>
              </a:spcAft>
              <a:buNone/>
            </a:pPr>
            <a:r>
              <a:t/>
            </a:r>
            <a:endParaRPr sz="1600">
              <a:latin typeface="Arial"/>
              <a:ea typeface="Arial"/>
              <a:cs typeface="Arial"/>
              <a:sym typeface="Arial"/>
            </a:endParaRPr>
          </a:p>
          <a:p>
            <a:pPr indent="0" lvl="0" marL="0" rtl="0" algn="l">
              <a:spcBef>
                <a:spcPts val="0"/>
              </a:spcBef>
              <a:spcAft>
                <a:spcPts val="0"/>
              </a:spcAft>
              <a:buNone/>
            </a:pPr>
            <a:r>
              <a:t/>
            </a:r>
            <a:endParaRPr sz="3800">
              <a:latin typeface="Arial"/>
              <a:ea typeface="Arial"/>
              <a:cs typeface="Arial"/>
              <a:sym typeface="Arial"/>
            </a:endParaRPr>
          </a:p>
          <a:p>
            <a:pPr indent="0" lvl="0" marL="0" rtl="0" algn="l">
              <a:spcBef>
                <a:spcPts val="0"/>
              </a:spcBef>
              <a:spcAft>
                <a:spcPts val="0"/>
              </a:spcAft>
              <a:buNone/>
            </a:pPr>
            <a:r>
              <a:t/>
            </a:r>
            <a:endParaRPr sz="3800">
              <a:latin typeface="Arial"/>
              <a:ea typeface="Arial"/>
              <a:cs typeface="Arial"/>
              <a:sym typeface="Arial"/>
            </a:endParaRPr>
          </a:p>
          <a:p>
            <a:pPr indent="0" lvl="0" marL="0" rtl="0" algn="l">
              <a:spcBef>
                <a:spcPts val="0"/>
              </a:spcBef>
              <a:spcAft>
                <a:spcPts val="0"/>
              </a:spcAft>
              <a:buNone/>
            </a:pPr>
            <a:r>
              <a:t/>
            </a:r>
            <a:endParaRPr sz="3800">
              <a:latin typeface="Arial"/>
              <a:ea typeface="Arial"/>
              <a:cs typeface="Arial"/>
              <a:sym typeface="Arial"/>
            </a:endParaRPr>
          </a:p>
          <a:p>
            <a:pPr indent="0" lvl="0" marL="0" rtl="0" algn="l">
              <a:spcBef>
                <a:spcPts val="0"/>
              </a:spcBef>
              <a:spcAft>
                <a:spcPts val="0"/>
              </a:spcAft>
              <a:buNone/>
            </a:pPr>
            <a:r>
              <a:t/>
            </a:r>
            <a:endParaRPr sz="3800">
              <a:latin typeface="Arial"/>
              <a:ea typeface="Arial"/>
              <a:cs typeface="Arial"/>
              <a:sym typeface="Arial"/>
            </a:endParaRPr>
          </a:p>
          <a:p>
            <a:pPr indent="0" lvl="0" marL="0" rtl="0" algn="l">
              <a:spcBef>
                <a:spcPts val="0"/>
              </a:spcBef>
              <a:spcAft>
                <a:spcPts val="0"/>
              </a:spcAft>
              <a:buNone/>
            </a:pPr>
            <a:r>
              <a:t/>
            </a:r>
            <a:endParaRPr sz="3800">
              <a:latin typeface="Arial"/>
              <a:ea typeface="Arial"/>
              <a:cs typeface="Arial"/>
              <a:sym typeface="Arial"/>
            </a:endParaRPr>
          </a:p>
          <a:p>
            <a:pPr indent="0" lvl="0" marL="0" rtl="0" algn="l">
              <a:spcBef>
                <a:spcPts val="0"/>
              </a:spcBef>
              <a:spcAft>
                <a:spcPts val="0"/>
              </a:spcAft>
              <a:buNone/>
            </a:pPr>
            <a:r>
              <a:rPr lang="en" sz="3800">
                <a:latin typeface="Arial"/>
                <a:ea typeface="Arial"/>
                <a:cs typeface="Arial"/>
                <a:sym typeface="Arial"/>
              </a:rPr>
              <a:t>Conclusion</a:t>
            </a:r>
            <a:endParaRPr sz="3800">
              <a:latin typeface="Arial"/>
              <a:ea typeface="Arial"/>
              <a:cs typeface="Arial"/>
              <a:sym typeface="Arial"/>
            </a:endParaRPr>
          </a:p>
          <a:p>
            <a:pPr indent="0" lvl="0" marL="0" rtl="0" algn="l">
              <a:spcBef>
                <a:spcPts val="0"/>
              </a:spcBef>
              <a:spcAft>
                <a:spcPts val="0"/>
              </a:spcAft>
              <a:buNone/>
            </a:pPr>
            <a:r>
              <a:t/>
            </a:r>
            <a:endParaRPr/>
          </a:p>
        </p:txBody>
      </p:sp>
      <p:sp>
        <p:nvSpPr>
          <p:cNvPr id="181" name="Google Shape;181;p29"/>
          <p:cNvSpPr txBox="1"/>
          <p:nvPr>
            <p:ph idx="1" type="body"/>
          </p:nvPr>
        </p:nvSpPr>
        <p:spPr>
          <a:xfrm>
            <a:off x="471900" y="1863925"/>
            <a:ext cx="8092800" cy="2765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rgbClr val="000000"/>
                </a:solidFill>
                <a:highlight>
                  <a:srgbClr val="FFFFFF"/>
                </a:highlight>
                <a:latin typeface="Arial"/>
                <a:ea typeface="Arial"/>
                <a:cs typeface="Arial"/>
                <a:sym typeface="Arial"/>
              </a:rPr>
              <a:t>We successfully developed a framework for detecting fraudulent transactions in financial data. This framework will help understand the nuances of fraud detection such as the creation of derived variables that may help separate the classes, addressing class imbalance and choosing the right machine learning algorithm.</a:t>
            </a:r>
            <a:endParaRPr sz="1600">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rPr lang="en" sz="2000">
                <a:solidFill>
                  <a:srgbClr val="000000"/>
                </a:solidFill>
                <a:highlight>
                  <a:srgbClr val="FFFFFF"/>
                </a:highlight>
                <a:latin typeface="Arial"/>
                <a:ea typeface="Arial"/>
                <a:cs typeface="Arial"/>
                <a:sym typeface="Arial"/>
              </a:rPr>
              <a:t>						</a:t>
            </a:r>
            <a:endParaRPr sz="2000">
              <a:solidFill>
                <a:srgbClr val="000000"/>
              </a:solidFill>
              <a:highlight>
                <a:srgbClr val="FFFFFF"/>
              </a:highlight>
              <a:latin typeface="Arial"/>
              <a:ea typeface="Arial"/>
              <a:cs typeface="Arial"/>
              <a:sym typeface="Arial"/>
            </a:endParaRPr>
          </a:p>
          <a:p>
            <a:pPr indent="0" lvl="0" marL="0" rtl="0" algn="l">
              <a:lnSpc>
                <a:spcPct val="100000"/>
              </a:lnSpc>
              <a:spcBef>
                <a:spcPts val="1200"/>
              </a:spcBef>
              <a:spcAft>
                <a:spcPts val="1200"/>
              </a:spcAft>
              <a:buNone/>
            </a:pPr>
            <a:r>
              <a:rPr lang="en" sz="1600">
                <a:solidFill>
                  <a:srgbClr val="000000"/>
                </a:solidFill>
                <a:highlight>
                  <a:srgbClr val="FFFFFF"/>
                </a:highlight>
                <a:latin typeface="Arial"/>
                <a:ea typeface="Arial"/>
                <a:cs typeface="Arial"/>
                <a:sym typeface="Arial"/>
              </a:rPr>
              <a:t>We experimented with 3 machine learning algorithms – Logistic Regression,Random Forest and XGBoost. The XGboost algorithm gave results closer to Random forest but far better results than Logistic Regression indicating tree-based algorithms work well for transactions data with well- differentiated classes</a:t>
            </a:r>
            <a:endParaRPr sz="2000">
              <a:solidFill>
                <a:srgbClr val="000000"/>
              </a:solidFill>
              <a:highlight>
                <a:srgbClr val="FFFFFF"/>
              </a:highlight>
              <a:latin typeface="Arial"/>
              <a:ea typeface="Arial"/>
              <a:cs typeface="Arial"/>
              <a:sym typeface="Arial"/>
            </a:endParaRPr>
          </a:p>
        </p:txBody>
      </p:sp>
      <p:sp>
        <p:nvSpPr>
          <p:cNvPr id="182" name="Google Shape;182;p29"/>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88" name="Google Shape;188;p30"/>
          <p:cNvSpPr txBox="1"/>
          <p:nvPr>
            <p:ph idx="1" type="body"/>
          </p:nvPr>
        </p:nvSpPr>
        <p:spPr>
          <a:xfrm>
            <a:off x="471900" y="1919075"/>
            <a:ext cx="8081100" cy="2710200"/>
          </a:xfrm>
          <a:prstGeom prst="rect">
            <a:avLst/>
          </a:prstGeom>
        </p:spPr>
        <p:txBody>
          <a:bodyPr anchorCtr="0" anchor="t" bIns="91425" lIns="91425" spcFirstLastPara="1" rIns="91425" wrap="square" tIns="91425">
            <a:noAutofit/>
          </a:bodyPr>
          <a:lstStyle/>
          <a:p>
            <a:pPr indent="-323850" lvl="0" marL="457200" rtl="0" algn="l">
              <a:lnSpc>
                <a:spcPct val="100000"/>
              </a:lnSpc>
              <a:spcBef>
                <a:spcPts val="1200"/>
              </a:spcBef>
              <a:spcAft>
                <a:spcPts val="0"/>
              </a:spcAft>
              <a:buClr>
                <a:srgbClr val="000000"/>
              </a:buClr>
              <a:buSzPts val="1500"/>
              <a:buFont typeface="Arial"/>
              <a:buAutoNum type="arabicPeriod"/>
            </a:pPr>
            <a:r>
              <a:rPr lang="en" sz="1500">
                <a:solidFill>
                  <a:srgbClr val="000000"/>
                </a:solidFill>
                <a:highlight>
                  <a:srgbClr val="FFFFFF"/>
                </a:highlight>
                <a:latin typeface="Arial"/>
                <a:ea typeface="Arial"/>
                <a:cs typeface="Arial"/>
                <a:sym typeface="Arial"/>
              </a:rPr>
              <a:t>E. Ngai et.al., The Application of Data Mining Techniques in Financial Fraud Detection: A Classification Framework and an Academic Review of Literature, Decision Support Systems. 50, 2011, 559–569</a:t>
            </a:r>
            <a:br>
              <a:rPr lang="en" sz="1500">
                <a:solidFill>
                  <a:srgbClr val="000000"/>
                </a:solidFill>
                <a:highlight>
                  <a:srgbClr val="FFFFFF"/>
                </a:highlight>
                <a:latin typeface="Arial"/>
                <a:ea typeface="Arial"/>
                <a:cs typeface="Arial"/>
                <a:sym typeface="Arial"/>
              </a:rPr>
            </a:br>
            <a:r>
              <a:rPr lang="en" sz="1500">
                <a:solidFill>
                  <a:srgbClr val="000000"/>
                </a:solidFill>
                <a:highlight>
                  <a:srgbClr val="FFFFFF"/>
                </a:highlight>
                <a:latin typeface="Arial"/>
                <a:ea typeface="Arial"/>
                <a:cs typeface="Arial"/>
                <a:sym typeface="Arial"/>
              </a:rPr>
              <a:t> 							</a:t>
            </a:r>
            <a:endParaRPr sz="1500">
              <a:solidFill>
                <a:srgbClr val="000000"/>
              </a:solidFill>
              <a:highlight>
                <a:srgbClr val="FFFFFF"/>
              </a:highlight>
              <a:latin typeface="Arial"/>
              <a:ea typeface="Arial"/>
              <a:cs typeface="Arial"/>
              <a:sym typeface="Arial"/>
            </a:endParaRPr>
          </a:p>
          <a:p>
            <a:pPr indent="-323850" lvl="0" marL="457200" rtl="0" algn="l">
              <a:lnSpc>
                <a:spcPct val="100000"/>
              </a:lnSpc>
              <a:spcBef>
                <a:spcPts val="0"/>
              </a:spcBef>
              <a:spcAft>
                <a:spcPts val="0"/>
              </a:spcAft>
              <a:buClr>
                <a:srgbClr val="000000"/>
              </a:buClr>
              <a:buSzPts val="1500"/>
              <a:buFont typeface="Arial"/>
              <a:buAutoNum type="arabicPeriod"/>
            </a:pPr>
            <a:r>
              <a:rPr lang="en" sz="1500">
                <a:solidFill>
                  <a:srgbClr val="000000"/>
                </a:solidFill>
                <a:highlight>
                  <a:srgbClr val="FFFFFF"/>
                </a:highlight>
                <a:latin typeface="Arial"/>
                <a:ea typeface="Arial"/>
                <a:cs typeface="Arial"/>
                <a:sym typeface="Arial"/>
              </a:rPr>
              <a:t>Albashrawi et.al., Detecting Financial Fraud Using Data Mining Techniques: A Decade Review from 2004 to 2015, Journal of Data Science 14(2016), 553-570</a:t>
            </a:r>
            <a:br>
              <a:rPr lang="en" sz="1500">
                <a:solidFill>
                  <a:srgbClr val="000000"/>
                </a:solidFill>
                <a:highlight>
                  <a:srgbClr val="FFFFFF"/>
                </a:highlight>
                <a:latin typeface="Arial"/>
                <a:ea typeface="Arial"/>
                <a:cs typeface="Arial"/>
                <a:sym typeface="Arial"/>
              </a:rPr>
            </a:br>
            <a:r>
              <a:rPr lang="en" sz="1500">
                <a:solidFill>
                  <a:srgbClr val="000000"/>
                </a:solidFill>
                <a:highlight>
                  <a:srgbClr val="FFFFFF"/>
                </a:highlight>
                <a:latin typeface="Arial"/>
                <a:ea typeface="Arial"/>
                <a:cs typeface="Arial"/>
                <a:sym typeface="Arial"/>
              </a:rPr>
              <a:t> 							</a:t>
            </a:r>
            <a:endParaRPr sz="1500">
              <a:solidFill>
                <a:srgbClr val="000000"/>
              </a:solidFill>
              <a:highlight>
                <a:srgbClr val="FFFFFF"/>
              </a:highlight>
              <a:latin typeface="Arial"/>
              <a:ea typeface="Arial"/>
              <a:cs typeface="Arial"/>
              <a:sym typeface="Arial"/>
            </a:endParaRPr>
          </a:p>
          <a:p>
            <a:pPr indent="-323850" lvl="0" marL="457200" rtl="0" algn="l">
              <a:lnSpc>
                <a:spcPct val="100000"/>
              </a:lnSpc>
              <a:spcBef>
                <a:spcPts val="0"/>
              </a:spcBef>
              <a:spcAft>
                <a:spcPts val="0"/>
              </a:spcAft>
              <a:buClr>
                <a:srgbClr val="000000"/>
              </a:buClr>
              <a:buSzPts val="1500"/>
              <a:buFont typeface="Arial"/>
              <a:buAutoNum type="arabicPeriod"/>
            </a:pPr>
            <a:r>
              <a:rPr lang="en" sz="1500">
                <a:solidFill>
                  <a:srgbClr val="000000"/>
                </a:solidFill>
                <a:highlight>
                  <a:srgbClr val="FFFFFF"/>
                </a:highlight>
                <a:latin typeface="Arial"/>
                <a:ea typeface="Arial"/>
                <a:cs typeface="Arial"/>
                <a:sym typeface="Arial"/>
              </a:rPr>
              <a:t>TESTIMON @ NTNU, Synthetic Financial Datasets for Fraud Detection, Kaggle, retrieved from </a:t>
            </a:r>
            <a:r>
              <a:rPr lang="en" sz="1500">
                <a:solidFill>
                  <a:srgbClr val="0563C1"/>
                </a:solidFill>
                <a:highlight>
                  <a:srgbClr val="FFFFFF"/>
                </a:highlight>
                <a:latin typeface="Arial"/>
                <a:ea typeface="Arial"/>
                <a:cs typeface="Arial"/>
                <a:sym typeface="Arial"/>
              </a:rPr>
              <a:t>https://www.kaggle.com/ntnu-testimon/paysim1</a:t>
            </a:r>
            <a:br>
              <a:rPr lang="en" sz="1500">
                <a:solidFill>
                  <a:srgbClr val="0563C1"/>
                </a:solidFill>
                <a:highlight>
                  <a:srgbClr val="FFFFFF"/>
                </a:highlight>
                <a:latin typeface="Arial"/>
                <a:ea typeface="Arial"/>
                <a:cs typeface="Arial"/>
                <a:sym typeface="Arial"/>
              </a:rPr>
            </a:br>
            <a:endParaRPr sz="1800"/>
          </a:p>
        </p:txBody>
      </p:sp>
      <p:sp>
        <p:nvSpPr>
          <p:cNvPr id="189" name="Google Shape;189;p30"/>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Arial"/>
                <a:ea typeface="Arial"/>
                <a:cs typeface="Arial"/>
                <a:sym typeface="Arial"/>
              </a:rPr>
              <a:t>Digital payments of various forms are rapidly increasing across the world. Payments companies are experiencing rapid growth in their transactions volume.Preventing online financial fraud is a vital part of the work done by cybersecurity and cyber-crime teams.Therefore, it is essential to explore the approach to solving the problem of detecting fraudulent entries/transactions in large amounts of data in order to be better prepared to solve cyber-crime cases.</a:t>
            </a:r>
            <a:endParaRPr>
              <a:solidFill>
                <a:srgbClr val="000000"/>
              </a:solidFill>
              <a:latin typeface="Arial"/>
              <a:ea typeface="Arial"/>
              <a:cs typeface="Arial"/>
              <a:sym typeface="Arial"/>
            </a:endParaRPr>
          </a:p>
          <a:p>
            <a:pPr indent="0" lvl="0" marL="0" rtl="0" algn="l">
              <a:spcBef>
                <a:spcPts val="0"/>
              </a:spcBef>
              <a:spcAft>
                <a:spcPts val="0"/>
              </a:spcAft>
              <a:buNone/>
            </a:pPr>
            <a:r>
              <a:t/>
            </a:r>
            <a:endParaRPr sz="1200">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2"/>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01" name="Google Shape;201;p32"/>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265500" y="1718250"/>
            <a:ext cx="4045200" cy="17070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1200"/>
              </a:spcAft>
              <a:buNone/>
            </a:pPr>
            <a:r>
              <a:rPr b="1" lang="en" sz="1600">
                <a:solidFill>
                  <a:srgbClr val="000000"/>
                </a:solidFill>
                <a:latin typeface="Arial"/>
                <a:ea typeface="Arial"/>
                <a:cs typeface="Arial"/>
                <a:sym typeface="Arial"/>
              </a:rPr>
              <a:t>        Aims and Objectives</a:t>
            </a:r>
            <a:endParaRPr/>
          </a:p>
        </p:txBody>
      </p:sp>
      <p:sp>
        <p:nvSpPr>
          <p:cNvPr id="80" name="Google Shape;80;p1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Study and understand different aspects of financial fraud.</a:t>
            </a:r>
            <a:endParaRPr/>
          </a:p>
          <a:p>
            <a:pPr indent="-342900" lvl="0" marL="457200" rtl="0" algn="l">
              <a:spcBef>
                <a:spcPts val="1600"/>
              </a:spcBef>
              <a:spcAft>
                <a:spcPts val="0"/>
              </a:spcAft>
              <a:buSzPts val="1800"/>
              <a:buChar char="●"/>
            </a:pPr>
            <a:r>
              <a:rPr lang="en">
                <a:solidFill>
                  <a:srgbClr val="FFFFFF"/>
                </a:solidFill>
              </a:rPr>
              <a:t>Solve the problem of financial fraud detection on a publicly available sample dataset using supervised machine learning techniques</a:t>
            </a:r>
            <a:endParaRPr>
              <a:solidFill>
                <a:srgbClr val="FFFFFF"/>
              </a:solidFill>
            </a:endParaRPr>
          </a:p>
          <a:p>
            <a:pPr indent="-342900" lvl="0" marL="457200" rtl="0" algn="l">
              <a:spcBef>
                <a:spcPts val="1600"/>
              </a:spcBef>
              <a:spcAft>
                <a:spcPts val="0"/>
              </a:spcAft>
              <a:buClr>
                <a:srgbClr val="FFFFFF"/>
              </a:buClr>
              <a:buSzPts val="1800"/>
              <a:buChar char="●"/>
            </a:pPr>
            <a:r>
              <a:rPr lang="en"/>
              <a:t>Compare different classification techniques to understand which is best suitable for this application.</a:t>
            </a:r>
            <a:br>
              <a:rPr lang="en" sz="1200">
                <a:solidFill>
                  <a:srgbClr val="000000"/>
                </a:solidFill>
                <a:latin typeface="Arial"/>
                <a:ea typeface="Arial"/>
                <a:cs typeface="Arial"/>
                <a:sym typeface="Arial"/>
              </a:rPr>
            </a:br>
            <a:endParaRPr>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200"/>
              <a:t>Limitations of the study</a:t>
            </a:r>
            <a:endParaRPr b="1" sz="3200"/>
          </a:p>
        </p:txBody>
      </p:sp>
      <p:sp>
        <p:nvSpPr>
          <p:cNvPr id="86" name="Google Shape;86;p16"/>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87" name="Google Shape;87;p16"/>
          <p:cNvSpPr txBox="1"/>
          <p:nvPr>
            <p:ph idx="2" type="body"/>
          </p:nvPr>
        </p:nvSpPr>
        <p:spPr>
          <a:xfrm>
            <a:off x="4939500" y="176950"/>
            <a:ext cx="3837600" cy="4966500"/>
          </a:xfrm>
          <a:prstGeom prst="rect">
            <a:avLst/>
          </a:prstGeom>
        </p:spPr>
        <p:txBody>
          <a:bodyPr anchorCtr="0" anchor="ctr" bIns="91425" lIns="91425" spcFirstLastPara="1" rIns="91425" wrap="square" tIns="91425">
            <a:noAutofit/>
          </a:bodyPr>
          <a:lstStyle/>
          <a:p>
            <a:pPr indent="-304800" lvl="0" marL="457200" rtl="0" algn="l">
              <a:spcBef>
                <a:spcPts val="1200"/>
              </a:spcBef>
              <a:spcAft>
                <a:spcPts val="0"/>
              </a:spcAft>
              <a:buSzPts val="1200"/>
              <a:buFont typeface="Arial"/>
              <a:buChar char="●"/>
            </a:pPr>
            <a:r>
              <a:rPr lang="en" sz="1300">
                <a:latin typeface="Arial"/>
                <a:ea typeface="Arial"/>
                <a:cs typeface="Arial"/>
                <a:sym typeface="Arial"/>
              </a:rPr>
              <a:t>We used a pre-labeled dataset to train the algorithms. However, usually, it is difficult to find labelled data and thus applying supervised machine learning techniques may not be feasible. In such cases, we should evaluate unsupervised techniques which were beyond the scope of this study. </a:t>
            </a:r>
            <a:endParaRPr sz="1300">
              <a:latin typeface="Arial"/>
              <a:ea typeface="Arial"/>
              <a:cs typeface="Arial"/>
              <a:sym typeface="Arial"/>
            </a:endParaRPr>
          </a:p>
          <a:p>
            <a:pPr indent="-304800" lvl="0" marL="457200" rtl="0" algn="l">
              <a:spcBef>
                <a:spcPts val="0"/>
              </a:spcBef>
              <a:spcAft>
                <a:spcPts val="0"/>
              </a:spcAft>
              <a:buSzPts val="1200"/>
              <a:buFont typeface="Arial"/>
              <a:buChar char="●"/>
            </a:pPr>
            <a:r>
              <a:rPr lang="en" sz="1300">
                <a:latin typeface="Arial"/>
                <a:ea typeface="Arial"/>
                <a:cs typeface="Arial"/>
                <a:sym typeface="Arial"/>
              </a:rPr>
              <a:t>These variables that helped in detecting fraud may not apply to types of financial transactions, such as credit card fraud.  We evaluated 3 machine learning algorithms – Logistic Regression,Random Forest and XGBoost. Although the result of the study using these algorithms is good, it is necessary to evaluate other techniques to determine which algorithm works best for this application.</a:t>
            </a:r>
            <a:endParaRPr sz="1300">
              <a:latin typeface="Arial"/>
              <a:ea typeface="Arial"/>
              <a:cs typeface="Arial"/>
              <a:sym typeface="Arial"/>
            </a:endParaRPr>
          </a:p>
          <a:p>
            <a:pPr indent="-304800" lvl="0" marL="457200" rtl="0" algn="l">
              <a:spcBef>
                <a:spcPts val="0"/>
              </a:spcBef>
              <a:spcAft>
                <a:spcPts val="0"/>
              </a:spcAft>
              <a:buSzPts val="1200"/>
              <a:buFont typeface="Arial"/>
              <a:buChar char="●"/>
            </a:pPr>
            <a:r>
              <a:rPr lang="en" sz="1300">
                <a:latin typeface="Arial"/>
                <a:ea typeface="Arial"/>
                <a:cs typeface="Arial"/>
                <a:sym typeface="Arial"/>
              </a:rPr>
              <a:t> Due to the large size of data, we were limited by computation capacity to explore different techniques such as grid search for parameter tuning, </a:t>
            </a:r>
            <a:endParaRPr sz="1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213225" y="176950"/>
            <a:ext cx="6381300" cy="61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Methodology</a:t>
            </a:r>
            <a:endParaRPr/>
          </a:p>
        </p:txBody>
      </p:sp>
      <p:pic>
        <p:nvPicPr>
          <p:cNvPr id="93" name="Google Shape;93;p17"/>
          <p:cNvPicPr preferRelativeResize="0"/>
          <p:nvPr/>
        </p:nvPicPr>
        <p:blipFill rotWithShape="1">
          <a:blip r:embed="rId3">
            <a:alphaModFix/>
          </a:blip>
          <a:srcRect b="0" l="0" r="0" t="7183"/>
          <a:stretch/>
        </p:blipFill>
        <p:spPr>
          <a:xfrm>
            <a:off x="554575" y="1049925"/>
            <a:ext cx="7585375" cy="3964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460950" y="106175"/>
            <a:ext cx="5838600" cy="53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Source</a:t>
            </a:r>
            <a:endParaRPr/>
          </a:p>
        </p:txBody>
      </p:sp>
      <p:sp>
        <p:nvSpPr>
          <p:cNvPr id="99" name="Google Shape;99;p18"/>
          <p:cNvSpPr txBox="1"/>
          <p:nvPr/>
        </p:nvSpPr>
        <p:spPr>
          <a:xfrm>
            <a:off x="0" y="0"/>
            <a:ext cx="64767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p>
        </p:txBody>
      </p:sp>
      <p:sp>
        <p:nvSpPr>
          <p:cNvPr id="100" name="Google Shape;100;p18"/>
          <p:cNvSpPr txBox="1"/>
          <p:nvPr/>
        </p:nvSpPr>
        <p:spPr>
          <a:xfrm>
            <a:off x="436500" y="778600"/>
            <a:ext cx="8505600" cy="52302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1800">
                <a:solidFill>
                  <a:schemeClr val="lt1"/>
                </a:solidFill>
              </a:rPr>
              <a:t>A synthetic dataset that is publicly available on Kaggle, generated using a simulator called PaySim is used. The dataset was generated using aggregated metrics from the private dataset of a multinational mobile financial services company, and then malicious entries were injected.The dataset contains 11 columns of information for ~6 million rows of data. The key columns available are </a:t>
            </a:r>
            <a:endParaRPr sz="1800">
              <a:solidFill>
                <a:schemeClr val="lt1"/>
              </a:solidFill>
            </a:endParaRPr>
          </a:p>
          <a:p>
            <a:pPr indent="-342900" lvl="0" marL="914400" rtl="0" algn="l">
              <a:lnSpc>
                <a:spcPct val="115000"/>
              </a:lnSpc>
              <a:spcBef>
                <a:spcPts val="1200"/>
              </a:spcBef>
              <a:spcAft>
                <a:spcPts val="0"/>
              </a:spcAft>
              <a:buClr>
                <a:schemeClr val="lt1"/>
              </a:buClr>
              <a:buSzPts val="1800"/>
              <a:buAutoNum type="arabicPeriod"/>
            </a:pPr>
            <a:r>
              <a:rPr lang="en" sz="1800">
                <a:solidFill>
                  <a:schemeClr val="lt1"/>
                </a:solidFill>
              </a:rPr>
              <a:t>Type of transactions</a:t>
            </a:r>
            <a:endParaRPr sz="1800">
              <a:solidFill>
                <a:schemeClr val="lt1"/>
              </a:solidFill>
            </a:endParaRPr>
          </a:p>
          <a:p>
            <a:pPr indent="-342900" lvl="0" marL="914400" rtl="0" algn="l">
              <a:lnSpc>
                <a:spcPct val="115000"/>
              </a:lnSpc>
              <a:spcBef>
                <a:spcPts val="0"/>
              </a:spcBef>
              <a:spcAft>
                <a:spcPts val="0"/>
              </a:spcAft>
              <a:buClr>
                <a:schemeClr val="lt1"/>
              </a:buClr>
              <a:buSzPts val="1800"/>
              <a:buAutoNum type="arabicPeriod"/>
            </a:pPr>
            <a:r>
              <a:rPr lang="en" sz="1800">
                <a:solidFill>
                  <a:schemeClr val="lt1"/>
                </a:solidFill>
              </a:rPr>
              <a:t>Amount transacted</a:t>
            </a:r>
            <a:endParaRPr sz="1800">
              <a:solidFill>
                <a:schemeClr val="lt1"/>
              </a:solidFill>
            </a:endParaRPr>
          </a:p>
          <a:p>
            <a:pPr indent="-342900" lvl="0" marL="914400" rtl="0" algn="l">
              <a:lnSpc>
                <a:spcPct val="115000"/>
              </a:lnSpc>
              <a:spcBef>
                <a:spcPts val="0"/>
              </a:spcBef>
              <a:spcAft>
                <a:spcPts val="0"/>
              </a:spcAft>
              <a:buClr>
                <a:schemeClr val="lt1"/>
              </a:buClr>
              <a:buSzPts val="1800"/>
              <a:buAutoNum type="arabicPeriod"/>
            </a:pPr>
            <a:r>
              <a:rPr lang="en" sz="1800">
                <a:solidFill>
                  <a:schemeClr val="lt1"/>
                </a:solidFill>
              </a:rPr>
              <a:t>Customer ID and Recipient ID</a:t>
            </a:r>
            <a:endParaRPr sz="1800">
              <a:solidFill>
                <a:schemeClr val="lt1"/>
              </a:solidFill>
            </a:endParaRPr>
          </a:p>
          <a:p>
            <a:pPr indent="-342900" lvl="0" marL="914400" rtl="0" algn="l">
              <a:lnSpc>
                <a:spcPct val="115000"/>
              </a:lnSpc>
              <a:spcBef>
                <a:spcPts val="0"/>
              </a:spcBef>
              <a:spcAft>
                <a:spcPts val="0"/>
              </a:spcAft>
              <a:buClr>
                <a:schemeClr val="lt1"/>
              </a:buClr>
              <a:buSzPts val="1800"/>
              <a:buAutoNum type="arabicPeriod"/>
            </a:pPr>
            <a:r>
              <a:rPr lang="en" sz="1800">
                <a:solidFill>
                  <a:schemeClr val="lt1"/>
                </a:solidFill>
              </a:rPr>
              <a:t>Old and New balance of Customer and Recipient</a:t>
            </a:r>
            <a:endParaRPr sz="1800">
              <a:solidFill>
                <a:schemeClr val="lt1"/>
              </a:solidFill>
            </a:endParaRPr>
          </a:p>
          <a:p>
            <a:pPr indent="-342900" lvl="0" marL="914400" rtl="0" algn="l">
              <a:lnSpc>
                <a:spcPct val="115000"/>
              </a:lnSpc>
              <a:spcBef>
                <a:spcPts val="0"/>
              </a:spcBef>
              <a:spcAft>
                <a:spcPts val="0"/>
              </a:spcAft>
              <a:buClr>
                <a:schemeClr val="lt1"/>
              </a:buClr>
              <a:buSzPts val="1800"/>
              <a:buAutoNum type="arabicPeriod"/>
            </a:pPr>
            <a:r>
              <a:rPr lang="en" sz="1800">
                <a:solidFill>
                  <a:schemeClr val="lt1"/>
                </a:solidFill>
              </a:rPr>
              <a:t>Time step of the transaction</a:t>
            </a:r>
            <a:endParaRPr sz="1800">
              <a:solidFill>
                <a:schemeClr val="lt1"/>
              </a:solidFill>
            </a:endParaRPr>
          </a:p>
          <a:p>
            <a:pPr indent="-342900" lvl="0" marL="914400" rtl="0" algn="l">
              <a:lnSpc>
                <a:spcPct val="115000"/>
              </a:lnSpc>
              <a:spcBef>
                <a:spcPts val="0"/>
              </a:spcBef>
              <a:spcAft>
                <a:spcPts val="0"/>
              </a:spcAft>
              <a:buClr>
                <a:schemeClr val="lt1"/>
              </a:buClr>
              <a:buSzPts val="1800"/>
              <a:buAutoNum type="arabicPeriod"/>
            </a:pPr>
            <a:r>
              <a:rPr lang="en" sz="1800">
                <a:solidFill>
                  <a:schemeClr val="lt1"/>
                </a:solidFill>
              </a:rPr>
              <a:t> Whether the transaction was fraudulent or not</a:t>
            </a:r>
            <a:br>
              <a:rPr lang="en" sz="1200"/>
            </a:br>
            <a:endParaRPr sz="1800">
              <a:solidFill>
                <a:schemeClr val="lt1"/>
              </a:solidFill>
            </a:endParaRPr>
          </a:p>
          <a:p>
            <a:pPr indent="0" lvl="0" marL="0" rtl="0" algn="l">
              <a:lnSpc>
                <a:spcPct val="115000"/>
              </a:lnSpc>
              <a:spcBef>
                <a:spcPts val="1200"/>
              </a:spcBef>
              <a:spcAft>
                <a:spcPts val="0"/>
              </a:spcAft>
              <a:buNone/>
            </a:pPr>
            <a:r>
              <a:t/>
            </a:r>
            <a:endParaRPr sz="1800">
              <a:solidFill>
                <a:schemeClr val="lt1"/>
              </a:solidFill>
            </a:endParaRPr>
          </a:p>
          <a:p>
            <a:pPr indent="0" lvl="0" marL="0" rtl="0" algn="l">
              <a:lnSpc>
                <a:spcPct val="115000"/>
              </a:lnSpc>
              <a:spcBef>
                <a:spcPts val="0"/>
              </a:spcBef>
              <a:spcAft>
                <a:spcPts val="0"/>
              </a:spcAft>
              <a:buNone/>
            </a:pPr>
            <a:r>
              <a:t/>
            </a:r>
            <a:endParaRPr sz="18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460950" y="212350"/>
            <a:ext cx="8222100" cy="37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t>Types of Transactions</a:t>
            </a:r>
            <a:endParaRPr sz="3200"/>
          </a:p>
        </p:txBody>
      </p:sp>
      <p:pic>
        <p:nvPicPr>
          <p:cNvPr id="106" name="Google Shape;106;p19"/>
          <p:cNvPicPr preferRelativeResize="0"/>
          <p:nvPr/>
        </p:nvPicPr>
        <p:blipFill rotWithShape="1">
          <a:blip r:embed="rId3">
            <a:alphaModFix/>
          </a:blip>
          <a:srcRect b="74272" l="0" r="49441" t="0"/>
          <a:stretch/>
        </p:blipFill>
        <p:spPr>
          <a:xfrm>
            <a:off x="667200" y="766775"/>
            <a:ext cx="4164326" cy="3845825"/>
          </a:xfrm>
          <a:prstGeom prst="rect">
            <a:avLst/>
          </a:prstGeom>
          <a:noFill/>
          <a:ln>
            <a:noFill/>
          </a:ln>
        </p:spPr>
      </p:pic>
      <p:sp>
        <p:nvSpPr>
          <p:cNvPr id="107" name="Google Shape;107;p19"/>
          <p:cNvSpPr txBox="1"/>
          <p:nvPr/>
        </p:nvSpPr>
        <p:spPr>
          <a:xfrm>
            <a:off x="6193425" y="1262300"/>
            <a:ext cx="2854800" cy="4002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a:latin typeface="Roboto"/>
              <a:ea typeface="Roboto"/>
              <a:cs typeface="Roboto"/>
              <a:sym typeface="Roboto"/>
            </a:endParaRPr>
          </a:p>
        </p:txBody>
      </p:sp>
      <p:sp>
        <p:nvSpPr>
          <p:cNvPr id="108" name="Google Shape;108;p19"/>
          <p:cNvSpPr txBox="1"/>
          <p:nvPr/>
        </p:nvSpPr>
        <p:spPr>
          <a:xfrm>
            <a:off x="5544600" y="1026350"/>
            <a:ext cx="31386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lt1"/>
                </a:solidFill>
                <a:latin typeface="Roboto"/>
                <a:ea typeface="Roboto"/>
                <a:cs typeface="Roboto"/>
                <a:sym typeface="Roboto"/>
              </a:rPr>
              <a:t>The plot shows the frequencies of  different types of transactions in the dataset</a:t>
            </a:r>
            <a:endParaRPr sz="2400">
              <a:solidFill>
                <a:schemeClr val="lt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460950" y="141575"/>
            <a:ext cx="8222100" cy="47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4" name="Google Shape;114;p20"/>
          <p:cNvPicPr preferRelativeResize="0"/>
          <p:nvPr/>
        </p:nvPicPr>
        <p:blipFill>
          <a:blip r:embed="rId3">
            <a:alphaModFix/>
          </a:blip>
          <a:stretch>
            <a:fillRect/>
          </a:stretch>
        </p:blipFill>
        <p:spPr>
          <a:xfrm>
            <a:off x="460950" y="743200"/>
            <a:ext cx="4987426" cy="3645300"/>
          </a:xfrm>
          <a:prstGeom prst="rect">
            <a:avLst/>
          </a:prstGeom>
          <a:noFill/>
          <a:ln>
            <a:noFill/>
          </a:ln>
        </p:spPr>
      </p:pic>
      <p:sp>
        <p:nvSpPr>
          <p:cNvPr id="115" name="Google Shape;115;p20"/>
          <p:cNvSpPr txBox="1"/>
          <p:nvPr/>
        </p:nvSpPr>
        <p:spPr>
          <a:xfrm>
            <a:off x="5945700" y="849375"/>
            <a:ext cx="27375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lt1"/>
                </a:solidFill>
                <a:latin typeface="Roboto"/>
                <a:ea typeface="Roboto"/>
                <a:cs typeface="Roboto"/>
                <a:sym typeface="Roboto"/>
              </a:rPr>
              <a:t>Fraud transactions are only </a:t>
            </a:r>
            <a:r>
              <a:rPr lang="en" sz="2400">
                <a:solidFill>
                  <a:schemeClr val="lt1"/>
                </a:solidFill>
                <a:latin typeface="Roboto"/>
                <a:ea typeface="Roboto"/>
                <a:cs typeface="Roboto"/>
                <a:sym typeface="Roboto"/>
              </a:rPr>
              <a:t>occurring</a:t>
            </a:r>
            <a:r>
              <a:rPr lang="en" sz="2400">
                <a:solidFill>
                  <a:schemeClr val="lt1"/>
                </a:solidFill>
                <a:latin typeface="Roboto"/>
                <a:ea typeface="Roboto"/>
                <a:cs typeface="Roboto"/>
                <a:sym typeface="Roboto"/>
              </a:rPr>
              <a:t> for Transfer an Cash Out types of transactions.</a:t>
            </a:r>
            <a:endParaRPr sz="2400">
              <a:solidFill>
                <a:schemeClr val="lt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283125" y="129775"/>
            <a:ext cx="8400000" cy="42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Fraud Transaction Analysis</a:t>
            </a:r>
            <a:endParaRPr sz="2400"/>
          </a:p>
        </p:txBody>
      </p:sp>
      <p:pic>
        <p:nvPicPr>
          <p:cNvPr id="121" name="Google Shape;121;p21"/>
          <p:cNvPicPr preferRelativeResize="0"/>
          <p:nvPr/>
        </p:nvPicPr>
        <p:blipFill>
          <a:blip r:embed="rId3">
            <a:alphaModFix/>
          </a:blip>
          <a:stretch>
            <a:fillRect/>
          </a:stretch>
        </p:blipFill>
        <p:spPr>
          <a:xfrm>
            <a:off x="0" y="872975"/>
            <a:ext cx="4671350" cy="2406576"/>
          </a:xfrm>
          <a:prstGeom prst="rect">
            <a:avLst/>
          </a:prstGeom>
          <a:noFill/>
          <a:ln>
            <a:noFill/>
          </a:ln>
        </p:spPr>
      </p:pic>
      <p:sp>
        <p:nvSpPr>
          <p:cNvPr id="122" name="Google Shape;122;p21"/>
          <p:cNvSpPr txBox="1"/>
          <p:nvPr/>
        </p:nvSpPr>
        <p:spPr>
          <a:xfrm>
            <a:off x="2300425" y="472775"/>
            <a:ext cx="215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Time Step Feature</a:t>
            </a:r>
            <a:endParaRPr>
              <a:solidFill>
                <a:schemeClr val="lt1"/>
              </a:solidFill>
              <a:latin typeface="Roboto"/>
              <a:ea typeface="Roboto"/>
              <a:cs typeface="Roboto"/>
              <a:sym typeface="Roboto"/>
            </a:endParaRPr>
          </a:p>
        </p:txBody>
      </p:sp>
      <p:pic>
        <p:nvPicPr>
          <p:cNvPr id="123" name="Google Shape;123;p21"/>
          <p:cNvPicPr preferRelativeResize="0"/>
          <p:nvPr/>
        </p:nvPicPr>
        <p:blipFill>
          <a:blip r:embed="rId4">
            <a:alphaModFix/>
          </a:blip>
          <a:stretch>
            <a:fillRect/>
          </a:stretch>
        </p:blipFill>
        <p:spPr>
          <a:xfrm>
            <a:off x="4824975" y="872975"/>
            <a:ext cx="4166626" cy="2406574"/>
          </a:xfrm>
          <a:prstGeom prst="rect">
            <a:avLst/>
          </a:prstGeom>
          <a:noFill/>
          <a:ln>
            <a:noFill/>
          </a:ln>
        </p:spPr>
      </p:pic>
      <p:sp>
        <p:nvSpPr>
          <p:cNvPr id="124" name="Google Shape;124;p21"/>
          <p:cNvSpPr txBox="1"/>
          <p:nvPr/>
        </p:nvSpPr>
        <p:spPr>
          <a:xfrm>
            <a:off x="271325" y="3751450"/>
            <a:ext cx="81282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200">
              <a:highlight>
                <a:srgbClr val="FFFFFF"/>
              </a:highlight>
            </a:endParaRPr>
          </a:p>
        </p:txBody>
      </p:sp>
      <p:sp>
        <p:nvSpPr>
          <p:cNvPr id="125" name="Google Shape;125;p21"/>
          <p:cNvSpPr txBox="1"/>
          <p:nvPr/>
        </p:nvSpPr>
        <p:spPr>
          <a:xfrm>
            <a:off x="283125" y="3481200"/>
            <a:ext cx="84000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rPr>
              <a:t>The number of transactions in each time step by fraud status was measured in order to identify if there are any particular time steps where fraudulent transactions are more common than others. From the above figures the fraud transactions are almost uniformly spread out across time steps, whereas non-fraudulent transactions are more concentrated in specific time steps.</a:t>
            </a:r>
            <a:endParaRPr sz="1800">
              <a:solidFill>
                <a:schemeClr val="lt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