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53" r:id="rId4"/>
  </p:sldMasterIdLst>
  <p:notesMasterIdLst>
    <p:notesMasterId r:id="rId27"/>
  </p:notesMasterIdLst>
  <p:handoutMasterIdLst>
    <p:handoutMasterId r:id="rId28"/>
  </p:handoutMasterIdLst>
  <p:sldIdLst>
    <p:sldId id="256" r:id="rId5"/>
    <p:sldId id="277" r:id="rId6"/>
    <p:sldId id="261" r:id="rId7"/>
    <p:sldId id="296" r:id="rId8"/>
    <p:sldId id="289" r:id="rId9"/>
    <p:sldId id="305" r:id="rId10"/>
    <p:sldId id="306" r:id="rId11"/>
    <p:sldId id="297" r:id="rId12"/>
    <p:sldId id="307" r:id="rId13"/>
    <p:sldId id="298" r:id="rId14"/>
    <p:sldId id="308" r:id="rId15"/>
    <p:sldId id="299" r:id="rId16"/>
    <p:sldId id="309" r:id="rId17"/>
    <p:sldId id="266" r:id="rId18"/>
    <p:sldId id="300" r:id="rId19"/>
    <p:sldId id="301" r:id="rId20"/>
    <p:sldId id="268" r:id="rId21"/>
    <p:sldId id="302" r:id="rId22"/>
    <p:sldId id="303" r:id="rId23"/>
    <p:sldId id="270" r:id="rId24"/>
    <p:sldId id="304"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BEDE"/>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582" autoAdjust="0"/>
  </p:normalViewPr>
  <p:slideViewPr>
    <p:cSldViewPr snapToGrid="0">
      <p:cViewPr varScale="1">
        <p:scale>
          <a:sx n="120" d="100"/>
          <a:sy n="120" d="100"/>
        </p:scale>
        <p:origin x="296" y="17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2/22/25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2/22/25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2/22/25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6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6039501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64815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707359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2373899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97837566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38746439"/>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37067915"/>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28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8900077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5252633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9211501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Pitch Deck</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5019139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031149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0598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Pitch Deck</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CEABB6-07DC-46E8-9B57-56EC44A396E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40286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9" r:id="rId14"/>
    <p:sldLayoutId id="2147483772" r:id="rId15"/>
    <p:sldLayoutId id="2147483696" r:id="rId16"/>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4.xml"/><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14.xml"/><Relationship Id="rId4" Type="http://schemas.openxmlformats.org/officeDocument/2006/relationships/image" Target="../media/image29.svg"/></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3467" y="643467"/>
            <a:ext cx="7164674" cy="5571066"/>
          </a:xfrm>
        </p:spPr>
        <p:txBody>
          <a:bodyPr>
            <a:normAutofit/>
          </a:bodyPr>
          <a:lstStyle/>
          <a:p>
            <a:r>
              <a:rPr lang="en-US" sz="5400" dirty="0">
                <a:solidFill>
                  <a:schemeClr val="accent1">
                    <a:lumMod val="75000"/>
                    <a:alpha val="80000"/>
                  </a:schemeClr>
                </a:solidFill>
                <a:latin typeface="Abadi" panose="020B0604020104020204" pitchFamily="34" charset="0"/>
              </a:rPr>
              <a:t>Case study</a:t>
            </a:r>
            <a:br>
              <a:rPr lang="en-US" sz="5400" dirty="0">
                <a:solidFill>
                  <a:schemeClr val="accent1">
                    <a:lumMod val="75000"/>
                    <a:alpha val="80000"/>
                  </a:schemeClr>
                </a:solidFill>
                <a:latin typeface="Abadi" panose="020B0604020104020204" pitchFamily="34" charset="0"/>
              </a:rPr>
            </a:br>
            <a:r>
              <a:rPr lang="en-US" sz="5400" dirty="0">
                <a:solidFill>
                  <a:schemeClr val="accent1">
                    <a:lumMod val="75000"/>
                    <a:alpha val="80000"/>
                  </a:schemeClr>
                </a:solidFill>
                <a:latin typeface="Abadi" panose="020B0604020104020204" pitchFamily="34" charset="0"/>
              </a:rPr>
              <a:t>on </a:t>
            </a:r>
            <a:br>
              <a:rPr lang="en-US" sz="5400" dirty="0">
                <a:solidFill>
                  <a:schemeClr val="accent1">
                    <a:lumMod val="75000"/>
                    <a:alpha val="80000"/>
                  </a:schemeClr>
                </a:solidFill>
                <a:latin typeface="Abadi" panose="020B0604020104020204" pitchFamily="34" charset="0"/>
              </a:rPr>
            </a:br>
            <a:r>
              <a:rPr lang="en-US" sz="5400" dirty="0">
                <a:solidFill>
                  <a:schemeClr val="accent1">
                    <a:lumMod val="75000"/>
                    <a:alpha val="80000"/>
                  </a:schemeClr>
                </a:solidFill>
                <a:latin typeface="Abadi" panose="020B0604020104020204" pitchFamily="34" charset="0"/>
              </a:rPr>
              <a:t>College enrollment</a:t>
            </a:r>
            <a:br>
              <a:rPr lang="en-US" sz="5400" dirty="0">
                <a:solidFill>
                  <a:schemeClr val="accent1">
                    <a:lumMod val="75000"/>
                    <a:alpha val="80000"/>
                  </a:schemeClr>
                </a:solidFill>
                <a:latin typeface="Abadi" panose="020B0604020104020204" pitchFamily="34" charset="0"/>
              </a:rPr>
            </a:br>
            <a:r>
              <a:rPr lang="en-US" sz="5400" dirty="0">
                <a:solidFill>
                  <a:schemeClr val="accent1">
                    <a:lumMod val="75000"/>
                    <a:alpha val="80000"/>
                  </a:schemeClr>
                </a:solidFill>
                <a:latin typeface="Abadi" panose="020B0604020104020204" pitchFamily="34" charset="0"/>
              </a:rPr>
              <a:t>SYSTEM</a:t>
            </a:r>
          </a:p>
        </p:txBody>
      </p:sp>
      <p:cxnSp>
        <p:nvCxnSpPr>
          <p:cNvPr id="9" name="Straight Connector 8">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42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6CE26-252B-81F4-92FD-3DA03E48FC04}"/>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0FDFB926-5035-FA02-C55E-AFB403121896}"/>
              </a:ext>
            </a:extLst>
          </p:cNvPr>
          <p:cNvSpPr>
            <a:spLocks noGrp="1"/>
          </p:cNvSpPr>
          <p:nvPr>
            <p:ph type="sldNum" sz="quarter" idx="12"/>
          </p:nvPr>
        </p:nvSpPr>
        <p:spPr>
          <a:xfrm>
            <a:off x="10744200" y="6425301"/>
            <a:ext cx="542925" cy="365125"/>
          </a:xfrm>
        </p:spPr>
        <p:txBody>
          <a:bodyPr/>
          <a:lstStyle/>
          <a:p>
            <a:fld id="{B5CEABB6-07DC-46E8-9B57-56EC44A396E5}" type="slidenum">
              <a:rPr lang="en-US" smtClean="0"/>
              <a:pPr/>
              <a:t>10</a:t>
            </a:fld>
            <a:endParaRPr lang="en-US" dirty="0"/>
          </a:p>
        </p:txBody>
      </p:sp>
      <p:sp>
        <p:nvSpPr>
          <p:cNvPr id="5" name="TextBox 4">
            <a:extLst>
              <a:ext uri="{FF2B5EF4-FFF2-40B4-BE49-F238E27FC236}">
                <a16:creationId xmlns:a16="http://schemas.microsoft.com/office/drawing/2014/main" id="{49CDF046-D2A0-D6BF-5BD2-21ECD460C509}"/>
              </a:ext>
            </a:extLst>
          </p:cNvPr>
          <p:cNvSpPr txBox="1"/>
          <p:nvPr/>
        </p:nvSpPr>
        <p:spPr>
          <a:xfrm>
            <a:off x="847678" y="431058"/>
            <a:ext cx="4311062" cy="2523768"/>
          </a:xfrm>
          <a:prstGeom prst="rect">
            <a:avLst/>
          </a:prstGeom>
          <a:noFill/>
        </p:spPr>
        <p:txBody>
          <a:bodyPr wrap="square" rtlCol="0">
            <a:spAutoFit/>
          </a:bodyPr>
          <a:lstStyle/>
          <a:p>
            <a:r>
              <a:rPr lang="en-CA" kern="100" dirty="0">
                <a:solidFill>
                  <a:schemeClr val="accent1">
                    <a:lumMod val="75000"/>
                  </a:schemeClr>
                </a:solidFill>
                <a:effectLst/>
                <a:latin typeface="Abadi" panose="020B0604020104020204" pitchFamily="34" charset="0"/>
                <a:ea typeface="Calibri" panose="020F0502020204030204" pitchFamily="34" charset="0"/>
                <a:cs typeface="Times New Roman" panose="02020603050405020304" pitchFamily="18" charset="0"/>
              </a:rPr>
              <a:t>3. </a:t>
            </a:r>
            <a:r>
              <a:rPr lang="en-IN" b="1" kern="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Department Table</a:t>
            </a:r>
            <a:endParaRPr lang="en-IN" b="1" kern="0" dirty="0">
              <a:solidFill>
                <a:schemeClr val="accent1">
                  <a:lumMod val="75000"/>
                </a:schemeClr>
              </a:solidFill>
              <a:effectLst/>
              <a:latin typeface="Abadi" panose="020B0604020104020204" pitchFamily="34" charset="0"/>
              <a:ea typeface="Times New Roman" panose="02020603050405020304" pitchFamily="18" charset="0"/>
              <a:cs typeface="Times New Roman" panose="02020603050405020304" pitchFamily="18" charset="0"/>
            </a:endParaRPr>
          </a:p>
          <a:p>
            <a:endParaRPr lang="en-CA" kern="100" dirty="0">
              <a:effectLst/>
              <a:latin typeface="Abadi" panose="020B0604020104020204" pitchFamily="34" charset="0"/>
              <a:ea typeface="Calibri" panose="020F0502020204030204" pitchFamily="34" charset="0"/>
              <a:cs typeface="Times New Roman" panose="02020603050405020304" pitchFamily="18" charset="0"/>
            </a:endParaRPr>
          </a:p>
          <a:p>
            <a:r>
              <a:rPr lang="en-IN" b="1" u="sng" dirty="0"/>
              <a:t>Purpose</a:t>
            </a:r>
            <a:r>
              <a:rPr lang="en-IN" u="sng" dirty="0"/>
              <a:t>: </a:t>
            </a:r>
            <a:r>
              <a:rPr lang="en-IN" dirty="0"/>
              <a:t>Represents academic departments offering various programs.</a:t>
            </a:r>
          </a:p>
          <a:p>
            <a:endParaRPr lang="en-IN" b="1" dirty="0"/>
          </a:p>
          <a:p>
            <a:r>
              <a:rPr lang="en-IN" b="1" u="sng" dirty="0"/>
              <a:t>Relationship Type</a:t>
            </a:r>
            <a:r>
              <a:rPr lang="en-IN" u="sng" dirty="0"/>
              <a:t>:</a:t>
            </a:r>
          </a:p>
          <a:p>
            <a:pPr marL="285750" indent="-285750">
              <a:buFont typeface="Arial" panose="020B0604020202020204" pitchFamily="34" charset="0"/>
              <a:buChar char="•"/>
            </a:pPr>
            <a:r>
              <a:rPr lang="en-IN" b="1" dirty="0"/>
              <a:t>One-to-Many</a:t>
            </a:r>
            <a:r>
              <a:rPr lang="en-IN" dirty="0"/>
              <a:t> with </a:t>
            </a:r>
            <a:r>
              <a:rPr lang="en-IN" b="1" dirty="0"/>
              <a:t>programs</a:t>
            </a:r>
            <a:r>
              <a:rPr lang="en-IN" dirty="0"/>
              <a:t> (One department can offer multiple programs).</a:t>
            </a:r>
          </a:p>
          <a:p>
            <a:pPr lvl="0">
              <a:buSzPts val="1000"/>
              <a:tabLst>
                <a:tab pos="457200" algn="l"/>
              </a:tabLst>
            </a:pPr>
            <a:endParaRPr lang="en-CA" sz="1400" dirty="0">
              <a:latin typeface="Abadi" panose="020B0604020104020204" pitchFamily="34" charset="0"/>
            </a:endParaRPr>
          </a:p>
        </p:txBody>
      </p:sp>
      <p:sp>
        <p:nvSpPr>
          <p:cNvPr id="9" name="TextBox 8">
            <a:extLst>
              <a:ext uri="{FF2B5EF4-FFF2-40B4-BE49-F238E27FC236}">
                <a16:creationId xmlns:a16="http://schemas.microsoft.com/office/drawing/2014/main" id="{E9FB3A2A-19FE-3B96-A43E-702405B524E7}"/>
              </a:ext>
            </a:extLst>
          </p:cNvPr>
          <p:cNvSpPr txBox="1"/>
          <p:nvPr/>
        </p:nvSpPr>
        <p:spPr>
          <a:xfrm>
            <a:off x="904875" y="3353866"/>
            <a:ext cx="4311062" cy="2862322"/>
          </a:xfrm>
          <a:prstGeom prst="rect">
            <a:avLst/>
          </a:prstGeom>
          <a:noFill/>
        </p:spPr>
        <p:txBody>
          <a:bodyPr wrap="square" rtlCol="0">
            <a:spAutoFit/>
          </a:bodyPr>
          <a:lstStyle/>
          <a:p>
            <a:r>
              <a:rPr lang="en-IN" b="1" kern="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4. Program Table</a:t>
            </a:r>
          </a:p>
          <a:p>
            <a:endParaRPr lang="en-IN" b="1" kern="0" dirty="0">
              <a:latin typeface="Abadi" panose="020B0604020104020204" pitchFamily="34" charset="0"/>
              <a:ea typeface="Times New Roman" panose="02020603050405020304" pitchFamily="18" charset="0"/>
              <a:cs typeface="Times New Roman" panose="02020603050405020304" pitchFamily="18" charset="0"/>
            </a:endParaRPr>
          </a:p>
          <a:p>
            <a:r>
              <a:rPr lang="en-IN" b="1" u="sng" dirty="0"/>
              <a:t>Purpose</a:t>
            </a:r>
            <a:r>
              <a:rPr lang="en-IN" u="sng" dirty="0"/>
              <a:t>: </a:t>
            </a:r>
            <a:r>
              <a:rPr lang="en-IN" dirty="0"/>
              <a:t>Defines academic programs, their duration, and associated departments.</a:t>
            </a:r>
          </a:p>
          <a:p>
            <a:endParaRPr lang="en-IN" dirty="0"/>
          </a:p>
          <a:p>
            <a:r>
              <a:rPr lang="en-IN" b="1" u="sng" dirty="0"/>
              <a:t>Relationship Type</a:t>
            </a:r>
            <a:r>
              <a:rPr lang="en-IN" u="sng" dirty="0"/>
              <a:t>:</a:t>
            </a:r>
          </a:p>
          <a:p>
            <a:pPr marL="171450" indent="-171450">
              <a:buFont typeface="Arial" panose="020B0604020202020204" pitchFamily="34" charset="0"/>
              <a:buChar char="•"/>
            </a:pPr>
            <a:r>
              <a:rPr lang="en-IN" b="1" dirty="0"/>
              <a:t>Many-to-One</a:t>
            </a:r>
            <a:r>
              <a:rPr lang="en-IN" dirty="0"/>
              <a:t> with </a:t>
            </a:r>
            <a:r>
              <a:rPr lang="en-IN" b="1" dirty="0"/>
              <a:t>department</a:t>
            </a:r>
            <a:r>
              <a:rPr lang="en-IN" dirty="0"/>
              <a:t> (Many programs belong to one department).</a:t>
            </a:r>
          </a:p>
          <a:p>
            <a:pPr marL="171450" indent="-171450">
              <a:buFont typeface="Arial" panose="020B0604020202020204" pitchFamily="34" charset="0"/>
              <a:buChar char="•"/>
            </a:pPr>
            <a:r>
              <a:rPr lang="en-IN" b="1" dirty="0"/>
              <a:t>One-to-Many</a:t>
            </a:r>
            <a:r>
              <a:rPr lang="en-IN" dirty="0"/>
              <a:t> with </a:t>
            </a:r>
            <a:r>
              <a:rPr lang="en-IN" b="1" dirty="0"/>
              <a:t>courses</a:t>
            </a:r>
            <a:r>
              <a:rPr lang="en-IN" dirty="0"/>
              <a:t> (One program can have multiple courses).</a:t>
            </a:r>
          </a:p>
        </p:txBody>
      </p:sp>
      <p:pic>
        <p:nvPicPr>
          <p:cNvPr id="3" name="Picture 2" descr="A close-up of a document&#10;&#10;Description automatically generated">
            <a:extLst>
              <a:ext uri="{FF2B5EF4-FFF2-40B4-BE49-F238E27FC236}">
                <a16:creationId xmlns:a16="http://schemas.microsoft.com/office/drawing/2014/main" id="{B166475F-81D3-6934-CC5D-88F3454A8979}"/>
              </a:ext>
            </a:extLst>
          </p:cNvPr>
          <p:cNvPicPr>
            <a:picLocks noChangeAspect="1"/>
          </p:cNvPicPr>
          <p:nvPr/>
        </p:nvPicPr>
        <p:blipFill>
          <a:blip r:embed="rId2"/>
          <a:stretch>
            <a:fillRect/>
          </a:stretch>
        </p:blipFill>
        <p:spPr>
          <a:xfrm>
            <a:off x="5279958" y="1100506"/>
            <a:ext cx="6532818" cy="1103376"/>
          </a:xfrm>
          <a:prstGeom prst="rect">
            <a:avLst/>
          </a:prstGeom>
        </p:spPr>
      </p:pic>
      <p:pic>
        <p:nvPicPr>
          <p:cNvPr id="6" name="Picture 5" descr="A close-up of a document&#10;&#10;Description automatically generated">
            <a:extLst>
              <a:ext uri="{FF2B5EF4-FFF2-40B4-BE49-F238E27FC236}">
                <a16:creationId xmlns:a16="http://schemas.microsoft.com/office/drawing/2014/main" id="{F8F4EE68-F2FA-C77E-008C-38A8E1A84202}"/>
              </a:ext>
            </a:extLst>
          </p:cNvPr>
          <p:cNvPicPr>
            <a:picLocks noChangeAspect="1"/>
          </p:cNvPicPr>
          <p:nvPr/>
        </p:nvPicPr>
        <p:blipFill>
          <a:blip r:embed="rId3"/>
          <a:stretch>
            <a:fillRect/>
          </a:stretch>
        </p:blipFill>
        <p:spPr>
          <a:xfrm>
            <a:off x="5445151" y="4025079"/>
            <a:ext cx="6213757" cy="1663339"/>
          </a:xfrm>
          <a:prstGeom prst="rect">
            <a:avLst/>
          </a:prstGeom>
        </p:spPr>
      </p:pic>
    </p:spTree>
    <p:extLst>
      <p:ext uri="{BB962C8B-B14F-4D97-AF65-F5344CB8AC3E}">
        <p14:creationId xmlns:p14="http://schemas.microsoft.com/office/powerpoint/2010/main" val="169184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6CE26-252B-81F4-92FD-3DA03E48FC04}"/>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0FDFB926-5035-FA02-C55E-AFB403121896}"/>
              </a:ext>
            </a:extLst>
          </p:cNvPr>
          <p:cNvSpPr>
            <a:spLocks noGrp="1"/>
          </p:cNvSpPr>
          <p:nvPr>
            <p:ph type="sldNum" sz="quarter" idx="12"/>
          </p:nvPr>
        </p:nvSpPr>
        <p:spPr>
          <a:xfrm>
            <a:off x="10744200" y="6425301"/>
            <a:ext cx="542925" cy="365125"/>
          </a:xfrm>
        </p:spPr>
        <p:txBody>
          <a:bodyPr/>
          <a:lstStyle/>
          <a:p>
            <a:fld id="{B5CEABB6-07DC-46E8-9B57-56EC44A396E5}" type="slidenum">
              <a:rPr lang="en-US" smtClean="0"/>
              <a:pPr/>
              <a:t>11</a:t>
            </a:fld>
            <a:endParaRPr lang="en-US" dirty="0"/>
          </a:p>
        </p:txBody>
      </p:sp>
      <p:sp>
        <p:nvSpPr>
          <p:cNvPr id="10" name="TextBox 9">
            <a:extLst>
              <a:ext uri="{FF2B5EF4-FFF2-40B4-BE49-F238E27FC236}">
                <a16:creationId xmlns:a16="http://schemas.microsoft.com/office/drawing/2014/main" id="{897796BB-EA7A-F53E-8E61-4E7115C12A8D}"/>
              </a:ext>
            </a:extLst>
          </p:cNvPr>
          <p:cNvSpPr txBox="1"/>
          <p:nvPr/>
        </p:nvSpPr>
        <p:spPr>
          <a:xfrm>
            <a:off x="904875" y="393281"/>
            <a:ext cx="4092427" cy="2308324"/>
          </a:xfrm>
          <a:prstGeom prst="rect">
            <a:avLst/>
          </a:prstGeom>
          <a:noFill/>
        </p:spPr>
        <p:txBody>
          <a:bodyPr wrap="square" rtlCol="0">
            <a:spAutoFit/>
          </a:bodyPr>
          <a:lstStyle/>
          <a:p>
            <a:r>
              <a:rPr lang="en-CA" kern="100" dirty="0">
                <a:solidFill>
                  <a:schemeClr val="accent1">
                    <a:lumMod val="75000"/>
                  </a:schemeClr>
                </a:solidFill>
                <a:latin typeface="Abadi" panose="020B0604020104020204" pitchFamily="34" charset="0"/>
                <a:ea typeface="Calibri" panose="020F0502020204030204" pitchFamily="34" charset="0"/>
                <a:cs typeface="Times New Roman" panose="02020603050405020304" pitchFamily="18" charset="0"/>
              </a:rPr>
              <a:t>5</a:t>
            </a:r>
            <a:r>
              <a:rPr lang="en-CA" kern="100" dirty="0">
                <a:solidFill>
                  <a:schemeClr val="accent1">
                    <a:lumMod val="7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IN" b="1" kern="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Faculty Table</a:t>
            </a:r>
            <a:endParaRPr lang="en-IN" b="1" kern="0" dirty="0">
              <a:solidFill>
                <a:schemeClr val="accent1">
                  <a:lumMod val="75000"/>
                </a:schemeClr>
              </a:solidFill>
              <a:effectLst/>
              <a:latin typeface="Abadi" panose="020B0604020104020204" pitchFamily="34" charset="0"/>
              <a:ea typeface="Times New Roman" panose="02020603050405020304" pitchFamily="18" charset="0"/>
              <a:cs typeface="Times New Roman" panose="02020603050405020304" pitchFamily="18" charset="0"/>
            </a:endParaRPr>
          </a:p>
          <a:p>
            <a:endParaRPr lang="en-CA" kern="100" dirty="0">
              <a:effectLst/>
              <a:latin typeface="Abadi" panose="020B0604020104020204" pitchFamily="34" charset="0"/>
              <a:ea typeface="Calibri" panose="020F0502020204030204" pitchFamily="34" charset="0"/>
              <a:cs typeface="Times New Roman" panose="02020603050405020304" pitchFamily="18" charset="0"/>
            </a:endParaRPr>
          </a:p>
          <a:p>
            <a:r>
              <a:rPr lang="en-IN" b="1" u="sng" dirty="0"/>
              <a:t>Purpose</a:t>
            </a:r>
            <a:r>
              <a:rPr lang="en-IN" u="sng" dirty="0"/>
              <a:t>: </a:t>
            </a:r>
            <a:r>
              <a:rPr lang="en-IN" dirty="0"/>
              <a:t>Stores faculty members' details, including their contact information.</a:t>
            </a:r>
          </a:p>
          <a:p>
            <a:r>
              <a:rPr lang="en-IN" b="1" u="sng" dirty="0"/>
              <a:t>Relationship Type</a:t>
            </a:r>
            <a:r>
              <a:rPr lang="en-IN" u="sng" dirty="0"/>
              <a:t>:</a:t>
            </a:r>
          </a:p>
          <a:p>
            <a:pPr marL="285750" indent="-285750">
              <a:buFont typeface="Arial" panose="020B0604020202020204" pitchFamily="34" charset="0"/>
              <a:buChar char="•"/>
            </a:pPr>
            <a:r>
              <a:rPr lang="en-IN" b="1" dirty="0"/>
              <a:t>One-to-Many</a:t>
            </a:r>
            <a:r>
              <a:rPr lang="en-IN" dirty="0"/>
              <a:t> with </a:t>
            </a:r>
            <a:r>
              <a:rPr lang="en-IN" b="1" dirty="0" err="1"/>
              <a:t>enrollments</a:t>
            </a:r>
            <a:r>
              <a:rPr lang="en-IN" dirty="0"/>
              <a:t> (One faculty member can be assigned to multiple </a:t>
            </a:r>
            <a:r>
              <a:rPr lang="en-IN" dirty="0" err="1"/>
              <a:t>enrollments</a:t>
            </a:r>
            <a:r>
              <a:rPr lang="en-IN" dirty="0"/>
              <a:t>).</a:t>
            </a:r>
          </a:p>
        </p:txBody>
      </p:sp>
      <p:pic>
        <p:nvPicPr>
          <p:cNvPr id="14" name="Picture 13" descr="A close-up of a list of words&#10;&#10;Description automatically generated">
            <a:extLst>
              <a:ext uri="{FF2B5EF4-FFF2-40B4-BE49-F238E27FC236}">
                <a16:creationId xmlns:a16="http://schemas.microsoft.com/office/drawing/2014/main" id="{B521D42D-2E76-D966-9169-82C13ED68FAC}"/>
              </a:ext>
            </a:extLst>
          </p:cNvPr>
          <p:cNvPicPr>
            <a:picLocks noChangeAspect="1"/>
          </p:cNvPicPr>
          <p:nvPr/>
        </p:nvPicPr>
        <p:blipFill>
          <a:blip r:embed="rId2"/>
          <a:stretch>
            <a:fillRect/>
          </a:stretch>
        </p:blipFill>
        <p:spPr>
          <a:xfrm>
            <a:off x="4997303" y="648016"/>
            <a:ext cx="6841104" cy="1744309"/>
          </a:xfrm>
          <a:prstGeom prst="rect">
            <a:avLst/>
          </a:prstGeom>
        </p:spPr>
      </p:pic>
      <p:sp>
        <p:nvSpPr>
          <p:cNvPr id="15" name="TextBox 14">
            <a:extLst>
              <a:ext uri="{FF2B5EF4-FFF2-40B4-BE49-F238E27FC236}">
                <a16:creationId xmlns:a16="http://schemas.microsoft.com/office/drawing/2014/main" id="{BFA56D01-673F-3E48-F3D0-0FEAD2CE8195}"/>
              </a:ext>
            </a:extLst>
          </p:cNvPr>
          <p:cNvSpPr txBox="1"/>
          <p:nvPr/>
        </p:nvSpPr>
        <p:spPr>
          <a:xfrm>
            <a:off x="675607" y="3285980"/>
            <a:ext cx="4863955" cy="3139321"/>
          </a:xfrm>
          <a:prstGeom prst="rect">
            <a:avLst/>
          </a:prstGeom>
          <a:noFill/>
        </p:spPr>
        <p:txBody>
          <a:bodyPr wrap="square" rtlCol="0">
            <a:spAutoFit/>
          </a:bodyPr>
          <a:lstStyle/>
          <a:p>
            <a:r>
              <a:rPr lang="en-CA" kern="100" dirty="0">
                <a:solidFill>
                  <a:schemeClr val="accent1">
                    <a:lumMod val="75000"/>
                  </a:schemeClr>
                </a:solidFill>
                <a:latin typeface="Abadi" panose="020B0604020104020204" pitchFamily="34" charset="0"/>
                <a:ea typeface="Calibri" panose="020F0502020204030204" pitchFamily="34" charset="0"/>
                <a:cs typeface="Times New Roman" panose="02020603050405020304" pitchFamily="18" charset="0"/>
              </a:rPr>
              <a:t>6</a:t>
            </a:r>
            <a:r>
              <a:rPr lang="en-CA" kern="100" dirty="0">
                <a:solidFill>
                  <a:schemeClr val="accent1">
                    <a:lumMod val="7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IN" b="1" kern="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Course Table</a:t>
            </a:r>
            <a:endParaRPr lang="en-IN" b="1" kern="0" dirty="0">
              <a:solidFill>
                <a:schemeClr val="accent1">
                  <a:lumMod val="75000"/>
                </a:schemeClr>
              </a:solidFill>
              <a:effectLst/>
              <a:latin typeface="Abadi" panose="020B0604020104020204" pitchFamily="34" charset="0"/>
              <a:ea typeface="Times New Roman" panose="02020603050405020304" pitchFamily="18" charset="0"/>
              <a:cs typeface="Times New Roman" panose="02020603050405020304" pitchFamily="18" charset="0"/>
            </a:endParaRPr>
          </a:p>
          <a:p>
            <a:endParaRPr lang="en-CA" kern="100" dirty="0">
              <a:effectLst/>
              <a:latin typeface="Abadi" panose="020B0604020104020204" pitchFamily="34" charset="0"/>
              <a:ea typeface="Calibri" panose="020F0502020204030204" pitchFamily="34" charset="0"/>
              <a:cs typeface="Times New Roman" panose="02020603050405020304" pitchFamily="18" charset="0"/>
            </a:endParaRPr>
          </a:p>
          <a:p>
            <a:r>
              <a:rPr lang="en-IN" b="1" dirty="0"/>
              <a:t>Purpose</a:t>
            </a:r>
            <a:r>
              <a:rPr lang="en-IN" dirty="0"/>
              <a:t>: Represents courses under different programs along with credit information and fees.</a:t>
            </a:r>
          </a:p>
          <a:p>
            <a:r>
              <a:rPr lang="en-IN" b="1" dirty="0"/>
              <a:t>Relationship Type</a:t>
            </a:r>
            <a:r>
              <a:rPr lang="en-IN" dirty="0"/>
              <a:t>:</a:t>
            </a:r>
          </a:p>
          <a:p>
            <a:pPr marL="285750" indent="-285750">
              <a:buFont typeface="Arial" panose="020B0604020202020204" pitchFamily="34" charset="0"/>
              <a:buChar char="•"/>
            </a:pPr>
            <a:r>
              <a:rPr lang="en-IN" b="1" dirty="0"/>
              <a:t>Many-to-One</a:t>
            </a:r>
            <a:r>
              <a:rPr lang="en-IN" dirty="0"/>
              <a:t> with </a:t>
            </a:r>
            <a:r>
              <a:rPr lang="en-IN" b="1" dirty="0"/>
              <a:t>programs</a:t>
            </a:r>
            <a:r>
              <a:rPr lang="en-IN" dirty="0"/>
              <a:t> (Many courses belong to one program).</a:t>
            </a:r>
          </a:p>
          <a:p>
            <a:pPr marL="285750" indent="-285750">
              <a:buFont typeface="Arial" panose="020B0604020202020204" pitchFamily="34" charset="0"/>
              <a:buChar char="•"/>
            </a:pPr>
            <a:r>
              <a:rPr lang="en-IN" b="1" dirty="0"/>
              <a:t>One-to-Many</a:t>
            </a:r>
            <a:r>
              <a:rPr lang="en-IN" dirty="0"/>
              <a:t> with </a:t>
            </a:r>
            <a:r>
              <a:rPr lang="en-IN" b="1" dirty="0"/>
              <a:t>exams</a:t>
            </a:r>
            <a:r>
              <a:rPr lang="en-IN" dirty="0"/>
              <a:t> (One course can have multiple exams).</a:t>
            </a:r>
          </a:p>
          <a:p>
            <a:pPr marL="285750" indent="-285750">
              <a:buFont typeface="Arial" panose="020B0604020202020204" pitchFamily="34" charset="0"/>
              <a:buChar char="•"/>
            </a:pPr>
            <a:r>
              <a:rPr lang="en-IN" b="1" dirty="0"/>
              <a:t>One-to-Many</a:t>
            </a:r>
            <a:r>
              <a:rPr lang="en-IN" dirty="0"/>
              <a:t> with </a:t>
            </a:r>
            <a:r>
              <a:rPr lang="en-IN" b="1" dirty="0" err="1"/>
              <a:t>enrollments</a:t>
            </a:r>
            <a:r>
              <a:rPr lang="en-IN" dirty="0"/>
              <a:t> (One course can have multiple students enrolled).</a:t>
            </a:r>
          </a:p>
        </p:txBody>
      </p:sp>
      <p:pic>
        <p:nvPicPr>
          <p:cNvPr id="17" name="Picture 16" descr="A close-up of a text&#10;&#10;Description automatically generated">
            <a:extLst>
              <a:ext uri="{FF2B5EF4-FFF2-40B4-BE49-F238E27FC236}">
                <a16:creationId xmlns:a16="http://schemas.microsoft.com/office/drawing/2014/main" id="{7234AF64-C563-93F2-8E05-AF33E6934929}"/>
              </a:ext>
            </a:extLst>
          </p:cNvPr>
          <p:cNvPicPr>
            <a:picLocks noChangeAspect="1"/>
          </p:cNvPicPr>
          <p:nvPr/>
        </p:nvPicPr>
        <p:blipFill>
          <a:blip r:embed="rId3"/>
          <a:stretch>
            <a:fillRect/>
          </a:stretch>
        </p:blipFill>
        <p:spPr>
          <a:xfrm>
            <a:off x="5667150" y="4174781"/>
            <a:ext cx="6418521" cy="1744309"/>
          </a:xfrm>
          <a:prstGeom prst="rect">
            <a:avLst/>
          </a:prstGeom>
        </p:spPr>
      </p:pic>
    </p:spTree>
    <p:extLst>
      <p:ext uri="{BB962C8B-B14F-4D97-AF65-F5344CB8AC3E}">
        <p14:creationId xmlns:p14="http://schemas.microsoft.com/office/powerpoint/2010/main" val="91606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54ECD-37D9-E18A-3B37-CC268F934211}"/>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799B10C-EDE7-C008-82C2-F21F5ED7F6B1}"/>
              </a:ext>
            </a:extLst>
          </p:cNvPr>
          <p:cNvSpPr>
            <a:spLocks noGrp="1"/>
          </p:cNvSpPr>
          <p:nvPr>
            <p:ph type="sldNum" sz="quarter" idx="12"/>
          </p:nvPr>
        </p:nvSpPr>
        <p:spPr>
          <a:xfrm>
            <a:off x="10744200" y="6425301"/>
            <a:ext cx="542925" cy="365125"/>
          </a:xfrm>
        </p:spPr>
        <p:txBody>
          <a:bodyPr/>
          <a:lstStyle/>
          <a:p>
            <a:fld id="{B5CEABB6-07DC-46E8-9B57-56EC44A396E5}" type="slidenum">
              <a:rPr lang="en-US" smtClean="0"/>
              <a:pPr/>
              <a:t>12</a:t>
            </a:fld>
            <a:endParaRPr lang="en-US" dirty="0"/>
          </a:p>
        </p:txBody>
      </p:sp>
      <p:sp>
        <p:nvSpPr>
          <p:cNvPr id="5" name="TextBox 4">
            <a:extLst>
              <a:ext uri="{FF2B5EF4-FFF2-40B4-BE49-F238E27FC236}">
                <a16:creationId xmlns:a16="http://schemas.microsoft.com/office/drawing/2014/main" id="{DE7E4B17-3CF7-5B5E-61B2-6AD056830BBE}"/>
              </a:ext>
            </a:extLst>
          </p:cNvPr>
          <p:cNvSpPr txBox="1"/>
          <p:nvPr/>
        </p:nvSpPr>
        <p:spPr>
          <a:xfrm>
            <a:off x="847678" y="431058"/>
            <a:ext cx="4311062" cy="3139321"/>
          </a:xfrm>
          <a:prstGeom prst="rect">
            <a:avLst/>
          </a:prstGeom>
          <a:noFill/>
        </p:spPr>
        <p:txBody>
          <a:bodyPr wrap="square" rtlCol="0">
            <a:spAutoFit/>
          </a:bodyPr>
          <a:lstStyle/>
          <a:p>
            <a:r>
              <a:rPr lang="en-CA" kern="100" dirty="0">
                <a:solidFill>
                  <a:schemeClr val="accent1">
                    <a:lumMod val="75000"/>
                  </a:schemeClr>
                </a:solidFill>
                <a:latin typeface="Abadi" panose="020B0604020104020204" pitchFamily="34" charset="0"/>
                <a:ea typeface="Calibri" panose="020F0502020204030204" pitchFamily="34" charset="0"/>
                <a:cs typeface="Times New Roman" panose="02020603050405020304" pitchFamily="18" charset="0"/>
              </a:rPr>
              <a:t>7</a:t>
            </a:r>
            <a:r>
              <a:rPr lang="en-CA" kern="100" dirty="0">
                <a:solidFill>
                  <a:schemeClr val="accent1">
                    <a:lumMod val="7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IN" b="1" kern="0" dirty="0">
                <a:solidFill>
                  <a:schemeClr val="accent1">
                    <a:lumMod val="75000"/>
                  </a:schemeClr>
                </a:solidFill>
                <a:effectLst/>
                <a:latin typeface="Abadi" panose="020B0604020104020204" pitchFamily="34" charset="0"/>
                <a:ea typeface="Calibri" panose="020F0502020204030204" pitchFamily="34" charset="0"/>
                <a:cs typeface="Times New Roman" panose="02020603050405020304" pitchFamily="18" charset="0"/>
              </a:rPr>
              <a:t>Exam</a:t>
            </a:r>
            <a:r>
              <a:rPr lang="en-IN" b="1" kern="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 Table</a:t>
            </a:r>
            <a:endParaRPr lang="en-IN" b="1" kern="0" dirty="0">
              <a:solidFill>
                <a:schemeClr val="accent1">
                  <a:lumMod val="75000"/>
                </a:schemeClr>
              </a:solidFill>
              <a:effectLst/>
              <a:latin typeface="Abadi" panose="020B0604020104020204" pitchFamily="34" charset="0"/>
              <a:ea typeface="Times New Roman" panose="02020603050405020304" pitchFamily="18" charset="0"/>
              <a:cs typeface="Times New Roman" panose="02020603050405020304" pitchFamily="18" charset="0"/>
            </a:endParaRPr>
          </a:p>
          <a:p>
            <a:endParaRPr lang="en-CA" kern="100" dirty="0">
              <a:effectLst/>
              <a:latin typeface="Abadi" panose="020B0604020104020204" pitchFamily="34" charset="0"/>
              <a:ea typeface="Calibri" panose="020F0502020204030204" pitchFamily="34" charset="0"/>
              <a:cs typeface="Times New Roman" panose="02020603050405020304" pitchFamily="18" charset="0"/>
            </a:endParaRPr>
          </a:p>
          <a:p>
            <a:r>
              <a:rPr lang="en-IN" b="1" u="sng" dirty="0"/>
              <a:t>Purpose</a:t>
            </a:r>
            <a:r>
              <a:rPr lang="en-IN" u="sng" dirty="0"/>
              <a:t>: </a:t>
            </a:r>
            <a:r>
              <a:rPr lang="en-IN" dirty="0"/>
              <a:t>Maintains exam details such as course, date, and total marks.</a:t>
            </a:r>
          </a:p>
          <a:p>
            <a:endParaRPr lang="en-IN" b="1" dirty="0"/>
          </a:p>
          <a:p>
            <a:r>
              <a:rPr lang="en-IN" b="1" u="sng" dirty="0"/>
              <a:t>Relationship Type</a:t>
            </a:r>
            <a:r>
              <a:rPr lang="en-IN" u="sng" dirty="0"/>
              <a:t>:</a:t>
            </a:r>
          </a:p>
          <a:p>
            <a:pPr marL="285750" indent="-285750">
              <a:buFont typeface="Arial" panose="020B0604020202020204" pitchFamily="34" charset="0"/>
              <a:buChar char="•"/>
            </a:pPr>
            <a:r>
              <a:rPr lang="en-IN" b="1" dirty="0"/>
              <a:t>Many-to-One</a:t>
            </a:r>
            <a:r>
              <a:rPr lang="en-IN" dirty="0"/>
              <a:t> with </a:t>
            </a:r>
            <a:r>
              <a:rPr lang="en-IN" b="1" dirty="0"/>
              <a:t>courses</a:t>
            </a:r>
            <a:r>
              <a:rPr lang="en-IN" dirty="0"/>
              <a:t> (Many exams belong to one course).</a:t>
            </a:r>
          </a:p>
          <a:p>
            <a:pPr marL="285750" indent="-285750">
              <a:buFont typeface="Arial" panose="020B0604020202020204" pitchFamily="34" charset="0"/>
              <a:buChar char="•"/>
            </a:pPr>
            <a:r>
              <a:rPr lang="en-IN" b="1" dirty="0"/>
              <a:t>One-to-Many</a:t>
            </a:r>
            <a:r>
              <a:rPr lang="en-IN" dirty="0"/>
              <a:t> with </a:t>
            </a:r>
            <a:r>
              <a:rPr lang="en-IN" b="1" dirty="0" err="1"/>
              <a:t>exam_result</a:t>
            </a:r>
            <a:r>
              <a:rPr lang="en-IN" dirty="0"/>
              <a:t> (One exam can have multiple student results).</a:t>
            </a:r>
            <a:endParaRPr lang="en-CA" kern="100" dirty="0">
              <a:effectLst/>
              <a:latin typeface="Abadi" panose="020B0604020104020204" pitchFamily="34" charset="0"/>
              <a:ea typeface="Calibri" panose="020F0502020204030204" pitchFamily="34" charset="0"/>
              <a:cs typeface="Times New Roman" panose="02020603050405020304" pitchFamily="18" charset="0"/>
            </a:endParaRPr>
          </a:p>
          <a:p>
            <a:pPr lvl="0">
              <a:buSzPts val="1000"/>
              <a:tabLst>
                <a:tab pos="457200" algn="l"/>
              </a:tabLst>
            </a:pPr>
            <a:endParaRPr lang="en-CA" dirty="0">
              <a:latin typeface="Abadi" panose="020B0604020104020204" pitchFamily="34" charset="0"/>
            </a:endParaRPr>
          </a:p>
        </p:txBody>
      </p:sp>
      <p:sp>
        <p:nvSpPr>
          <p:cNvPr id="9" name="TextBox 8">
            <a:extLst>
              <a:ext uri="{FF2B5EF4-FFF2-40B4-BE49-F238E27FC236}">
                <a16:creationId xmlns:a16="http://schemas.microsoft.com/office/drawing/2014/main" id="{EB0DD418-DF72-C4A3-D19C-FAC83CDE97B6}"/>
              </a:ext>
            </a:extLst>
          </p:cNvPr>
          <p:cNvSpPr txBox="1"/>
          <p:nvPr/>
        </p:nvSpPr>
        <p:spPr>
          <a:xfrm>
            <a:off x="830445" y="3640939"/>
            <a:ext cx="4551093" cy="2862322"/>
          </a:xfrm>
          <a:prstGeom prst="rect">
            <a:avLst/>
          </a:prstGeom>
          <a:noFill/>
        </p:spPr>
        <p:txBody>
          <a:bodyPr wrap="square" rtlCol="0">
            <a:spAutoFit/>
          </a:bodyPr>
          <a:lstStyle/>
          <a:p>
            <a:r>
              <a:rPr lang="en-IN" b="1" kern="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8. Exam result Table</a:t>
            </a:r>
          </a:p>
          <a:p>
            <a:endParaRPr lang="en-IN" b="1" kern="0" dirty="0">
              <a:latin typeface="Abadi" panose="020B0604020104020204" pitchFamily="34" charset="0"/>
              <a:ea typeface="Times New Roman" panose="02020603050405020304" pitchFamily="18" charset="0"/>
              <a:cs typeface="Times New Roman" panose="02020603050405020304" pitchFamily="18" charset="0"/>
            </a:endParaRPr>
          </a:p>
          <a:p>
            <a:r>
              <a:rPr lang="en-IN" b="1" u="sng" dirty="0"/>
              <a:t>Purpose</a:t>
            </a:r>
            <a:r>
              <a:rPr lang="en-IN" u="sng" dirty="0"/>
              <a:t>: </a:t>
            </a:r>
            <a:r>
              <a:rPr lang="en-IN" dirty="0"/>
              <a:t>Records student performance in exams, storing marks obtained.</a:t>
            </a:r>
          </a:p>
          <a:p>
            <a:endParaRPr lang="en-IN" b="1" dirty="0"/>
          </a:p>
          <a:p>
            <a:r>
              <a:rPr lang="en-IN" b="1" u="sng" dirty="0"/>
              <a:t>Relationship Type</a:t>
            </a:r>
            <a:r>
              <a:rPr lang="en-IN" u="sng" dirty="0"/>
              <a:t>:</a:t>
            </a:r>
          </a:p>
          <a:p>
            <a:pPr marL="285750" indent="-285750">
              <a:buFont typeface="Arial" panose="020B0604020202020204" pitchFamily="34" charset="0"/>
              <a:buChar char="•"/>
            </a:pPr>
            <a:r>
              <a:rPr lang="en-IN" b="1" dirty="0"/>
              <a:t>Many-to-One</a:t>
            </a:r>
            <a:r>
              <a:rPr lang="en-IN" dirty="0"/>
              <a:t> with </a:t>
            </a:r>
            <a:r>
              <a:rPr lang="en-IN" b="1" dirty="0"/>
              <a:t>students</a:t>
            </a:r>
            <a:r>
              <a:rPr lang="en-IN" dirty="0"/>
              <a:t> (Many results belong to one student).</a:t>
            </a:r>
          </a:p>
          <a:p>
            <a:pPr marL="285750" indent="-285750">
              <a:buFont typeface="Arial" panose="020B0604020202020204" pitchFamily="34" charset="0"/>
              <a:buChar char="•"/>
            </a:pPr>
            <a:r>
              <a:rPr lang="en-IN" b="1" dirty="0"/>
              <a:t>Many-to-One</a:t>
            </a:r>
            <a:r>
              <a:rPr lang="en-IN" dirty="0"/>
              <a:t> with </a:t>
            </a:r>
            <a:r>
              <a:rPr lang="en-IN" b="1" dirty="0"/>
              <a:t>exams</a:t>
            </a:r>
            <a:r>
              <a:rPr lang="en-IN" dirty="0"/>
              <a:t> (Many students take the same exam).</a:t>
            </a:r>
          </a:p>
        </p:txBody>
      </p:sp>
      <p:pic>
        <p:nvPicPr>
          <p:cNvPr id="4" name="Picture 3" descr="A close-up of a text&#10;&#10;Description automatically generated">
            <a:extLst>
              <a:ext uri="{FF2B5EF4-FFF2-40B4-BE49-F238E27FC236}">
                <a16:creationId xmlns:a16="http://schemas.microsoft.com/office/drawing/2014/main" id="{AFCB3546-944A-00AB-F720-A904E22AE3F4}"/>
              </a:ext>
            </a:extLst>
          </p:cNvPr>
          <p:cNvPicPr>
            <a:picLocks noChangeAspect="1"/>
          </p:cNvPicPr>
          <p:nvPr/>
        </p:nvPicPr>
        <p:blipFill rotWithShape="1">
          <a:blip r:embed="rId2"/>
          <a:srcRect r="3957"/>
          <a:stretch/>
        </p:blipFill>
        <p:spPr>
          <a:xfrm>
            <a:off x="5091881" y="1268258"/>
            <a:ext cx="6981444" cy="1368616"/>
          </a:xfrm>
          <a:prstGeom prst="rect">
            <a:avLst/>
          </a:prstGeom>
        </p:spPr>
      </p:pic>
      <p:pic>
        <p:nvPicPr>
          <p:cNvPr id="8" name="Picture 7" descr="A close-up of a computer screen&#10;&#10;Description automatically generated">
            <a:extLst>
              <a:ext uri="{FF2B5EF4-FFF2-40B4-BE49-F238E27FC236}">
                <a16:creationId xmlns:a16="http://schemas.microsoft.com/office/drawing/2014/main" id="{6AC4D26D-A149-F8C5-0AB9-68F4C96583E1}"/>
              </a:ext>
            </a:extLst>
          </p:cNvPr>
          <p:cNvPicPr>
            <a:picLocks noChangeAspect="1"/>
          </p:cNvPicPr>
          <p:nvPr/>
        </p:nvPicPr>
        <p:blipFill>
          <a:blip r:embed="rId3"/>
          <a:stretch>
            <a:fillRect/>
          </a:stretch>
        </p:blipFill>
        <p:spPr>
          <a:xfrm>
            <a:off x="5193076" y="4374049"/>
            <a:ext cx="6860624" cy="1473858"/>
          </a:xfrm>
          <a:prstGeom prst="rect">
            <a:avLst/>
          </a:prstGeom>
        </p:spPr>
      </p:pic>
    </p:spTree>
    <p:extLst>
      <p:ext uri="{BB962C8B-B14F-4D97-AF65-F5344CB8AC3E}">
        <p14:creationId xmlns:p14="http://schemas.microsoft.com/office/powerpoint/2010/main" val="2581837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54ECD-37D9-E18A-3B37-CC268F934211}"/>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799B10C-EDE7-C008-82C2-F21F5ED7F6B1}"/>
              </a:ext>
            </a:extLst>
          </p:cNvPr>
          <p:cNvSpPr>
            <a:spLocks noGrp="1"/>
          </p:cNvSpPr>
          <p:nvPr>
            <p:ph type="sldNum" sz="quarter" idx="12"/>
          </p:nvPr>
        </p:nvSpPr>
        <p:spPr>
          <a:xfrm>
            <a:off x="10744200" y="6425301"/>
            <a:ext cx="542925" cy="365125"/>
          </a:xfrm>
        </p:spPr>
        <p:txBody>
          <a:bodyPr/>
          <a:lstStyle/>
          <a:p>
            <a:fld id="{B5CEABB6-07DC-46E8-9B57-56EC44A396E5}" type="slidenum">
              <a:rPr lang="en-US" smtClean="0"/>
              <a:pPr/>
              <a:t>13</a:t>
            </a:fld>
            <a:endParaRPr lang="en-US" dirty="0"/>
          </a:p>
        </p:txBody>
      </p:sp>
      <p:sp>
        <p:nvSpPr>
          <p:cNvPr id="10" name="TextBox 9">
            <a:extLst>
              <a:ext uri="{FF2B5EF4-FFF2-40B4-BE49-F238E27FC236}">
                <a16:creationId xmlns:a16="http://schemas.microsoft.com/office/drawing/2014/main" id="{80C930DA-DD49-D8D0-D3AA-B0EC4A1E074D}"/>
              </a:ext>
            </a:extLst>
          </p:cNvPr>
          <p:cNvSpPr txBox="1"/>
          <p:nvPr/>
        </p:nvSpPr>
        <p:spPr>
          <a:xfrm>
            <a:off x="1051959" y="908578"/>
            <a:ext cx="4311062" cy="4524315"/>
          </a:xfrm>
          <a:prstGeom prst="rect">
            <a:avLst/>
          </a:prstGeom>
          <a:noFill/>
        </p:spPr>
        <p:txBody>
          <a:bodyPr wrap="square" rtlCol="0">
            <a:spAutoFit/>
          </a:bodyPr>
          <a:lstStyle/>
          <a:p>
            <a:r>
              <a:rPr lang="en-CA" kern="100" dirty="0">
                <a:solidFill>
                  <a:schemeClr val="accent1">
                    <a:lumMod val="75000"/>
                  </a:schemeClr>
                </a:solidFill>
                <a:latin typeface="Abadi" panose="020B0604020104020204" pitchFamily="34" charset="0"/>
                <a:ea typeface="Calibri" panose="020F0502020204030204" pitchFamily="34" charset="0"/>
                <a:cs typeface="Times New Roman" panose="02020603050405020304" pitchFamily="18" charset="0"/>
              </a:rPr>
              <a:t>9</a:t>
            </a:r>
            <a:r>
              <a:rPr lang="en-CA" kern="100" dirty="0">
                <a:solidFill>
                  <a:schemeClr val="accent1">
                    <a:lumMod val="75000"/>
                  </a:schemeClr>
                </a:solidFill>
                <a:effectLst/>
                <a:latin typeface="Abadi" panose="020B0604020104020204" pitchFamily="34" charset="0"/>
                <a:ea typeface="Calibri" panose="020F0502020204030204" pitchFamily="34" charset="0"/>
                <a:cs typeface="Times New Roman" panose="02020603050405020304" pitchFamily="18" charset="0"/>
              </a:rPr>
              <a:t>. </a:t>
            </a:r>
            <a:r>
              <a:rPr lang="en-IN" b="1" kern="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Enrolment Table</a:t>
            </a:r>
            <a:endParaRPr lang="en-IN" b="1" kern="0" dirty="0">
              <a:solidFill>
                <a:schemeClr val="accent1">
                  <a:lumMod val="75000"/>
                </a:schemeClr>
              </a:solidFill>
              <a:effectLst/>
              <a:latin typeface="Abadi" panose="020B0604020104020204" pitchFamily="34" charset="0"/>
              <a:ea typeface="Times New Roman" panose="02020603050405020304" pitchFamily="18" charset="0"/>
              <a:cs typeface="Times New Roman" panose="02020603050405020304" pitchFamily="18" charset="0"/>
            </a:endParaRPr>
          </a:p>
          <a:p>
            <a:endParaRPr lang="en-CA" kern="100" dirty="0">
              <a:effectLst/>
              <a:latin typeface="Abadi" panose="020B0604020104020204" pitchFamily="34" charset="0"/>
              <a:ea typeface="Calibri" panose="020F0502020204030204" pitchFamily="34" charset="0"/>
              <a:cs typeface="Times New Roman" panose="02020603050405020304" pitchFamily="18" charset="0"/>
            </a:endParaRPr>
          </a:p>
          <a:p>
            <a:r>
              <a:rPr lang="en-IN" b="1" u="sng" dirty="0"/>
              <a:t>Purpose</a:t>
            </a:r>
            <a:r>
              <a:rPr lang="en-IN" u="sng" dirty="0"/>
              <a:t>: </a:t>
            </a:r>
            <a:r>
              <a:rPr lang="en-IN" dirty="0"/>
              <a:t>Tracks student course </a:t>
            </a:r>
            <a:r>
              <a:rPr lang="en-IN" dirty="0" err="1"/>
              <a:t>enrollments</a:t>
            </a:r>
            <a:r>
              <a:rPr lang="en-IN" dirty="0"/>
              <a:t>, faculty assignments, and payment modes.</a:t>
            </a:r>
          </a:p>
          <a:p>
            <a:endParaRPr lang="en-IN" b="1" dirty="0"/>
          </a:p>
          <a:p>
            <a:r>
              <a:rPr lang="en-IN" b="1" u="sng" dirty="0"/>
              <a:t>Relationship Type</a:t>
            </a:r>
            <a:r>
              <a:rPr lang="en-IN" u="sng" dirty="0"/>
              <a:t>:</a:t>
            </a:r>
          </a:p>
          <a:p>
            <a:pPr marL="285750" indent="-285750">
              <a:buFont typeface="Arial" panose="020B0604020202020204" pitchFamily="34" charset="0"/>
              <a:buChar char="•"/>
            </a:pPr>
            <a:r>
              <a:rPr lang="en-IN" b="1" dirty="0"/>
              <a:t>Many-to-One</a:t>
            </a:r>
            <a:r>
              <a:rPr lang="en-IN" dirty="0"/>
              <a:t> with </a:t>
            </a:r>
            <a:r>
              <a:rPr lang="en-IN" b="1" dirty="0"/>
              <a:t>students</a:t>
            </a:r>
            <a:r>
              <a:rPr lang="en-IN" dirty="0"/>
              <a:t> (Many </a:t>
            </a:r>
            <a:r>
              <a:rPr lang="en-IN" dirty="0" err="1"/>
              <a:t>enrollments</a:t>
            </a:r>
            <a:r>
              <a:rPr lang="en-IN" dirty="0"/>
              <a:t> belong to one student).</a:t>
            </a:r>
          </a:p>
          <a:p>
            <a:pPr marL="285750" indent="-285750">
              <a:buFont typeface="Arial" panose="020B0604020202020204" pitchFamily="34" charset="0"/>
              <a:buChar char="•"/>
            </a:pPr>
            <a:r>
              <a:rPr lang="en-IN" b="1" dirty="0"/>
              <a:t>Many-to-One</a:t>
            </a:r>
            <a:r>
              <a:rPr lang="en-IN" dirty="0"/>
              <a:t> with </a:t>
            </a:r>
            <a:r>
              <a:rPr lang="en-IN" b="1" dirty="0"/>
              <a:t>courses</a:t>
            </a:r>
            <a:r>
              <a:rPr lang="en-IN" dirty="0"/>
              <a:t> (Many </a:t>
            </a:r>
            <a:r>
              <a:rPr lang="en-IN" dirty="0" err="1"/>
              <a:t>enrollments</a:t>
            </a:r>
            <a:r>
              <a:rPr lang="en-IN" dirty="0"/>
              <a:t> belong to one course).</a:t>
            </a:r>
          </a:p>
          <a:p>
            <a:pPr marL="285750" indent="-285750">
              <a:buFont typeface="Arial" panose="020B0604020202020204" pitchFamily="34" charset="0"/>
              <a:buChar char="•"/>
            </a:pPr>
            <a:r>
              <a:rPr lang="en-IN" b="1" dirty="0"/>
              <a:t>Many-to-One</a:t>
            </a:r>
            <a:r>
              <a:rPr lang="en-IN" dirty="0"/>
              <a:t> with </a:t>
            </a:r>
            <a:r>
              <a:rPr lang="en-IN" b="1" dirty="0"/>
              <a:t>faculty</a:t>
            </a:r>
            <a:r>
              <a:rPr lang="en-IN" dirty="0"/>
              <a:t> (Many </a:t>
            </a:r>
            <a:r>
              <a:rPr lang="en-IN" dirty="0" err="1"/>
              <a:t>enrollments</a:t>
            </a:r>
            <a:r>
              <a:rPr lang="en-IN" dirty="0"/>
              <a:t> belong to one faculty member).</a:t>
            </a:r>
          </a:p>
          <a:p>
            <a:pPr marL="285750" indent="-285750">
              <a:buFont typeface="Arial" panose="020B0604020202020204" pitchFamily="34" charset="0"/>
              <a:buChar char="•"/>
            </a:pPr>
            <a:r>
              <a:rPr lang="en-IN" b="1" dirty="0"/>
              <a:t>Many-to-One</a:t>
            </a:r>
            <a:r>
              <a:rPr lang="en-IN" dirty="0"/>
              <a:t> with </a:t>
            </a:r>
            <a:r>
              <a:rPr lang="en-IN" b="1" dirty="0" err="1"/>
              <a:t>payment_mode</a:t>
            </a:r>
            <a:r>
              <a:rPr lang="en-IN" dirty="0"/>
              <a:t> (Many </a:t>
            </a:r>
            <a:r>
              <a:rPr lang="en-IN" dirty="0" err="1"/>
              <a:t>enrollments</a:t>
            </a:r>
            <a:r>
              <a:rPr lang="en-IN" dirty="0"/>
              <a:t> can use the same payment mode).</a:t>
            </a:r>
          </a:p>
        </p:txBody>
      </p:sp>
      <p:pic>
        <p:nvPicPr>
          <p:cNvPr id="14" name="Picture 13" descr="A close-up of a list of words&#10;&#10;Description automatically generated">
            <a:extLst>
              <a:ext uri="{FF2B5EF4-FFF2-40B4-BE49-F238E27FC236}">
                <a16:creationId xmlns:a16="http://schemas.microsoft.com/office/drawing/2014/main" id="{566B4701-A819-526E-30EB-8B2E29853220}"/>
              </a:ext>
            </a:extLst>
          </p:cNvPr>
          <p:cNvPicPr>
            <a:picLocks noChangeAspect="1"/>
          </p:cNvPicPr>
          <p:nvPr/>
        </p:nvPicPr>
        <p:blipFill>
          <a:blip r:embed="rId2"/>
          <a:stretch>
            <a:fillRect/>
          </a:stretch>
        </p:blipFill>
        <p:spPr>
          <a:xfrm>
            <a:off x="5184188" y="2509284"/>
            <a:ext cx="6795830" cy="1807535"/>
          </a:xfrm>
          <a:prstGeom prst="rect">
            <a:avLst/>
          </a:prstGeom>
        </p:spPr>
      </p:pic>
    </p:spTree>
    <p:extLst>
      <p:ext uri="{BB962C8B-B14F-4D97-AF65-F5344CB8AC3E}">
        <p14:creationId xmlns:p14="http://schemas.microsoft.com/office/powerpoint/2010/main" val="267905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5" y="270540"/>
            <a:ext cx="8421688" cy="1325563"/>
          </a:xfrm>
        </p:spPr>
        <p:txBody>
          <a:bodyPr>
            <a:normAutofit/>
          </a:bodyPr>
          <a:lstStyle/>
          <a:p>
            <a:r>
              <a:rPr lang="en-US" sz="3600" dirty="0"/>
              <a:t>Complex Queries</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29" name="Picture 28" descr="A screenshot of a computer&#10;&#10;Description automatically generated">
            <a:extLst>
              <a:ext uri="{FF2B5EF4-FFF2-40B4-BE49-F238E27FC236}">
                <a16:creationId xmlns:a16="http://schemas.microsoft.com/office/drawing/2014/main" id="{BB56B37A-5BE8-EF94-9E24-56FEE4DA5B0E}"/>
              </a:ext>
            </a:extLst>
          </p:cNvPr>
          <p:cNvPicPr>
            <a:picLocks noChangeAspect="1"/>
          </p:cNvPicPr>
          <p:nvPr/>
        </p:nvPicPr>
        <p:blipFill>
          <a:blip r:embed="rId2"/>
          <a:srcRect l="22026" t="18304" r="27720" b="14085"/>
          <a:stretch/>
        </p:blipFill>
        <p:spPr>
          <a:xfrm>
            <a:off x="385780" y="2094614"/>
            <a:ext cx="5782601" cy="4376089"/>
          </a:xfrm>
          <a:prstGeom prst="rect">
            <a:avLst/>
          </a:prstGeom>
        </p:spPr>
      </p:pic>
      <p:pic>
        <p:nvPicPr>
          <p:cNvPr id="31" name="Graphic 30">
            <a:extLst>
              <a:ext uri="{FF2B5EF4-FFF2-40B4-BE49-F238E27FC236}">
                <a16:creationId xmlns:a16="http://schemas.microsoft.com/office/drawing/2014/main" id="{BB7DBB65-5D3F-9681-14F6-86E901958F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1490" y="-119649"/>
            <a:ext cx="8804614" cy="8804614"/>
          </a:xfrm>
          <a:prstGeom prst="rect">
            <a:avLst/>
          </a:prstGeom>
        </p:spPr>
      </p:pic>
      <p:sp>
        <p:nvSpPr>
          <p:cNvPr id="38" name="TextBox 37">
            <a:extLst>
              <a:ext uri="{FF2B5EF4-FFF2-40B4-BE49-F238E27FC236}">
                <a16:creationId xmlns:a16="http://schemas.microsoft.com/office/drawing/2014/main" id="{A87341CE-31F6-F7F7-46CF-A1A840551186}"/>
              </a:ext>
            </a:extLst>
          </p:cNvPr>
          <p:cNvSpPr txBox="1"/>
          <p:nvPr/>
        </p:nvSpPr>
        <p:spPr>
          <a:xfrm>
            <a:off x="2470434" y="1250673"/>
            <a:ext cx="7251129" cy="400110"/>
          </a:xfrm>
          <a:prstGeom prst="rect">
            <a:avLst/>
          </a:prstGeom>
          <a:noFill/>
        </p:spPr>
        <p:txBody>
          <a:bodyPr wrap="square" rtlCol="0">
            <a:spAutoFit/>
          </a:bodyPr>
          <a:lstStyle/>
          <a:p>
            <a:pPr algn="ctr"/>
            <a:r>
              <a:rPr lang="en-CA" sz="2000" dirty="0">
                <a:solidFill>
                  <a:schemeClr val="accent1">
                    <a:lumMod val="50000"/>
                  </a:schemeClr>
                </a:solidFill>
              </a:rPr>
              <a:t>Query to list students who have enrolled in multiple courses</a:t>
            </a:r>
          </a:p>
        </p:txBody>
      </p:sp>
    </p:spTree>
    <p:extLst>
      <p:ext uri="{BB962C8B-B14F-4D97-AF65-F5344CB8AC3E}">
        <p14:creationId xmlns:p14="http://schemas.microsoft.com/office/powerpoint/2010/main" val="212117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45A63-7C52-17C6-78C5-540131983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86147-F2A9-9420-888F-72572344A058}"/>
              </a:ext>
            </a:extLst>
          </p:cNvPr>
          <p:cNvSpPr>
            <a:spLocks noGrp="1"/>
          </p:cNvSpPr>
          <p:nvPr>
            <p:ph type="title"/>
          </p:nvPr>
        </p:nvSpPr>
        <p:spPr>
          <a:xfrm>
            <a:off x="1717184" y="249883"/>
            <a:ext cx="8421688" cy="1325563"/>
          </a:xfrm>
        </p:spPr>
        <p:txBody>
          <a:bodyPr>
            <a:normAutofit/>
          </a:bodyPr>
          <a:lstStyle/>
          <a:p>
            <a:r>
              <a:rPr lang="en-US" sz="3600" dirty="0"/>
              <a:t>Complex Queries</a:t>
            </a:r>
          </a:p>
        </p:txBody>
      </p:sp>
      <p:sp>
        <p:nvSpPr>
          <p:cNvPr id="11" name="Slide Number Placeholder 10">
            <a:extLst>
              <a:ext uri="{FF2B5EF4-FFF2-40B4-BE49-F238E27FC236}">
                <a16:creationId xmlns:a16="http://schemas.microsoft.com/office/drawing/2014/main" id="{EFB25E0E-0D39-A2BA-C296-2076F3382917}"/>
              </a:ext>
            </a:extLst>
          </p:cNvPr>
          <p:cNvSpPr>
            <a:spLocks noGrp="1"/>
          </p:cNvSpPr>
          <p:nvPr>
            <p:ph type="sldNum" sz="quarter" idx="12"/>
          </p:nvPr>
        </p:nvSpPr>
        <p:spPr/>
        <p:txBody>
          <a:bodyPr/>
          <a:lstStyle/>
          <a:p>
            <a:fld id="{B5CEABB6-07DC-46E8-9B57-56EC44A396E5}" type="slidenum">
              <a:rPr lang="en-US" smtClean="0"/>
              <a:pPr/>
              <a:t>15</a:t>
            </a:fld>
            <a:endParaRPr lang="en-US" dirty="0"/>
          </a:p>
        </p:txBody>
      </p:sp>
      <p:pic>
        <p:nvPicPr>
          <p:cNvPr id="4" name="Picture 3" descr="A screenshot of a computer&#10;&#10;Description automatically generated">
            <a:extLst>
              <a:ext uri="{FF2B5EF4-FFF2-40B4-BE49-F238E27FC236}">
                <a16:creationId xmlns:a16="http://schemas.microsoft.com/office/drawing/2014/main" id="{0EE8F274-28EC-FF6B-0F0A-67B93B2B755C}"/>
              </a:ext>
            </a:extLst>
          </p:cNvPr>
          <p:cNvPicPr>
            <a:picLocks noChangeAspect="1"/>
          </p:cNvPicPr>
          <p:nvPr/>
        </p:nvPicPr>
        <p:blipFill>
          <a:blip r:embed="rId2"/>
          <a:srcRect l="21904" t="15352" r="8326" b="34855"/>
          <a:stretch/>
        </p:blipFill>
        <p:spPr>
          <a:xfrm>
            <a:off x="108695" y="2651573"/>
            <a:ext cx="6553752" cy="3143171"/>
          </a:xfrm>
          <a:prstGeom prst="rect">
            <a:avLst/>
          </a:prstGeom>
        </p:spPr>
      </p:pic>
      <p:pic>
        <p:nvPicPr>
          <p:cNvPr id="6" name="Graphic 5">
            <a:extLst>
              <a:ext uri="{FF2B5EF4-FFF2-40B4-BE49-F238E27FC236}">
                <a16:creationId xmlns:a16="http://schemas.microsoft.com/office/drawing/2014/main" id="{9FC1960A-0087-99EB-7E9E-5B11824839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4139" y="-125461"/>
            <a:ext cx="8697237" cy="8697237"/>
          </a:xfrm>
          <a:prstGeom prst="rect">
            <a:avLst/>
          </a:prstGeom>
        </p:spPr>
      </p:pic>
      <p:sp>
        <p:nvSpPr>
          <p:cNvPr id="12" name="TextBox 11">
            <a:extLst>
              <a:ext uri="{FF2B5EF4-FFF2-40B4-BE49-F238E27FC236}">
                <a16:creationId xmlns:a16="http://schemas.microsoft.com/office/drawing/2014/main" id="{C4E66087-2419-B405-F578-7058F985D5E5}"/>
              </a:ext>
            </a:extLst>
          </p:cNvPr>
          <p:cNvSpPr txBox="1"/>
          <p:nvPr/>
        </p:nvSpPr>
        <p:spPr>
          <a:xfrm>
            <a:off x="2470434" y="1250673"/>
            <a:ext cx="7251129" cy="400110"/>
          </a:xfrm>
          <a:prstGeom prst="rect">
            <a:avLst/>
          </a:prstGeom>
          <a:noFill/>
        </p:spPr>
        <p:txBody>
          <a:bodyPr wrap="square" rtlCol="0">
            <a:spAutoFit/>
          </a:bodyPr>
          <a:lstStyle/>
          <a:p>
            <a:pPr algn="ctr"/>
            <a:r>
              <a:rPr lang="en-CA" sz="2000" dirty="0">
                <a:solidFill>
                  <a:schemeClr val="accent1">
                    <a:lumMod val="50000"/>
                  </a:schemeClr>
                </a:solidFill>
              </a:rPr>
              <a:t>Query to get faculty information for courses in a specific program</a:t>
            </a:r>
          </a:p>
        </p:txBody>
      </p:sp>
    </p:spTree>
    <p:extLst>
      <p:ext uri="{BB962C8B-B14F-4D97-AF65-F5344CB8AC3E}">
        <p14:creationId xmlns:p14="http://schemas.microsoft.com/office/powerpoint/2010/main" val="186950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BAB56-E375-55F0-28E0-A1FEE81BE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15BEC6-DCD2-212C-1FAB-A62ED3D5A41E}"/>
              </a:ext>
            </a:extLst>
          </p:cNvPr>
          <p:cNvSpPr>
            <a:spLocks noGrp="1"/>
          </p:cNvSpPr>
          <p:nvPr>
            <p:ph type="title"/>
          </p:nvPr>
        </p:nvSpPr>
        <p:spPr>
          <a:xfrm>
            <a:off x="1686704" y="328967"/>
            <a:ext cx="8421688" cy="1325563"/>
          </a:xfrm>
        </p:spPr>
        <p:txBody>
          <a:bodyPr>
            <a:normAutofit/>
          </a:bodyPr>
          <a:lstStyle/>
          <a:p>
            <a:r>
              <a:rPr lang="en-US" sz="3600" dirty="0"/>
              <a:t>Complex Queries</a:t>
            </a:r>
          </a:p>
        </p:txBody>
      </p:sp>
      <p:sp>
        <p:nvSpPr>
          <p:cNvPr id="11" name="Slide Number Placeholder 10">
            <a:extLst>
              <a:ext uri="{FF2B5EF4-FFF2-40B4-BE49-F238E27FC236}">
                <a16:creationId xmlns:a16="http://schemas.microsoft.com/office/drawing/2014/main" id="{7E35E07B-1A15-1B44-D3FA-AD06E24F168D}"/>
              </a:ext>
            </a:extLst>
          </p:cNvPr>
          <p:cNvSpPr>
            <a:spLocks noGrp="1"/>
          </p:cNvSpPr>
          <p:nvPr>
            <p:ph type="sldNum" sz="quarter" idx="12"/>
          </p:nvPr>
        </p:nvSpPr>
        <p:spPr/>
        <p:txBody>
          <a:bodyPr/>
          <a:lstStyle/>
          <a:p>
            <a:fld id="{B5CEABB6-07DC-46E8-9B57-56EC44A396E5}" type="slidenum">
              <a:rPr lang="en-US" smtClean="0"/>
              <a:pPr/>
              <a:t>16</a:t>
            </a:fld>
            <a:endParaRPr lang="en-US" dirty="0"/>
          </a:p>
        </p:txBody>
      </p:sp>
      <p:pic>
        <p:nvPicPr>
          <p:cNvPr id="5" name="Picture 4" descr="A screenshot of a computer&#10;&#10;Description automatically generated">
            <a:extLst>
              <a:ext uri="{FF2B5EF4-FFF2-40B4-BE49-F238E27FC236}">
                <a16:creationId xmlns:a16="http://schemas.microsoft.com/office/drawing/2014/main" id="{B3D99137-CA6C-0D2B-8AB1-73186D8B6505}"/>
              </a:ext>
            </a:extLst>
          </p:cNvPr>
          <p:cNvPicPr>
            <a:picLocks noChangeAspect="1"/>
          </p:cNvPicPr>
          <p:nvPr/>
        </p:nvPicPr>
        <p:blipFill>
          <a:blip r:embed="rId2"/>
          <a:srcRect l="21405" t="16245" r="28863" b="12196"/>
          <a:stretch/>
        </p:blipFill>
        <p:spPr>
          <a:xfrm>
            <a:off x="361173" y="1829155"/>
            <a:ext cx="5734827" cy="4641549"/>
          </a:xfrm>
          <a:prstGeom prst="rect">
            <a:avLst/>
          </a:prstGeom>
        </p:spPr>
      </p:pic>
      <p:pic>
        <p:nvPicPr>
          <p:cNvPr id="8" name="Graphic 7">
            <a:extLst>
              <a:ext uri="{FF2B5EF4-FFF2-40B4-BE49-F238E27FC236}">
                <a16:creationId xmlns:a16="http://schemas.microsoft.com/office/drawing/2014/main" id="{B6106F87-6951-2774-796F-218350FF91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5795" y="-150792"/>
            <a:ext cx="8617735" cy="8617735"/>
          </a:xfrm>
          <a:prstGeom prst="rect">
            <a:avLst/>
          </a:prstGeom>
        </p:spPr>
      </p:pic>
      <p:sp>
        <p:nvSpPr>
          <p:cNvPr id="12" name="TextBox 11">
            <a:extLst>
              <a:ext uri="{FF2B5EF4-FFF2-40B4-BE49-F238E27FC236}">
                <a16:creationId xmlns:a16="http://schemas.microsoft.com/office/drawing/2014/main" id="{BF6AE6CB-9838-1796-880D-CA07548EB77C}"/>
              </a:ext>
            </a:extLst>
          </p:cNvPr>
          <p:cNvSpPr txBox="1"/>
          <p:nvPr/>
        </p:nvSpPr>
        <p:spPr>
          <a:xfrm>
            <a:off x="2470434" y="1250673"/>
            <a:ext cx="7251129" cy="400110"/>
          </a:xfrm>
          <a:prstGeom prst="rect">
            <a:avLst/>
          </a:prstGeom>
          <a:noFill/>
        </p:spPr>
        <p:txBody>
          <a:bodyPr wrap="square" rtlCol="0">
            <a:spAutoFit/>
          </a:bodyPr>
          <a:lstStyle/>
          <a:p>
            <a:pPr algn="ctr"/>
            <a:r>
              <a:rPr lang="en-CA" sz="2000" dirty="0">
                <a:solidFill>
                  <a:schemeClr val="accent1">
                    <a:lumMod val="50000"/>
                  </a:schemeClr>
                </a:solidFill>
              </a:rPr>
              <a:t>Query to find the total fees collected for each program</a:t>
            </a:r>
          </a:p>
        </p:txBody>
      </p:sp>
    </p:spTree>
    <p:extLst>
      <p:ext uri="{BB962C8B-B14F-4D97-AF65-F5344CB8AC3E}">
        <p14:creationId xmlns:p14="http://schemas.microsoft.com/office/powerpoint/2010/main" val="4172992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p:txBody>
          <a:bodyPr/>
          <a:lstStyle/>
          <a:p>
            <a:fld id="{B5CEABB6-07DC-46E8-9B57-56EC44A396E5}" type="slidenum">
              <a:rPr lang="en-US" smtClean="0"/>
              <a:pPr/>
              <a:t>17</a:t>
            </a:fld>
            <a:endParaRPr lang="en-US" dirty="0"/>
          </a:p>
        </p:txBody>
      </p:sp>
      <p:sp>
        <p:nvSpPr>
          <p:cNvPr id="94" name="Rectangle: Rounded Corners 93">
            <a:extLst>
              <a:ext uri="{FF2B5EF4-FFF2-40B4-BE49-F238E27FC236}">
                <a16:creationId xmlns:a16="http://schemas.microsoft.com/office/drawing/2014/main" id="{20428D0D-1E10-42DF-EBE9-F09625D5EDF0}"/>
              </a:ext>
            </a:extLst>
          </p:cNvPr>
          <p:cNvSpPr/>
          <p:nvPr/>
        </p:nvSpPr>
        <p:spPr>
          <a:xfrm>
            <a:off x="906654" y="1420089"/>
            <a:ext cx="4191220" cy="757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600" b="1" u="sng" dirty="0">
                <a:effectLst/>
                <a:ea typeface="Calibri" panose="020F0502020204030204" pitchFamily="34" charset="0"/>
                <a:cs typeface="Times New Roman" panose="02020603050405020304" pitchFamily="18" charset="0"/>
              </a:rPr>
              <a:t>Scenario</a:t>
            </a:r>
            <a:r>
              <a:rPr lang="en-IN" sz="1600" dirty="0">
                <a:effectLst/>
                <a:ea typeface="Calibri" panose="020F0502020204030204" pitchFamily="34" charset="0"/>
                <a:cs typeface="Times New Roman" panose="02020603050405020304" pitchFamily="18" charset="0"/>
              </a:rPr>
              <a:t>: Track student </a:t>
            </a:r>
            <a:r>
              <a:rPr lang="en-IN" sz="1600" dirty="0" err="1">
                <a:effectLst/>
                <a:ea typeface="Calibri" panose="020F0502020204030204" pitchFamily="34" charset="0"/>
                <a:cs typeface="Times New Roman" panose="02020603050405020304" pitchFamily="18" charset="0"/>
              </a:rPr>
              <a:t>enrollments</a:t>
            </a:r>
            <a:r>
              <a:rPr lang="en-IN" sz="1600" dirty="0">
                <a:effectLst/>
                <a:ea typeface="Calibri" panose="020F0502020204030204" pitchFamily="34" charset="0"/>
                <a:cs typeface="Times New Roman" panose="02020603050405020304" pitchFamily="18" charset="0"/>
              </a:rPr>
              <a:t> by course, program, semester and payment mode.</a:t>
            </a:r>
            <a:endParaRPr lang="en-CA" sz="1600" dirty="0">
              <a:effectLst/>
              <a:ea typeface="Calibri" panose="020F0502020204030204" pitchFamily="34" charset="0"/>
              <a:cs typeface="Times New Roman" panose="02020603050405020304" pitchFamily="18" charset="0"/>
            </a:endParaRPr>
          </a:p>
        </p:txBody>
      </p:sp>
      <p:sp>
        <p:nvSpPr>
          <p:cNvPr id="95" name="Arrow: Down 94">
            <a:extLst>
              <a:ext uri="{FF2B5EF4-FFF2-40B4-BE49-F238E27FC236}">
                <a16:creationId xmlns:a16="http://schemas.microsoft.com/office/drawing/2014/main" id="{833916F1-BAA2-FA11-78FF-B7D49241A0F2}"/>
              </a:ext>
            </a:extLst>
          </p:cNvPr>
          <p:cNvSpPr/>
          <p:nvPr/>
        </p:nvSpPr>
        <p:spPr>
          <a:xfrm>
            <a:off x="2484629" y="2134332"/>
            <a:ext cx="108712" cy="243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96" name="Rectangle: Rounded Corners 95">
            <a:extLst>
              <a:ext uri="{FF2B5EF4-FFF2-40B4-BE49-F238E27FC236}">
                <a16:creationId xmlns:a16="http://schemas.microsoft.com/office/drawing/2014/main" id="{7827F5C8-8601-EA4F-D4B8-BFDF8165920A}"/>
              </a:ext>
            </a:extLst>
          </p:cNvPr>
          <p:cNvSpPr/>
          <p:nvPr/>
        </p:nvSpPr>
        <p:spPr>
          <a:xfrm>
            <a:off x="901573" y="2387609"/>
            <a:ext cx="4196823" cy="731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600" b="1" u="sng" dirty="0">
                <a:effectLst/>
                <a:ea typeface="Calibri" panose="020F0502020204030204" pitchFamily="34" charset="0"/>
                <a:cs typeface="Times New Roman" panose="02020603050405020304" pitchFamily="18" charset="0"/>
              </a:rPr>
              <a:t>Table used</a:t>
            </a:r>
            <a:r>
              <a:rPr lang="en-IN" sz="1600" dirty="0">
                <a:effectLst/>
                <a:ea typeface="Calibri" panose="020F0502020204030204" pitchFamily="34" charset="0"/>
                <a:cs typeface="Times New Roman" panose="02020603050405020304" pitchFamily="18" charset="0"/>
              </a:rPr>
              <a:t>: Students ,</a:t>
            </a:r>
            <a:r>
              <a:rPr lang="en-IN" sz="1600" dirty="0" err="1">
                <a:effectLst/>
                <a:ea typeface="Calibri" panose="020F0502020204030204" pitchFamily="34" charset="0"/>
                <a:cs typeface="Times New Roman" panose="02020603050405020304" pitchFamily="18" charset="0"/>
              </a:rPr>
              <a:t>enrollments</a:t>
            </a:r>
            <a:r>
              <a:rPr lang="en-IN" sz="1600" dirty="0">
                <a:effectLst/>
                <a:ea typeface="Calibri" panose="020F0502020204030204" pitchFamily="34" charset="0"/>
                <a:cs typeface="Times New Roman" panose="02020603050405020304" pitchFamily="18" charset="0"/>
              </a:rPr>
              <a:t>, courses, programs, </a:t>
            </a:r>
            <a:r>
              <a:rPr lang="en-IN" sz="1600" dirty="0" err="1">
                <a:effectLst/>
                <a:ea typeface="Calibri" panose="020F0502020204030204" pitchFamily="34" charset="0"/>
                <a:cs typeface="Times New Roman" panose="02020603050405020304" pitchFamily="18" charset="0"/>
              </a:rPr>
              <a:t>payment_mode</a:t>
            </a:r>
            <a:r>
              <a:rPr lang="en-IN" sz="1600" dirty="0">
                <a:effectLst/>
                <a:ea typeface="Calibri" panose="020F0502020204030204" pitchFamily="34" charset="0"/>
                <a:cs typeface="Times New Roman" panose="02020603050405020304" pitchFamily="18" charset="0"/>
              </a:rPr>
              <a:t> .</a:t>
            </a:r>
            <a:endParaRPr lang="en-CA" sz="1600" dirty="0">
              <a:effectLst/>
              <a:ea typeface="Calibri" panose="020F0502020204030204" pitchFamily="34" charset="0"/>
              <a:cs typeface="Times New Roman" panose="02020603050405020304" pitchFamily="18" charset="0"/>
            </a:endParaRPr>
          </a:p>
        </p:txBody>
      </p:sp>
      <p:sp>
        <p:nvSpPr>
          <p:cNvPr id="97" name="Rectangle: Rounded Corners 96">
            <a:extLst>
              <a:ext uri="{FF2B5EF4-FFF2-40B4-BE49-F238E27FC236}">
                <a16:creationId xmlns:a16="http://schemas.microsoft.com/office/drawing/2014/main" id="{ADA016B0-0819-4C83-F1E5-0513861DEE0E}"/>
              </a:ext>
            </a:extLst>
          </p:cNvPr>
          <p:cNvSpPr/>
          <p:nvPr/>
        </p:nvSpPr>
        <p:spPr>
          <a:xfrm>
            <a:off x="892049" y="3333682"/>
            <a:ext cx="4220842" cy="834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600" b="1" u="sng" dirty="0">
                <a:effectLst/>
                <a:ea typeface="Calibri" panose="020F0502020204030204" pitchFamily="34" charset="0"/>
                <a:cs typeface="Times New Roman" panose="02020603050405020304" pitchFamily="18" charset="0"/>
              </a:rPr>
              <a:t>Fields</a:t>
            </a:r>
            <a:r>
              <a:rPr lang="en-IN" sz="1600" dirty="0">
                <a:effectLst/>
                <a:ea typeface="Calibri" panose="020F0502020204030204" pitchFamily="34" charset="0"/>
                <a:cs typeface="Times New Roman" panose="02020603050405020304" pitchFamily="18" charset="0"/>
              </a:rPr>
              <a:t>: </a:t>
            </a:r>
            <a:r>
              <a:rPr lang="en-IN" sz="1600" dirty="0" err="1">
                <a:effectLst/>
                <a:ea typeface="Calibri" panose="020F0502020204030204" pitchFamily="34" charset="0"/>
                <a:cs typeface="Times New Roman" panose="02020603050405020304" pitchFamily="18" charset="0"/>
              </a:rPr>
              <a:t>Student_id</a:t>
            </a:r>
            <a:r>
              <a:rPr lang="en-IN" sz="1600" dirty="0">
                <a:effectLst/>
                <a:ea typeface="Calibri" panose="020F0502020204030204" pitchFamily="34" charset="0"/>
                <a:cs typeface="Times New Roman" panose="02020603050405020304" pitchFamily="18" charset="0"/>
              </a:rPr>
              <a:t>, </a:t>
            </a:r>
            <a:r>
              <a:rPr lang="en-IN" sz="1600" dirty="0" err="1">
                <a:effectLst/>
                <a:ea typeface="Calibri" panose="020F0502020204030204" pitchFamily="34" charset="0"/>
                <a:cs typeface="Times New Roman" panose="02020603050405020304" pitchFamily="18" charset="0"/>
              </a:rPr>
              <a:t>students_name</a:t>
            </a:r>
            <a:r>
              <a:rPr lang="en-IN" sz="1600" dirty="0">
                <a:effectLst/>
                <a:ea typeface="Calibri" panose="020F0502020204030204" pitchFamily="34" charset="0"/>
                <a:cs typeface="Times New Roman" panose="02020603050405020304" pitchFamily="18" charset="0"/>
              </a:rPr>
              <a:t>, </a:t>
            </a:r>
            <a:r>
              <a:rPr lang="en-IN" sz="1600" dirty="0" err="1">
                <a:effectLst/>
                <a:ea typeface="Calibri" panose="020F0502020204030204" pitchFamily="34" charset="0"/>
                <a:cs typeface="Times New Roman" panose="02020603050405020304" pitchFamily="18" charset="0"/>
              </a:rPr>
              <a:t>program_name</a:t>
            </a:r>
            <a:r>
              <a:rPr lang="en-IN" sz="1600" dirty="0">
                <a:effectLst/>
                <a:ea typeface="Calibri" panose="020F0502020204030204" pitchFamily="34" charset="0"/>
                <a:cs typeface="Times New Roman" panose="02020603050405020304" pitchFamily="18" charset="0"/>
              </a:rPr>
              <a:t>, semester, </a:t>
            </a:r>
            <a:r>
              <a:rPr lang="en-IN" sz="1600" dirty="0" err="1">
                <a:effectLst/>
                <a:ea typeface="Calibri" panose="020F0502020204030204" pitchFamily="34" charset="0"/>
                <a:cs typeface="Times New Roman" panose="02020603050405020304" pitchFamily="18" charset="0"/>
              </a:rPr>
              <a:t>course_name</a:t>
            </a:r>
            <a:r>
              <a:rPr lang="en-IN" sz="1600" dirty="0">
                <a:effectLst/>
                <a:ea typeface="Calibri" panose="020F0502020204030204" pitchFamily="34" charset="0"/>
                <a:cs typeface="Times New Roman" panose="02020603050405020304" pitchFamily="18" charset="0"/>
              </a:rPr>
              <a:t>, </a:t>
            </a:r>
            <a:r>
              <a:rPr lang="en-IN" sz="1600" dirty="0" err="1">
                <a:effectLst/>
                <a:ea typeface="Calibri" panose="020F0502020204030204" pitchFamily="34" charset="0"/>
                <a:cs typeface="Times New Roman" panose="02020603050405020304" pitchFamily="18" charset="0"/>
              </a:rPr>
              <a:t>payment_mode_type</a:t>
            </a:r>
            <a:r>
              <a:rPr lang="en-IN" sz="1600" dirty="0">
                <a:effectLst/>
                <a:ea typeface="Calibri" panose="020F0502020204030204" pitchFamily="34" charset="0"/>
                <a:cs typeface="Times New Roman" panose="02020603050405020304" pitchFamily="18" charset="0"/>
              </a:rPr>
              <a:t>.</a:t>
            </a:r>
            <a:endParaRPr lang="en-CA" sz="1600" dirty="0">
              <a:effectLst/>
              <a:ea typeface="Calibri" panose="020F0502020204030204" pitchFamily="34" charset="0"/>
              <a:cs typeface="Times New Roman" panose="02020603050405020304" pitchFamily="18" charset="0"/>
            </a:endParaRPr>
          </a:p>
        </p:txBody>
      </p:sp>
      <p:sp>
        <p:nvSpPr>
          <p:cNvPr id="100" name="Rectangle: Rounded Corners 99">
            <a:extLst>
              <a:ext uri="{FF2B5EF4-FFF2-40B4-BE49-F238E27FC236}">
                <a16:creationId xmlns:a16="http://schemas.microsoft.com/office/drawing/2014/main" id="{57C096C0-35BD-02A3-FEAF-D5B2DB5C3820}"/>
              </a:ext>
            </a:extLst>
          </p:cNvPr>
          <p:cNvSpPr/>
          <p:nvPr/>
        </p:nvSpPr>
        <p:spPr>
          <a:xfrm>
            <a:off x="881888" y="4442132"/>
            <a:ext cx="4179210" cy="82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600" b="1" u="sng" dirty="0">
                <a:effectLst/>
                <a:ea typeface="Calibri" panose="020F0502020204030204" pitchFamily="34" charset="0"/>
                <a:cs typeface="Times New Roman" panose="02020603050405020304" pitchFamily="18" charset="0"/>
              </a:rPr>
              <a:t>Purpose</a:t>
            </a:r>
            <a:r>
              <a:rPr lang="en-IN" sz="1600" dirty="0">
                <a:effectLst/>
                <a:ea typeface="Calibri" panose="020F0502020204030204" pitchFamily="34" charset="0"/>
                <a:cs typeface="Times New Roman" panose="02020603050405020304" pitchFamily="18" charset="0"/>
              </a:rPr>
              <a:t>: Monitor students enrollment and specify reporting</a:t>
            </a:r>
            <a:endParaRPr lang="en-CA" sz="1600" dirty="0">
              <a:effectLst/>
              <a:ea typeface="Calibri" panose="020F0502020204030204" pitchFamily="34" charset="0"/>
              <a:cs typeface="Times New Roman" panose="02020603050405020304" pitchFamily="18" charset="0"/>
            </a:endParaRPr>
          </a:p>
        </p:txBody>
      </p:sp>
      <p:sp>
        <p:nvSpPr>
          <p:cNvPr id="101" name="Rectangle: Rounded Corners 100">
            <a:extLst>
              <a:ext uri="{FF2B5EF4-FFF2-40B4-BE49-F238E27FC236}">
                <a16:creationId xmlns:a16="http://schemas.microsoft.com/office/drawing/2014/main" id="{26987624-1C69-BEEF-D9D2-A99563E87F06}"/>
              </a:ext>
            </a:extLst>
          </p:cNvPr>
          <p:cNvSpPr/>
          <p:nvPr/>
        </p:nvSpPr>
        <p:spPr>
          <a:xfrm>
            <a:off x="881888" y="5490769"/>
            <a:ext cx="4179209" cy="654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600" b="1" u="sng" dirty="0">
                <a:effectLst/>
                <a:ea typeface="Calibri" panose="020F0502020204030204" pitchFamily="34" charset="0"/>
                <a:cs typeface="Times New Roman" panose="02020603050405020304" pitchFamily="18" charset="0"/>
              </a:rPr>
              <a:t>SQL techniques used:</a:t>
            </a:r>
            <a:r>
              <a:rPr lang="en-IN" sz="1600" dirty="0">
                <a:effectLst/>
                <a:ea typeface="Calibri" panose="020F0502020204030204" pitchFamily="34" charset="0"/>
                <a:cs typeface="Times New Roman" panose="02020603050405020304" pitchFamily="18" charset="0"/>
              </a:rPr>
              <a:t> Join</a:t>
            </a:r>
            <a:endParaRPr lang="en-CA" sz="1600" dirty="0">
              <a:effectLst/>
              <a:ea typeface="Calibri" panose="020F0502020204030204" pitchFamily="34" charset="0"/>
              <a:cs typeface="Times New Roman" panose="02020603050405020304" pitchFamily="18" charset="0"/>
            </a:endParaRPr>
          </a:p>
        </p:txBody>
      </p:sp>
      <p:sp>
        <p:nvSpPr>
          <p:cNvPr id="103" name="Arrow: Down 102">
            <a:extLst>
              <a:ext uri="{FF2B5EF4-FFF2-40B4-BE49-F238E27FC236}">
                <a16:creationId xmlns:a16="http://schemas.microsoft.com/office/drawing/2014/main" id="{89EAABEB-11F5-2D19-BCE9-499C5ACB517F}"/>
              </a:ext>
            </a:extLst>
          </p:cNvPr>
          <p:cNvSpPr/>
          <p:nvPr/>
        </p:nvSpPr>
        <p:spPr>
          <a:xfrm>
            <a:off x="2538985" y="3076943"/>
            <a:ext cx="108712" cy="243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4" name="Arrow: Down 103">
            <a:extLst>
              <a:ext uri="{FF2B5EF4-FFF2-40B4-BE49-F238E27FC236}">
                <a16:creationId xmlns:a16="http://schemas.microsoft.com/office/drawing/2014/main" id="{E7AFC121-677D-1481-892B-6DEF14836CA6}"/>
              </a:ext>
            </a:extLst>
          </p:cNvPr>
          <p:cNvSpPr/>
          <p:nvPr/>
        </p:nvSpPr>
        <p:spPr>
          <a:xfrm>
            <a:off x="2538985" y="4176769"/>
            <a:ext cx="108712" cy="243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5" name="Arrow: Down 104">
            <a:extLst>
              <a:ext uri="{FF2B5EF4-FFF2-40B4-BE49-F238E27FC236}">
                <a16:creationId xmlns:a16="http://schemas.microsoft.com/office/drawing/2014/main" id="{9F3826AA-189D-7EEB-B726-88F7F928AD2D}"/>
              </a:ext>
            </a:extLst>
          </p:cNvPr>
          <p:cNvSpPr/>
          <p:nvPr/>
        </p:nvSpPr>
        <p:spPr>
          <a:xfrm>
            <a:off x="2538985" y="5242000"/>
            <a:ext cx="108712" cy="243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6" name="TextBox 105">
            <a:extLst>
              <a:ext uri="{FF2B5EF4-FFF2-40B4-BE49-F238E27FC236}">
                <a16:creationId xmlns:a16="http://schemas.microsoft.com/office/drawing/2014/main" id="{AE1C3FC2-4C77-97BB-607E-80665F04A0AF}"/>
              </a:ext>
            </a:extLst>
          </p:cNvPr>
          <p:cNvSpPr txBox="1"/>
          <p:nvPr/>
        </p:nvSpPr>
        <p:spPr>
          <a:xfrm>
            <a:off x="1879127" y="238406"/>
            <a:ext cx="8854631" cy="523220"/>
          </a:xfrm>
          <a:prstGeom prst="rect">
            <a:avLst/>
          </a:prstGeom>
          <a:noFill/>
        </p:spPr>
        <p:txBody>
          <a:bodyPr wrap="square" rtlCol="0">
            <a:spAutoFit/>
          </a:bodyPr>
          <a:lstStyle/>
          <a:p>
            <a:pPr algn="ctr"/>
            <a:r>
              <a:rPr lang="en-IN" sz="2800" dirty="0">
                <a:solidFill>
                  <a:schemeClr val="accent1">
                    <a:lumMod val="50000"/>
                  </a:schemeClr>
                </a:solidFill>
                <a:effectLst/>
                <a:latin typeface="Abadi" panose="020B0604020104020204" pitchFamily="34" charset="0"/>
                <a:ea typeface="Calibri" panose="020F0502020204030204" pitchFamily="34" charset="0"/>
                <a:cs typeface="Times New Roman" panose="02020603050405020304" pitchFamily="18" charset="0"/>
              </a:rPr>
              <a:t>STUDENT ENROLLMENT SUMMARY VIEW</a:t>
            </a:r>
            <a:endParaRPr lang="en-CA" sz="2800" dirty="0">
              <a:solidFill>
                <a:schemeClr val="accent1">
                  <a:lumMod val="50000"/>
                </a:schemeClr>
              </a:solidFill>
              <a:latin typeface="Abadi" panose="020B0604020104020204" pitchFamily="34" charset="0"/>
            </a:endParaRPr>
          </a:p>
        </p:txBody>
      </p:sp>
      <p:pic>
        <p:nvPicPr>
          <p:cNvPr id="108" name="Graphic 107">
            <a:extLst>
              <a:ext uri="{FF2B5EF4-FFF2-40B4-BE49-F238E27FC236}">
                <a16:creationId xmlns:a16="http://schemas.microsoft.com/office/drawing/2014/main" id="{E88E72EA-1648-20CC-6689-EE3F106456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96014" y="-270114"/>
            <a:ext cx="9311410" cy="8017421"/>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8E170-088C-59B8-8064-2FEB0759C968}"/>
            </a:ext>
          </a:extLst>
        </p:cNvPr>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A1400F25-0564-C6B2-8811-ECBFA6447421}"/>
              </a:ext>
            </a:extLst>
          </p:cNvPr>
          <p:cNvSpPr>
            <a:spLocks noGrp="1"/>
          </p:cNvSpPr>
          <p:nvPr>
            <p:ph type="sldNum" sz="quarter" idx="12"/>
          </p:nvPr>
        </p:nvSpPr>
        <p:spPr/>
        <p:txBody>
          <a:bodyPr/>
          <a:lstStyle/>
          <a:p>
            <a:fld id="{B5CEABB6-07DC-46E8-9B57-56EC44A396E5}" type="slidenum">
              <a:rPr lang="en-US" smtClean="0"/>
              <a:pPr/>
              <a:t>18</a:t>
            </a:fld>
            <a:endParaRPr lang="en-US" dirty="0"/>
          </a:p>
        </p:txBody>
      </p:sp>
      <p:sp>
        <p:nvSpPr>
          <p:cNvPr id="94" name="Rectangle: Rounded Corners 93">
            <a:extLst>
              <a:ext uri="{FF2B5EF4-FFF2-40B4-BE49-F238E27FC236}">
                <a16:creationId xmlns:a16="http://schemas.microsoft.com/office/drawing/2014/main" id="{E797B65F-0886-E65D-FC4D-997B0962AC7A}"/>
              </a:ext>
            </a:extLst>
          </p:cNvPr>
          <p:cNvSpPr/>
          <p:nvPr/>
        </p:nvSpPr>
        <p:spPr>
          <a:xfrm>
            <a:off x="906654" y="1388186"/>
            <a:ext cx="3540770" cy="720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b="1" u="sng" dirty="0">
                <a:effectLst/>
                <a:latin typeface="Calibri" panose="020F0502020204030204" pitchFamily="34" charset="0"/>
                <a:ea typeface="Calibri" panose="020F0502020204030204" pitchFamily="34" charset="0"/>
                <a:cs typeface="Times New Roman" panose="02020603050405020304" pitchFamily="18" charset="0"/>
              </a:rPr>
              <a:t>Scenario</a:t>
            </a:r>
            <a:r>
              <a:rPr lang="en-IN" dirty="0">
                <a:effectLst/>
                <a:latin typeface="Calibri" panose="020F0502020204030204" pitchFamily="34" charset="0"/>
                <a:ea typeface="Calibri" panose="020F0502020204030204" pitchFamily="34" charset="0"/>
                <a:cs typeface="Times New Roman" panose="02020603050405020304" pitchFamily="18" charset="0"/>
              </a:rPr>
              <a:t>: Display all courses under a specific program.</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5" name="Arrow: Down 94">
            <a:extLst>
              <a:ext uri="{FF2B5EF4-FFF2-40B4-BE49-F238E27FC236}">
                <a16:creationId xmlns:a16="http://schemas.microsoft.com/office/drawing/2014/main" id="{FCB8F743-5C20-2E66-4732-185465A90BA0}"/>
              </a:ext>
            </a:extLst>
          </p:cNvPr>
          <p:cNvSpPr/>
          <p:nvPr/>
        </p:nvSpPr>
        <p:spPr>
          <a:xfrm>
            <a:off x="2484628" y="2091804"/>
            <a:ext cx="117247" cy="3500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96" name="Rectangle: Rounded Corners 95">
            <a:extLst>
              <a:ext uri="{FF2B5EF4-FFF2-40B4-BE49-F238E27FC236}">
                <a16:creationId xmlns:a16="http://schemas.microsoft.com/office/drawing/2014/main" id="{C248E493-273A-F6DA-FAD2-179A81131598}"/>
              </a:ext>
            </a:extLst>
          </p:cNvPr>
          <p:cNvSpPr/>
          <p:nvPr/>
        </p:nvSpPr>
        <p:spPr>
          <a:xfrm>
            <a:off x="901574" y="2462031"/>
            <a:ext cx="3545504" cy="696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b="1" u="sng" dirty="0">
                <a:effectLst/>
                <a:latin typeface="Calibri" panose="020F0502020204030204" pitchFamily="34" charset="0"/>
                <a:ea typeface="Calibri" panose="020F0502020204030204" pitchFamily="34" charset="0"/>
                <a:cs typeface="Times New Roman" panose="02020603050405020304" pitchFamily="18" charset="0"/>
              </a:rPr>
              <a:t>Table used</a:t>
            </a:r>
            <a:r>
              <a:rPr lang="en-IN" dirty="0">
                <a:effectLst/>
                <a:latin typeface="Calibri" panose="020F0502020204030204" pitchFamily="34" charset="0"/>
                <a:ea typeface="Calibri" panose="020F0502020204030204" pitchFamily="34" charset="0"/>
                <a:cs typeface="Times New Roman" panose="02020603050405020304" pitchFamily="18" charset="0"/>
              </a:rPr>
              <a:t>: Courses, programs</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7" name="Rectangle: Rounded Corners 96">
            <a:extLst>
              <a:ext uri="{FF2B5EF4-FFF2-40B4-BE49-F238E27FC236}">
                <a16:creationId xmlns:a16="http://schemas.microsoft.com/office/drawing/2014/main" id="{B5FB47FC-99F1-2210-BC56-47EB089FC749}"/>
              </a:ext>
            </a:extLst>
          </p:cNvPr>
          <p:cNvSpPr/>
          <p:nvPr/>
        </p:nvSpPr>
        <p:spPr>
          <a:xfrm>
            <a:off x="892049" y="3461272"/>
            <a:ext cx="3565796" cy="7939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b="1" u="sng" dirty="0">
                <a:effectLst/>
                <a:latin typeface="Calibri" panose="020F0502020204030204" pitchFamily="34" charset="0"/>
                <a:ea typeface="Calibri" panose="020F0502020204030204" pitchFamily="34" charset="0"/>
                <a:cs typeface="Times New Roman" panose="02020603050405020304" pitchFamily="18" charset="0"/>
              </a:rPr>
              <a:t>Fields:</a:t>
            </a:r>
            <a:r>
              <a:rPr lang="en-IN" dirty="0">
                <a:effectLst/>
                <a:latin typeface="Calibri" panose="020F0502020204030204" pitchFamily="34" charset="0"/>
                <a:ea typeface="Calibri" panose="020F0502020204030204" pitchFamily="34" charset="0"/>
                <a:cs typeface="Times New Roman" panose="02020603050405020304" pitchFamily="18" charset="0"/>
              </a:rPr>
              <a:t> Program_id, Program_name, course_id</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0" name="Rectangle: Rounded Corners 99">
            <a:extLst>
              <a:ext uri="{FF2B5EF4-FFF2-40B4-BE49-F238E27FC236}">
                <a16:creationId xmlns:a16="http://schemas.microsoft.com/office/drawing/2014/main" id="{DFAE6A1D-1458-222A-9790-F805E944C40E}"/>
              </a:ext>
            </a:extLst>
          </p:cNvPr>
          <p:cNvSpPr/>
          <p:nvPr/>
        </p:nvSpPr>
        <p:spPr>
          <a:xfrm>
            <a:off x="881888" y="4580356"/>
            <a:ext cx="3530625" cy="7817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b="1" u="sng" dirty="0">
                <a:effectLst/>
                <a:latin typeface="Calibri" panose="020F0502020204030204" pitchFamily="34" charset="0"/>
                <a:ea typeface="Calibri" panose="020F0502020204030204" pitchFamily="34" charset="0"/>
                <a:cs typeface="Times New Roman" panose="02020603050405020304" pitchFamily="18" charset="0"/>
              </a:rPr>
              <a:t>Purpose</a:t>
            </a:r>
            <a:r>
              <a:rPr lang="en-IN" dirty="0">
                <a:effectLst/>
                <a:latin typeface="Calibri" panose="020F0502020204030204" pitchFamily="34" charset="0"/>
                <a:ea typeface="Calibri" panose="020F0502020204030204" pitchFamily="34" charset="0"/>
                <a:cs typeface="Times New Roman" panose="02020603050405020304" pitchFamily="18" charset="0"/>
              </a:rPr>
              <a:t>: Help students &amp; faculty to view available course in program.</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1" name="Rectangle: Rounded Corners 100">
            <a:extLst>
              <a:ext uri="{FF2B5EF4-FFF2-40B4-BE49-F238E27FC236}">
                <a16:creationId xmlns:a16="http://schemas.microsoft.com/office/drawing/2014/main" id="{67A90917-0DF5-8807-5A05-D048C7C43742}"/>
              </a:ext>
            </a:extLst>
          </p:cNvPr>
          <p:cNvSpPr/>
          <p:nvPr/>
        </p:nvSpPr>
        <p:spPr>
          <a:xfrm>
            <a:off x="881889" y="5735320"/>
            <a:ext cx="3530624" cy="62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b="1" u="sng" dirty="0">
                <a:effectLst/>
                <a:latin typeface="Calibri" panose="020F0502020204030204" pitchFamily="34" charset="0"/>
                <a:ea typeface="Calibri" panose="020F0502020204030204" pitchFamily="34" charset="0"/>
                <a:cs typeface="Times New Roman" panose="02020603050405020304" pitchFamily="18" charset="0"/>
              </a:rPr>
              <a:t>SQL Techniques used</a:t>
            </a:r>
            <a:r>
              <a:rPr lang="en-IN" dirty="0">
                <a:effectLst/>
                <a:latin typeface="Calibri" panose="020F0502020204030204" pitchFamily="34" charset="0"/>
                <a:ea typeface="Calibri" panose="020F0502020204030204" pitchFamily="34" charset="0"/>
                <a:cs typeface="Times New Roman" panose="02020603050405020304" pitchFamily="18" charset="0"/>
              </a:rPr>
              <a:t>:  JOIN</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3" name="Arrow: Down 102">
            <a:extLst>
              <a:ext uri="{FF2B5EF4-FFF2-40B4-BE49-F238E27FC236}">
                <a16:creationId xmlns:a16="http://schemas.microsoft.com/office/drawing/2014/main" id="{D8AA11DD-DA63-11DB-3DDF-DE25B92DF54B}"/>
              </a:ext>
            </a:extLst>
          </p:cNvPr>
          <p:cNvSpPr/>
          <p:nvPr/>
        </p:nvSpPr>
        <p:spPr>
          <a:xfrm>
            <a:off x="2538984" y="3098208"/>
            <a:ext cx="117247" cy="3500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4" name="Arrow: Down 103">
            <a:extLst>
              <a:ext uri="{FF2B5EF4-FFF2-40B4-BE49-F238E27FC236}">
                <a16:creationId xmlns:a16="http://schemas.microsoft.com/office/drawing/2014/main" id="{DE29A051-1B7E-A18E-FB16-3DB11E21159D}"/>
              </a:ext>
            </a:extLst>
          </p:cNvPr>
          <p:cNvSpPr/>
          <p:nvPr/>
        </p:nvSpPr>
        <p:spPr>
          <a:xfrm>
            <a:off x="2538984" y="4219301"/>
            <a:ext cx="117247" cy="3500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5" name="Arrow: Down 104">
            <a:extLst>
              <a:ext uri="{FF2B5EF4-FFF2-40B4-BE49-F238E27FC236}">
                <a16:creationId xmlns:a16="http://schemas.microsoft.com/office/drawing/2014/main" id="{5A2F37B3-2290-B539-4F73-8B878FA26929}"/>
              </a:ext>
            </a:extLst>
          </p:cNvPr>
          <p:cNvSpPr/>
          <p:nvPr/>
        </p:nvSpPr>
        <p:spPr>
          <a:xfrm>
            <a:off x="2538984" y="5380226"/>
            <a:ext cx="117247" cy="35005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06" name="TextBox 105">
            <a:extLst>
              <a:ext uri="{FF2B5EF4-FFF2-40B4-BE49-F238E27FC236}">
                <a16:creationId xmlns:a16="http://schemas.microsoft.com/office/drawing/2014/main" id="{17485326-8FEB-C8BF-3FEC-434F81F08DA4}"/>
              </a:ext>
            </a:extLst>
          </p:cNvPr>
          <p:cNvSpPr txBox="1"/>
          <p:nvPr/>
        </p:nvSpPr>
        <p:spPr>
          <a:xfrm>
            <a:off x="1889760" y="568960"/>
            <a:ext cx="8854631" cy="523220"/>
          </a:xfrm>
          <a:prstGeom prst="rect">
            <a:avLst/>
          </a:prstGeom>
          <a:noFill/>
        </p:spPr>
        <p:txBody>
          <a:bodyPr wrap="square" rtlCol="0">
            <a:spAutoFit/>
          </a:bodyPr>
          <a:lstStyle/>
          <a:p>
            <a:pPr algn="ctr"/>
            <a:r>
              <a:rPr lang="en-IN" sz="2800" dirty="0">
                <a:solidFill>
                  <a:schemeClr val="accent1">
                    <a:lumMod val="50000"/>
                  </a:schemeClr>
                </a:solidFill>
                <a:latin typeface="Abadi" panose="020B0604020104020204" pitchFamily="34" charset="0"/>
                <a:ea typeface="Calibri" panose="020F0502020204030204" pitchFamily="34" charset="0"/>
                <a:cs typeface="Times New Roman" panose="02020603050405020304" pitchFamily="18" charset="0"/>
              </a:rPr>
              <a:t>COURSES IN PROGRAM VIEW</a:t>
            </a:r>
            <a:endParaRPr lang="en-CA" sz="2800" dirty="0">
              <a:solidFill>
                <a:schemeClr val="accent1">
                  <a:lumMod val="50000"/>
                </a:schemeClr>
              </a:solidFill>
              <a:latin typeface="Abadi" panose="020B0604020104020204" pitchFamily="34" charset="0"/>
            </a:endParaRPr>
          </a:p>
        </p:txBody>
      </p:sp>
      <p:pic>
        <p:nvPicPr>
          <p:cNvPr id="3" name="Graphic 2">
            <a:extLst>
              <a:ext uri="{FF2B5EF4-FFF2-40B4-BE49-F238E27FC236}">
                <a16:creationId xmlns:a16="http://schemas.microsoft.com/office/drawing/2014/main" id="{7BAB4D83-C249-F105-7B5D-6E653DD726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74326" y="-1121740"/>
            <a:ext cx="11018565" cy="9959984"/>
          </a:xfrm>
          <a:prstGeom prst="rect">
            <a:avLst/>
          </a:prstGeom>
        </p:spPr>
      </p:pic>
    </p:spTree>
    <p:extLst>
      <p:ext uri="{BB962C8B-B14F-4D97-AF65-F5344CB8AC3E}">
        <p14:creationId xmlns:p14="http://schemas.microsoft.com/office/powerpoint/2010/main" val="48217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C5238-5C63-FD5A-54DD-40D45C55DB73}"/>
            </a:ext>
          </a:extLst>
        </p:cNvPr>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0E327785-AE99-211A-B65E-41642077929B}"/>
              </a:ext>
            </a:extLst>
          </p:cNvPr>
          <p:cNvSpPr>
            <a:spLocks noGrp="1"/>
          </p:cNvSpPr>
          <p:nvPr>
            <p:ph type="sldNum" sz="quarter" idx="12"/>
          </p:nvPr>
        </p:nvSpPr>
        <p:spPr/>
        <p:txBody>
          <a:bodyPr/>
          <a:lstStyle/>
          <a:p>
            <a:fld id="{B5CEABB6-07DC-46E8-9B57-56EC44A396E5}" type="slidenum">
              <a:rPr lang="en-US" smtClean="0"/>
              <a:pPr/>
              <a:t>19</a:t>
            </a:fld>
            <a:endParaRPr lang="en-US" dirty="0"/>
          </a:p>
        </p:txBody>
      </p:sp>
      <p:sp>
        <p:nvSpPr>
          <p:cNvPr id="94" name="Rectangle: Rounded Corners 93">
            <a:extLst>
              <a:ext uri="{FF2B5EF4-FFF2-40B4-BE49-F238E27FC236}">
                <a16:creationId xmlns:a16="http://schemas.microsoft.com/office/drawing/2014/main" id="{39978AE0-F233-1B59-5DDD-1BAF0A9B7FB8}"/>
              </a:ext>
            </a:extLst>
          </p:cNvPr>
          <p:cNvSpPr/>
          <p:nvPr/>
        </p:nvSpPr>
        <p:spPr>
          <a:xfrm>
            <a:off x="868687" y="1070100"/>
            <a:ext cx="4607080" cy="7574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b="1" u="sng" dirty="0">
                <a:effectLst/>
                <a:latin typeface="Abadi" panose="020B0604020104020204" pitchFamily="34" charset="0"/>
                <a:ea typeface="Calibri" panose="020F0502020204030204" pitchFamily="34" charset="0"/>
                <a:cs typeface="Times New Roman" panose="02020603050405020304" pitchFamily="18" charset="0"/>
              </a:rPr>
              <a:t>Scenario</a:t>
            </a:r>
            <a:r>
              <a:rPr lang="en-IN" dirty="0">
                <a:effectLst/>
                <a:latin typeface="Abadi" panose="020B0604020104020204" pitchFamily="34" charset="0"/>
                <a:ea typeface="Calibri" panose="020F0502020204030204" pitchFamily="34" charset="0"/>
                <a:cs typeface="Times New Roman" panose="02020603050405020304" pitchFamily="18" charset="0"/>
              </a:rPr>
              <a:t>: Display students exam result along with course details</a:t>
            </a:r>
            <a:endParaRPr lang="en-CA"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95" name="Arrow: Down 94">
            <a:extLst>
              <a:ext uri="{FF2B5EF4-FFF2-40B4-BE49-F238E27FC236}">
                <a16:creationId xmlns:a16="http://schemas.microsoft.com/office/drawing/2014/main" id="{DF50EFBA-41D9-F008-007A-5EB289604FDC}"/>
              </a:ext>
            </a:extLst>
          </p:cNvPr>
          <p:cNvSpPr/>
          <p:nvPr/>
        </p:nvSpPr>
        <p:spPr>
          <a:xfrm>
            <a:off x="2515523" y="1805232"/>
            <a:ext cx="108712" cy="243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sz="1100">
              <a:latin typeface="Abadi" panose="020B0604020104020204" pitchFamily="34" charset="0"/>
            </a:endParaRPr>
          </a:p>
        </p:txBody>
      </p:sp>
      <p:sp>
        <p:nvSpPr>
          <p:cNvPr id="96" name="Rectangle: Rounded Corners 95">
            <a:extLst>
              <a:ext uri="{FF2B5EF4-FFF2-40B4-BE49-F238E27FC236}">
                <a16:creationId xmlns:a16="http://schemas.microsoft.com/office/drawing/2014/main" id="{85A0B79C-11B3-9384-78F9-61E8D0D31723}"/>
              </a:ext>
            </a:extLst>
          </p:cNvPr>
          <p:cNvSpPr/>
          <p:nvPr/>
        </p:nvSpPr>
        <p:spPr>
          <a:xfrm>
            <a:off x="862527" y="2058024"/>
            <a:ext cx="4613240" cy="731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b="1" u="sng" dirty="0">
                <a:effectLst/>
                <a:latin typeface="Abadi" panose="020B0604020104020204" pitchFamily="34" charset="0"/>
                <a:ea typeface="Calibri" panose="020F0502020204030204" pitchFamily="34" charset="0"/>
                <a:cs typeface="Times New Roman" panose="02020603050405020304" pitchFamily="18" charset="0"/>
              </a:rPr>
              <a:t>Table used:</a:t>
            </a:r>
            <a:r>
              <a:rPr lang="en-IN" dirty="0">
                <a:effectLst/>
                <a:latin typeface="Abadi" panose="020B0604020104020204" pitchFamily="34" charset="0"/>
                <a:ea typeface="Calibri" panose="020F0502020204030204" pitchFamily="34" charset="0"/>
                <a:cs typeface="Times New Roman" panose="02020603050405020304" pitchFamily="18" charset="0"/>
              </a:rPr>
              <a:t> Students, exam_results, exams, courses</a:t>
            </a:r>
            <a:endParaRPr lang="en-CA"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97" name="Rectangle: Rounded Corners 96">
            <a:extLst>
              <a:ext uri="{FF2B5EF4-FFF2-40B4-BE49-F238E27FC236}">
                <a16:creationId xmlns:a16="http://schemas.microsoft.com/office/drawing/2014/main" id="{1CCF4F25-6438-00B9-23C6-F08AE3C1BF6D}"/>
              </a:ext>
            </a:extLst>
          </p:cNvPr>
          <p:cNvSpPr/>
          <p:nvPr/>
        </p:nvSpPr>
        <p:spPr>
          <a:xfrm>
            <a:off x="869959" y="3014027"/>
            <a:ext cx="4639642" cy="948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b="1" u="sng" dirty="0">
                <a:effectLst/>
                <a:latin typeface="Abadi" panose="020B0604020104020204" pitchFamily="34" charset="0"/>
                <a:ea typeface="Calibri" panose="020F0502020204030204" pitchFamily="34" charset="0"/>
                <a:cs typeface="Times New Roman" panose="02020603050405020304" pitchFamily="18" charset="0"/>
              </a:rPr>
              <a:t>Fields</a:t>
            </a:r>
            <a:r>
              <a:rPr lang="en-IN" dirty="0">
                <a:effectLst/>
                <a:latin typeface="Abadi" panose="020B0604020104020204" pitchFamily="34" charset="0"/>
                <a:ea typeface="Calibri" panose="020F0502020204030204" pitchFamily="34" charset="0"/>
                <a:cs typeface="Times New Roman" panose="02020603050405020304" pitchFamily="18" charset="0"/>
              </a:rPr>
              <a:t>: Student_id, first_name, last_name, course_name, exam_date, total_marks , </a:t>
            </a:r>
            <a:r>
              <a:rPr lang="en-IN" dirty="0" err="1">
                <a:effectLst/>
                <a:latin typeface="Abadi" panose="020B0604020104020204" pitchFamily="34" charset="0"/>
                <a:ea typeface="Calibri" panose="020F0502020204030204" pitchFamily="34" charset="0"/>
                <a:cs typeface="Times New Roman" panose="02020603050405020304" pitchFamily="18" charset="0"/>
              </a:rPr>
              <a:t>marks_obtained</a:t>
            </a:r>
            <a:endParaRPr lang="en-CA"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100" name="Rectangle: Rounded Corners 99">
            <a:extLst>
              <a:ext uri="{FF2B5EF4-FFF2-40B4-BE49-F238E27FC236}">
                <a16:creationId xmlns:a16="http://schemas.microsoft.com/office/drawing/2014/main" id="{0F1171CC-2076-99EF-3678-48BE1B9CCFFB}"/>
              </a:ext>
            </a:extLst>
          </p:cNvPr>
          <p:cNvSpPr/>
          <p:nvPr/>
        </p:nvSpPr>
        <p:spPr>
          <a:xfrm>
            <a:off x="871255" y="4229476"/>
            <a:ext cx="4593879" cy="8216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800"/>
              </a:spcAft>
            </a:pPr>
            <a:r>
              <a:rPr lang="en-US" dirty="0">
                <a:effectLst/>
                <a:latin typeface="Abadi" panose="020B0604020104020204" pitchFamily="34" charset="0"/>
                <a:ea typeface="Calibri" panose="020F0502020204030204" pitchFamily="34" charset="0"/>
                <a:cs typeface="Times New Roman" panose="02020603050405020304" pitchFamily="18" charset="0"/>
              </a:rPr>
              <a:t>Purpose: Track student performance in exams Identify top &amp; struggling students Provide insights for academic improvements</a:t>
            </a:r>
            <a:endParaRPr lang="en-CA"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101" name="Rectangle: Rounded Corners 100">
            <a:extLst>
              <a:ext uri="{FF2B5EF4-FFF2-40B4-BE49-F238E27FC236}">
                <a16:creationId xmlns:a16="http://schemas.microsoft.com/office/drawing/2014/main" id="{41EDDC09-B331-0770-47C4-FA2EF8424B4E}"/>
              </a:ext>
            </a:extLst>
          </p:cNvPr>
          <p:cNvSpPr/>
          <p:nvPr/>
        </p:nvSpPr>
        <p:spPr>
          <a:xfrm>
            <a:off x="881889" y="5310016"/>
            <a:ext cx="4593878" cy="654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b="1" dirty="0">
                <a:effectLst/>
                <a:latin typeface="Abadi" panose="020B0604020104020204" pitchFamily="34" charset="0"/>
                <a:ea typeface="Calibri" panose="020F0502020204030204" pitchFamily="34" charset="0"/>
                <a:cs typeface="Times New Roman" panose="02020603050405020304" pitchFamily="18" charset="0"/>
              </a:rPr>
              <a:t>SQL Technique used</a:t>
            </a:r>
            <a:r>
              <a:rPr lang="en-GB" dirty="0">
                <a:effectLst/>
                <a:latin typeface="Abadi" panose="020B0604020104020204" pitchFamily="34" charset="0"/>
                <a:ea typeface="Calibri" panose="020F0502020204030204" pitchFamily="34" charset="0"/>
                <a:cs typeface="Times New Roman" panose="02020603050405020304" pitchFamily="18" charset="0"/>
              </a:rPr>
              <a:t>: JOIN, GROUP BY &amp; SUM()</a:t>
            </a:r>
            <a:endParaRPr lang="en-CA" dirty="0">
              <a:effectLst/>
              <a:latin typeface="Abadi" panose="020B0604020104020204" pitchFamily="34" charset="0"/>
              <a:ea typeface="Calibri" panose="020F0502020204030204" pitchFamily="34" charset="0"/>
              <a:cs typeface="Times New Roman" panose="02020603050405020304" pitchFamily="18" charset="0"/>
            </a:endParaRPr>
          </a:p>
        </p:txBody>
      </p:sp>
      <p:sp>
        <p:nvSpPr>
          <p:cNvPr id="103" name="Arrow: Down 102">
            <a:extLst>
              <a:ext uri="{FF2B5EF4-FFF2-40B4-BE49-F238E27FC236}">
                <a16:creationId xmlns:a16="http://schemas.microsoft.com/office/drawing/2014/main" id="{70B0663E-7ECB-254E-0012-4FE4F1465D07}"/>
              </a:ext>
            </a:extLst>
          </p:cNvPr>
          <p:cNvSpPr/>
          <p:nvPr/>
        </p:nvSpPr>
        <p:spPr>
          <a:xfrm>
            <a:off x="2515523" y="2738867"/>
            <a:ext cx="108712" cy="243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sz="1100">
              <a:latin typeface="Abadi" panose="020B0604020104020204" pitchFamily="34" charset="0"/>
            </a:endParaRPr>
          </a:p>
        </p:txBody>
      </p:sp>
      <p:sp>
        <p:nvSpPr>
          <p:cNvPr id="104" name="Arrow: Down 103">
            <a:extLst>
              <a:ext uri="{FF2B5EF4-FFF2-40B4-BE49-F238E27FC236}">
                <a16:creationId xmlns:a16="http://schemas.microsoft.com/office/drawing/2014/main" id="{9B17CAFB-6F70-4BEE-793F-78927BA07B17}"/>
              </a:ext>
            </a:extLst>
          </p:cNvPr>
          <p:cNvSpPr/>
          <p:nvPr/>
        </p:nvSpPr>
        <p:spPr>
          <a:xfrm>
            <a:off x="2538985" y="3950512"/>
            <a:ext cx="108712" cy="243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sz="1100">
              <a:latin typeface="Abadi" panose="020B0604020104020204" pitchFamily="34" charset="0"/>
            </a:endParaRPr>
          </a:p>
        </p:txBody>
      </p:sp>
      <p:sp>
        <p:nvSpPr>
          <p:cNvPr id="105" name="Arrow: Down 104">
            <a:extLst>
              <a:ext uri="{FF2B5EF4-FFF2-40B4-BE49-F238E27FC236}">
                <a16:creationId xmlns:a16="http://schemas.microsoft.com/office/drawing/2014/main" id="{311C56EB-C6E4-D627-B2CA-47405E72831A}"/>
              </a:ext>
            </a:extLst>
          </p:cNvPr>
          <p:cNvSpPr/>
          <p:nvPr/>
        </p:nvSpPr>
        <p:spPr>
          <a:xfrm>
            <a:off x="2538985" y="5050616"/>
            <a:ext cx="108712" cy="243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sz="1100">
              <a:latin typeface="Abadi" panose="020B0604020104020204" pitchFamily="34" charset="0"/>
            </a:endParaRPr>
          </a:p>
        </p:txBody>
      </p:sp>
      <p:sp>
        <p:nvSpPr>
          <p:cNvPr id="106" name="TextBox 105">
            <a:extLst>
              <a:ext uri="{FF2B5EF4-FFF2-40B4-BE49-F238E27FC236}">
                <a16:creationId xmlns:a16="http://schemas.microsoft.com/office/drawing/2014/main" id="{316110D5-D060-CB6E-F345-F2C419764628}"/>
              </a:ext>
            </a:extLst>
          </p:cNvPr>
          <p:cNvSpPr txBox="1"/>
          <p:nvPr/>
        </p:nvSpPr>
        <p:spPr>
          <a:xfrm>
            <a:off x="1889760" y="229897"/>
            <a:ext cx="8854631" cy="523220"/>
          </a:xfrm>
          <a:prstGeom prst="rect">
            <a:avLst/>
          </a:prstGeom>
          <a:noFill/>
        </p:spPr>
        <p:txBody>
          <a:bodyPr wrap="square" rtlCol="0">
            <a:spAutoFit/>
          </a:bodyPr>
          <a:lstStyle/>
          <a:p>
            <a:pPr algn="ctr"/>
            <a:r>
              <a:rPr lang="en-CA" sz="2800" dirty="0">
                <a:solidFill>
                  <a:schemeClr val="accent1">
                    <a:lumMod val="50000"/>
                  </a:schemeClr>
                </a:solidFill>
                <a:latin typeface="Abadi" panose="020B0604020104020204" pitchFamily="34" charset="0"/>
              </a:rPr>
              <a:t>STUDENT PERFORMANCE REPORT</a:t>
            </a:r>
          </a:p>
        </p:txBody>
      </p:sp>
      <p:pic>
        <p:nvPicPr>
          <p:cNvPr id="4" name="Graphic 3">
            <a:extLst>
              <a:ext uri="{FF2B5EF4-FFF2-40B4-BE49-F238E27FC236}">
                <a16:creationId xmlns:a16="http://schemas.microsoft.com/office/drawing/2014/main" id="{1489FD56-0C80-F2ED-4A53-C4151ECDDB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55312" y="-974262"/>
            <a:ext cx="9663223" cy="9663223"/>
          </a:xfrm>
          <a:prstGeom prst="rect">
            <a:avLst/>
          </a:prstGeom>
        </p:spPr>
      </p:pic>
    </p:spTree>
    <p:extLst>
      <p:ext uri="{BB962C8B-B14F-4D97-AF65-F5344CB8AC3E}">
        <p14:creationId xmlns:p14="http://schemas.microsoft.com/office/powerpoint/2010/main" val="415428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p:txBody>
          <a:bodyPr/>
          <a:lstStyle/>
          <a:p>
            <a:r>
              <a:rPr lang="en-US" sz="4800" dirty="0">
                <a:solidFill>
                  <a:schemeClr val="accent1">
                    <a:lumMod val="75000"/>
                  </a:schemeClr>
                </a:solidFill>
                <a:latin typeface="Abadi" panose="020B0604020104020204" pitchFamily="34" charset="0"/>
              </a:rPr>
              <a:t>Mission</a:t>
            </a:r>
            <a:endParaRPr lang="en-US" dirty="0">
              <a:solidFill>
                <a:schemeClr val="accent1">
                  <a:lumMod val="75000"/>
                </a:schemeClr>
              </a:solidFill>
              <a:latin typeface="Abadi" panose="020B0604020104020204" pitchFamily="34" charset="0"/>
            </a:endParaRP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12367" y="2458057"/>
            <a:ext cx="9720073" cy="838863"/>
          </a:xfrm>
        </p:spPr>
        <p:txBody>
          <a:bodyPr>
            <a:normAutofit/>
          </a:bodyPr>
          <a:lstStyle/>
          <a:p>
            <a:r>
              <a:rPr lang="en-US" sz="2000" dirty="0">
                <a:solidFill>
                  <a:schemeClr val="tx2">
                    <a:lumMod val="75000"/>
                  </a:schemeClr>
                </a:solidFill>
                <a:latin typeface="Abadi" panose="020B0604020104020204" pitchFamily="34" charset="0"/>
              </a:rPr>
              <a:t>- To simplify enrollment and academic management while ensuring accurate data handling.</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p:txBody>
          <a:bodyPr/>
          <a:lstStyle/>
          <a:p>
            <a:r>
              <a:rPr lang="en-US" dirty="0"/>
              <a:t>2025</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10789626" y="6470704"/>
            <a:ext cx="973667" cy="274320"/>
          </a:xfrm>
        </p:spPr>
        <p:txBody>
          <a:bodyPr/>
          <a:lstStyle/>
          <a:p>
            <a:fld id="{19B51A1E-902D-48AF-9020-955120F399B6}" type="slidenum">
              <a:rPr lang="en-US" sz="900" smtClean="0"/>
              <a:pPr/>
              <a:t>2</a:t>
            </a:fld>
            <a:endParaRPr lang="en-US" sz="900" dirty="0"/>
          </a:p>
        </p:txBody>
      </p:sp>
      <p:pic>
        <p:nvPicPr>
          <p:cNvPr id="10" name="Picture 9" descr="A dart hitting a target&#10;&#10;Description automatically generated">
            <a:extLst>
              <a:ext uri="{FF2B5EF4-FFF2-40B4-BE49-F238E27FC236}">
                <a16:creationId xmlns:a16="http://schemas.microsoft.com/office/drawing/2014/main" id="{095CE1C4-BA4F-B34A-9E9B-D708CADC7E24}"/>
              </a:ext>
            </a:extLst>
          </p:cNvPr>
          <p:cNvPicPr>
            <a:picLocks noChangeAspect="1"/>
          </p:cNvPicPr>
          <p:nvPr/>
        </p:nvPicPr>
        <p:blipFill>
          <a:blip r:embed="rId2"/>
          <a:stretch>
            <a:fillRect/>
          </a:stretch>
        </p:blipFill>
        <p:spPr>
          <a:xfrm>
            <a:off x="10092193" y="349295"/>
            <a:ext cx="1664417" cy="1664417"/>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55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sz="5000" spc="100" dirty="0">
                <a:solidFill>
                  <a:srgbClr val="FFFFFF"/>
                </a:solidFill>
              </a:rPr>
              <a:t>conclusion</a:t>
            </a:r>
          </a:p>
        </p:txBody>
      </p:sp>
      <p:cxnSp>
        <p:nvCxnSpPr>
          <p:cNvPr id="28" name="Straight Connector 27">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1024129" y="2286000"/>
            <a:ext cx="3791711" cy="3931920"/>
          </a:xfrm>
        </p:spPr>
        <p:txBody>
          <a:bodyPr vert="horz" lIns="45720" tIns="45720" rIns="45720" bIns="45720" rtlCol="0">
            <a:normAutofit/>
          </a:bodyPr>
          <a:lstStyle/>
          <a:p>
            <a:pPr>
              <a:lnSpc>
                <a:spcPct val="90000"/>
              </a:lnSpc>
            </a:pPr>
            <a:r>
              <a:rPr lang="en-US" sz="1800" dirty="0">
                <a:solidFill>
                  <a:srgbClr val="FFFFFF"/>
                </a:solidFill>
                <a:effectLst/>
                <a:latin typeface="Abadi" panose="020B0604020104020204" pitchFamily="34" charset="0"/>
              </a:rPr>
              <a:t>This document should provide your colleague with a comprehensive understanding of each table in the database, as well as how they relate to each other. If needed, you can expand on the descriptions based on any specific business logic or further data constraints your system requires.</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B5CEABB6-07DC-46E8-9B57-56EC44A396E5}" type="slidenum">
              <a:rPr lang="en-US" sz="1000" smtClean="0"/>
              <a:pPr defTabSz="914400">
                <a:spcAft>
                  <a:spcPts val="600"/>
                </a:spcAft>
              </a:pPr>
              <a:t>20</a:t>
            </a:fld>
            <a:endParaRPr lang="en-US" sz="1000"/>
          </a:p>
        </p:txBody>
      </p:sp>
      <p:pic>
        <p:nvPicPr>
          <p:cNvPr id="40" name="Picture 39" descr="A group of people sitting at a table&#10;&#10;Description automatically generated">
            <a:extLst>
              <a:ext uri="{FF2B5EF4-FFF2-40B4-BE49-F238E27FC236}">
                <a16:creationId xmlns:a16="http://schemas.microsoft.com/office/drawing/2014/main" id="{37C72B2C-10E5-26A8-33F7-4D6E3A0DC6EB}"/>
              </a:ext>
            </a:extLst>
          </p:cNvPr>
          <p:cNvPicPr>
            <a:picLocks noChangeAspect="1"/>
          </p:cNvPicPr>
          <p:nvPr/>
        </p:nvPicPr>
        <p:blipFill>
          <a:blip r:embed="rId2"/>
          <a:stretch>
            <a:fillRect/>
          </a:stretch>
        </p:blipFill>
        <p:spPr>
          <a:xfrm>
            <a:off x="6230548" y="1687011"/>
            <a:ext cx="5384855" cy="3483978"/>
          </a:xfrm>
          <a:prstGeom prst="rect">
            <a:avLst/>
          </a:prstGeom>
        </p:spPr>
      </p:pic>
    </p:spTree>
    <p:extLst>
      <p:ext uri="{BB962C8B-B14F-4D97-AF65-F5344CB8AC3E}">
        <p14:creationId xmlns:p14="http://schemas.microsoft.com/office/powerpoint/2010/main" val="147210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B05AEE-14A6-4E03-C155-21D39B18A469}"/>
            </a:ext>
          </a:extLst>
        </p:cNvPr>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17684-F665-48BC-9726-9F5A70F4DA74}"/>
              </a:ext>
            </a:extLst>
          </p:cNvPr>
          <p:cNvSpPr>
            <a:spLocks noGrp="1"/>
          </p:cNvSpPr>
          <p:nvPr>
            <p:ph type="title"/>
          </p:nvPr>
        </p:nvSpPr>
        <p:spPr>
          <a:xfrm>
            <a:off x="310039" y="640080"/>
            <a:ext cx="3429855" cy="5613236"/>
          </a:xfrm>
        </p:spPr>
        <p:txBody>
          <a:bodyPr vert="horz" lIns="91440" tIns="45720" rIns="91440" bIns="45720" rtlCol="0" anchor="ctr">
            <a:normAutofit/>
          </a:bodyPr>
          <a:lstStyle/>
          <a:p>
            <a:r>
              <a:rPr lang="en-US" sz="5000" spc="100" dirty="0">
                <a:solidFill>
                  <a:srgbClr val="FFFFFF"/>
                </a:solidFill>
              </a:rPr>
              <a:t>Contribution</a:t>
            </a:r>
          </a:p>
        </p:txBody>
      </p:sp>
      <p:sp>
        <p:nvSpPr>
          <p:cNvPr id="17" name="Text Placeholder 16">
            <a:extLst>
              <a:ext uri="{FF2B5EF4-FFF2-40B4-BE49-F238E27FC236}">
                <a16:creationId xmlns:a16="http://schemas.microsoft.com/office/drawing/2014/main" id="{EB1C42D9-09DC-7812-075C-F1FD8EBED5C8}"/>
              </a:ext>
            </a:extLst>
          </p:cNvPr>
          <p:cNvSpPr>
            <a:spLocks noGrp="1"/>
          </p:cNvSpPr>
          <p:nvPr>
            <p:ph type="body" sz="quarter" idx="15"/>
          </p:nvPr>
        </p:nvSpPr>
        <p:spPr>
          <a:xfrm>
            <a:off x="5543972" y="1740724"/>
            <a:ext cx="6079068" cy="3745107"/>
          </a:xfrm>
        </p:spPr>
        <p:txBody>
          <a:bodyPr vert="horz" lIns="45720" tIns="45720" rIns="45720" bIns="45720" rtlCol="0">
            <a:normAutofit/>
          </a:bodyPr>
          <a:lstStyle/>
          <a:p>
            <a:pPr algn="ctr">
              <a:lnSpc>
                <a:spcPct val="90000"/>
              </a:lnSpc>
            </a:pPr>
            <a:r>
              <a:rPr lang="en-US" sz="1600" dirty="0">
                <a:solidFill>
                  <a:schemeClr val="accent1">
                    <a:lumMod val="50000"/>
                  </a:schemeClr>
                </a:solidFill>
                <a:effectLst/>
                <a:latin typeface="Abadi" panose="020B0604020104020204" pitchFamily="34" charset="0"/>
              </a:rPr>
              <a:t>Nikhil Mohan</a:t>
            </a:r>
            <a:r>
              <a:rPr lang="en-US" sz="1600" dirty="0">
                <a:solidFill>
                  <a:schemeClr val="tx1"/>
                </a:solidFill>
                <a:effectLst/>
                <a:latin typeface="Abadi" panose="020B0604020104020204" pitchFamily="34" charset="0"/>
              </a:rPr>
              <a:t>: Created the presentation slides, ensuring they were well-designed and coherent. Also developed the ER diagram to accurately represent the data model. </a:t>
            </a:r>
          </a:p>
          <a:p>
            <a:pPr algn="ctr">
              <a:lnSpc>
                <a:spcPct val="90000"/>
              </a:lnSpc>
            </a:pPr>
            <a:r>
              <a:rPr lang="en-US" sz="1600" dirty="0">
                <a:solidFill>
                  <a:schemeClr val="accent1">
                    <a:lumMod val="50000"/>
                  </a:schemeClr>
                </a:solidFill>
                <a:effectLst/>
                <a:latin typeface="Abadi" panose="020B0604020104020204" pitchFamily="34" charset="0"/>
              </a:rPr>
              <a:t>Jaspreet Singh</a:t>
            </a:r>
            <a:r>
              <a:rPr lang="en-US" sz="1600" dirty="0">
                <a:solidFill>
                  <a:schemeClr val="tx1"/>
                </a:solidFill>
                <a:effectLst/>
                <a:latin typeface="Abadi" panose="020B0604020104020204" pitchFamily="34" charset="0"/>
              </a:rPr>
              <a:t>: Contributed to the preparation of the presentation slides with detailed explanations. Created database views to simplify data access and abstraction.</a:t>
            </a:r>
          </a:p>
          <a:p>
            <a:pPr algn="ctr">
              <a:lnSpc>
                <a:spcPct val="90000"/>
              </a:lnSpc>
            </a:pPr>
            <a:r>
              <a:rPr lang="en-US" sz="1600" dirty="0">
                <a:solidFill>
                  <a:schemeClr val="accent1">
                    <a:lumMod val="50000"/>
                  </a:schemeClr>
                </a:solidFill>
                <a:effectLst/>
                <a:latin typeface="Abadi" panose="020B0604020104020204" pitchFamily="34" charset="0"/>
              </a:rPr>
              <a:t>Harpreet Kaur</a:t>
            </a:r>
            <a:r>
              <a:rPr lang="en-US" sz="1600" dirty="0">
                <a:solidFill>
                  <a:schemeClr val="tx1"/>
                </a:solidFill>
                <a:effectLst/>
                <a:latin typeface="Abadi" panose="020B0604020104020204" pitchFamily="34" charset="0"/>
              </a:rPr>
              <a:t>: Authored the project content, including explanations and documentation, and wrote efficient and accurate SQL queries. Guided the project to ensure its successful completion.</a:t>
            </a:r>
          </a:p>
          <a:p>
            <a:pPr algn="ctr">
              <a:lnSpc>
                <a:spcPct val="90000"/>
              </a:lnSpc>
            </a:pPr>
            <a:r>
              <a:rPr lang="en-US" sz="1600" dirty="0">
                <a:solidFill>
                  <a:schemeClr val="accent1">
                    <a:lumMod val="50000"/>
                  </a:schemeClr>
                </a:solidFill>
                <a:effectLst/>
                <a:latin typeface="Abadi" panose="020B0604020104020204" pitchFamily="34" charset="0"/>
              </a:rPr>
              <a:t>Akshar Patel</a:t>
            </a:r>
            <a:r>
              <a:rPr lang="en-US" sz="1600" dirty="0">
                <a:solidFill>
                  <a:schemeClr val="tx1"/>
                </a:solidFill>
                <a:effectLst/>
                <a:latin typeface="Abadi" panose="020B0604020104020204" pitchFamily="34" charset="0"/>
              </a:rPr>
              <a:t>: Inserted data into the database tables, ensuring correct format and accuracy. Implemented and tested SQL queries to produce the correct results.</a:t>
            </a:r>
          </a:p>
        </p:txBody>
      </p:sp>
      <p:sp>
        <p:nvSpPr>
          <p:cNvPr id="6" name="Slide Number Placeholder 5">
            <a:extLst>
              <a:ext uri="{FF2B5EF4-FFF2-40B4-BE49-F238E27FC236}">
                <a16:creationId xmlns:a16="http://schemas.microsoft.com/office/drawing/2014/main" id="{9EBC0D29-290A-2033-DAFD-8D03F6637030}"/>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B5CEABB6-07DC-46E8-9B57-56EC44A396E5}" type="slidenum">
              <a:rPr lang="en-US" sz="1000" smtClean="0"/>
              <a:pPr defTabSz="914400">
                <a:spcAft>
                  <a:spcPts val="600"/>
                </a:spcAft>
              </a:pPr>
              <a:t>21</a:t>
            </a:fld>
            <a:endParaRPr lang="en-US" sz="1000"/>
          </a:p>
        </p:txBody>
      </p:sp>
    </p:spTree>
    <p:extLst>
      <p:ext uri="{BB962C8B-B14F-4D97-AF65-F5344CB8AC3E}">
        <p14:creationId xmlns:p14="http://schemas.microsoft.com/office/powerpoint/2010/main" val="314472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964788" y="804333"/>
            <a:ext cx="3391900" cy="5249334"/>
          </a:xfrm>
        </p:spPr>
        <p:txBody>
          <a:bodyPr vert="horz" lIns="91440" tIns="45720" rIns="91440" bIns="45720" rtlCol="0" anchor="ctr">
            <a:normAutofit/>
          </a:bodyPr>
          <a:lstStyle/>
          <a:p>
            <a:r>
              <a:rPr lang="en-US" spc="100"/>
              <a:t>THANK YOU</a:t>
            </a:r>
          </a:p>
        </p:txBody>
      </p:sp>
      <p:cxnSp>
        <p:nvCxnSpPr>
          <p:cNvPr id="15" name="Straight Connector 14">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B5CEABB6-07DC-46E8-9B57-56EC44A396E5}" type="slidenum">
              <a:rPr lang="en-US" kern="1200" dirty="0">
                <a:solidFill>
                  <a:schemeClr val="tx1">
                    <a:lumMod val="95000"/>
                    <a:lumOff val="5000"/>
                  </a:schemeClr>
                </a:solidFill>
                <a:latin typeface="+mj-lt"/>
                <a:ea typeface="+mn-ea"/>
                <a:cs typeface="+mn-cs"/>
              </a:rPr>
              <a:pPr>
                <a:spcAft>
                  <a:spcPts val="600"/>
                </a:spcAft>
              </a:pPr>
              <a:t>22</a:t>
            </a:fld>
            <a:endParaRPr lang="en-US" kern="1200" dirty="0">
              <a:solidFill>
                <a:schemeClr val="tx1">
                  <a:lumMod val="95000"/>
                  <a:lumOff val="5000"/>
                </a:schemeClr>
              </a:solidFill>
              <a:latin typeface="+mj-lt"/>
              <a:ea typeface="+mn-ea"/>
              <a:cs typeface="+mn-cs"/>
            </a:endParaRPr>
          </a:p>
        </p:txBody>
      </p:sp>
      <p:pic>
        <p:nvPicPr>
          <p:cNvPr id="10" name="Picture 9" descr="A person with mustache sitting in front of a black background&#10;&#10;Description automatically generated">
            <a:extLst>
              <a:ext uri="{FF2B5EF4-FFF2-40B4-BE49-F238E27FC236}">
                <a16:creationId xmlns:a16="http://schemas.microsoft.com/office/drawing/2014/main" id="{9C0D3C16-BB0C-2EFE-8B8D-59CE90CC36F3}"/>
              </a:ext>
            </a:extLst>
          </p:cNvPr>
          <p:cNvPicPr>
            <a:picLocks noChangeAspect="1"/>
          </p:cNvPicPr>
          <p:nvPr/>
        </p:nvPicPr>
        <p:blipFill>
          <a:blip r:embed="rId2"/>
          <a:stretch>
            <a:fillRect/>
          </a:stretch>
        </p:blipFill>
        <p:spPr>
          <a:xfrm>
            <a:off x="5894074" y="1609342"/>
            <a:ext cx="3593825" cy="3639316"/>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744200" y="6425301"/>
            <a:ext cx="542925" cy="365125"/>
          </a:xfrm>
        </p:spPr>
        <p:txBody>
          <a:bodyPr/>
          <a:lstStyle/>
          <a:p>
            <a:fld id="{B5CEABB6-07DC-46E8-9B57-56EC44A396E5}" type="slidenum">
              <a:rPr lang="en-US" smtClean="0"/>
              <a:pPr/>
              <a:t>3</a:t>
            </a:fld>
            <a:endParaRPr lang="en-US" dirty="0"/>
          </a:p>
        </p:txBody>
      </p:sp>
      <p:sp>
        <p:nvSpPr>
          <p:cNvPr id="28" name="Title 1">
            <a:extLst>
              <a:ext uri="{FF2B5EF4-FFF2-40B4-BE49-F238E27FC236}">
                <a16:creationId xmlns:a16="http://schemas.microsoft.com/office/drawing/2014/main" id="{5B933E31-DFA3-EB98-6027-377213FE00F0}"/>
              </a:ext>
              <a:ext uri="{C183D7F6-B498-43B3-948B-1728B52AA6E4}">
                <adec:decorative xmlns:adec="http://schemas.microsoft.com/office/drawing/2017/decorative" val="0"/>
              </a:ext>
            </a:extLst>
          </p:cNvPr>
          <p:cNvSpPr txBox="1">
            <a:spLocks/>
          </p:cNvSpPr>
          <p:nvPr/>
        </p:nvSpPr>
        <p:spPr>
          <a:xfrm>
            <a:off x="1024128" y="585216"/>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CA" sz="4800" dirty="0">
                <a:solidFill>
                  <a:schemeClr val="accent1">
                    <a:lumMod val="75000"/>
                  </a:schemeClr>
                </a:solidFill>
                <a:latin typeface="Abadi" panose="020B0604020104020204" pitchFamily="34" charset="0"/>
              </a:rPr>
              <a:t>objective</a:t>
            </a:r>
          </a:p>
        </p:txBody>
      </p:sp>
      <p:sp>
        <p:nvSpPr>
          <p:cNvPr id="33" name="TextBox 32">
            <a:extLst>
              <a:ext uri="{FF2B5EF4-FFF2-40B4-BE49-F238E27FC236}">
                <a16:creationId xmlns:a16="http://schemas.microsoft.com/office/drawing/2014/main" id="{B19D5AF6-24D5-7FE6-5278-783747709B84}"/>
              </a:ext>
            </a:extLst>
          </p:cNvPr>
          <p:cNvSpPr txBox="1"/>
          <p:nvPr/>
        </p:nvSpPr>
        <p:spPr>
          <a:xfrm>
            <a:off x="1030411" y="2189265"/>
            <a:ext cx="10569709" cy="1785104"/>
          </a:xfrm>
          <a:prstGeom prst="rect">
            <a:avLst/>
          </a:prstGeom>
          <a:noFill/>
        </p:spPr>
        <p:txBody>
          <a:bodyPr wrap="square" rtlCol="0">
            <a:spAutoFit/>
          </a:bodyPr>
          <a:lstStyle/>
          <a:p>
            <a:pPr>
              <a:lnSpc>
                <a:spcPct val="150000"/>
              </a:lnSpc>
            </a:pPr>
            <a:r>
              <a:rPr lang="en-US" sz="2000" dirty="0">
                <a:solidFill>
                  <a:schemeClr val="tx2">
                    <a:lumMod val="75000"/>
                  </a:schemeClr>
                </a:solidFill>
                <a:latin typeface="Abadi" panose="020B0604020104020204" pitchFamily="34" charset="0"/>
              </a:rPr>
              <a:t>- Maintain accurate records of student details, course schedules, and faculty assignments.</a:t>
            </a:r>
          </a:p>
          <a:p>
            <a:pPr>
              <a:lnSpc>
                <a:spcPct val="150000"/>
              </a:lnSpc>
            </a:pPr>
            <a:r>
              <a:rPr lang="en-US" sz="2000" dirty="0">
                <a:solidFill>
                  <a:schemeClr val="tx2">
                    <a:lumMod val="75000"/>
                  </a:schemeClr>
                </a:solidFill>
                <a:latin typeface="Abadi" panose="020B0604020104020204" pitchFamily="34" charset="0"/>
              </a:rPr>
              <a:t>- Enable payments and fee management.</a:t>
            </a:r>
          </a:p>
          <a:p>
            <a:pPr>
              <a:lnSpc>
                <a:spcPct val="150000"/>
              </a:lnSpc>
            </a:pPr>
            <a:r>
              <a:rPr lang="en-US" sz="2000" dirty="0">
                <a:solidFill>
                  <a:schemeClr val="tx2">
                    <a:lumMod val="75000"/>
                  </a:schemeClr>
                </a:solidFill>
                <a:latin typeface="Abadi" panose="020B0604020104020204" pitchFamily="34" charset="0"/>
              </a:rPr>
              <a:t>- Monitor performance and generate detailed reports.</a:t>
            </a:r>
          </a:p>
          <a:p>
            <a:endParaRPr lang="en-CA" sz="2000" dirty="0">
              <a:solidFill>
                <a:schemeClr val="tx2">
                  <a:lumMod val="75000"/>
                </a:schemeClr>
              </a:solidFill>
              <a:latin typeface="Abadi" panose="020B0604020104020204" pitchFamily="34" charset="0"/>
            </a:endParaRP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0CEB45-7AF4-DFE6-F409-5ADF0EDECE00}"/>
            </a:ext>
          </a:extLst>
        </p:cNvPr>
        <p:cNvGrpSpPr/>
        <p:nvPr/>
      </p:nvGrpSpPr>
      <p:grpSpPr>
        <a:xfrm>
          <a:off x="0" y="0"/>
          <a:ext cx="0" cy="0"/>
          <a:chOff x="0" y="0"/>
          <a:chExt cx="0" cy="0"/>
        </a:xfrm>
      </p:grpSpPr>
      <p:sp>
        <p:nvSpPr>
          <p:cNvPr id="33" name="Title 1">
            <a:extLst>
              <a:ext uri="{FF2B5EF4-FFF2-40B4-BE49-F238E27FC236}">
                <a16:creationId xmlns:a16="http://schemas.microsoft.com/office/drawing/2014/main" id="{730C40C8-9546-CD85-528B-B3448C69F4BC}"/>
              </a:ext>
              <a:ext uri="{C183D7F6-B498-43B3-948B-1728B52AA6E4}">
                <adec:decorative xmlns:adec="http://schemas.microsoft.com/office/drawing/2017/decorative" val="0"/>
              </a:ext>
            </a:extLst>
          </p:cNvPr>
          <p:cNvSpPr>
            <a:spLocks noGrp="1"/>
          </p:cNvSpPr>
          <p:nvPr>
            <p:ph type="title"/>
          </p:nvPr>
        </p:nvSpPr>
        <p:spPr>
          <a:xfrm>
            <a:off x="4784343" y="-41873"/>
            <a:ext cx="2623312" cy="749808"/>
          </a:xfrm>
        </p:spPr>
        <p:txBody>
          <a:bodyPr>
            <a:normAutofit/>
          </a:bodyPr>
          <a:lstStyle/>
          <a:p>
            <a:r>
              <a:rPr lang="en-US" dirty="0">
                <a:solidFill>
                  <a:schemeClr val="accent1">
                    <a:lumMod val="75000"/>
                  </a:schemeClr>
                </a:solidFill>
                <a:latin typeface="Abadi" panose="020B0604020104020204" pitchFamily="34" charset="0"/>
              </a:rPr>
              <a:t>ER diagram</a:t>
            </a:r>
            <a:endParaRPr lang="en-US" sz="1400" dirty="0">
              <a:solidFill>
                <a:schemeClr val="accent1">
                  <a:lumMod val="75000"/>
                </a:schemeClr>
              </a:solidFill>
              <a:latin typeface="Abadi" panose="020B0604020104020204" pitchFamily="34" charset="0"/>
            </a:endParaRPr>
          </a:p>
        </p:txBody>
      </p:sp>
      <p:sp>
        <p:nvSpPr>
          <p:cNvPr id="22" name="Slide Number Placeholder 21">
            <a:extLst>
              <a:ext uri="{FF2B5EF4-FFF2-40B4-BE49-F238E27FC236}">
                <a16:creationId xmlns:a16="http://schemas.microsoft.com/office/drawing/2014/main" id="{97029654-1228-8B48-B658-BFFA94810120}"/>
              </a:ext>
            </a:extLst>
          </p:cNvPr>
          <p:cNvSpPr>
            <a:spLocks noGrp="1"/>
          </p:cNvSpPr>
          <p:nvPr>
            <p:ph type="sldNum" sz="quarter" idx="22"/>
          </p:nvPr>
        </p:nvSpPr>
        <p:spPr>
          <a:xfrm>
            <a:off x="10837333" y="6470704"/>
            <a:ext cx="973667" cy="274320"/>
          </a:xfrm>
        </p:spPr>
        <p:txBody>
          <a:bodyPr vert="horz" lIns="91440" tIns="45720" rIns="91440" bIns="45720" rtlCol="0" anchor="ctr">
            <a:normAutofit/>
          </a:bodyPr>
          <a:lstStyle/>
          <a:p>
            <a:pPr>
              <a:spcAft>
                <a:spcPts val="600"/>
              </a:spcAft>
            </a:pPr>
            <a:fld id="{B5CEABB6-07DC-46E8-9B57-56EC44A396E5}" type="slidenum">
              <a:rPr lang="en-US" sz="1000" smtClean="0"/>
              <a:pPr>
                <a:spcAft>
                  <a:spcPts val="600"/>
                </a:spcAft>
              </a:pPr>
              <a:t>4</a:t>
            </a:fld>
            <a:endParaRPr lang="en-US" sz="1000"/>
          </a:p>
        </p:txBody>
      </p:sp>
      <p:pic>
        <p:nvPicPr>
          <p:cNvPr id="3" name="Graphic 2">
            <a:extLst>
              <a:ext uri="{FF2B5EF4-FFF2-40B4-BE49-F238E27FC236}">
                <a16:creationId xmlns:a16="http://schemas.microsoft.com/office/drawing/2014/main" id="{66A1692B-CD1C-7099-2006-2DFE3CF970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5255" y="223284"/>
            <a:ext cx="10385745" cy="7539680"/>
          </a:xfrm>
          <a:prstGeom prst="rect">
            <a:avLst/>
          </a:prstGeom>
        </p:spPr>
      </p:pic>
    </p:spTree>
    <p:extLst>
      <p:ext uri="{BB962C8B-B14F-4D97-AF65-F5344CB8AC3E}">
        <p14:creationId xmlns:p14="http://schemas.microsoft.com/office/powerpoint/2010/main" val="193732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p:txBody>
          <a:bodyPr/>
          <a:lstStyle/>
          <a:p>
            <a:r>
              <a:rPr lang="en-US" sz="100"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p:txBody>
          <a:bodyPr/>
          <a:lstStyle/>
          <a:p>
            <a:r>
              <a:rPr lang="en-US" sz="100"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p:txBody>
          <a:bodyPr/>
          <a:lstStyle/>
          <a:p>
            <a:fld id="{B5CEABB6-07DC-46E8-9B57-56EC44A396E5}" type="slidenum">
              <a:rPr lang="en-US" sz="100" smtClean="0"/>
              <a:pPr/>
              <a:t>5</a:t>
            </a:fld>
            <a:endParaRPr lang="en-US" sz="100" dirty="0"/>
          </a:p>
        </p:txBody>
      </p:sp>
      <p:sp>
        <p:nvSpPr>
          <p:cNvPr id="61" name="Title 1">
            <a:extLst>
              <a:ext uri="{FF2B5EF4-FFF2-40B4-BE49-F238E27FC236}">
                <a16:creationId xmlns:a16="http://schemas.microsoft.com/office/drawing/2014/main" id="{875C9BD8-E78E-DD2C-8C1C-32CD25CFEBEF}"/>
              </a:ext>
              <a:ext uri="{C183D7F6-B498-43B3-948B-1728B52AA6E4}">
                <adec:decorative xmlns:adec="http://schemas.microsoft.com/office/drawing/2017/decorative" val="0"/>
              </a:ext>
            </a:extLst>
          </p:cNvPr>
          <p:cNvSpPr txBox="1">
            <a:spLocks/>
          </p:cNvSpPr>
          <p:nvPr/>
        </p:nvSpPr>
        <p:spPr>
          <a:xfrm>
            <a:off x="1059644" y="238277"/>
            <a:ext cx="9720072" cy="89890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en-CA" dirty="0">
                <a:solidFill>
                  <a:schemeClr val="accent1">
                    <a:lumMod val="75000"/>
                  </a:schemeClr>
                </a:solidFill>
                <a:latin typeface="Abadi" panose="020B0604020104020204" pitchFamily="34" charset="0"/>
              </a:rPr>
              <a:t>Table creation</a:t>
            </a:r>
          </a:p>
        </p:txBody>
      </p:sp>
      <p:sp>
        <p:nvSpPr>
          <p:cNvPr id="62" name="Rectangle 61">
            <a:extLst>
              <a:ext uri="{FF2B5EF4-FFF2-40B4-BE49-F238E27FC236}">
                <a16:creationId xmlns:a16="http://schemas.microsoft.com/office/drawing/2014/main" id="{0F0C6F49-AC58-1BB2-FBE7-316AD4FE7885}"/>
              </a:ext>
            </a:extLst>
          </p:cNvPr>
          <p:cNvSpPr/>
          <p:nvPr/>
        </p:nvSpPr>
        <p:spPr>
          <a:xfrm>
            <a:off x="317450" y="1327083"/>
            <a:ext cx="10942429" cy="465328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500" dirty="0">
              <a:highlight>
                <a:srgbClr val="FFFF00"/>
              </a:highlight>
            </a:endParaRPr>
          </a:p>
        </p:txBody>
      </p:sp>
      <p:sp>
        <p:nvSpPr>
          <p:cNvPr id="65" name="Rectangle 2">
            <a:extLst>
              <a:ext uri="{FF2B5EF4-FFF2-40B4-BE49-F238E27FC236}">
                <a16:creationId xmlns:a16="http://schemas.microsoft.com/office/drawing/2014/main" id="{4B641E85-5757-572D-5567-0F331AB58D2E}"/>
              </a:ext>
            </a:extLst>
          </p:cNvPr>
          <p:cNvSpPr>
            <a:spLocks noChangeArrowheads="1"/>
          </p:cNvSpPr>
          <p:nvPr/>
        </p:nvSpPr>
        <p:spPr bwMode="auto">
          <a:xfrm>
            <a:off x="514877" y="2203380"/>
            <a:ext cx="1003987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lang="en-IN" sz="2000" b="1" dirty="0">
                <a:latin typeface=""/>
              </a:rPr>
              <a:t>students: </a:t>
            </a:r>
            <a:r>
              <a:rPr lang="en-IN" sz="2000" dirty="0">
                <a:latin typeface=""/>
              </a:rPr>
              <a:t>Stores student details such as name, date of birth, email, phone, and address.</a:t>
            </a:r>
          </a:p>
          <a:p>
            <a:pPr marL="342900" indent="-342900" algn="just">
              <a:buFont typeface="Arial" panose="020B0604020202020204" pitchFamily="34" charset="0"/>
              <a:buChar char="•"/>
            </a:pPr>
            <a:r>
              <a:rPr lang="en-IN" sz="2000" b="1" dirty="0" err="1">
                <a:latin typeface=""/>
              </a:rPr>
              <a:t>payment_mode</a:t>
            </a:r>
            <a:r>
              <a:rPr lang="en-IN" sz="2000" b="1" dirty="0">
                <a:latin typeface=""/>
              </a:rPr>
              <a:t>: </a:t>
            </a:r>
            <a:r>
              <a:rPr lang="en-IN" sz="2000" dirty="0">
                <a:latin typeface=""/>
              </a:rPr>
              <a:t>Contains different modes of payment available for students.</a:t>
            </a:r>
          </a:p>
          <a:p>
            <a:pPr marL="342900" indent="-342900" algn="just">
              <a:buFont typeface="Arial" panose="020B0604020202020204" pitchFamily="34" charset="0"/>
              <a:buChar char="•"/>
            </a:pPr>
            <a:r>
              <a:rPr lang="en-IN" sz="2000" b="1" dirty="0">
                <a:latin typeface=""/>
              </a:rPr>
              <a:t>department: </a:t>
            </a:r>
            <a:r>
              <a:rPr lang="en-IN" sz="2000" dirty="0">
                <a:latin typeface=""/>
              </a:rPr>
              <a:t>Holds information about various academic departments.</a:t>
            </a:r>
          </a:p>
          <a:p>
            <a:pPr marL="342900" indent="-342900" algn="just">
              <a:buFont typeface="Arial" panose="020B0604020202020204" pitchFamily="34" charset="0"/>
              <a:buChar char="•"/>
            </a:pPr>
            <a:r>
              <a:rPr lang="en-IN" sz="2000" b="1" dirty="0">
                <a:latin typeface=""/>
              </a:rPr>
              <a:t>programs: </a:t>
            </a:r>
            <a:r>
              <a:rPr lang="en-IN" sz="2000" dirty="0">
                <a:latin typeface=""/>
              </a:rPr>
              <a:t>Defines academic programs, their duration, and associated departments.</a:t>
            </a:r>
          </a:p>
          <a:p>
            <a:pPr marL="342900" indent="-342900" algn="just">
              <a:buFont typeface="Arial" panose="020B0604020202020204" pitchFamily="34" charset="0"/>
              <a:buChar char="•"/>
            </a:pPr>
            <a:r>
              <a:rPr lang="en-IN" sz="2000" b="1" dirty="0">
                <a:latin typeface=""/>
              </a:rPr>
              <a:t>faculty: </a:t>
            </a:r>
            <a:r>
              <a:rPr lang="en-IN" sz="2000" dirty="0">
                <a:latin typeface=""/>
              </a:rPr>
              <a:t>Stores faculty members' details, including contact information.</a:t>
            </a:r>
          </a:p>
          <a:p>
            <a:pPr marL="342900" indent="-342900" algn="just">
              <a:buFont typeface="Arial" panose="020B0604020202020204" pitchFamily="34" charset="0"/>
              <a:buChar char="•"/>
            </a:pPr>
            <a:r>
              <a:rPr lang="en-IN" sz="2000" b="1" dirty="0">
                <a:latin typeface=""/>
              </a:rPr>
              <a:t>courses: </a:t>
            </a:r>
            <a:r>
              <a:rPr lang="en-IN" sz="2000" dirty="0">
                <a:latin typeface=""/>
              </a:rPr>
              <a:t>Lists courses under different programs along with their fees and credits.</a:t>
            </a:r>
          </a:p>
          <a:p>
            <a:pPr marL="342900" indent="-342900" algn="just">
              <a:buFont typeface="Arial" panose="020B0604020202020204" pitchFamily="34" charset="0"/>
              <a:buChar char="•"/>
            </a:pPr>
            <a:r>
              <a:rPr lang="en-IN" sz="2000" b="1" dirty="0">
                <a:latin typeface=""/>
              </a:rPr>
              <a:t>exams: </a:t>
            </a:r>
            <a:r>
              <a:rPr lang="en-IN" sz="2000" dirty="0">
                <a:latin typeface=""/>
              </a:rPr>
              <a:t>Maintains exam details, including course, date, and total marks.</a:t>
            </a:r>
          </a:p>
          <a:p>
            <a:pPr marL="342900" indent="-342900" algn="just">
              <a:buFont typeface="Arial" panose="020B0604020202020204" pitchFamily="34" charset="0"/>
              <a:buChar char="•"/>
            </a:pPr>
            <a:r>
              <a:rPr lang="en-IN" sz="2000" b="1" dirty="0" err="1">
                <a:latin typeface=""/>
              </a:rPr>
              <a:t>exam_result</a:t>
            </a:r>
            <a:r>
              <a:rPr lang="en-IN" sz="2000" b="1" dirty="0">
                <a:latin typeface=""/>
              </a:rPr>
              <a:t>: </a:t>
            </a:r>
            <a:r>
              <a:rPr lang="en-IN" sz="2000" dirty="0">
                <a:latin typeface=""/>
              </a:rPr>
              <a:t>Records student performance in exams with marks obtained.</a:t>
            </a:r>
          </a:p>
          <a:p>
            <a:pPr marL="342900" indent="-342900" algn="just">
              <a:buFont typeface="Arial" panose="020B0604020202020204" pitchFamily="34" charset="0"/>
              <a:buChar char="•"/>
            </a:pPr>
            <a:r>
              <a:rPr lang="en-IN" sz="2000" b="1" dirty="0" err="1">
                <a:latin typeface=""/>
              </a:rPr>
              <a:t>enrollments</a:t>
            </a:r>
            <a:r>
              <a:rPr lang="en-IN" sz="2000" b="1" dirty="0">
                <a:latin typeface=""/>
              </a:rPr>
              <a:t>: </a:t>
            </a:r>
            <a:r>
              <a:rPr lang="en-IN" sz="2000" dirty="0">
                <a:latin typeface=""/>
              </a:rPr>
              <a:t>Tracks student course </a:t>
            </a:r>
            <a:r>
              <a:rPr lang="en-IN" sz="2000" dirty="0" err="1">
                <a:latin typeface=""/>
              </a:rPr>
              <a:t>enrollments</a:t>
            </a:r>
            <a:r>
              <a:rPr lang="en-IN" sz="2000" dirty="0">
                <a:latin typeface=""/>
              </a:rPr>
              <a:t>, faculty assignments, and payment modes.</a:t>
            </a:r>
          </a:p>
        </p:txBody>
      </p:sp>
      <p:sp>
        <p:nvSpPr>
          <p:cNvPr id="75" name="TextBox 74">
            <a:extLst>
              <a:ext uri="{FF2B5EF4-FFF2-40B4-BE49-F238E27FC236}">
                <a16:creationId xmlns:a16="http://schemas.microsoft.com/office/drawing/2014/main" id="{EFAD0EDE-10DE-2B89-4A0E-3C8553675B0E}"/>
              </a:ext>
            </a:extLst>
          </p:cNvPr>
          <p:cNvSpPr txBox="1"/>
          <p:nvPr/>
        </p:nvSpPr>
        <p:spPr>
          <a:xfrm>
            <a:off x="433186" y="1551811"/>
            <a:ext cx="4510954" cy="461665"/>
          </a:xfrm>
          <a:prstGeom prst="rect">
            <a:avLst/>
          </a:prstGeom>
          <a:noFill/>
        </p:spPr>
        <p:txBody>
          <a:bodyPr wrap="square" rtlCol="0">
            <a:spAutoFit/>
          </a:bodyPr>
          <a:lstStyle/>
          <a:p>
            <a:r>
              <a:rPr lang="en-US" sz="2400" b="1" dirty="0">
                <a:latin typeface="Abadi" panose="020B0604020104020204" pitchFamily="34" charset="0"/>
              </a:rPr>
              <a:t>Key Tables in the Database</a:t>
            </a:r>
            <a:endParaRPr lang="en-CA" sz="2400" b="1" dirty="0">
              <a:latin typeface="Abadi" panose="020B0604020104020204" pitchFamily="34" charset="0"/>
            </a:endParaRPr>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p:txBody>
          <a:bodyPr/>
          <a:lstStyle/>
          <a:p>
            <a:r>
              <a:rPr lang="en-US" sz="100"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p:txBody>
          <a:bodyPr/>
          <a:lstStyle/>
          <a:p>
            <a:r>
              <a:rPr lang="en-US" sz="100"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p:txBody>
          <a:bodyPr/>
          <a:lstStyle/>
          <a:p>
            <a:fld id="{B5CEABB6-07DC-46E8-9B57-56EC44A396E5}" type="slidenum">
              <a:rPr lang="en-US" sz="100" smtClean="0"/>
              <a:pPr/>
              <a:t>6</a:t>
            </a:fld>
            <a:endParaRPr lang="en-US" sz="100" dirty="0"/>
          </a:p>
        </p:txBody>
      </p:sp>
      <p:sp>
        <p:nvSpPr>
          <p:cNvPr id="61" name="Title 1">
            <a:extLst>
              <a:ext uri="{FF2B5EF4-FFF2-40B4-BE49-F238E27FC236}">
                <a16:creationId xmlns:a16="http://schemas.microsoft.com/office/drawing/2014/main" id="{875C9BD8-E78E-DD2C-8C1C-32CD25CFEBEF}"/>
              </a:ext>
              <a:ext uri="{C183D7F6-B498-43B3-948B-1728B52AA6E4}">
                <adec:decorative xmlns:adec="http://schemas.microsoft.com/office/drawing/2017/decorative" val="0"/>
              </a:ext>
            </a:extLst>
          </p:cNvPr>
          <p:cNvSpPr txBox="1">
            <a:spLocks/>
          </p:cNvSpPr>
          <p:nvPr/>
        </p:nvSpPr>
        <p:spPr>
          <a:xfrm>
            <a:off x="1059644" y="238277"/>
            <a:ext cx="9720072" cy="561543"/>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en-CA" dirty="0">
                <a:solidFill>
                  <a:schemeClr val="accent1">
                    <a:lumMod val="75000"/>
                  </a:schemeClr>
                </a:solidFill>
                <a:latin typeface="Abadi" panose="020B0604020104020204" pitchFamily="34" charset="0"/>
              </a:rPr>
              <a:t>Table creation</a:t>
            </a:r>
          </a:p>
        </p:txBody>
      </p:sp>
      <p:sp>
        <p:nvSpPr>
          <p:cNvPr id="2" name="TextBox 1">
            <a:extLst>
              <a:ext uri="{FF2B5EF4-FFF2-40B4-BE49-F238E27FC236}">
                <a16:creationId xmlns:a16="http://schemas.microsoft.com/office/drawing/2014/main" id="{2DC7BA7F-28DC-0486-E708-BCBBB8CE0913}"/>
              </a:ext>
            </a:extLst>
          </p:cNvPr>
          <p:cNvSpPr txBox="1"/>
          <p:nvPr/>
        </p:nvSpPr>
        <p:spPr>
          <a:xfrm>
            <a:off x="2836143" y="1137179"/>
            <a:ext cx="4510954" cy="461665"/>
          </a:xfrm>
          <a:prstGeom prst="rect">
            <a:avLst/>
          </a:prstGeom>
          <a:noFill/>
        </p:spPr>
        <p:txBody>
          <a:bodyPr wrap="square" rtlCol="0">
            <a:spAutoFit/>
          </a:bodyPr>
          <a:lstStyle/>
          <a:p>
            <a:r>
              <a:rPr lang="en-US" sz="2400" b="1" dirty="0">
                <a:solidFill>
                  <a:schemeClr val="accent1">
                    <a:lumMod val="75000"/>
                  </a:schemeClr>
                </a:solidFill>
                <a:latin typeface="Abadi" panose="020B0604020104020204" pitchFamily="34" charset="0"/>
              </a:rPr>
              <a:t>Code to create tables:</a:t>
            </a:r>
            <a:endParaRPr lang="en-CA" sz="2400" b="1" dirty="0">
              <a:solidFill>
                <a:schemeClr val="accent1">
                  <a:lumMod val="75000"/>
                </a:schemeClr>
              </a:solidFill>
              <a:latin typeface="Abadi" panose="020B0604020104020204" pitchFamily="34" charset="0"/>
            </a:endParaRPr>
          </a:p>
        </p:txBody>
      </p:sp>
      <p:pic>
        <p:nvPicPr>
          <p:cNvPr id="4" name="Picture 3">
            <a:extLst>
              <a:ext uri="{FF2B5EF4-FFF2-40B4-BE49-F238E27FC236}">
                <a16:creationId xmlns:a16="http://schemas.microsoft.com/office/drawing/2014/main" id="{90BEC32A-9593-14E8-57C1-4116CAB984F2}"/>
              </a:ext>
            </a:extLst>
          </p:cNvPr>
          <p:cNvPicPr>
            <a:picLocks noChangeAspect="1"/>
          </p:cNvPicPr>
          <p:nvPr/>
        </p:nvPicPr>
        <p:blipFill rotWithShape="1">
          <a:blip r:embed="rId2"/>
          <a:srcRect t="939"/>
          <a:stretch/>
        </p:blipFill>
        <p:spPr>
          <a:xfrm>
            <a:off x="1680991" y="1807533"/>
            <a:ext cx="3933297" cy="4625161"/>
          </a:xfrm>
          <a:prstGeom prst="rect">
            <a:avLst/>
          </a:prstGeom>
        </p:spPr>
      </p:pic>
      <p:pic>
        <p:nvPicPr>
          <p:cNvPr id="6" name="Picture 5">
            <a:extLst>
              <a:ext uri="{FF2B5EF4-FFF2-40B4-BE49-F238E27FC236}">
                <a16:creationId xmlns:a16="http://schemas.microsoft.com/office/drawing/2014/main" id="{8C43AE6A-D7C2-A82A-06D2-13CAE4CFD876}"/>
              </a:ext>
            </a:extLst>
          </p:cNvPr>
          <p:cNvPicPr>
            <a:picLocks noChangeAspect="1"/>
          </p:cNvPicPr>
          <p:nvPr/>
        </p:nvPicPr>
        <p:blipFill>
          <a:blip r:embed="rId3"/>
          <a:stretch>
            <a:fillRect/>
          </a:stretch>
        </p:blipFill>
        <p:spPr>
          <a:xfrm>
            <a:off x="6484424" y="2180719"/>
            <a:ext cx="5060904" cy="3877461"/>
          </a:xfrm>
          <a:prstGeom prst="rect">
            <a:avLst/>
          </a:prstGeom>
        </p:spPr>
      </p:pic>
    </p:spTree>
    <p:extLst>
      <p:ext uri="{BB962C8B-B14F-4D97-AF65-F5344CB8AC3E}">
        <p14:creationId xmlns:p14="http://schemas.microsoft.com/office/powerpoint/2010/main" val="78933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p:txBody>
          <a:bodyPr/>
          <a:lstStyle/>
          <a:p>
            <a:r>
              <a:rPr lang="en-US" sz="100"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p:txBody>
          <a:bodyPr/>
          <a:lstStyle/>
          <a:p>
            <a:r>
              <a:rPr lang="en-US" sz="100"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p:txBody>
          <a:bodyPr/>
          <a:lstStyle/>
          <a:p>
            <a:fld id="{B5CEABB6-07DC-46E8-9B57-56EC44A396E5}" type="slidenum">
              <a:rPr lang="en-US" sz="100" smtClean="0"/>
              <a:pPr/>
              <a:t>7</a:t>
            </a:fld>
            <a:endParaRPr lang="en-US" sz="100" dirty="0"/>
          </a:p>
        </p:txBody>
      </p:sp>
      <p:sp>
        <p:nvSpPr>
          <p:cNvPr id="61" name="Title 1">
            <a:extLst>
              <a:ext uri="{FF2B5EF4-FFF2-40B4-BE49-F238E27FC236}">
                <a16:creationId xmlns:a16="http://schemas.microsoft.com/office/drawing/2014/main" id="{875C9BD8-E78E-DD2C-8C1C-32CD25CFEBEF}"/>
              </a:ext>
              <a:ext uri="{C183D7F6-B498-43B3-948B-1728B52AA6E4}">
                <adec:decorative xmlns:adec="http://schemas.microsoft.com/office/drawing/2017/decorative" val="0"/>
              </a:ext>
            </a:extLst>
          </p:cNvPr>
          <p:cNvSpPr txBox="1">
            <a:spLocks/>
          </p:cNvSpPr>
          <p:nvPr/>
        </p:nvSpPr>
        <p:spPr>
          <a:xfrm>
            <a:off x="1059644" y="195745"/>
            <a:ext cx="9720072" cy="55944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en-CA" dirty="0">
                <a:solidFill>
                  <a:schemeClr val="accent1">
                    <a:lumMod val="75000"/>
                  </a:schemeClr>
                </a:solidFill>
                <a:latin typeface="Abadi" panose="020B0604020104020204" pitchFamily="34" charset="0"/>
              </a:rPr>
              <a:t>Table creation</a:t>
            </a:r>
          </a:p>
        </p:txBody>
      </p:sp>
      <p:pic>
        <p:nvPicPr>
          <p:cNvPr id="3" name="Picture 2">
            <a:extLst>
              <a:ext uri="{FF2B5EF4-FFF2-40B4-BE49-F238E27FC236}">
                <a16:creationId xmlns:a16="http://schemas.microsoft.com/office/drawing/2014/main" id="{24327960-D4FD-BFF6-70B5-F9F3C6BDBB55}"/>
              </a:ext>
            </a:extLst>
          </p:cNvPr>
          <p:cNvPicPr>
            <a:picLocks noChangeAspect="1"/>
          </p:cNvPicPr>
          <p:nvPr/>
        </p:nvPicPr>
        <p:blipFill>
          <a:blip r:embed="rId2"/>
          <a:stretch>
            <a:fillRect/>
          </a:stretch>
        </p:blipFill>
        <p:spPr>
          <a:xfrm>
            <a:off x="1516841" y="1917033"/>
            <a:ext cx="4958498" cy="4726398"/>
          </a:xfrm>
          <a:prstGeom prst="rect">
            <a:avLst/>
          </a:prstGeom>
        </p:spPr>
      </p:pic>
      <p:pic>
        <p:nvPicPr>
          <p:cNvPr id="5" name="Picture 4">
            <a:extLst>
              <a:ext uri="{FF2B5EF4-FFF2-40B4-BE49-F238E27FC236}">
                <a16:creationId xmlns:a16="http://schemas.microsoft.com/office/drawing/2014/main" id="{06FDED36-36D9-5E28-CAC8-4A841AE56BB3}"/>
              </a:ext>
            </a:extLst>
          </p:cNvPr>
          <p:cNvPicPr>
            <a:picLocks noChangeAspect="1"/>
          </p:cNvPicPr>
          <p:nvPr/>
        </p:nvPicPr>
        <p:blipFill>
          <a:blip r:embed="rId3"/>
          <a:stretch>
            <a:fillRect/>
          </a:stretch>
        </p:blipFill>
        <p:spPr>
          <a:xfrm>
            <a:off x="6457020" y="1244009"/>
            <a:ext cx="5745949" cy="5327867"/>
          </a:xfrm>
          <a:prstGeom prst="rect">
            <a:avLst/>
          </a:prstGeom>
        </p:spPr>
      </p:pic>
      <p:sp>
        <p:nvSpPr>
          <p:cNvPr id="6" name="TextBox 5">
            <a:extLst>
              <a:ext uri="{FF2B5EF4-FFF2-40B4-BE49-F238E27FC236}">
                <a16:creationId xmlns:a16="http://schemas.microsoft.com/office/drawing/2014/main" id="{F6D64756-BA55-F416-E260-148E7AEA8264}"/>
              </a:ext>
            </a:extLst>
          </p:cNvPr>
          <p:cNvSpPr txBox="1"/>
          <p:nvPr/>
        </p:nvSpPr>
        <p:spPr>
          <a:xfrm>
            <a:off x="2368307" y="1126546"/>
            <a:ext cx="4510954" cy="461665"/>
          </a:xfrm>
          <a:prstGeom prst="rect">
            <a:avLst/>
          </a:prstGeom>
          <a:noFill/>
        </p:spPr>
        <p:txBody>
          <a:bodyPr wrap="square" rtlCol="0">
            <a:spAutoFit/>
          </a:bodyPr>
          <a:lstStyle/>
          <a:p>
            <a:r>
              <a:rPr lang="en-US" sz="2400" b="1" dirty="0">
                <a:solidFill>
                  <a:schemeClr val="accent1">
                    <a:lumMod val="75000"/>
                  </a:schemeClr>
                </a:solidFill>
                <a:latin typeface="Abadi" panose="020B0604020104020204" pitchFamily="34" charset="0"/>
              </a:rPr>
              <a:t>Code to create tables:</a:t>
            </a:r>
            <a:endParaRPr lang="en-CA" sz="2400" b="1" dirty="0">
              <a:solidFill>
                <a:schemeClr val="accent1">
                  <a:lumMod val="75000"/>
                </a:schemeClr>
              </a:solidFill>
              <a:latin typeface="Abadi" panose="020B0604020104020204" pitchFamily="34" charset="0"/>
            </a:endParaRPr>
          </a:p>
        </p:txBody>
      </p:sp>
    </p:spTree>
    <p:extLst>
      <p:ext uri="{BB962C8B-B14F-4D97-AF65-F5344CB8AC3E}">
        <p14:creationId xmlns:p14="http://schemas.microsoft.com/office/powerpoint/2010/main" val="44562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93436-14D5-EC23-260C-6304E04F94C7}"/>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1C7D51D-C6E2-D841-CB93-25957A9C4748}"/>
              </a:ext>
            </a:extLst>
          </p:cNvPr>
          <p:cNvSpPr>
            <a:spLocks noGrp="1"/>
          </p:cNvSpPr>
          <p:nvPr>
            <p:ph type="sldNum" sz="quarter" idx="12"/>
          </p:nvPr>
        </p:nvSpPr>
        <p:spPr>
          <a:xfrm>
            <a:off x="10744200" y="6425301"/>
            <a:ext cx="542925" cy="365125"/>
          </a:xfrm>
        </p:spPr>
        <p:txBody>
          <a:bodyPr/>
          <a:lstStyle/>
          <a:p>
            <a:fld id="{B5CEABB6-07DC-46E8-9B57-56EC44A396E5}" type="slidenum">
              <a:rPr lang="en-US" smtClean="0"/>
              <a:pPr/>
              <a:t>8</a:t>
            </a:fld>
            <a:endParaRPr lang="en-US" dirty="0"/>
          </a:p>
        </p:txBody>
      </p:sp>
      <p:sp>
        <p:nvSpPr>
          <p:cNvPr id="28" name="Title 1">
            <a:extLst>
              <a:ext uri="{FF2B5EF4-FFF2-40B4-BE49-F238E27FC236}">
                <a16:creationId xmlns:a16="http://schemas.microsoft.com/office/drawing/2014/main" id="{5974589E-A032-F8EF-DAEB-833BF5CDA2CE}"/>
              </a:ext>
              <a:ext uri="{C183D7F6-B498-43B3-948B-1728B52AA6E4}">
                <adec:decorative xmlns:adec="http://schemas.microsoft.com/office/drawing/2017/decorative" val="0"/>
              </a:ext>
            </a:extLst>
          </p:cNvPr>
          <p:cNvSpPr txBox="1">
            <a:spLocks/>
          </p:cNvSpPr>
          <p:nvPr/>
        </p:nvSpPr>
        <p:spPr>
          <a:xfrm>
            <a:off x="811293" y="792270"/>
            <a:ext cx="10569414" cy="93006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US" dirty="0">
                <a:solidFill>
                  <a:schemeClr val="accent1">
                    <a:lumMod val="75000"/>
                  </a:schemeClr>
                </a:solidFill>
                <a:latin typeface="Abadi" panose="020B0604020104020204" pitchFamily="34" charset="0"/>
              </a:rPr>
              <a:t>Database Table Descriptions for College Enrollment System</a:t>
            </a:r>
            <a:endParaRPr lang="en-CA" dirty="0">
              <a:solidFill>
                <a:schemeClr val="accent1">
                  <a:lumMod val="75000"/>
                </a:schemeClr>
              </a:solidFill>
              <a:latin typeface="Abadi" panose="020B0604020104020204" pitchFamily="34" charset="0"/>
            </a:endParaRPr>
          </a:p>
        </p:txBody>
      </p:sp>
      <p:sp>
        <p:nvSpPr>
          <p:cNvPr id="5" name="TextBox 4">
            <a:extLst>
              <a:ext uri="{FF2B5EF4-FFF2-40B4-BE49-F238E27FC236}">
                <a16:creationId xmlns:a16="http://schemas.microsoft.com/office/drawing/2014/main" id="{6AE4BF1F-7694-C4EE-16CA-6EE2C32CA7D9}"/>
              </a:ext>
            </a:extLst>
          </p:cNvPr>
          <p:cNvSpPr txBox="1"/>
          <p:nvPr/>
        </p:nvSpPr>
        <p:spPr>
          <a:xfrm>
            <a:off x="690668" y="2460498"/>
            <a:ext cx="4947919" cy="2862322"/>
          </a:xfrm>
          <a:prstGeom prst="rect">
            <a:avLst/>
          </a:prstGeom>
          <a:noFill/>
        </p:spPr>
        <p:txBody>
          <a:bodyPr wrap="square" rtlCol="0">
            <a:spAutoFit/>
          </a:bodyPr>
          <a:lstStyle/>
          <a:p>
            <a:pPr marL="342900" indent="-342900">
              <a:buAutoNum type="arabicPeriod"/>
            </a:pPr>
            <a:r>
              <a:rPr lang="en-IN" b="1" kern="0" dirty="0">
                <a:solidFill>
                  <a:schemeClr val="accent1">
                    <a:lumMod val="75000"/>
                  </a:schemeClr>
                </a:solidFill>
                <a:effectLst/>
                <a:latin typeface="Abadi" panose="020B0604020104020204" pitchFamily="34" charset="0"/>
                <a:ea typeface="Times New Roman" panose="02020603050405020304" pitchFamily="18" charset="0"/>
                <a:cs typeface="Times New Roman" panose="02020603050405020304" pitchFamily="18" charset="0"/>
              </a:rPr>
              <a:t>Students Table</a:t>
            </a:r>
          </a:p>
          <a:p>
            <a:endParaRPr lang="en-CA" kern="100" dirty="0">
              <a:effectLst/>
              <a:latin typeface="Abadi" panose="020B060402010402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b="1" dirty="0"/>
              <a:t>Purpose</a:t>
            </a:r>
            <a:r>
              <a:rPr lang="en-IN" dirty="0"/>
              <a:t>: Stores student details such as personal information and contact details.</a:t>
            </a:r>
          </a:p>
          <a:p>
            <a:pPr>
              <a:buFont typeface="Arial" panose="020B0604020202020204" pitchFamily="34" charset="0"/>
              <a:buChar char="•"/>
            </a:pPr>
            <a:endParaRPr lang="en-IN" dirty="0"/>
          </a:p>
          <a:p>
            <a:r>
              <a:rPr lang="en-IN" b="1" dirty="0"/>
              <a:t>Relationship Type</a:t>
            </a:r>
            <a:r>
              <a:rPr lang="en-IN" dirty="0"/>
              <a:t>:</a:t>
            </a:r>
          </a:p>
          <a:p>
            <a:pPr>
              <a:buFont typeface="Arial" panose="020B0604020202020204" pitchFamily="34" charset="0"/>
              <a:buChar char="•"/>
            </a:pPr>
            <a:r>
              <a:rPr lang="en-IN" b="1" dirty="0"/>
              <a:t>One-to-Many</a:t>
            </a:r>
            <a:r>
              <a:rPr lang="en-IN" dirty="0"/>
              <a:t> with </a:t>
            </a:r>
            <a:r>
              <a:rPr lang="en-IN" b="1" dirty="0" err="1"/>
              <a:t>exam_result</a:t>
            </a:r>
            <a:r>
              <a:rPr lang="en-IN" dirty="0"/>
              <a:t> (One student can have multiple exam results).</a:t>
            </a:r>
          </a:p>
          <a:p>
            <a:pPr>
              <a:buFont typeface="Arial" panose="020B0604020202020204" pitchFamily="34" charset="0"/>
              <a:buChar char="•"/>
            </a:pPr>
            <a:r>
              <a:rPr lang="en-IN" b="1" dirty="0"/>
              <a:t>One-to-Many</a:t>
            </a:r>
            <a:r>
              <a:rPr lang="en-IN" dirty="0"/>
              <a:t> with </a:t>
            </a:r>
            <a:r>
              <a:rPr lang="en-IN" b="1" dirty="0" err="1"/>
              <a:t>enrollments</a:t>
            </a:r>
            <a:r>
              <a:rPr lang="en-IN" dirty="0"/>
              <a:t> (One student can </a:t>
            </a:r>
            <a:r>
              <a:rPr lang="en-IN" dirty="0" err="1"/>
              <a:t>enroll</a:t>
            </a:r>
            <a:r>
              <a:rPr lang="en-IN" dirty="0"/>
              <a:t> in multiple courses).</a:t>
            </a:r>
          </a:p>
        </p:txBody>
      </p:sp>
      <p:pic>
        <p:nvPicPr>
          <p:cNvPr id="7" name="Picture 6" descr="A close-up of a list&#10;&#10;Description automatically generated">
            <a:extLst>
              <a:ext uri="{FF2B5EF4-FFF2-40B4-BE49-F238E27FC236}">
                <a16:creationId xmlns:a16="http://schemas.microsoft.com/office/drawing/2014/main" id="{657CB48F-5A60-D11B-5B2C-E980EA81FA34}"/>
              </a:ext>
            </a:extLst>
          </p:cNvPr>
          <p:cNvPicPr>
            <a:picLocks noChangeAspect="1"/>
          </p:cNvPicPr>
          <p:nvPr/>
        </p:nvPicPr>
        <p:blipFill>
          <a:blip r:embed="rId2"/>
          <a:srcRect t="488"/>
          <a:stretch/>
        </p:blipFill>
        <p:spPr>
          <a:xfrm>
            <a:off x="5992356" y="2849669"/>
            <a:ext cx="5742894" cy="2083980"/>
          </a:xfrm>
          <a:prstGeom prst="rect">
            <a:avLst/>
          </a:prstGeom>
        </p:spPr>
      </p:pic>
    </p:spTree>
    <p:extLst>
      <p:ext uri="{BB962C8B-B14F-4D97-AF65-F5344CB8AC3E}">
        <p14:creationId xmlns:p14="http://schemas.microsoft.com/office/powerpoint/2010/main" val="11952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93436-14D5-EC23-260C-6304E04F94C7}"/>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21C7D51D-C6E2-D841-CB93-25957A9C4748}"/>
              </a:ext>
            </a:extLst>
          </p:cNvPr>
          <p:cNvSpPr>
            <a:spLocks noGrp="1"/>
          </p:cNvSpPr>
          <p:nvPr>
            <p:ph type="sldNum" sz="quarter" idx="12"/>
          </p:nvPr>
        </p:nvSpPr>
        <p:spPr>
          <a:xfrm>
            <a:off x="10744200" y="6425301"/>
            <a:ext cx="542925" cy="365125"/>
          </a:xfrm>
        </p:spPr>
        <p:txBody>
          <a:bodyPr/>
          <a:lstStyle/>
          <a:p>
            <a:fld id="{B5CEABB6-07DC-46E8-9B57-56EC44A396E5}" type="slidenum">
              <a:rPr lang="en-US" smtClean="0"/>
              <a:pPr/>
              <a:t>9</a:t>
            </a:fld>
            <a:endParaRPr lang="en-US" dirty="0"/>
          </a:p>
        </p:txBody>
      </p:sp>
      <p:sp>
        <p:nvSpPr>
          <p:cNvPr id="28" name="Title 1">
            <a:extLst>
              <a:ext uri="{FF2B5EF4-FFF2-40B4-BE49-F238E27FC236}">
                <a16:creationId xmlns:a16="http://schemas.microsoft.com/office/drawing/2014/main" id="{5974589E-A032-F8EF-DAEB-833BF5CDA2CE}"/>
              </a:ext>
              <a:ext uri="{C183D7F6-B498-43B3-948B-1728B52AA6E4}">
                <adec:decorative xmlns:adec="http://schemas.microsoft.com/office/drawing/2017/decorative" val="0"/>
              </a:ext>
            </a:extLst>
          </p:cNvPr>
          <p:cNvSpPr txBox="1">
            <a:spLocks/>
          </p:cNvSpPr>
          <p:nvPr/>
        </p:nvSpPr>
        <p:spPr>
          <a:xfrm>
            <a:off x="811293" y="792270"/>
            <a:ext cx="10569414" cy="93006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en-US" dirty="0">
                <a:solidFill>
                  <a:schemeClr val="accent1">
                    <a:lumMod val="75000"/>
                  </a:schemeClr>
                </a:solidFill>
                <a:latin typeface="Abadi" panose="020B0604020104020204" pitchFamily="34" charset="0"/>
              </a:rPr>
              <a:t>Database Table Descriptions for College Enrollment System</a:t>
            </a:r>
            <a:endParaRPr lang="en-CA" dirty="0">
              <a:solidFill>
                <a:schemeClr val="accent1">
                  <a:lumMod val="75000"/>
                </a:schemeClr>
              </a:solidFill>
              <a:latin typeface="Abadi" panose="020B0604020104020204" pitchFamily="34" charset="0"/>
            </a:endParaRPr>
          </a:p>
        </p:txBody>
      </p:sp>
      <p:sp>
        <p:nvSpPr>
          <p:cNvPr id="9" name="TextBox 8">
            <a:extLst>
              <a:ext uri="{FF2B5EF4-FFF2-40B4-BE49-F238E27FC236}">
                <a16:creationId xmlns:a16="http://schemas.microsoft.com/office/drawing/2014/main" id="{0F885875-6EB7-E715-C7DC-AF0AC522666C}"/>
              </a:ext>
            </a:extLst>
          </p:cNvPr>
          <p:cNvSpPr txBox="1"/>
          <p:nvPr/>
        </p:nvSpPr>
        <p:spPr>
          <a:xfrm>
            <a:off x="916613" y="2520674"/>
            <a:ext cx="4311062" cy="3139321"/>
          </a:xfrm>
          <a:prstGeom prst="rect">
            <a:avLst/>
          </a:prstGeom>
          <a:noFill/>
        </p:spPr>
        <p:txBody>
          <a:bodyPr wrap="square" rtlCol="0">
            <a:spAutoFit/>
          </a:bodyPr>
          <a:lstStyle/>
          <a:p>
            <a:r>
              <a:rPr lang="en-IN" b="1" kern="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2</a:t>
            </a:r>
            <a:r>
              <a:rPr lang="en-IN" b="1" kern="0" dirty="0">
                <a:solidFill>
                  <a:schemeClr val="accent1">
                    <a:lumMod val="75000"/>
                  </a:schemeClr>
                </a:solidFill>
                <a:effectLst/>
                <a:latin typeface="Abadi" panose="020B0604020104020204" pitchFamily="34" charset="0"/>
                <a:ea typeface="Times New Roman" panose="02020603050405020304" pitchFamily="18" charset="0"/>
                <a:cs typeface="Times New Roman" panose="02020603050405020304" pitchFamily="18" charset="0"/>
              </a:rPr>
              <a:t>. </a:t>
            </a:r>
            <a:r>
              <a:rPr lang="en-IN" b="1" kern="0" dirty="0">
                <a:solidFill>
                  <a:schemeClr val="accent1">
                    <a:lumMod val="75000"/>
                  </a:schemeClr>
                </a:solidFill>
                <a:latin typeface="Abadi" panose="020B0604020104020204" pitchFamily="34" charset="0"/>
                <a:ea typeface="Times New Roman" panose="02020603050405020304" pitchFamily="18" charset="0"/>
                <a:cs typeface="Times New Roman" panose="02020603050405020304" pitchFamily="18" charset="0"/>
              </a:rPr>
              <a:t>Payment Mode Table</a:t>
            </a:r>
          </a:p>
          <a:p>
            <a:endParaRPr lang="en-IN" b="1" kern="0" dirty="0">
              <a:latin typeface="Abadi" panose="020B0604020104020204" pitchFamily="34" charset="0"/>
              <a:ea typeface="Times New Roman" panose="02020603050405020304" pitchFamily="18" charset="0"/>
              <a:cs typeface="Times New Roman" panose="02020603050405020304" pitchFamily="18" charset="0"/>
            </a:endParaRPr>
          </a:p>
          <a:p>
            <a:r>
              <a:rPr lang="en-IN" b="1" u="sng" dirty="0"/>
              <a:t>Purpose</a:t>
            </a:r>
            <a:r>
              <a:rPr lang="en-IN" u="sng" dirty="0"/>
              <a:t>: </a:t>
            </a:r>
            <a:r>
              <a:rPr lang="en-IN" dirty="0"/>
              <a:t>Stores different modes of payment for course </a:t>
            </a:r>
            <a:r>
              <a:rPr lang="en-IN" dirty="0" err="1"/>
              <a:t>enrollments</a:t>
            </a:r>
            <a:r>
              <a:rPr lang="en-IN" dirty="0"/>
              <a:t>.</a:t>
            </a:r>
          </a:p>
          <a:p>
            <a:endParaRPr lang="en-IN" b="1" dirty="0"/>
          </a:p>
          <a:p>
            <a:r>
              <a:rPr lang="en-IN" b="1" u="sng" dirty="0"/>
              <a:t>Relationship Type</a:t>
            </a:r>
            <a:r>
              <a:rPr lang="en-IN" u="sng" dirty="0"/>
              <a:t>:</a:t>
            </a:r>
          </a:p>
          <a:p>
            <a:pPr marL="285750" indent="-285750">
              <a:buFont typeface="Arial" panose="020B0604020202020204" pitchFamily="34" charset="0"/>
              <a:buChar char="•"/>
            </a:pPr>
            <a:r>
              <a:rPr lang="en-IN" b="1" dirty="0"/>
              <a:t>One-to-Many</a:t>
            </a:r>
            <a:r>
              <a:rPr lang="en-IN" dirty="0"/>
              <a:t> with </a:t>
            </a:r>
            <a:r>
              <a:rPr lang="en-IN" b="1" dirty="0" err="1"/>
              <a:t>enrollments</a:t>
            </a:r>
            <a:r>
              <a:rPr lang="en-IN" dirty="0"/>
              <a:t> (One payment mode can be used for multiple </a:t>
            </a:r>
            <a:r>
              <a:rPr lang="en-IN" dirty="0" err="1"/>
              <a:t>enrollments</a:t>
            </a:r>
            <a:r>
              <a:rPr lang="en-IN" dirty="0"/>
              <a:t>).</a:t>
            </a:r>
          </a:p>
          <a:p>
            <a:pPr lvl="0">
              <a:buSzPts val="1000"/>
              <a:tabLst>
                <a:tab pos="457200" algn="l"/>
              </a:tabLst>
            </a:pPr>
            <a:endParaRPr lang="en-CA" kern="100" dirty="0">
              <a:effectLst/>
              <a:latin typeface="Abadi" panose="020B0604020104020204" pitchFamily="34" charset="0"/>
              <a:ea typeface="Calibri" panose="020F0502020204030204" pitchFamily="34" charset="0"/>
              <a:cs typeface="Times New Roman" panose="02020603050405020304" pitchFamily="18" charset="0"/>
            </a:endParaRPr>
          </a:p>
          <a:p>
            <a:endParaRPr lang="en-CA" dirty="0">
              <a:latin typeface="Abadi" panose="020B0604020104020204" pitchFamily="34" charset="0"/>
            </a:endParaRPr>
          </a:p>
        </p:txBody>
      </p:sp>
      <p:pic>
        <p:nvPicPr>
          <p:cNvPr id="11" name="Picture 10" descr="A close-up of a document&#10;&#10;Description automatically generated">
            <a:extLst>
              <a:ext uri="{FF2B5EF4-FFF2-40B4-BE49-F238E27FC236}">
                <a16:creationId xmlns:a16="http://schemas.microsoft.com/office/drawing/2014/main" id="{68CD7985-D183-E1ED-5991-CE133B3206AB}"/>
              </a:ext>
            </a:extLst>
          </p:cNvPr>
          <p:cNvPicPr>
            <a:picLocks noChangeAspect="1"/>
          </p:cNvPicPr>
          <p:nvPr/>
        </p:nvPicPr>
        <p:blipFill>
          <a:blip r:embed="rId2"/>
          <a:stretch>
            <a:fillRect/>
          </a:stretch>
        </p:blipFill>
        <p:spPr>
          <a:xfrm>
            <a:off x="5409353" y="3265897"/>
            <a:ext cx="6467011" cy="1529384"/>
          </a:xfrm>
          <a:prstGeom prst="rect">
            <a:avLst/>
          </a:prstGeom>
        </p:spPr>
      </p:pic>
    </p:spTree>
    <p:extLst>
      <p:ext uri="{BB962C8B-B14F-4D97-AF65-F5344CB8AC3E}">
        <p14:creationId xmlns:p14="http://schemas.microsoft.com/office/powerpoint/2010/main" val="2469970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2.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0</TotalTime>
  <Words>1045</Words>
  <Application>Microsoft Macintosh PowerPoint</Application>
  <PresentationFormat>Widescreen</PresentationFormat>
  <Paragraphs>146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Abadi</vt:lpstr>
      <vt:lpstr>Arial</vt:lpstr>
      <vt:lpstr>Calibri</vt:lpstr>
      <vt:lpstr>Tw Cen MT</vt:lpstr>
      <vt:lpstr>Tw Cen MT Condensed</vt:lpstr>
      <vt:lpstr>Wingdings 3</vt:lpstr>
      <vt:lpstr>Integral</vt:lpstr>
      <vt:lpstr>Case study on  College enrollment SYSTEM</vt:lpstr>
      <vt:lpstr>Mission</vt:lpstr>
      <vt:lpstr>PowerPoint Presentation</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Complex Queries</vt:lpstr>
      <vt:lpstr>Complex Queries</vt:lpstr>
      <vt:lpstr>Complex Queries</vt:lpstr>
      <vt:lpstr>PowerPoint Presentation</vt:lpstr>
      <vt:lpstr>PowerPoint Presentation</vt:lpstr>
      <vt:lpstr>PowerPoint Presentation</vt:lpstr>
      <vt:lpstr>conclusion</vt:lpstr>
      <vt:lpstr>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2025-02-23T05:17:15Z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