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46329600" cy="34747200"/>
  <p:notesSz cx="9296400" cy="14722475"/>
  <p:defaultTextStyle>
    <a:defPPr>
      <a:defRPr lang="en-US"/>
    </a:defPPr>
    <a:lvl1pPr algn="l" rtl="0" eaLnBrk="0" fontAlgn="base" hangingPunct="0">
      <a:spcBef>
        <a:spcPct val="0"/>
      </a:spcBef>
      <a:spcAft>
        <a:spcPct val="0"/>
      </a:spcAft>
      <a:defRPr sz="2900" kern="1200">
        <a:solidFill>
          <a:schemeClr val="tx1"/>
        </a:solidFill>
        <a:latin typeface="Arial Narrow" charset="0"/>
        <a:ea typeface="+mn-ea"/>
        <a:cs typeface="+mn-cs"/>
      </a:defRPr>
    </a:lvl1pPr>
    <a:lvl2pPr marL="457200" algn="l" rtl="0" eaLnBrk="0" fontAlgn="base" hangingPunct="0">
      <a:spcBef>
        <a:spcPct val="0"/>
      </a:spcBef>
      <a:spcAft>
        <a:spcPct val="0"/>
      </a:spcAft>
      <a:defRPr sz="2900" kern="1200">
        <a:solidFill>
          <a:schemeClr val="tx1"/>
        </a:solidFill>
        <a:latin typeface="Arial Narrow" charset="0"/>
        <a:ea typeface="+mn-ea"/>
        <a:cs typeface="+mn-cs"/>
      </a:defRPr>
    </a:lvl2pPr>
    <a:lvl3pPr marL="914400" algn="l" rtl="0" eaLnBrk="0" fontAlgn="base" hangingPunct="0">
      <a:spcBef>
        <a:spcPct val="0"/>
      </a:spcBef>
      <a:spcAft>
        <a:spcPct val="0"/>
      </a:spcAft>
      <a:defRPr sz="2900" kern="1200">
        <a:solidFill>
          <a:schemeClr val="tx1"/>
        </a:solidFill>
        <a:latin typeface="Arial Narrow" charset="0"/>
        <a:ea typeface="+mn-ea"/>
        <a:cs typeface="+mn-cs"/>
      </a:defRPr>
    </a:lvl3pPr>
    <a:lvl4pPr marL="1371600" algn="l" rtl="0" eaLnBrk="0" fontAlgn="base" hangingPunct="0">
      <a:spcBef>
        <a:spcPct val="0"/>
      </a:spcBef>
      <a:spcAft>
        <a:spcPct val="0"/>
      </a:spcAft>
      <a:defRPr sz="2900" kern="1200">
        <a:solidFill>
          <a:schemeClr val="tx1"/>
        </a:solidFill>
        <a:latin typeface="Arial Narrow" charset="0"/>
        <a:ea typeface="+mn-ea"/>
        <a:cs typeface="+mn-cs"/>
      </a:defRPr>
    </a:lvl4pPr>
    <a:lvl5pPr marL="1828800" algn="l" rtl="0" eaLnBrk="0" fontAlgn="base" hangingPunct="0">
      <a:spcBef>
        <a:spcPct val="0"/>
      </a:spcBef>
      <a:spcAft>
        <a:spcPct val="0"/>
      </a:spcAft>
      <a:defRPr sz="2900" kern="1200">
        <a:solidFill>
          <a:schemeClr val="tx1"/>
        </a:solidFill>
        <a:latin typeface="Arial Narrow" charset="0"/>
        <a:ea typeface="+mn-ea"/>
        <a:cs typeface="+mn-cs"/>
      </a:defRPr>
    </a:lvl5pPr>
    <a:lvl6pPr marL="2286000" algn="l" defTabSz="914400" rtl="0" eaLnBrk="1" latinLnBrk="0" hangingPunct="1">
      <a:defRPr sz="2900" kern="1200">
        <a:solidFill>
          <a:schemeClr val="tx1"/>
        </a:solidFill>
        <a:latin typeface="Arial Narrow" charset="0"/>
        <a:ea typeface="+mn-ea"/>
        <a:cs typeface="+mn-cs"/>
      </a:defRPr>
    </a:lvl6pPr>
    <a:lvl7pPr marL="2743200" algn="l" defTabSz="914400" rtl="0" eaLnBrk="1" latinLnBrk="0" hangingPunct="1">
      <a:defRPr sz="2900" kern="1200">
        <a:solidFill>
          <a:schemeClr val="tx1"/>
        </a:solidFill>
        <a:latin typeface="Arial Narrow" charset="0"/>
        <a:ea typeface="+mn-ea"/>
        <a:cs typeface="+mn-cs"/>
      </a:defRPr>
    </a:lvl7pPr>
    <a:lvl8pPr marL="3200400" algn="l" defTabSz="914400" rtl="0" eaLnBrk="1" latinLnBrk="0" hangingPunct="1">
      <a:defRPr sz="2900" kern="1200">
        <a:solidFill>
          <a:schemeClr val="tx1"/>
        </a:solidFill>
        <a:latin typeface="Arial Narrow" charset="0"/>
        <a:ea typeface="+mn-ea"/>
        <a:cs typeface="+mn-cs"/>
      </a:defRPr>
    </a:lvl8pPr>
    <a:lvl9pPr marL="3657600" algn="l" defTabSz="914400" rtl="0" eaLnBrk="1" latinLnBrk="0" hangingPunct="1">
      <a:defRPr sz="2900" kern="1200">
        <a:solidFill>
          <a:schemeClr val="tx1"/>
        </a:solidFill>
        <a:latin typeface="Arial Narrow" charset="0"/>
        <a:ea typeface="+mn-ea"/>
        <a:cs typeface="+mn-cs"/>
      </a:defRPr>
    </a:lvl9pPr>
  </p:defaultTextStyle>
  <p:extLst>
    <p:ext uri="{EFAFB233-063F-42B5-8137-9DF3F51BA10A}">
      <p15:sldGuideLst xmlns:p15="http://schemas.microsoft.com/office/powerpoint/2012/main">
        <p15:guide id="1" orient="horz" pos="3749" userDrawn="1">
          <p15:clr>
            <a:srgbClr val="A4A3A4"/>
          </p15:clr>
        </p15:guide>
        <p15:guide id="2" orient="horz" pos="21412" userDrawn="1">
          <p15:clr>
            <a:srgbClr val="A4A3A4"/>
          </p15:clr>
        </p15:guide>
        <p15:guide id="3" pos="461" userDrawn="1">
          <p15:clr>
            <a:srgbClr val="A4A3A4"/>
          </p15:clr>
        </p15:guide>
        <p15:guide id="4" pos="7099" userDrawn="1">
          <p15:clr>
            <a:srgbClr val="A4A3A4"/>
          </p15:clr>
        </p15:guide>
        <p15:guide id="5" pos="7640" userDrawn="1">
          <p15:clr>
            <a:srgbClr val="A4A3A4"/>
          </p15:clr>
        </p15:guide>
        <p15:guide id="6" pos="14277" userDrawn="1">
          <p15:clr>
            <a:srgbClr val="A4A3A4"/>
          </p15:clr>
        </p15:guide>
        <p15:guide id="7" pos="14809" userDrawn="1">
          <p15:clr>
            <a:srgbClr val="A4A3A4"/>
          </p15:clr>
        </p15:guide>
        <p15:guide id="8" pos="21447" userDrawn="1">
          <p15:clr>
            <a:srgbClr val="A4A3A4"/>
          </p15:clr>
        </p15:guide>
        <p15:guide id="9" pos="21995" userDrawn="1">
          <p15:clr>
            <a:srgbClr val="A4A3A4"/>
          </p15:clr>
        </p15:guide>
        <p15:guide id="10" pos="286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ters, Jillian" initials="WJ" lastIdx="1" clrIdx="0"/>
  <p:cmAuthor id="2" name="Walters, Jillian" initials="WJ [2]" lastIdx="1" clrIdx="1"/>
  <p:cmAuthor id="3" name="Walters, Jillian" initials="WJ [3]" lastIdx="1" clrIdx="2"/>
  <p:cmAuthor id="4" name="Walters, Jillian" initials="WJ [4]" lastIdx="1" clrIdx="3"/>
  <p:cmAuthor id="5" name="Walters, Jillian" initials="WJ [5]" lastIdx="1" clrIdx="4"/>
  <p:cmAuthor id="6" name="Walters, Jillian" initials="WJ [6]" lastIdx="1" clrIdx="5"/>
  <p:cmAuthor id="7" name="Walters, Jillian" initials="WJ [7]" lastIdx="1" clrIdx="6"/>
  <p:cmAuthor id="8" name="Walters, Jillian" initials="WJ [8]" lastIdx="1" clrIdx="7"/>
  <p:cmAuthor id="9" name="Walters, Jillian" initials="WJ [9]" lastIdx="1" clrIdx="8"/>
  <p:cmAuthor id="10" name="Walters, Jillian" initials="WJ [10]" lastIdx="1" clrIdx="9"/>
  <p:cmAuthor id="11" name="Walters, Jillian" initials="WJ [11]" lastIdx="1" clrIdx="10"/>
  <p:cmAuthor id="12" name="Walters, Jillian" initials="WJ [12]" lastIdx="1" clrIdx="11"/>
  <p:cmAuthor id="13" name="Walters, Jillian" initials="WJ [13]" lastIdx="1" clrIdx="12"/>
  <p:cmAuthor id="14" name="Walters, Jillian" initials="WJ [14]" lastIdx="1" clrIdx="13"/>
  <p:cmAuthor id="15" name="Lee, Robert" initials="LR" lastIdx="1" clrIdx="14">
    <p:extLst>
      <p:ext uri="{19B8F6BF-5375-455C-9EA6-DF929625EA0E}">
        <p15:presenceInfo xmlns:p15="http://schemas.microsoft.com/office/powerpoint/2012/main" userId="Lee, Robe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3399FF"/>
    <a:srgbClr val="0066FF"/>
    <a:srgbClr val="CC0000"/>
    <a:srgbClr val="993300"/>
    <a:srgbClr val="009900"/>
    <a:srgbClr val="AABA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862" autoAdjust="0"/>
    <p:restoredTop sz="95073" autoAdjust="0"/>
  </p:normalViewPr>
  <p:slideViewPr>
    <p:cSldViewPr snapToGrid="0" snapToObjects="1">
      <p:cViewPr>
        <p:scale>
          <a:sx n="12" d="100"/>
          <a:sy n="12" d="100"/>
        </p:scale>
        <p:origin x="1600" y="4"/>
      </p:cViewPr>
      <p:guideLst>
        <p:guide orient="horz" pos="3749"/>
        <p:guide orient="horz" pos="21412"/>
        <p:guide pos="461"/>
        <p:guide pos="7099"/>
        <p:guide pos="7640"/>
        <p:guide pos="14277"/>
        <p:guide pos="14809"/>
        <p:guide pos="21447"/>
        <p:guide pos="21995"/>
        <p:guide pos="28632"/>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4029075" cy="736600"/>
          </a:xfrm>
          <a:prstGeom prst="rect">
            <a:avLst/>
          </a:prstGeom>
          <a:noFill/>
          <a:ln w="9525">
            <a:noFill/>
            <a:miter lim="800000"/>
            <a:headEnd/>
            <a:tailEnd/>
          </a:ln>
          <a:effectLst/>
        </p:spPr>
        <p:txBody>
          <a:bodyPr vert="horz" wrap="square" lIns="137242" tIns="68621" rIns="137242" bIns="68621" numCol="1" anchor="t" anchorCtr="0" compatLnSpc="1">
            <a:prstTxWarp prst="textNoShape">
              <a:avLst/>
            </a:prstTxWarp>
          </a:bodyPr>
          <a:lstStyle>
            <a:lvl1pPr eaLnBrk="1" hangingPunct="1">
              <a:defRPr sz="1800">
                <a:latin typeface="Arial" charset="0"/>
              </a:defRPr>
            </a:lvl1pPr>
          </a:lstStyle>
          <a:p>
            <a:pPr>
              <a:defRPr/>
            </a:pPr>
            <a:endParaRPr lang="en-US" dirty="0"/>
          </a:p>
        </p:txBody>
      </p:sp>
      <p:sp>
        <p:nvSpPr>
          <p:cNvPr id="150531" name="Rectangle 3"/>
          <p:cNvSpPr>
            <a:spLocks noGrp="1" noChangeArrowheads="1"/>
          </p:cNvSpPr>
          <p:nvPr>
            <p:ph type="dt" idx="1"/>
          </p:nvPr>
        </p:nvSpPr>
        <p:spPr bwMode="auto">
          <a:xfrm>
            <a:off x="5265738" y="0"/>
            <a:ext cx="4029075" cy="736600"/>
          </a:xfrm>
          <a:prstGeom prst="rect">
            <a:avLst/>
          </a:prstGeom>
          <a:noFill/>
          <a:ln w="9525">
            <a:noFill/>
            <a:miter lim="800000"/>
            <a:headEnd/>
            <a:tailEnd/>
          </a:ln>
          <a:effectLst/>
        </p:spPr>
        <p:txBody>
          <a:bodyPr vert="horz" wrap="square" lIns="137242" tIns="68621" rIns="137242" bIns="68621" numCol="1" anchor="t" anchorCtr="0" compatLnSpc="1">
            <a:prstTxWarp prst="textNoShape">
              <a:avLst/>
            </a:prstTxWarp>
          </a:bodyPr>
          <a:lstStyle>
            <a:lvl1pPr algn="r" eaLnBrk="1" hangingPunct="1">
              <a:defRPr sz="1800">
                <a:latin typeface="Arial" charset="0"/>
              </a:defRPr>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968375" y="1104900"/>
            <a:ext cx="7359650" cy="55197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0533" name="Rectangle 5"/>
          <p:cNvSpPr>
            <a:spLocks noGrp="1" noChangeArrowheads="1"/>
          </p:cNvSpPr>
          <p:nvPr>
            <p:ph type="body" sz="quarter" idx="3"/>
          </p:nvPr>
        </p:nvSpPr>
        <p:spPr bwMode="auto">
          <a:xfrm>
            <a:off x="930275" y="6992938"/>
            <a:ext cx="7435850" cy="6624637"/>
          </a:xfrm>
          <a:prstGeom prst="rect">
            <a:avLst/>
          </a:prstGeom>
          <a:noFill/>
          <a:ln w="9525">
            <a:noFill/>
            <a:miter lim="800000"/>
            <a:headEnd/>
            <a:tailEnd/>
          </a:ln>
          <a:effectLst/>
        </p:spPr>
        <p:txBody>
          <a:bodyPr vert="horz" wrap="square" lIns="137242" tIns="68621" rIns="137242" bIns="686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13984288"/>
            <a:ext cx="4029075" cy="735012"/>
          </a:xfrm>
          <a:prstGeom prst="rect">
            <a:avLst/>
          </a:prstGeom>
          <a:noFill/>
          <a:ln w="9525">
            <a:noFill/>
            <a:miter lim="800000"/>
            <a:headEnd/>
            <a:tailEnd/>
          </a:ln>
          <a:effectLst/>
        </p:spPr>
        <p:txBody>
          <a:bodyPr vert="horz" wrap="square" lIns="137242" tIns="68621" rIns="137242" bIns="68621" numCol="1" anchor="b" anchorCtr="0" compatLnSpc="1">
            <a:prstTxWarp prst="textNoShape">
              <a:avLst/>
            </a:prstTxWarp>
          </a:bodyPr>
          <a:lstStyle>
            <a:lvl1pPr eaLnBrk="1" hangingPunct="1">
              <a:defRPr sz="1800">
                <a:latin typeface="Arial" charset="0"/>
              </a:defRPr>
            </a:lvl1pPr>
          </a:lstStyle>
          <a:p>
            <a:pPr>
              <a:defRPr/>
            </a:pPr>
            <a:endParaRPr lang="en-US" dirty="0"/>
          </a:p>
        </p:txBody>
      </p:sp>
      <p:sp>
        <p:nvSpPr>
          <p:cNvPr id="150535" name="Rectangle 7"/>
          <p:cNvSpPr>
            <a:spLocks noGrp="1" noChangeArrowheads="1"/>
          </p:cNvSpPr>
          <p:nvPr>
            <p:ph type="sldNum" sz="quarter" idx="5"/>
          </p:nvPr>
        </p:nvSpPr>
        <p:spPr bwMode="auto">
          <a:xfrm>
            <a:off x="5265738" y="13984288"/>
            <a:ext cx="4029075" cy="735012"/>
          </a:xfrm>
          <a:prstGeom prst="rect">
            <a:avLst/>
          </a:prstGeom>
          <a:noFill/>
          <a:ln w="9525">
            <a:noFill/>
            <a:miter lim="800000"/>
            <a:headEnd/>
            <a:tailEnd/>
          </a:ln>
          <a:effectLst/>
        </p:spPr>
        <p:txBody>
          <a:bodyPr vert="horz" wrap="square" lIns="137242" tIns="68621" rIns="137242" bIns="68621" numCol="1" anchor="b" anchorCtr="0" compatLnSpc="1">
            <a:prstTxWarp prst="textNoShape">
              <a:avLst/>
            </a:prstTxWarp>
          </a:bodyPr>
          <a:lstStyle>
            <a:lvl1pPr algn="r" eaLnBrk="1" hangingPunct="1">
              <a:defRPr sz="1800">
                <a:latin typeface="Arial" charset="0"/>
              </a:defRPr>
            </a:lvl1pPr>
          </a:lstStyle>
          <a:p>
            <a:pPr>
              <a:defRPr/>
            </a:pPr>
            <a:fld id="{61800F6E-BC78-544E-B447-747E47AF8DE0}" type="slidenum">
              <a:rPr lang="en-US" altLang="en-US"/>
              <a:pPr>
                <a:defRPr/>
              </a:pPr>
              <a:t>‹#›</a:t>
            </a:fld>
            <a:endParaRPr lang="en-US" altLang="en-US" dirty="0"/>
          </a:p>
        </p:txBody>
      </p:sp>
    </p:spTree>
    <p:extLst>
      <p:ext uri="{BB962C8B-B14F-4D97-AF65-F5344CB8AC3E}">
        <p14:creationId xmlns:p14="http://schemas.microsoft.com/office/powerpoint/2010/main" val="1114857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A14D4739-8DB9-C748-9E47-A8C2BD403D09}" type="slidenum">
              <a:rPr lang="en-US" altLang="en-US" sz="1800"/>
              <a:pPr>
                <a:spcBef>
                  <a:spcPct val="0"/>
                </a:spcBef>
              </a:pPr>
              <a:t>1</a:t>
            </a:fld>
            <a:endParaRPr lang="en-US" altLang="en-US" sz="1800" dirty="0"/>
          </a:p>
        </p:txBody>
      </p:sp>
      <p:sp>
        <p:nvSpPr>
          <p:cNvPr id="6146" name="Rectangle 2"/>
          <p:cNvSpPr>
            <a:spLocks noGrp="1" noRot="1" noChangeAspect="1" noChangeArrowheads="1" noTextEdit="1"/>
          </p:cNvSpPr>
          <p:nvPr>
            <p:ph type="sldImg"/>
          </p:nvPr>
        </p:nvSpPr>
        <p:spPr>
          <a:xfrm>
            <a:off x="968375" y="1104900"/>
            <a:ext cx="7359650" cy="5519738"/>
          </a:xfrm>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dirty="0"/>
          </a:p>
        </p:txBody>
      </p:sp>
    </p:spTree>
    <p:extLst>
      <p:ext uri="{BB962C8B-B14F-4D97-AF65-F5344CB8AC3E}">
        <p14:creationId xmlns:p14="http://schemas.microsoft.com/office/powerpoint/2010/main" val="60716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75391" y="10794824"/>
            <a:ext cx="39378819" cy="7446786"/>
          </a:xfrm>
        </p:spPr>
        <p:txBody>
          <a:bodyPr/>
          <a:lstStyle/>
          <a:p>
            <a:r>
              <a:rPr lang="en-US"/>
              <a:t>Click to edit Master title style</a:t>
            </a:r>
          </a:p>
        </p:txBody>
      </p:sp>
      <p:sp>
        <p:nvSpPr>
          <p:cNvPr id="3" name="Subtitle 2"/>
          <p:cNvSpPr>
            <a:spLocks noGrp="1"/>
          </p:cNvSpPr>
          <p:nvPr>
            <p:ph type="subTitle" idx="1"/>
          </p:nvPr>
        </p:nvSpPr>
        <p:spPr>
          <a:xfrm>
            <a:off x="6949106" y="19689411"/>
            <a:ext cx="32431390" cy="888118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42071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7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133896" y="1343909"/>
            <a:ext cx="11133314" cy="3264755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2280" y="1343909"/>
            <a:ext cx="33240750" cy="326475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1121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75391" y="10794824"/>
            <a:ext cx="39378819" cy="7446786"/>
          </a:xfrm>
        </p:spPr>
        <p:txBody>
          <a:bodyPr/>
          <a:lstStyle/>
          <a:p>
            <a:r>
              <a:rPr lang="en-US"/>
              <a:t>Click to edit Master title style</a:t>
            </a:r>
          </a:p>
        </p:txBody>
      </p:sp>
      <p:sp>
        <p:nvSpPr>
          <p:cNvPr id="3" name="Subtitle 2"/>
          <p:cNvSpPr>
            <a:spLocks noGrp="1"/>
          </p:cNvSpPr>
          <p:nvPr>
            <p:ph type="subTitle" idx="1"/>
          </p:nvPr>
        </p:nvSpPr>
        <p:spPr>
          <a:xfrm>
            <a:off x="6949106" y="19689411"/>
            <a:ext cx="32431390" cy="888118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313831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2153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59716" y="22328629"/>
            <a:ext cx="39380496" cy="69005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659716" y="14727679"/>
            <a:ext cx="39380496" cy="7600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99215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2281" y="5952066"/>
            <a:ext cx="5182922" cy="28039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76069" y="5952066"/>
            <a:ext cx="5184599" cy="28039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5175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15810" y="1390826"/>
            <a:ext cx="41697981" cy="5791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315810" y="7778575"/>
            <a:ext cx="20470283" cy="32407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315810" y="11019367"/>
            <a:ext cx="20470283" cy="2001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535131" y="7778575"/>
            <a:ext cx="20478661" cy="32407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3535131" y="11019367"/>
            <a:ext cx="20478661" cy="2001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51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420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122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15810" y="1384125"/>
            <a:ext cx="15242117" cy="588671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8114257" y="1384125"/>
            <a:ext cx="25899533" cy="296547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15810" y="7270839"/>
            <a:ext cx="15242117" cy="2376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117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6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80590" y="24322706"/>
            <a:ext cx="27798095" cy="287214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080590" y="3105063"/>
            <a:ext cx="27798095" cy="20847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9080590" y="27194846"/>
            <a:ext cx="27798095" cy="4076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2785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991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133896" y="1343909"/>
            <a:ext cx="11133314" cy="3264755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2280" y="1343909"/>
            <a:ext cx="33240750" cy="326475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7612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75391" y="10794824"/>
            <a:ext cx="39378819" cy="7446786"/>
          </a:xfrm>
        </p:spPr>
        <p:txBody>
          <a:bodyPr/>
          <a:lstStyle/>
          <a:p>
            <a:r>
              <a:rPr lang="en-US"/>
              <a:t>Click to edit Master title style</a:t>
            </a:r>
          </a:p>
        </p:txBody>
      </p:sp>
      <p:sp>
        <p:nvSpPr>
          <p:cNvPr id="3" name="Subtitle 2"/>
          <p:cNvSpPr>
            <a:spLocks noGrp="1"/>
          </p:cNvSpPr>
          <p:nvPr>
            <p:ph type="subTitle" idx="1"/>
          </p:nvPr>
        </p:nvSpPr>
        <p:spPr>
          <a:xfrm>
            <a:off x="6949106" y="19689411"/>
            <a:ext cx="32431390" cy="8881181"/>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720675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86237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59716" y="22328629"/>
            <a:ext cx="39380496" cy="69005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659716" y="14727679"/>
            <a:ext cx="39380496" cy="7600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277441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2279" y="5952066"/>
            <a:ext cx="22186194" cy="28039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3079342" y="5952066"/>
            <a:ext cx="22187870" cy="28039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3117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15810" y="1390826"/>
            <a:ext cx="41697981" cy="5791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315810" y="7778575"/>
            <a:ext cx="20470283" cy="32407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315810" y="11019367"/>
            <a:ext cx="20470283" cy="2001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535131" y="7778575"/>
            <a:ext cx="20478661" cy="32407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3535131" y="11019367"/>
            <a:ext cx="20478661" cy="2001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7235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92207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7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59716" y="22328629"/>
            <a:ext cx="39380496" cy="69005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659716" y="14727679"/>
            <a:ext cx="39380496" cy="76009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35515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15810" y="1384125"/>
            <a:ext cx="15242117" cy="588671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8114257" y="1384125"/>
            <a:ext cx="25899533" cy="296547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15810" y="7270839"/>
            <a:ext cx="15242117" cy="2376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020714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80590" y="24322706"/>
            <a:ext cx="27798095" cy="287214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080590" y="3105063"/>
            <a:ext cx="27798095" cy="20847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9080590" y="27194846"/>
            <a:ext cx="27798095" cy="4076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97875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39041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4133896" y="1343909"/>
            <a:ext cx="11133314" cy="3264755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2280" y="1343909"/>
            <a:ext cx="33240750" cy="326475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988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2281" y="5952066"/>
            <a:ext cx="5182922" cy="28039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76069" y="5952066"/>
            <a:ext cx="5184599" cy="28039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971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15810" y="1390826"/>
            <a:ext cx="41697981" cy="5791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315810" y="7778575"/>
            <a:ext cx="20470283" cy="32407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315810" y="11019367"/>
            <a:ext cx="20470283" cy="2001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535131" y="7778575"/>
            <a:ext cx="20478661" cy="32407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3535131" y="11019367"/>
            <a:ext cx="20478661" cy="20019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04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096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93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15810" y="1384125"/>
            <a:ext cx="15242117" cy="588671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8114257" y="1384125"/>
            <a:ext cx="25899533" cy="296547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15810" y="7270839"/>
            <a:ext cx="15242117" cy="237680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3776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80590" y="24322706"/>
            <a:ext cx="27798095" cy="287214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080590" y="3105063"/>
            <a:ext cx="27798095" cy="20847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9080590" y="27194846"/>
            <a:ext cx="27798095" cy="4076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933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46329600" cy="5067300"/>
          </a:xfrm>
          <a:prstGeom prst="rect">
            <a:avLst/>
          </a:prstGeom>
          <a:solidFill>
            <a:schemeClr val="accent2"/>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1027" name="Rectangle 33"/>
          <p:cNvSpPr>
            <a:spLocks noChangeArrowheads="1"/>
          </p:cNvSpPr>
          <p:nvPr userDrawn="1"/>
        </p:nvSpPr>
        <p:spPr bwMode="auto">
          <a:xfrm>
            <a:off x="732279" y="5951538"/>
            <a:ext cx="10528388" cy="28040012"/>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1028" name="Rectangle 9"/>
          <p:cNvSpPr>
            <a:spLocks noChangeArrowheads="1"/>
          </p:cNvSpPr>
          <p:nvPr userDrawn="1"/>
        </p:nvSpPr>
        <p:spPr bwMode="auto">
          <a:xfrm>
            <a:off x="66240" y="5067302"/>
            <a:ext cx="46197120" cy="128587"/>
          </a:xfrm>
          <a:prstGeom prst="rect">
            <a:avLst/>
          </a:prstGeom>
          <a:solidFill>
            <a:srgbClr val="660000"/>
          </a:solidFill>
          <a:ln w="152400">
            <a:solidFill>
              <a:srgbClr val="FF9900"/>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1029" name="Text Box 14"/>
          <p:cNvSpPr txBox="1">
            <a:spLocks noChangeArrowheads="1"/>
          </p:cNvSpPr>
          <p:nvPr userDrawn="1"/>
        </p:nvSpPr>
        <p:spPr bwMode="auto">
          <a:xfrm>
            <a:off x="643467" y="34247139"/>
            <a:ext cx="2654300" cy="32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a:lnSpc>
                <a:spcPct val="65000"/>
              </a:lnSpc>
              <a:spcBef>
                <a:spcPct val="50000"/>
              </a:spcBef>
              <a:defRPr/>
            </a:pPr>
            <a:r>
              <a:rPr lang="en-US" altLang="en-US" sz="500" b="1" dirty="0">
                <a:solidFill>
                  <a:schemeClr val="bg2"/>
                </a:solidFill>
                <a:latin typeface="Arial" charset="0"/>
              </a:rPr>
              <a:t>TEMPLATE DESIGN © 2008</a:t>
            </a:r>
          </a:p>
          <a:p>
            <a:pPr>
              <a:lnSpc>
                <a:spcPct val="65000"/>
              </a:lnSpc>
              <a:spcBef>
                <a:spcPct val="50000"/>
              </a:spcBef>
              <a:defRPr/>
            </a:pPr>
            <a:r>
              <a:rPr lang="en-US" altLang="en-US" sz="1000" b="1" dirty="0">
                <a:solidFill>
                  <a:schemeClr val="bg2"/>
                </a:solidFill>
                <a:latin typeface="Arial" charset="0"/>
              </a:rPr>
              <a:t>www.PosterPresentations.com</a:t>
            </a:r>
          </a:p>
        </p:txBody>
      </p:sp>
      <p:sp>
        <p:nvSpPr>
          <p:cNvPr id="1030" name="Rectangle 15"/>
          <p:cNvSpPr>
            <a:spLocks noGrp="1" noChangeArrowheads="1"/>
          </p:cNvSpPr>
          <p:nvPr>
            <p:ph type="title"/>
          </p:nvPr>
        </p:nvSpPr>
        <p:spPr bwMode="auto">
          <a:xfrm>
            <a:off x="1013796" y="1344613"/>
            <a:ext cx="44253414"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1031" name="Rectangle 16"/>
          <p:cNvSpPr>
            <a:spLocks noGrp="1" noChangeArrowheads="1"/>
          </p:cNvSpPr>
          <p:nvPr>
            <p:ph type="body" idx="1"/>
          </p:nvPr>
        </p:nvSpPr>
        <p:spPr bwMode="auto">
          <a:xfrm>
            <a:off x="732279" y="5951538"/>
            <a:ext cx="10528388" cy="280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
        <p:nvSpPr>
          <p:cNvPr id="1032" name="Rectangle 25"/>
          <p:cNvSpPr>
            <a:spLocks noChangeArrowheads="1"/>
          </p:cNvSpPr>
          <p:nvPr userDrawn="1"/>
        </p:nvSpPr>
        <p:spPr bwMode="auto">
          <a:xfrm>
            <a:off x="0" y="0"/>
            <a:ext cx="46329600" cy="347472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1033" name="Rectangle 32"/>
          <p:cNvSpPr>
            <a:spLocks noChangeArrowheads="1"/>
          </p:cNvSpPr>
          <p:nvPr userDrawn="1"/>
        </p:nvSpPr>
        <p:spPr bwMode="auto">
          <a:xfrm>
            <a:off x="12128676" y="5951538"/>
            <a:ext cx="10536767" cy="28040012"/>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1034" name="Rectangle 34"/>
          <p:cNvSpPr>
            <a:spLocks noChangeArrowheads="1"/>
          </p:cNvSpPr>
          <p:nvPr userDrawn="1"/>
        </p:nvSpPr>
        <p:spPr bwMode="auto">
          <a:xfrm>
            <a:off x="23509993" y="5951538"/>
            <a:ext cx="10536767" cy="28040012"/>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1035" name="Rectangle 35"/>
          <p:cNvSpPr>
            <a:spLocks noChangeArrowheads="1"/>
          </p:cNvSpPr>
          <p:nvPr userDrawn="1"/>
        </p:nvSpPr>
        <p:spPr bwMode="auto">
          <a:xfrm>
            <a:off x="34916446" y="5951538"/>
            <a:ext cx="10536767" cy="28040012"/>
          </a:xfrm>
          <a:prstGeom prst="rect">
            <a:avLst/>
          </a:prstGeom>
          <a:solidFill>
            <a:srgbClr val="FFFFFF"/>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8600">
          <a:solidFill>
            <a:srgbClr val="FFFFFF"/>
          </a:solidFill>
          <a:latin typeface="+mj-lt"/>
          <a:ea typeface="+mj-ea"/>
          <a:cs typeface="+mj-cs"/>
        </a:defRPr>
      </a:lvl1pPr>
      <a:lvl2pPr algn="ctr" rtl="0" eaLnBrk="0" fontAlgn="base" hangingPunct="0">
        <a:spcBef>
          <a:spcPct val="0"/>
        </a:spcBef>
        <a:spcAft>
          <a:spcPct val="0"/>
        </a:spcAft>
        <a:defRPr sz="8600">
          <a:solidFill>
            <a:srgbClr val="FFFFFF"/>
          </a:solidFill>
          <a:latin typeface="Arial Black" pitchFamily="34" charset="0"/>
        </a:defRPr>
      </a:lvl2pPr>
      <a:lvl3pPr algn="ctr" rtl="0" eaLnBrk="0" fontAlgn="base" hangingPunct="0">
        <a:spcBef>
          <a:spcPct val="0"/>
        </a:spcBef>
        <a:spcAft>
          <a:spcPct val="0"/>
        </a:spcAft>
        <a:defRPr sz="8600">
          <a:solidFill>
            <a:srgbClr val="FFFFFF"/>
          </a:solidFill>
          <a:latin typeface="Arial Black" pitchFamily="34" charset="0"/>
        </a:defRPr>
      </a:lvl3pPr>
      <a:lvl4pPr algn="ctr" rtl="0" eaLnBrk="0" fontAlgn="base" hangingPunct="0">
        <a:spcBef>
          <a:spcPct val="0"/>
        </a:spcBef>
        <a:spcAft>
          <a:spcPct val="0"/>
        </a:spcAft>
        <a:defRPr sz="8600">
          <a:solidFill>
            <a:srgbClr val="FFFFFF"/>
          </a:solidFill>
          <a:latin typeface="Arial Black" pitchFamily="34" charset="0"/>
        </a:defRPr>
      </a:lvl4pPr>
      <a:lvl5pPr algn="ctr" rtl="0" eaLnBrk="0" fontAlgn="base" hangingPunct="0">
        <a:spcBef>
          <a:spcPct val="0"/>
        </a:spcBef>
        <a:spcAft>
          <a:spcPct val="0"/>
        </a:spcAft>
        <a:defRPr sz="8600">
          <a:solidFill>
            <a:srgbClr val="FFFFFF"/>
          </a:solidFill>
          <a:latin typeface="Arial Black" pitchFamily="34" charset="0"/>
        </a:defRPr>
      </a:lvl5pPr>
      <a:lvl6pPr marL="457200" algn="ctr" rtl="0" fontAlgn="base">
        <a:spcBef>
          <a:spcPct val="0"/>
        </a:spcBef>
        <a:spcAft>
          <a:spcPct val="0"/>
        </a:spcAft>
        <a:defRPr sz="8600">
          <a:solidFill>
            <a:srgbClr val="FFFFFF"/>
          </a:solidFill>
          <a:latin typeface="Arial Black" pitchFamily="34" charset="0"/>
        </a:defRPr>
      </a:lvl6pPr>
      <a:lvl7pPr marL="914400" algn="ctr" rtl="0" fontAlgn="base">
        <a:spcBef>
          <a:spcPct val="0"/>
        </a:spcBef>
        <a:spcAft>
          <a:spcPct val="0"/>
        </a:spcAft>
        <a:defRPr sz="8600">
          <a:solidFill>
            <a:srgbClr val="FFFFFF"/>
          </a:solidFill>
          <a:latin typeface="Arial Black" pitchFamily="34" charset="0"/>
        </a:defRPr>
      </a:lvl7pPr>
      <a:lvl8pPr marL="1371600" algn="ctr" rtl="0" fontAlgn="base">
        <a:spcBef>
          <a:spcPct val="0"/>
        </a:spcBef>
        <a:spcAft>
          <a:spcPct val="0"/>
        </a:spcAft>
        <a:defRPr sz="8600">
          <a:solidFill>
            <a:srgbClr val="FFFFFF"/>
          </a:solidFill>
          <a:latin typeface="Arial Black" pitchFamily="34" charset="0"/>
        </a:defRPr>
      </a:lvl8pPr>
      <a:lvl9pPr marL="1828800" algn="ctr" rtl="0" fontAlgn="base">
        <a:spcBef>
          <a:spcPct val="0"/>
        </a:spcBef>
        <a:spcAft>
          <a:spcPct val="0"/>
        </a:spcAft>
        <a:defRPr sz="8600">
          <a:solidFill>
            <a:srgbClr val="FFFFFF"/>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46329600" cy="50673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2051" name="Rectangle 3"/>
          <p:cNvSpPr>
            <a:spLocks noChangeArrowheads="1"/>
          </p:cNvSpPr>
          <p:nvPr userDrawn="1"/>
        </p:nvSpPr>
        <p:spPr bwMode="auto">
          <a:xfrm>
            <a:off x="732279" y="5951538"/>
            <a:ext cx="10528388" cy="28040012"/>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2052" name="Rectangle 4"/>
          <p:cNvSpPr>
            <a:spLocks noChangeArrowheads="1"/>
          </p:cNvSpPr>
          <p:nvPr userDrawn="1"/>
        </p:nvSpPr>
        <p:spPr bwMode="auto">
          <a:xfrm>
            <a:off x="0" y="5067301"/>
            <a:ext cx="46329600" cy="138113"/>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2053" name="Text Box 5"/>
          <p:cNvSpPr txBox="1">
            <a:spLocks noChangeArrowheads="1"/>
          </p:cNvSpPr>
          <p:nvPr userDrawn="1"/>
        </p:nvSpPr>
        <p:spPr bwMode="auto">
          <a:xfrm>
            <a:off x="643467" y="34247139"/>
            <a:ext cx="2654300" cy="32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a:lnSpc>
                <a:spcPct val="65000"/>
              </a:lnSpc>
              <a:spcBef>
                <a:spcPct val="50000"/>
              </a:spcBef>
              <a:defRPr/>
            </a:pPr>
            <a:r>
              <a:rPr lang="en-US" altLang="en-US" sz="500" b="1" dirty="0">
                <a:solidFill>
                  <a:schemeClr val="bg2"/>
                </a:solidFill>
                <a:latin typeface="Arial" charset="0"/>
              </a:rPr>
              <a:t>POSTER TEMPLATE BY:</a:t>
            </a:r>
          </a:p>
          <a:p>
            <a:pPr>
              <a:lnSpc>
                <a:spcPct val="65000"/>
              </a:lnSpc>
              <a:spcBef>
                <a:spcPct val="50000"/>
              </a:spcBef>
              <a:defRPr/>
            </a:pPr>
            <a:r>
              <a:rPr lang="en-US" altLang="en-US" sz="1000" b="1" dirty="0">
                <a:solidFill>
                  <a:schemeClr val="bg2"/>
                </a:solidFill>
                <a:latin typeface="Arial" charset="0"/>
              </a:rPr>
              <a:t>www.PosterPresentations.com</a:t>
            </a:r>
          </a:p>
        </p:txBody>
      </p:sp>
      <p:sp>
        <p:nvSpPr>
          <p:cNvPr id="2054" name="Rectangle 6"/>
          <p:cNvSpPr>
            <a:spLocks noGrp="1" noChangeArrowheads="1"/>
          </p:cNvSpPr>
          <p:nvPr>
            <p:ph type="title"/>
          </p:nvPr>
        </p:nvSpPr>
        <p:spPr bwMode="auto">
          <a:xfrm>
            <a:off x="1013796" y="1344613"/>
            <a:ext cx="44253414"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2055" name="Rectangle 7"/>
          <p:cNvSpPr>
            <a:spLocks noGrp="1" noChangeArrowheads="1"/>
          </p:cNvSpPr>
          <p:nvPr>
            <p:ph type="body" idx="1"/>
          </p:nvPr>
        </p:nvSpPr>
        <p:spPr bwMode="auto">
          <a:xfrm>
            <a:off x="732279" y="5951538"/>
            <a:ext cx="10528388" cy="280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p:cNvSpPr>
            <a:spLocks noChangeArrowheads="1"/>
          </p:cNvSpPr>
          <p:nvPr userDrawn="1"/>
        </p:nvSpPr>
        <p:spPr bwMode="auto">
          <a:xfrm>
            <a:off x="0" y="0"/>
            <a:ext cx="46329600" cy="347472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2057" name="Rectangle 9"/>
          <p:cNvSpPr>
            <a:spLocks noChangeArrowheads="1"/>
          </p:cNvSpPr>
          <p:nvPr userDrawn="1"/>
        </p:nvSpPr>
        <p:spPr bwMode="auto">
          <a:xfrm>
            <a:off x="12128677" y="5951538"/>
            <a:ext cx="21918083" cy="28040012"/>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2058" name="Rectangle 11"/>
          <p:cNvSpPr>
            <a:spLocks noChangeArrowheads="1"/>
          </p:cNvSpPr>
          <p:nvPr userDrawn="1"/>
        </p:nvSpPr>
        <p:spPr bwMode="auto">
          <a:xfrm>
            <a:off x="34916446" y="5951538"/>
            <a:ext cx="10536767" cy="28040012"/>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46329600" cy="50673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3075" name="Rectangle 3"/>
          <p:cNvSpPr>
            <a:spLocks noChangeArrowheads="1"/>
          </p:cNvSpPr>
          <p:nvPr userDrawn="1"/>
        </p:nvSpPr>
        <p:spPr bwMode="auto">
          <a:xfrm>
            <a:off x="732279" y="5951538"/>
            <a:ext cx="44720933" cy="28040012"/>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3076" name="Rectangle 4"/>
          <p:cNvSpPr>
            <a:spLocks noChangeArrowheads="1"/>
          </p:cNvSpPr>
          <p:nvPr userDrawn="1"/>
        </p:nvSpPr>
        <p:spPr bwMode="auto">
          <a:xfrm>
            <a:off x="0" y="5067301"/>
            <a:ext cx="46329600" cy="138113"/>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
        <p:nvSpPr>
          <p:cNvPr id="3077" name="Text Box 5"/>
          <p:cNvSpPr txBox="1">
            <a:spLocks noChangeArrowheads="1"/>
          </p:cNvSpPr>
          <p:nvPr userDrawn="1"/>
        </p:nvSpPr>
        <p:spPr bwMode="auto">
          <a:xfrm>
            <a:off x="643467" y="34247139"/>
            <a:ext cx="2654300" cy="32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a:lnSpc>
                <a:spcPct val="65000"/>
              </a:lnSpc>
              <a:spcBef>
                <a:spcPct val="50000"/>
              </a:spcBef>
              <a:defRPr/>
            </a:pPr>
            <a:r>
              <a:rPr lang="en-US" altLang="en-US" sz="500" b="1" dirty="0">
                <a:solidFill>
                  <a:schemeClr val="bg2"/>
                </a:solidFill>
                <a:latin typeface="Arial" charset="0"/>
              </a:rPr>
              <a:t>POSTER TEMPLATE BY:</a:t>
            </a:r>
          </a:p>
          <a:p>
            <a:pPr>
              <a:lnSpc>
                <a:spcPct val="65000"/>
              </a:lnSpc>
              <a:spcBef>
                <a:spcPct val="50000"/>
              </a:spcBef>
              <a:defRPr/>
            </a:pPr>
            <a:r>
              <a:rPr lang="en-US" altLang="en-US" sz="1000" b="1" dirty="0">
                <a:solidFill>
                  <a:schemeClr val="bg2"/>
                </a:solidFill>
                <a:latin typeface="Arial" charset="0"/>
              </a:rPr>
              <a:t>www.PosterPresentations.com</a:t>
            </a:r>
          </a:p>
        </p:txBody>
      </p:sp>
      <p:sp>
        <p:nvSpPr>
          <p:cNvPr id="3078" name="Rectangle 6"/>
          <p:cNvSpPr>
            <a:spLocks noGrp="1" noChangeArrowheads="1"/>
          </p:cNvSpPr>
          <p:nvPr>
            <p:ph type="title"/>
          </p:nvPr>
        </p:nvSpPr>
        <p:spPr bwMode="auto">
          <a:xfrm>
            <a:off x="1013796" y="1344613"/>
            <a:ext cx="44253414"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3079" name="Rectangle 7"/>
          <p:cNvSpPr>
            <a:spLocks noGrp="1" noChangeArrowheads="1"/>
          </p:cNvSpPr>
          <p:nvPr>
            <p:ph type="body" idx="1"/>
          </p:nvPr>
        </p:nvSpPr>
        <p:spPr bwMode="auto">
          <a:xfrm>
            <a:off x="732279" y="5951538"/>
            <a:ext cx="44534931" cy="280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p:cNvSpPr>
            <a:spLocks noChangeArrowheads="1"/>
          </p:cNvSpPr>
          <p:nvPr userDrawn="1"/>
        </p:nvSpPr>
        <p:spPr bwMode="auto">
          <a:xfrm>
            <a:off x="0" y="0"/>
            <a:ext cx="46329600" cy="347472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charset="0"/>
              </a:defRPr>
            </a:lvl1pPr>
            <a:lvl2pPr marL="742950" indent="-285750" eaLnBrk="0" hangingPunct="0">
              <a:defRPr sz="2900">
                <a:solidFill>
                  <a:schemeClr val="tx1"/>
                </a:solidFill>
                <a:latin typeface="Arial Narrow" charset="0"/>
              </a:defRPr>
            </a:lvl2pPr>
            <a:lvl3pPr marL="1143000" indent="-228600" eaLnBrk="0" hangingPunct="0">
              <a:defRPr sz="2900">
                <a:solidFill>
                  <a:schemeClr val="tx1"/>
                </a:solidFill>
                <a:latin typeface="Arial Narrow" charset="0"/>
              </a:defRPr>
            </a:lvl3pPr>
            <a:lvl4pPr marL="1600200" indent="-228600" eaLnBrk="0" hangingPunct="0">
              <a:defRPr sz="2900">
                <a:solidFill>
                  <a:schemeClr val="tx1"/>
                </a:solidFill>
                <a:latin typeface="Arial Narrow" charset="0"/>
              </a:defRPr>
            </a:lvl4pPr>
            <a:lvl5pPr marL="2057400" indent="-228600" eaLnBrk="0" hangingPunct="0">
              <a:defRPr sz="2900">
                <a:solidFill>
                  <a:schemeClr val="tx1"/>
                </a:solidFill>
                <a:latin typeface="Arial Narrow" charset="0"/>
              </a:defRPr>
            </a:lvl5pPr>
            <a:lvl6pPr marL="2514600" indent="-228600" eaLnBrk="0" fontAlgn="base" hangingPunct="0">
              <a:spcBef>
                <a:spcPct val="0"/>
              </a:spcBef>
              <a:spcAft>
                <a:spcPct val="0"/>
              </a:spcAft>
              <a:defRPr sz="2900">
                <a:solidFill>
                  <a:schemeClr val="tx1"/>
                </a:solidFill>
                <a:latin typeface="Arial Narrow" charset="0"/>
              </a:defRPr>
            </a:lvl6pPr>
            <a:lvl7pPr marL="2971800" indent="-228600" eaLnBrk="0" fontAlgn="base" hangingPunct="0">
              <a:spcBef>
                <a:spcPct val="0"/>
              </a:spcBef>
              <a:spcAft>
                <a:spcPct val="0"/>
              </a:spcAft>
              <a:defRPr sz="2900">
                <a:solidFill>
                  <a:schemeClr val="tx1"/>
                </a:solidFill>
                <a:latin typeface="Arial Narrow" charset="0"/>
              </a:defRPr>
            </a:lvl7pPr>
            <a:lvl8pPr marL="3429000" indent="-228600" eaLnBrk="0" fontAlgn="base" hangingPunct="0">
              <a:spcBef>
                <a:spcPct val="0"/>
              </a:spcBef>
              <a:spcAft>
                <a:spcPct val="0"/>
              </a:spcAft>
              <a:defRPr sz="2900">
                <a:solidFill>
                  <a:schemeClr val="tx1"/>
                </a:solidFill>
                <a:latin typeface="Arial Narrow" charset="0"/>
              </a:defRPr>
            </a:lvl8pPr>
            <a:lvl9pPr marL="3886200" indent="-228600" eaLnBrk="0" fontAlgn="base" hangingPunct="0">
              <a:spcBef>
                <a:spcPct val="0"/>
              </a:spcBef>
              <a:spcAft>
                <a:spcPct val="0"/>
              </a:spcAft>
              <a:defRPr sz="2900">
                <a:solidFill>
                  <a:schemeClr val="tx1"/>
                </a:solidFill>
                <a:latin typeface="Arial Narrow" charset="0"/>
              </a:defRPr>
            </a:lvl9pPr>
          </a:lstStyle>
          <a:p>
            <a:pPr eaLnBrk="1" hangingPunct="1">
              <a:defRPr/>
            </a:pPr>
            <a:endParaRPr lang="en-US" altLang="en-US" sz="2900"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8600">
          <a:solidFill>
            <a:schemeClr val="tx2"/>
          </a:solidFill>
          <a:latin typeface="+mj-lt"/>
          <a:ea typeface="+mj-ea"/>
          <a:cs typeface="+mj-cs"/>
        </a:defRPr>
      </a:lvl1pPr>
      <a:lvl2pPr algn="ctr" rtl="0" eaLnBrk="0" fontAlgn="base" hangingPunct="0">
        <a:spcBef>
          <a:spcPct val="0"/>
        </a:spcBef>
        <a:spcAft>
          <a:spcPct val="0"/>
        </a:spcAft>
        <a:defRPr sz="8600">
          <a:solidFill>
            <a:schemeClr val="tx2"/>
          </a:solidFill>
          <a:latin typeface="Arial Black" pitchFamily="34" charset="0"/>
        </a:defRPr>
      </a:lvl2pPr>
      <a:lvl3pPr algn="ctr" rtl="0" eaLnBrk="0" fontAlgn="base" hangingPunct="0">
        <a:spcBef>
          <a:spcPct val="0"/>
        </a:spcBef>
        <a:spcAft>
          <a:spcPct val="0"/>
        </a:spcAft>
        <a:defRPr sz="8600">
          <a:solidFill>
            <a:schemeClr val="tx2"/>
          </a:solidFill>
          <a:latin typeface="Arial Black" pitchFamily="34" charset="0"/>
        </a:defRPr>
      </a:lvl3pPr>
      <a:lvl4pPr algn="ctr" rtl="0" eaLnBrk="0" fontAlgn="base" hangingPunct="0">
        <a:spcBef>
          <a:spcPct val="0"/>
        </a:spcBef>
        <a:spcAft>
          <a:spcPct val="0"/>
        </a:spcAft>
        <a:defRPr sz="8600">
          <a:solidFill>
            <a:schemeClr val="tx2"/>
          </a:solidFill>
          <a:latin typeface="Arial Black" pitchFamily="34" charset="0"/>
        </a:defRPr>
      </a:lvl4pPr>
      <a:lvl5pPr algn="ctr" rtl="0" eaLnBrk="0" fontAlgn="base" hangingPunct="0">
        <a:spcBef>
          <a:spcPct val="0"/>
        </a:spcBef>
        <a:spcAft>
          <a:spcPct val="0"/>
        </a:spcAft>
        <a:defRPr sz="8600">
          <a:solidFill>
            <a:schemeClr val="tx2"/>
          </a:solidFill>
          <a:latin typeface="Arial Black" pitchFamily="34" charset="0"/>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5"/>
          <p:cNvSpPr>
            <a:spLocks noChangeArrowheads="1"/>
          </p:cNvSpPr>
          <p:nvPr/>
        </p:nvSpPr>
        <p:spPr bwMode="auto">
          <a:xfrm>
            <a:off x="1219200" y="562064"/>
            <a:ext cx="43891200" cy="304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eaLnBrk="1" hangingPunct="1">
              <a:spcBef>
                <a:spcPts val="0"/>
              </a:spcBef>
              <a:buNone/>
            </a:pPr>
            <a:endParaRPr lang="en-US" altLang="en-US" sz="1200" b="1" u="sng" dirty="0">
              <a:solidFill>
                <a:srgbClr val="FFFFFF"/>
              </a:solidFill>
            </a:endParaRPr>
          </a:p>
          <a:p>
            <a:pPr algn="ctr" eaLnBrk="1" hangingPunct="1">
              <a:spcBef>
                <a:spcPts val="0"/>
              </a:spcBef>
              <a:buNone/>
            </a:pPr>
            <a:endParaRPr lang="en-US" altLang="en-US" sz="4500" b="1" dirty="0">
              <a:solidFill>
                <a:srgbClr val="FFFFFF"/>
              </a:solidFill>
            </a:endParaRPr>
          </a:p>
          <a:p>
            <a:pPr algn="ctr" eaLnBrk="1" hangingPunct="1">
              <a:spcBef>
                <a:spcPts val="0"/>
              </a:spcBef>
              <a:buNone/>
            </a:pPr>
            <a:endParaRPr lang="en-US" altLang="en-US" sz="4500" b="1" dirty="0">
              <a:solidFill>
                <a:srgbClr val="FFFFFF"/>
              </a:solidFill>
            </a:endParaRPr>
          </a:p>
          <a:p>
            <a:pPr algn="ctr" eaLnBrk="1" hangingPunct="1">
              <a:spcBef>
                <a:spcPts val="0"/>
              </a:spcBef>
              <a:buNone/>
            </a:pPr>
            <a:endParaRPr lang="en-US" altLang="en-US" sz="4500" b="1" dirty="0">
              <a:solidFill>
                <a:srgbClr val="FFFFFF"/>
              </a:solidFill>
            </a:endParaRPr>
          </a:p>
          <a:p>
            <a:pPr algn="ctr" eaLnBrk="1" hangingPunct="1">
              <a:spcBef>
                <a:spcPts val="0"/>
              </a:spcBef>
              <a:buNone/>
            </a:pPr>
            <a:endParaRPr lang="en-US" altLang="en-US" sz="4500" b="1" dirty="0">
              <a:solidFill>
                <a:srgbClr val="FFFFFF"/>
              </a:solidFill>
            </a:endParaRPr>
          </a:p>
        </p:txBody>
      </p:sp>
      <p:sp>
        <p:nvSpPr>
          <p:cNvPr id="5122" name="Text Box 7"/>
          <p:cNvSpPr txBox="1">
            <a:spLocks noChangeArrowheads="1"/>
          </p:cNvSpPr>
          <p:nvPr/>
        </p:nvSpPr>
        <p:spPr bwMode="auto">
          <a:xfrm>
            <a:off x="743919" y="5951538"/>
            <a:ext cx="10523349" cy="8318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Abstract</a:t>
            </a:r>
          </a:p>
        </p:txBody>
      </p:sp>
      <p:sp>
        <p:nvSpPr>
          <p:cNvPr id="2" name="Oval 1"/>
          <p:cNvSpPr/>
          <p:nvPr/>
        </p:nvSpPr>
        <p:spPr bwMode="auto">
          <a:xfrm>
            <a:off x="16665576" y="8586440"/>
            <a:ext cx="2246313" cy="1925925"/>
          </a:xfrm>
          <a:prstGeom prst="ellipse">
            <a:avLst/>
          </a:prstGeom>
          <a:no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defTabSz="4389438" eaLnBrk="1" hangingPunct="1"/>
            <a:endParaRPr lang="en-US" dirty="0">
              <a:latin typeface="Arial Narrow" pitchFamily="34" charset="0"/>
            </a:endParaRPr>
          </a:p>
        </p:txBody>
      </p:sp>
      <p:sp>
        <p:nvSpPr>
          <p:cNvPr id="3" name="Oval 2"/>
          <p:cNvSpPr/>
          <p:nvPr/>
        </p:nvSpPr>
        <p:spPr bwMode="auto">
          <a:xfrm>
            <a:off x="16665575" y="8516145"/>
            <a:ext cx="2465388" cy="1925925"/>
          </a:xfrm>
          <a:prstGeom prst="ellipse">
            <a:avLst/>
          </a:prstGeom>
          <a:noFill/>
          <a:ln w="9525" cap="flat" cmpd="sng" algn="ctr">
            <a:noFill/>
            <a:prstDash val="solid"/>
            <a:round/>
            <a:headEnd type="none" w="med" len="med"/>
            <a:tailEnd type="none" w="med" len="med"/>
          </a:ln>
          <a:effectLst/>
        </p:spPr>
        <p:txBody>
          <a:bodyPr vert="horz" wrap="square" lIns="457200" tIns="457200" rIns="457200" bIns="457200" numCol="1" rtlCol="0" anchor="t" anchorCtr="0" compatLnSpc="1">
            <a:prstTxWarp prst="textNoShape">
              <a:avLst/>
            </a:prstTxWarp>
            <a:spAutoFit/>
          </a:bodyPr>
          <a:lstStyle/>
          <a:p>
            <a:pPr defTabSz="4389438" eaLnBrk="1" hangingPunct="1"/>
            <a:endParaRPr lang="en-US" dirty="0">
              <a:latin typeface="Arial Narrow" pitchFamily="34" charset="0"/>
            </a:endParaRPr>
          </a:p>
        </p:txBody>
      </p:sp>
      <p:cxnSp>
        <p:nvCxnSpPr>
          <p:cNvPr id="18" name="Straight Connector 17"/>
          <p:cNvCxnSpPr/>
          <p:nvPr/>
        </p:nvCxnSpPr>
        <p:spPr bwMode="auto">
          <a:xfrm>
            <a:off x="35319321" y="6872287"/>
            <a:ext cx="7776622" cy="0"/>
          </a:xfrm>
          <a:prstGeom prst="line">
            <a:avLst/>
          </a:prstGeom>
          <a:noFill/>
          <a:ln w="9525" cap="flat" cmpd="sng" algn="ctr">
            <a:solidFill>
              <a:srgbClr val="FFFFFF"/>
            </a:solidFill>
            <a:prstDash val="solid"/>
            <a:round/>
            <a:headEnd type="none" w="med" len="med"/>
            <a:tailEnd type="none" w="med" len="med"/>
          </a:ln>
          <a:effectLst/>
        </p:spPr>
      </p:cxnSp>
      <p:sp>
        <p:nvSpPr>
          <p:cNvPr id="17" name="TextBox 16"/>
          <p:cNvSpPr txBox="1"/>
          <p:nvPr/>
        </p:nvSpPr>
        <p:spPr>
          <a:xfrm>
            <a:off x="743919" y="6872287"/>
            <a:ext cx="10558490" cy="7037824"/>
          </a:xfrm>
          <a:prstGeom prst="rect">
            <a:avLst/>
          </a:prstGeom>
          <a:noFill/>
        </p:spPr>
        <p:txBody>
          <a:bodyPr wrap="square" rtlCol="0">
            <a:spAutoFit/>
          </a:bodyPr>
          <a:lstStyle/>
          <a:p>
            <a:pPr algn="ctr"/>
            <a:r>
              <a:rPr lang="en-US" sz="4800" b="1" dirty="0"/>
              <a:t>This project is an attempt to create a Clash of Clans dashboard for Clan leaders to use in order to see their clan’s stats. It will consist of a dashboard, some Python programming, and the use of the Clash of Clans API. Connecting these three elements, the project should really help clan leaders in their efforts to manage their clans well.</a:t>
            </a:r>
          </a:p>
          <a:p>
            <a:pPr algn="ctr"/>
            <a:endParaRPr lang="en-US" baseline="30000" dirty="0"/>
          </a:p>
        </p:txBody>
      </p:sp>
      <p:sp>
        <p:nvSpPr>
          <p:cNvPr id="72" name="Text Box 405">
            <a:extLst>
              <a:ext uri="{FF2B5EF4-FFF2-40B4-BE49-F238E27FC236}">
                <a16:creationId xmlns:a16="http://schemas.microsoft.com/office/drawing/2014/main" id="{588DE014-78BA-440E-966C-C45356FFFEDD}"/>
              </a:ext>
            </a:extLst>
          </p:cNvPr>
          <p:cNvSpPr txBox="1">
            <a:spLocks noChangeArrowheads="1"/>
          </p:cNvSpPr>
          <p:nvPr/>
        </p:nvSpPr>
        <p:spPr bwMode="auto">
          <a:xfrm>
            <a:off x="23521823" y="19823951"/>
            <a:ext cx="10523348" cy="8302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Results</a:t>
            </a:r>
          </a:p>
        </p:txBody>
      </p:sp>
      <p:sp>
        <p:nvSpPr>
          <p:cNvPr id="68" name="Text Box 405">
            <a:extLst>
              <a:ext uri="{FF2B5EF4-FFF2-40B4-BE49-F238E27FC236}">
                <a16:creationId xmlns:a16="http://schemas.microsoft.com/office/drawing/2014/main" id="{62404FC5-0D2B-43AD-9DBD-6D91E5A4CCDC}"/>
              </a:ext>
            </a:extLst>
          </p:cNvPr>
          <p:cNvSpPr txBox="1">
            <a:spLocks noChangeArrowheads="1"/>
          </p:cNvSpPr>
          <p:nvPr/>
        </p:nvSpPr>
        <p:spPr bwMode="auto">
          <a:xfrm>
            <a:off x="23521824" y="10577304"/>
            <a:ext cx="10523349" cy="8308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Converting the Data</a:t>
            </a:r>
          </a:p>
        </p:txBody>
      </p:sp>
      <p:sp>
        <p:nvSpPr>
          <p:cNvPr id="90" name="TextBox 89">
            <a:extLst>
              <a:ext uri="{FF2B5EF4-FFF2-40B4-BE49-F238E27FC236}">
                <a16:creationId xmlns:a16="http://schemas.microsoft.com/office/drawing/2014/main" id="{46444A59-142C-45A5-B38A-B4FA01876F91}"/>
              </a:ext>
            </a:extLst>
          </p:cNvPr>
          <p:cNvSpPr txBox="1"/>
          <p:nvPr/>
        </p:nvSpPr>
        <p:spPr>
          <a:xfrm>
            <a:off x="12150444" y="6764920"/>
            <a:ext cx="10523347" cy="8217634"/>
          </a:xfrm>
          <a:prstGeom prst="rect">
            <a:avLst/>
          </a:prstGeom>
          <a:noFill/>
        </p:spPr>
        <p:txBody>
          <a:bodyPr wrap="square" rtlCol="0">
            <a:spAutoFit/>
          </a:bodyPr>
          <a:lstStyle/>
          <a:p>
            <a:pPr marL="0" marR="0" indent="0" algn="ctr">
              <a:spcBef>
                <a:spcPts val="0"/>
              </a:spcBef>
              <a:spcAft>
                <a:spcPts val="600"/>
              </a:spcAft>
            </a:pPr>
            <a:r>
              <a:rPr lang="en-US" sz="4800" b="1" dirty="0">
                <a:effectLst/>
                <a:latin typeface="Arial Narrow" panose="020B0606020202030204" pitchFamily="34" charset="0"/>
                <a:ea typeface="Times New Roman" panose="02020603050405020304" pitchFamily="18" charset="0"/>
              </a:rPr>
              <a:t>To make this project a reality, I will be pulling from the Clash of Clans API in order to get accurate and live data about the game. I just make a few calls to their servers in order to retrieve the free data that they are providing. I will also be using Visual Studio Code’s Python IDE to create the data pipeline between the API and the dashboard. </a:t>
            </a:r>
            <a:r>
              <a:rPr lang="en-US" sz="4800" b="1" dirty="0">
                <a:latin typeface="Arial Narrow" panose="020B0606020202030204" pitchFamily="34" charset="0"/>
                <a:ea typeface="Times New Roman" panose="02020603050405020304" pitchFamily="18" charset="0"/>
              </a:rPr>
              <a:t>Lastly, I will be using </a:t>
            </a:r>
            <a:r>
              <a:rPr lang="en-US" sz="4800" b="1" dirty="0" err="1">
                <a:latin typeface="Arial Narrow" panose="020B0606020202030204" pitchFamily="34" charset="0"/>
                <a:ea typeface="Times New Roman" panose="02020603050405020304" pitchFamily="18" charset="0"/>
              </a:rPr>
              <a:t>P</a:t>
            </a:r>
            <a:r>
              <a:rPr lang="en-US" sz="4800" b="1" dirty="0" err="1">
                <a:effectLst/>
                <a:latin typeface="Arial Narrow" panose="020B0606020202030204" pitchFamily="34" charset="0"/>
                <a:ea typeface="Times New Roman" panose="02020603050405020304" pitchFamily="18" charset="0"/>
              </a:rPr>
              <a:t>lotly’s</a:t>
            </a:r>
            <a:r>
              <a:rPr lang="en-US" sz="4800" b="1" dirty="0">
                <a:effectLst/>
                <a:latin typeface="Arial Narrow" panose="020B0606020202030204" pitchFamily="34" charset="0"/>
                <a:ea typeface="Times New Roman" panose="02020603050405020304" pitchFamily="18" charset="0"/>
              </a:rPr>
              <a:t> dashboarding software to make the actual dashboard that will display the data.</a:t>
            </a:r>
            <a:endParaRPr lang="en-US" baseline="30000" dirty="0"/>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8738" y="3177632"/>
            <a:ext cx="7691663" cy="1843051"/>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1" y="3140217"/>
            <a:ext cx="7691663" cy="1843051"/>
          </a:xfrm>
          <a:prstGeom prst="rect">
            <a:avLst/>
          </a:prstGeom>
        </p:spPr>
      </p:pic>
      <p:sp>
        <p:nvSpPr>
          <p:cNvPr id="39" name="Text Box 424"/>
          <p:cNvSpPr txBox="1">
            <a:spLocks noChangeArrowheads="1"/>
          </p:cNvSpPr>
          <p:nvPr/>
        </p:nvSpPr>
        <p:spPr bwMode="auto">
          <a:xfrm>
            <a:off x="12150445" y="5954713"/>
            <a:ext cx="10523349" cy="8286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Methodology</a:t>
            </a:r>
          </a:p>
        </p:txBody>
      </p:sp>
      <p:sp>
        <p:nvSpPr>
          <p:cNvPr id="30" name="TextBox 29"/>
          <p:cNvSpPr txBox="1"/>
          <p:nvPr/>
        </p:nvSpPr>
        <p:spPr>
          <a:xfrm>
            <a:off x="36097029" y="10577304"/>
            <a:ext cx="269626" cy="538609"/>
          </a:xfrm>
          <a:prstGeom prst="rect">
            <a:avLst/>
          </a:prstGeom>
          <a:noFill/>
        </p:spPr>
        <p:txBody>
          <a:bodyPr wrap="none" rtlCol="0">
            <a:spAutoFit/>
          </a:bodyPr>
          <a:lstStyle/>
          <a:p>
            <a:r>
              <a:rPr lang="en-US" dirty="0"/>
              <a:t> </a:t>
            </a:r>
          </a:p>
        </p:txBody>
      </p:sp>
      <p:sp>
        <p:nvSpPr>
          <p:cNvPr id="47" name="Text Box 405">
            <a:extLst>
              <a:ext uri="{FF2B5EF4-FFF2-40B4-BE49-F238E27FC236}">
                <a16:creationId xmlns:a16="http://schemas.microsoft.com/office/drawing/2014/main" id="{62404FC5-0D2B-43AD-9DBD-6D91E5A4CCDC}"/>
              </a:ext>
            </a:extLst>
          </p:cNvPr>
          <p:cNvSpPr txBox="1">
            <a:spLocks noChangeArrowheads="1"/>
          </p:cNvSpPr>
          <p:nvPr/>
        </p:nvSpPr>
        <p:spPr bwMode="auto">
          <a:xfrm>
            <a:off x="12150448" y="14984191"/>
            <a:ext cx="10523348" cy="8308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Clash of Clans API</a:t>
            </a:r>
          </a:p>
        </p:txBody>
      </p:sp>
      <p:sp>
        <p:nvSpPr>
          <p:cNvPr id="48" name="Text Box 405">
            <a:extLst>
              <a:ext uri="{FF2B5EF4-FFF2-40B4-BE49-F238E27FC236}">
                <a16:creationId xmlns:a16="http://schemas.microsoft.com/office/drawing/2014/main" id="{62404FC5-0D2B-43AD-9DBD-6D91E5A4CCDC}"/>
              </a:ext>
            </a:extLst>
          </p:cNvPr>
          <p:cNvSpPr txBox="1">
            <a:spLocks noChangeArrowheads="1"/>
          </p:cNvSpPr>
          <p:nvPr/>
        </p:nvSpPr>
        <p:spPr bwMode="auto">
          <a:xfrm>
            <a:off x="39225324" y="41895632"/>
            <a:ext cx="37696044" cy="8308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Displaying the Results</a:t>
            </a:r>
          </a:p>
        </p:txBody>
      </p:sp>
      <p:sp>
        <p:nvSpPr>
          <p:cNvPr id="49" name="Text Box 405">
            <a:extLst>
              <a:ext uri="{FF2B5EF4-FFF2-40B4-BE49-F238E27FC236}">
                <a16:creationId xmlns:a16="http://schemas.microsoft.com/office/drawing/2014/main" id="{62404FC5-0D2B-43AD-9DBD-6D91E5A4CCDC}"/>
              </a:ext>
            </a:extLst>
          </p:cNvPr>
          <p:cNvSpPr txBox="1">
            <a:spLocks noChangeArrowheads="1"/>
          </p:cNvSpPr>
          <p:nvPr/>
        </p:nvSpPr>
        <p:spPr bwMode="auto">
          <a:xfrm>
            <a:off x="743919" y="13718584"/>
            <a:ext cx="10523349" cy="8308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Background</a:t>
            </a:r>
          </a:p>
        </p:txBody>
      </p:sp>
      <p:sp>
        <p:nvSpPr>
          <p:cNvPr id="51" name="Text Box 405">
            <a:extLst>
              <a:ext uri="{FF2B5EF4-FFF2-40B4-BE49-F238E27FC236}">
                <a16:creationId xmlns:a16="http://schemas.microsoft.com/office/drawing/2014/main" id="{62404FC5-0D2B-43AD-9DBD-6D91E5A4CCDC}"/>
              </a:ext>
            </a:extLst>
          </p:cNvPr>
          <p:cNvSpPr txBox="1">
            <a:spLocks noChangeArrowheads="1"/>
          </p:cNvSpPr>
          <p:nvPr/>
        </p:nvSpPr>
        <p:spPr bwMode="auto">
          <a:xfrm>
            <a:off x="34928351" y="25717016"/>
            <a:ext cx="10523348" cy="8308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Conclusion</a:t>
            </a:r>
          </a:p>
        </p:txBody>
      </p:sp>
      <p:sp>
        <p:nvSpPr>
          <p:cNvPr id="56" name="TextBox 55">
            <a:extLst>
              <a:ext uri="{FF2B5EF4-FFF2-40B4-BE49-F238E27FC236}">
                <a16:creationId xmlns:a16="http://schemas.microsoft.com/office/drawing/2014/main" id="{0D72FCE2-B3EC-4883-9767-6E0EB9FF62B6}"/>
              </a:ext>
            </a:extLst>
          </p:cNvPr>
          <p:cNvSpPr txBox="1"/>
          <p:nvPr/>
        </p:nvSpPr>
        <p:spPr>
          <a:xfrm>
            <a:off x="9523252" y="747932"/>
            <a:ext cx="26425071" cy="3477875"/>
          </a:xfrm>
          <a:prstGeom prst="rect">
            <a:avLst/>
          </a:prstGeom>
          <a:noFill/>
        </p:spPr>
        <p:txBody>
          <a:bodyPr wrap="square">
            <a:spAutoFit/>
          </a:bodyPr>
          <a:lstStyle/>
          <a:p>
            <a:pPr algn="ctr"/>
            <a:r>
              <a:rPr lang="en-US" sz="8800" b="1" dirty="0">
                <a:solidFill>
                  <a:srgbClr val="FFFFFF"/>
                </a:solidFill>
              </a:rPr>
              <a:t>Clash of Clans Dashboard</a:t>
            </a:r>
          </a:p>
          <a:p>
            <a:pPr algn="ctr"/>
            <a:r>
              <a:rPr lang="en-US" sz="6600" dirty="0">
                <a:solidFill>
                  <a:srgbClr val="FFFFFF"/>
                </a:solidFill>
              </a:rPr>
              <a:t>Will Harper</a:t>
            </a:r>
          </a:p>
          <a:p>
            <a:pPr algn="ctr"/>
            <a:r>
              <a:rPr lang="en-US" sz="6600" dirty="0">
                <a:solidFill>
                  <a:srgbClr val="FFFFFF"/>
                </a:solidFill>
              </a:rPr>
              <a:t>Computer Science</a:t>
            </a:r>
          </a:p>
        </p:txBody>
      </p:sp>
      <p:sp>
        <p:nvSpPr>
          <p:cNvPr id="23" name="TextBox 22">
            <a:extLst>
              <a:ext uri="{FF2B5EF4-FFF2-40B4-BE49-F238E27FC236}">
                <a16:creationId xmlns:a16="http://schemas.microsoft.com/office/drawing/2014/main" id="{C6378C0E-F703-48CD-B484-5B7D90FE955C}"/>
              </a:ext>
            </a:extLst>
          </p:cNvPr>
          <p:cNvSpPr txBox="1"/>
          <p:nvPr/>
        </p:nvSpPr>
        <p:spPr>
          <a:xfrm>
            <a:off x="12150450" y="15814994"/>
            <a:ext cx="10523346" cy="1569660"/>
          </a:xfrm>
          <a:prstGeom prst="rect">
            <a:avLst/>
          </a:prstGeom>
          <a:noFill/>
        </p:spPr>
        <p:txBody>
          <a:bodyPr wrap="square" rtlCol="0">
            <a:spAutoFit/>
          </a:bodyPr>
          <a:lstStyle/>
          <a:p>
            <a:pPr algn="ctr"/>
            <a:r>
              <a:rPr kumimoji="0" lang="en-US" sz="4800" b="1" i="0" u="none" strike="noStrike" kern="1200" cap="none" spc="0" normalizeH="0" baseline="0" noProof="0" dirty="0">
                <a:ln>
                  <a:noFill/>
                </a:ln>
                <a:solidFill>
                  <a:srgbClr val="000000"/>
                </a:solidFill>
                <a:effectLst/>
                <a:uLnTx/>
                <a:uFillTx/>
                <a:latin typeface="Arial Narrow" panose="020B0606020202030204" pitchFamily="34" charset="0"/>
                <a:ea typeface="Times New Roman" panose="02020603050405020304" pitchFamily="18" charset="0"/>
                <a:cs typeface="+mn-cs"/>
              </a:rPr>
              <a:t>The API has many categories of data to pull from.</a:t>
            </a:r>
            <a:endParaRPr lang="en-US" baseline="30000" dirty="0"/>
          </a:p>
        </p:txBody>
      </p:sp>
      <p:sp>
        <p:nvSpPr>
          <p:cNvPr id="27" name="TextBox 26">
            <a:extLst>
              <a:ext uri="{FF2B5EF4-FFF2-40B4-BE49-F238E27FC236}">
                <a16:creationId xmlns:a16="http://schemas.microsoft.com/office/drawing/2014/main" id="{D103B12F-5CC0-4A9D-81EF-C4EBE03F66F0}"/>
              </a:ext>
            </a:extLst>
          </p:cNvPr>
          <p:cNvSpPr txBox="1"/>
          <p:nvPr/>
        </p:nvSpPr>
        <p:spPr>
          <a:xfrm>
            <a:off x="743918" y="14159802"/>
            <a:ext cx="10523349" cy="20631289"/>
          </a:xfrm>
          <a:prstGeom prst="rect">
            <a:avLst/>
          </a:prstGeom>
          <a:noFill/>
        </p:spPr>
        <p:txBody>
          <a:bodyPr wrap="square" rtlCol="0">
            <a:spAutoFit/>
          </a:bodyPr>
          <a:lstStyle/>
          <a:p>
            <a:pPr algn="just"/>
            <a:endParaRPr lang="en-US" baseline="30000" dirty="0"/>
          </a:p>
          <a:p>
            <a:pPr algn="just"/>
            <a:endParaRPr lang="en-US" baseline="30000" dirty="0"/>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800" b="1" i="0" u="none" strike="noStrike" kern="1200" cap="none" spc="0" normalizeH="0" baseline="0" noProof="0" dirty="0">
                <a:ln>
                  <a:noFill/>
                </a:ln>
                <a:solidFill>
                  <a:srgbClr val="000000"/>
                </a:solidFill>
                <a:effectLst/>
                <a:uLnTx/>
                <a:uFillTx/>
                <a:latin typeface="Arial Narrow" charset="0"/>
                <a:ea typeface="+mn-ea"/>
                <a:cs typeface="+mn-cs"/>
              </a:rPr>
              <a:t>Clash of Clans is a strategy-based mobile game that came out in 2012. Since then, it has retained an impressive player-base and is known for bringing people back to play it again and again. </a:t>
            </a:r>
            <a:r>
              <a:rPr lang="en-US" sz="4800" b="1" dirty="0">
                <a:solidFill>
                  <a:srgbClr val="000000"/>
                </a:solidFill>
              </a:rPr>
              <a:t>Even here in the Computer Science department, several students still play in a clan together, many of them for years. Clash of Clans is a game focused on teamwork. Clans have leaders who help direct them, but in order to do that, they need access to player stats that will help them see who is contributing to the clan and who is not. That way, they know who to trust with important tasks or ranks and who not to entrust those things. Clash of Clans does show many stats, but they refresh at the end of every month approximately. This proves difficult if a clan leader is trying to capture these stats to analyze who to ho should be put in what role. Often these roles are switched as players focus on different areas at different times. This dashboard gives leaders the ability to see all of a player’s stats. This dashboard visualizes the donation count since it is crucial in decision-making.</a:t>
            </a:r>
            <a:endParaRPr kumimoji="0" lang="en-US" sz="4800" b="1" i="0" u="none" strike="noStrike" kern="1200" cap="none" spc="0" normalizeH="0" baseline="0" noProof="0" dirty="0">
              <a:ln>
                <a:noFill/>
              </a:ln>
              <a:solidFill>
                <a:srgbClr val="000000"/>
              </a:solidFill>
              <a:effectLst/>
              <a:uLnTx/>
              <a:uFillTx/>
              <a:latin typeface="Arial Narrow" charset="0"/>
              <a:ea typeface="+mn-ea"/>
              <a:cs typeface="+mn-cs"/>
            </a:endParaRPr>
          </a:p>
        </p:txBody>
      </p:sp>
      <p:sp>
        <p:nvSpPr>
          <p:cNvPr id="28" name="Text Box 405">
            <a:extLst>
              <a:ext uri="{FF2B5EF4-FFF2-40B4-BE49-F238E27FC236}">
                <a16:creationId xmlns:a16="http://schemas.microsoft.com/office/drawing/2014/main" id="{48976919-38D1-4E32-8F67-35B2EFF3124E}"/>
              </a:ext>
            </a:extLst>
          </p:cNvPr>
          <p:cNvSpPr txBox="1">
            <a:spLocks noChangeArrowheads="1"/>
          </p:cNvSpPr>
          <p:nvPr/>
        </p:nvSpPr>
        <p:spPr bwMode="auto">
          <a:xfrm>
            <a:off x="23521825" y="5974586"/>
            <a:ext cx="10523348" cy="8308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Data Collection</a:t>
            </a:r>
          </a:p>
        </p:txBody>
      </p:sp>
      <p:sp>
        <p:nvSpPr>
          <p:cNvPr id="29" name="TextBox 28">
            <a:extLst>
              <a:ext uri="{FF2B5EF4-FFF2-40B4-BE49-F238E27FC236}">
                <a16:creationId xmlns:a16="http://schemas.microsoft.com/office/drawing/2014/main" id="{6784259F-6B2E-4B99-8928-768E15D2A6AC}"/>
              </a:ext>
            </a:extLst>
          </p:cNvPr>
          <p:cNvSpPr txBox="1"/>
          <p:nvPr/>
        </p:nvSpPr>
        <p:spPr>
          <a:xfrm>
            <a:off x="12150443" y="30392059"/>
            <a:ext cx="9951402" cy="984885"/>
          </a:xfrm>
          <a:prstGeom prst="rect">
            <a:avLst/>
          </a:prstGeom>
          <a:noFill/>
        </p:spPr>
        <p:txBody>
          <a:bodyPr wrap="square" rtlCol="0">
            <a:spAutoFit/>
          </a:bodyPr>
          <a:lstStyle/>
          <a:p>
            <a:pPr algn="just"/>
            <a:endParaRPr lang="en-US" baseline="30000" dirty="0"/>
          </a:p>
          <a:p>
            <a:pPr algn="just"/>
            <a:endParaRPr lang="en-US" baseline="30000" dirty="0"/>
          </a:p>
          <a:p>
            <a:pPr algn="just"/>
            <a:endParaRPr lang="en-US" baseline="30000" dirty="0"/>
          </a:p>
        </p:txBody>
      </p:sp>
      <p:pic>
        <p:nvPicPr>
          <p:cNvPr id="1026" name="Picture 2">
            <a:extLst>
              <a:ext uri="{FF2B5EF4-FFF2-40B4-BE49-F238E27FC236}">
                <a16:creationId xmlns:a16="http://schemas.microsoft.com/office/drawing/2014/main" id="{BD4B361F-5977-4158-9703-CBE57373B4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765" t="28854" r="3548" b="7906"/>
          <a:stretch>
            <a:fillRect/>
          </a:stretch>
        </p:blipFill>
        <p:spPr bwMode="auto">
          <a:xfrm>
            <a:off x="12150443" y="17629447"/>
            <a:ext cx="10523348" cy="4124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CFAF6661-EEB4-472A-916C-8D5F68AF5B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536" t="28889" r="3215" b="9523"/>
          <a:stretch>
            <a:fillRect/>
          </a:stretch>
        </p:blipFill>
        <p:spPr bwMode="auto">
          <a:xfrm>
            <a:off x="12150443" y="23461545"/>
            <a:ext cx="10512668" cy="3986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a:extLst>
              <a:ext uri="{FF2B5EF4-FFF2-40B4-BE49-F238E27FC236}">
                <a16:creationId xmlns:a16="http://schemas.microsoft.com/office/drawing/2014/main" id="{5B4F53C5-F857-4D9C-9110-9B5B0661A120}"/>
              </a:ext>
            </a:extLst>
          </p:cNvPr>
          <p:cNvSpPr txBox="1"/>
          <p:nvPr/>
        </p:nvSpPr>
        <p:spPr>
          <a:xfrm>
            <a:off x="12150443" y="21754064"/>
            <a:ext cx="10523346" cy="1569660"/>
          </a:xfrm>
          <a:prstGeom prst="rect">
            <a:avLst/>
          </a:prstGeom>
          <a:noFill/>
        </p:spPr>
        <p:txBody>
          <a:bodyPr wrap="square" rtlCol="0">
            <a:spAutoFit/>
          </a:bodyPr>
          <a:lstStyle/>
          <a:p>
            <a:pPr algn="ctr"/>
            <a:r>
              <a:rPr kumimoji="0" lang="en-US" sz="4800" b="1" i="0" u="none" strike="noStrike" kern="1200" cap="none" spc="0" normalizeH="0" baseline="0" noProof="0" dirty="0">
                <a:ln>
                  <a:noFill/>
                </a:ln>
                <a:solidFill>
                  <a:srgbClr val="000000"/>
                </a:solidFill>
                <a:effectLst/>
                <a:uLnTx/>
                <a:uFillTx/>
                <a:latin typeface="Arial Narrow" panose="020B0606020202030204" pitchFamily="34" charset="0"/>
                <a:ea typeface="Times New Roman" panose="02020603050405020304" pitchFamily="18" charset="0"/>
                <a:cs typeface="+mn-cs"/>
              </a:rPr>
              <a:t>Under the </a:t>
            </a:r>
            <a:r>
              <a:rPr lang="en-US" sz="4800" b="1" dirty="0">
                <a:solidFill>
                  <a:srgbClr val="000000"/>
                </a:solidFill>
                <a:latin typeface="Arial Narrow" panose="020B0606020202030204" pitchFamily="34" charset="0"/>
                <a:ea typeface="Times New Roman" panose="02020603050405020304" pitchFamily="18" charset="0"/>
              </a:rPr>
              <a:t>“clans” category, there are several options.</a:t>
            </a:r>
            <a:endParaRPr lang="en-US" baseline="30000" dirty="0"/>
          </a:p>
        </p:txBody>
      </p:sp>
      <p:pic>
        <p:nvPicPr>
          <p:cNvPr id="1028" name="Picture 4">
            <a:extLst>
              <a:ext uri="{FF2B5EF4-FFF2-40B4-BE49-F238E27FC236}">
                <a16:creationId xmlns:a16="http://schemas.microsoft.com/office/drawing/2014/main" id="{302E5FE5-ECC4-45DE-A387-73B5373447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5384" t="38484" r="58292" b="19698"/>
          <a:stretch>
            <a:fillRect/>
          </a:stretch>
        </p:blipFill>
        <p:spPr bwMode="auto">
          <a:xfrm>
            <a:off x="15163917" y="29223766"/>
            <a:ext cx="4710440" cy="422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a:extLst>
              <a:ext uri="{FF2B5EF4-FFF2-40B4-BE49-F238E27FC236}">
                <a16:creationId xmlns:a16="http://schemas.microsoft.com/office/drawing/2014/main" id="{A1D8FBC0-1331-47CE-91C2-225FD27B524F}"/>
              </a:ext>
            </a:extLst>
          </p:cNvPr>
          <p:cNvSpPr txBox="1"/>
          <p:nvPr/>
        </p:nvSpPr>
        <p:spPr>
          <a:xfrm>
            <a:off x="12150450" y="27530536"/>
            <a:ext cx="10523346" cy="1569660"/>
          </a:xfrm>
          <a:prstGeom prst="rect">
            <a:avLst/>
          </a:prstGeom>
          <a:noFill/>
        </p:spPr>
        <p:txBody>
          <a:bodyPr wrap="square" rtlCol="0">
            <a:spAutoFit/>
          </a:bodyPr>
          <a:lstStyle/>
          <a:p>
            <a:pPr algn="ctr"/>
            <a:r>
              <a:rPr kumimoji="0" lang="en-US" sz="4800" b="1" i="0" u="none" strike="noStrike" kern="1200" cap="none" spc="0" normalizeH="0" baseline="0" noProof="0" dirty="0">
                <a:ln>
                  <a:noFill/>
                </a:ln>
                <a:solidFill>
                  <a:srgbClr val="000000"/>
                </a:solidFill>
                <a:effectLst/>
                <a:uLnTx/>
                <a:uFillTx/>
                <a:latin typeface="Arial Narrow" panose="020B0606020202030204" pitchFamily="34" charset="0"/>
                <a:ea typeface="Times New Roman" panose="02020603050405020304" pitchFamily="18" charset="0"/>
                <a:cs typeface="+mn-cs"/>
              </a:rPr>
              <a:t>Here are the different types of data sent if you call the “members” category.</a:t>
            </a:r>
            <a:endParaRPr lang="en-US" baseline="30000" dirty="0"/>
          </a:p>
        </p:txBody>
      </p:sp>
      <p:sp>
        <p:nvSpPr>
          <p:cNvPr id="33" name="TextBox 32">
            <a:extLst>
              <a:ext uri="{FF2B5EF4-FFF2-40B4-BE49-F238E27FC236}">
                <a16:creationId xmlns:a16="http://schemas.microsoft.com/office/drawing/2014/main" id="{5290E130-A477-43B4-B01F-687ABC7C5132}"/>
              </a:ext>
            </a:extLst>
          </p:cNvPr>
          <p:cNvSpPr txBox="1"/>
          <p:nvPr/>
        </p:nvSpPr>
        <p:spPr>
          <a:xfrm>
            <a:off x="23495162" y="6805389"/>
            <a:ext cx="10523347" cy="3785652"/>
          </a:xfrm>
          <a:prstGeom prst="rect">
            <a:avLst/>
          </a:prstGeom>
          <a:noFill/>
        </p:spPr>
        <p:txBody>
          <a:bodyPr wrap="square" rtlCol="0">
            <a:spAutoFit/>
          </a:bodyPr>
          <a:lstStyle/>
          <a:p>
            <a:pPr marL="0" marR="0" indent="0" algn="ctr">
              <a:spcBef>
                <a:spcPts val="0"/>
              </a:spcBef>
              <a:spcAft>
                <a:spcPts val="600"/>
              </a:spcAft>
            </a:pPr>
            <a:r>
              <a:rPr lang="en-US" sz="4800" b="1" dirty="0">
                <a:effectLst/>
                <a:latin typeface="Arial Narrow" panose="020B0606020202030204" pitchFamily="34" charset="0"/>
                <a:ea typeface="Times New Roman" panose="02020603050405020304" pitchFamily="18" charset="0"/>
              </a:rPr>
              <a:t>I will be pulling from the Clash of Clans API in order to get accurate and live data about the game. I just make a few calls to their servers in order to retrieve the free data that they are providing.</a:t>
            </a:r>
            <a:endParaRPr lang="en-US" baseline="30000" dirty="0"/>
          </a:p>
        </p:txBody>
      </p:sp>
      <p:sp>
        <p:nvSpPr>
          <p:cNvPr id="34" name="TextBox 33">
            <a:extLst>
              <a:ext uri="{FF2B5EF4-FFF2-40B4-BE49-F238E27FC236}">
                <a16:creationId xmlns:a16="http://schemas.microsoft.com/office/drawing/2014/main" id="{188503E2-0187-460B-B253-C6C56BFAA202}"/>
              </a:ext>
            </a:extLst>
          </p:cNvPr>
          <p:cNvSpPr txBox="1"/>
          <p:nvPr/>
        </p:nvSpPr>
        <p:spPr>
          <a:xfrm>
            <a:off x="23495161" y="11421844"/>
            <a:ext cx="10523347" cy="3785652"/>
          </a:xfrm>
          <a:prstGeom prst="rect">
            <a:avLst/>
          </a:prstGeom>
          <a:noFill/>
        </p:spPr>
        <p:txBody>
          <a:bodyPr wrap="square" rtlCol="0">
            <a:spAutoFit/>
          </a:bodyPr>
          <a:lstStyle/>
          <a:p>
            <a:pPr marL="0" marR="0" indent="0" algn="ctr">
              <a:spcBef>
                <a:spcPts val="0"/>
              </a:spcBef>
              <a:spcAft>
                <a:spcPts val="600"/>
              </a:spcAft>
            </a:pPr>
            <a:r>
              <a:rPr lang="en-US" sz="4800" b="1" dirty="0">
                <a:effectLst/>
                <a:latin typeface="Arial Narrow" panose="020B0606020202030204" pitchFamily="34" charset="0"/>
                <a:ea typeface="Times New Roman" panose="02020603050405020304" pitchFamily="18" charset="0"/>
              </a:rPr>
              <a:t>I will then be converting the data from raw data to CSV and then to something even more structured, perhaps like tables. Whatever the dashboard requires is what I want to convert the data into.</a:t>
            </a:r>
            <a:endParaRPr lang="en-US" baseline="30000" dirty="0"/>
          </a:p>
        </p:txBody>
      </p:sp>
      <p:sp>
        <p:nvSpPr>
          <p:cNvPr id="35" name="Text Box 405">
            <a:extLst>
              <a:ext uri="{FF2B5EF4-FFF2-40B4-BE49-F238E27FC236}">
                <a16:creationId xmlns:a16="http://schemas.microsoft.com/office/drawing/2014/main" id="{DA419337-BD77-4230-A944-5E31ADA81EBF}"/>
              </a:ext>
            </a:extLst>
          </p:cNvPr>
          <p:cNvSpPr txBox="1">
            <a:spLocks noChangeArrowheads="1"/>
          </p:cNvSpPr>
          <p:nvPr/>
        </p:nvSpPr>
        <p:spPr bwMode="auto">
          <a:xfrm>
            <a:off x="23521823" y="15208835"/>
            <a:ext cx="10523349" cy="83080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267" tIns="45624" rIns="91267" bIns="45624">
            <a:spAutoFit/>
          </a:bodyPr>
          <a:lstStyle>
            <a:lvl1pPr>
              <a:spcBef>
                <a:spcPct val="20000"/>
              </a:spcBef>
              <a:buChar char="•"/>
              <a:defRPr sz="2900">
                <a:solidFill>
                  <a:schemeClr val="tx1"/>
                </a:solidFill>
                <a:latin typeface="Arial" charset="0"/>
              </a:defRPr>
            </a:lvl1pPr>
            <a:lvl2pPr marL="742950" indent="-285750">
              <a:spcBef>
                <a:spcPct val="20000"/>
              </a:spcBef>
              <a:buChar char="–"/>
              <a:defRPr sz="29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1900">
                <a:solidFill>
                  <a:schemeClr val="tx1"/>
                </a:solidFill>
                <a:latin typeface="Arial" charset="0"/>
              </a:defRPr>
            </a:lvl4pPr>
            <a:lvl5pPr marL="2057400" indent="-228600">
              <a:spcBef>
                <a:spcPct val="20000"/>
              </a:spcBef>
              <a:buChar char="»"/>
              <a:defRPr sz="1900">
                <a:solidFill>
                  <a:schemeClr val="tx1"/>
                </a:solidFill>
                <a:latin typeface="Arial" charset="0"/>
              </a:defRPr>
            </a:lvl5pPr>
            <a:lvl6pPr marL="2514600" indent="-228600" eaLnBrk="0" fontAlgn="base" hangingPunct="0">
              <a:spcBef>
                <a:spcPct val="20000"/>
              </a:spcBef>
              <a:spcAft>
                <a:spcPct val="0"/>
              </a:spcAft>
              <a:buChar char="»"/>
              <a:defRPr sz="1900">
                <a:solidFill>
                  <a:schemeClr val="tx1"/>
                </a:solidFill>
                <a:latin typeface="Arial" charset="0"/>
              </a:defRPr>
            </a:lvl6pPr>
            <a:lvl7pPr marL="2971800" indent="-228600" eaLnBrk="0" fontAlgn="base" hangingPunct="0">
              <a:spcBef>
                <a:spcPct val="20000"/>
              </a:spcBef>
              <a:spcAft>
                <a:spcPct val="0"/>
              </a:spcAft>
              <a:buChar char="»"/>
              <a:defRPr sz="1900">
                <a:solidFill>
                  <a:schemeClr val="tx1"/>
                </a:solidFill>
                <a:latin typeface="Arial" charset="0"/>
              </a:defRPr>
            </a:lvl7pPr>
            <a:lvl8pPr marL="3429000" indent="-228600" eaLnBrk="0" fontAlgn="base" hangingPunct="0">
              <a:spcBef>
                <a:spcPct val="20000"/>
              </a:spcBef>
              <a:spcAft>
                <a:spcPct val="0"/>
              </a:spcAft>
              <a:buChar char="»"/>
              <a:defRPr sz="1900">
                <a:solidFill>
                  <a:schemeClr val="tx1"/>
                </a:solidFill>
                <a:latin typeface="Arial" charset="0"/>
              </a:defRPr>
            </a:lvl8pPr>
            <a:lvl9pPr marL="3886200" indent="-228600" eaLnBrk="0" fontAlgn="base" hangingPunct="0">
              <a:spcBef>
                <a:spcPct val="20000"/>
              </a:spcBef>
              <a:spcAft>
                <a:spcPct val="0"/>
              </a:spcAft>
              <a:buChar char="»"/>
              <a:defRPr sz="1900">
                <a:solidFill>
                  <a:schemeClr val="tx1"/>
                </a:solidFill>
                <a:latin typeface="Arial" charset="0"/>
              </a:defRPr>
            </a:lvl9pPr>
          </a:lstStyle>
          <a:p>
            <a:pPr algn="ctr">
              <a:spcBef>
                <a:spcPct val="50000"/>
              </a:spcBef>
              <a:buFontTx/>
              <a:buNone/>
            </a:pPr>
            <a:r>
              <a:rPr lang="en-US" altLang="en-US" sz="4800" b="1" dirty="0">
                <a:solidFill>
                  <a:srgbClr val="F8F8F8"/>
                </a:solidFill>
                <a:latin typeface="Arial Narrow" charset="0"/>
              </a:rPr>
              <a:t>Displaying the Results</a:t>
            </a:r>
          </a:p>
        </p:txBody>
      </p:sp>
      <p:sp>
        <p:nvSpPr>
          <p:cNvPr id="36" name="TextBox 35">
            <a:extLst>
              <a:ext uri="{FF2B5EF4-FFF2-40B4-BE49-F238E27FC236}">
                <a16:creationId xmlns:a16="http://schemas.microsoft.com/office/drawing/2014/main" id="{800F5841-E2F1-43F2-ABCB-58ABFC5F8037}"/>
              </a:ext>
            </a:extLst>
          </p:cNvPr>
          <p:cNvSpPr txBox="1"/>
          <p:nvPr/>
        </p:nvSpPr>
        <p:spPr>
          <a:xfrm>
            <a:off x="23556967" y="16038299"/>
            <a:ext cx="10523347" cy="3785652"/>
          </a:xfrm>
          <a:prstGeom prst="rect">
            <a:avLst/>
          </a:prstGeom>
          <a:noFill/>
        </p:spPr>
        <p:txBody>
          <a:bodyPr wrap="square" rtlCol="0">
            <a:spAutoFit/>
          </a:bodyPr>
          <a:lstStyle/>
          <a:p>
            <a:pPr marL="0" marR="0" indent="0" algn="ctr">
              <a:spcBef>
                <a:spcPts val="0"/>
              </a:spcBef>
              <a:spcAft>
                <a:spcPts val="600"/>
              </a:spcAft>
            </a:pPr>
            <a:r>
              <a:rPr lang="en-US" sz="4800" b="1" dirty="0">
                <a:effectLst/>
                <a:latin typeface="Arial Narrow" panose="020B0606020202030204" pitchFamily="34" charset="0"/>
                <a:ea typeface="Times New Roman" panose="02020603050405020304" pitchFamily="18" charset="0"/>
              </a:rPr>
              <a:t>Lastly, I will be displaying the data in a </a:t>
            </a:r>
            <a:r>
              <a:rPr lang="en-US" sz="4800" b="1" dirty="0" err="1">
                <a:effectLst/>
                <a:latin typeface="Arial Narrow" panose="020B0606020202030204" pitchFamily="34" charset="0"/>
                <a:ea typeface="Times New Roman" panose="02020603050405020304" pitchFamily="18" charset="0"/>
              </a:rPr>
              <a:t>Plotly</a:t>
            </a:r>
            <a:r>
              <a:rPr lang="en-US" sz="4800" b="1" dirty="0">
                <a:effectLst/>
                <a:latin typeface="Arial Narrow" panose="020B0606020202030204" pitchFamily="34" charset="0"/>
                <a:ea typeface="Times New Roman" panose="02020603050405020304" pitchFamily="18" charset="0"/>
              </a:rPr>
              <a:t> dashboard which will have some nice sorting features for the clan leader using it. It should display the data nicely and simply in graph form and table form.</a:t>
            </a:r>
            <a:endParaRPr lang="en-US" baseline="30000" dirty="0"/>
          </a:p>
        </p:txBody>
      </p:sp>
      <p:sp>
        <p:nvSpPr>
          <p:cNvPr id="37" name="TextBox 36">
            <a:extLst>
              <a:ext uri="{FF2B5EF4-FFF2-40B4-BE49-F238E27FC236}">
                <a16:creationId xmlns:a16="http://schemas.microsoft.com/office/drawing/2014/main" id="{35D8B889-898B-4A12-A90E-8135F772A620}"/>
              </a:ext>
            </a:extLst>
          </p:cNvPr>
          <p:cNvSpPr txBox="1"/>
          <p:nvPr/>
        </p:nvSpPr>
        <p:spPr>
          <a:xfrm>
            <a:off x="23486680" y="20641017"/>
            <a:ext cx="10523347" cy="7478970"/>
          </a:xfrm>
          <a:prstGeom prst="rect">
            <a:avLst/>
          </a:prstGeom>
          <a:noFill/>
        </p:spPr>
        <p:txBody>
          <a:bodyPr wrap="square" rtlCol="0">
            <a:spAutoFit/>
          </a:bodyPr>
          <a:lstStyle/>
          <a:p>
            <a:pPr marL="0" marR="0" indent="0" algn="ctr">
              <a:spcBef>
                <a:spcPts val="0"/>
              </a:spcBef>
              <a:spcAft>
                <a:spcPts val="600"/>
              </a:spcAft>
            </a:pPr>
            <a:r>
              <a:rPr lang="en-US" sz="4800" b="1" dirty="0">
                <a:effectLst/>
                <a:latin typeface="Arial Narrow" panose="020B0606020202030204" pitchFamily="34" charset="0"/>
                <a:ea typeface="Times New Roman" panose="02020603050405020304" pitchFamily="18" charset="0"/>
              </a:rPr>
              <a:t>Here are a couple screenshots of the results. This is a dashboard of only the donations. It is the most important statistic for a clan leader when deciding where to put people and whether to promote someone or not. This </a:t>
            </a:r>
            <a:r>
              <a:rPr lang="en-US" sz="4800" b="1" dirty="0">
                <a:latin typeface="Arial Narrow" panose="020B0606020202030204" pitchFamily="34" charset="0"/>
                <a:ea typeface="Times New Roman" panose="02020603050405020304" pitchFamily="18" charset="0"/>
              </a:rPr>
              <a:t>first screenshot shows the original dashboard, unaltered. There is a key, to the far right, with all the players. The bars on the graph visualize how many donations players have.</a:t>
            </a:r>
            <a:endParaRPr lang="en-US" baseline="30000" dirty="0"/>
          </a:p>
        </p:txBody>
      </p:sp>
      <p:pic>
        <p:nvPicPr>
          <p:cNvPr id="4" name="Picture 2">
            <a:extLst>
              <a:ext uri="{FF2B5EF4-FFF2-40B4-BE49-F238E27FC236}">
                <a16:creationId xmlns:a16="http://schemas.microsoft.com/office/drawing/2014/main" id="{E522351C-C3B5-4F72-A84A-743B341C758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582" t="15916" r="2591" b="7402"/>
          <a:stretch/>
        </p:blipFill>
        <p:spPr bwMode="auto">
          <a:xfrm>
            <a:off x="23543914" y="28492466"/>
            <a:ext cx="10478397" cy="4817041"/>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62AE96AE-60CD-41C7-92BE-6828DC6051E0}"/>
              </a:ext>
            </a:extLst>
          </p:cNvPr>
          <p:cNvSpPr txBox="1"/>
          <p:nvPr/>
        </p:nvSpPr>
        <p:spPr>
          <a:xfrm>
            <a:off x="34928352" y="5974586"/>
            <a:ext cx="10523347" cy="3785652"/>
          </a:xfrm>
          <a:prstGeom prst="rect">
            <a:avLst/>
          </a:prstGeom>
          <a:noFill/>
        </p:spPr>
        <p:txBody>
          <a:bodyPr wrap="square" rtlCol="0">
            <a:spAutoFit/>
          </a:bodyPr>
          <a:lstStyle/>
          <a:p>
            <a:pPr marL="0" marR="0" indent="0" algn="ctr">
              <a:spcBef>
                <a:spcPts val="0"/>
              </a:spcBef>
              <a:spcAft>
                <a:spcPts val="600"/>
              </a:spcAft>
            </a:pPr>
            <a:r>
              <a:rPr lang="en-US" sz="4800" b="1" dirty="0">
                <a:effectLst/>
                <a:latin typeface="Arial Narrow" panose="020B0606020202030204" pitchFamily="34" charset="0"/>
                <a:ea typeface="Times New Roman" panose="02020603050405020304" pitchFamily="18" charset="0"/>
              </a:rPr>
              <a:t>The next screenshot is of an altered dashboard. I filtered out the top three clan members by clicking on their names in the key. Also, this shows the hover data that was added so you can quickly see stats.</a:t>
            </a:r>
            <a:endParaRPr lang="en-US" baseline="30000" dirty="0"/>
          </a:p>
        </p:txBody>
      </p:sp>
      <p:pic>
        <p:nvPicPr>
          <p:cNvPr id="1030" name="Picture 6">
            <a:extLst>
              <a:ext uri="{FF2B5EF4-FFF2-40B4-BE49-F238E27FC236}">
                <a16:creationId xmlns:a16="http://schemas.microsoft.com/office/drawing/2014/main" id="{DDDF7642-6698-4EF8-9C66-505E3852FF4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798" t="16697" r="351" b="8996"/>
          <a:stretch/>
        </p:blipFill>
        <p:spPr bwMode="auto">
          <a:xfrm>
            <a:off x="34990157" y="9900299"/>
            <a:ext cx="10461542" cy="4588838"/>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78250534-56F3-454A-BEF0-609A478CB467}"/>
              </a:ext>
            </a:extLst>
          </p:cNvPr>
          <p:cNvSpPr txBox="1"/>
          <p:nvPr/>
        </p:nvSpPr>
        <p:spPr>
          <a:xfrm>
            <a:off x="34928352" y="14455285"/>
            <a:ext cx="10523347" cy="830997"/>
          </a:xfrm>
          <a:prstGeom prst="rect">
            <a:avLst/>
          </a:prstGeom>
          <a:noFill/>
        </p:spPr>
        <p:txBody>
          <a:bodyPr wrap="square" rtlCol="0">
            <a:spAutoFit/>
          </a:bodyPr>
          <a:lstStyle/>
          <a:p>
            <a:pPr marL="0" marR="0" indent="0" algn="ctr">
              <a:spcBef>
                <a:spcPts val="0"/>
              </a:spcBef>
              <a:spcAft>
                <a:spcPts val="600"/>
              </a:spcAft>
            </a:pPr>
            <a:r>
              <a:rPr lang="en-US" sz="4800" b="1" dirty="0">
                <a:effectLst/>
                <a:latin typeface="Arial Narrow" panose="020B0606020202030204" pitchFamily="34" charset="0"/>
                <a:ea typeface="Times New Roman" panose="02020603050405020304" pitchFamily="18" charset="0"/>
              </a:rPr>
              <a:t>Here is a screenshot of my code:</a:t>
            </a:r>
            <a:endParaRPr lang="en-US" baseline="30000" dirty="0"/>
          </a:p>
        </p:txBody>
      </p:sp>
      <p:pic>
        <p:nvPicPr>
          <p:cNvPr id="42" name="Picture 8">
            <a:extLst>
              <a:ext uri="{FF2B5EF4-FFF2-40B4-BE49-F238E27FC236}">
                <a16:creationId xmlns:a16="http://schemas.microsoft.com/office/drawing/2014/main" id="{3EBD1B16-5103-479A-A232-4352EBD4CE9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6411" t="8148" r="42430" b="15043"/>
          <a:stretch/>
        </p:blipFill>
        <p:spPr bwMode="auto">
          <a:xfrm>
            <a:off x="34921917" y="15456363"/>
            <a:ext cx="10516134" cy="1018592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52BC9455-B9BC-4981-80B2-35C944C70B2E}"/>
              </a:ext>
            </a:extLst>
          </p:cNvPr>
          <p:cNvSpPr txBox="1"/>
          <p:nvPr/>
        </p:nvSpPr>
        <p:spPr>
          <a:xfrm>
            <a:off x="34959254" y="26538948"/>
            <a:ext cx="10523347" cy="7478970"/>
          </a:xfrm>
          <a:prstGeom prst="rect">
            <a:avLst/>
          </a:prstGeom>
          <a:noFill/>
        </p:spPr>
        <p:txBody>
          <a:bodyPr wrap="square" rtlCol="0">
            <a:spAutoFit/>
          </a:bodyPr>
          <a:lstStyle/>
          <a:p>
            <a:pPr marL="0" marR="0" indent="0" algn="ctr">
              <a:spcBef>
                <a:spcPts val="0"/>
              </a:spcBef>
              <a:spcAft>
                <a:spcPts val="600"/>
              </a:spcAft>
            </a:pPr>
            <a:r>
              <a:rPr lang="en-US" sz="4800" b="1" dirty="0">
                <a:effectLst/>
                <a:latin typeface="Arial Narrow" panose="020B0606020202030204" pitchFamily="34" charset="0"/>
                <a:ea typeface="Times New Roman" panose="02020603050405020304" pitchFamily="18" charset="0"/>
              </a:rPr>
              <a:t>Overall, the project was a success! I wish I could have added more graphs for the dashboard, but this was the only one that was numerically helpful to be graphed. I think the dashboard looks amazing though, and it run</a:t>
            </a:r>
            <a:r>
              <a:rPr lang="en-US" sz="4800" b="1" dirty="0">
                <a:latin typeface="Arial Narrow" panose="020B0606020202030204" pitchFamily="34" charset="0"/>
                <a:ea typeface="Times New Roman" panose="02020603050405020304" pitchFamily="18" charset="0"/>
              </a:rPr>
              <a:t>s excellently. There are also plenty of customizable options to change the graph  to however the user prefers it. Now, the clan leader can easily access stats for his clan members.</a:t>
            </a:r>
            <a:endParaRPr lang="en-US" baseline="30000" dirty="0"/>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10610</TotalTime>
  <Words>774</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Free PowerPoint poster templates</dc:subject>
  <dc:creator>Walters, Jillian</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Little Harper</cp:lastModifiedBy>
  <cp:revision>287</cp:revision>
  <cp:lastPrinted>2017-10-25T15:11:02Z</cp:lastPrinted>
  <dcterms:created xsi:type="dcterms:W3CDTF">2017-10-22T18:30:47Z</dcterms:created>
  <dcterms:modified xsi:type="dcterms:W3CDTF">2022-04-30T06:29:28Z</dcterms:modified>
  <cp:category>Powerpoint poster templates</cp:category>
</cp:coreProperties>
</file>