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90" autoAdjust="0"/>
  </p:normalViewPr>
  <p:slideViewPr>
    <p:cSldViewPr snapToGrid="0">
      <p:cViewPr>
        <p:scale>
          <a:sx n="122" d="100"/>
          <a:sy n="122" d="100"/>
        </p:scale>
        <p:origin x="-150" y="-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24-Aug-20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24-Aug-20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03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0647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2569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8270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616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6451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5167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=""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1909425" cy="6584950"/>
          </a:xfrm>
          <a:solidFill>
            <a:schemeClr val="accent4">
              <a:lumMod val="50000"/>
            </a:schemeClr>
          </a:solidFill>
        </p:spPr>
        <p:txBody>
          <a:bodyPr lIns="1080000" t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4EDCBE8D-BCDE-43F2-9C37-386C3705A5C2}"/>
              </a:ext>
            </a:extLst>
          </p:cNvPr>
          <p:cNvSpPr/>
          <p:nvPr userDrawn="1"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783424E-B9B3-4D58-988A-26DEDF734F4E}"/>
              </a:ext>
            </a:extLst>
          </p:cNvPr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332BBED-D126-4DCA-9557-B488A96E405F}"/>
              </a:ext>
            </a:extLst>
          </p:cNvPr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C0299E33-978D-4B8A-9AC7-FC3F151DA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="" xmlns:a16="http://schemas.microsoft.com/office/drawing/2014/main" id="{03A8A6E9-DFE7-C84C-8C6D-E32D8A663A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=""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=""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=""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=""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=""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=""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=""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=""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=""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="" xmlns:a16="http://schemas.microsoft.com/office/drawing/2014/main" id="{40258D63-D809-EE49-BCDD-8D6306004AEE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5503617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52910"/>
            <a:ext cx="101432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3617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617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=""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5235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="" xmlns:a16="http://schemas.microsoft.com/office/drawing/2014/main" id="{AA059022-81BB-3141-9DC1-6E855A13A2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=""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3570526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043801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043801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=""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182327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655602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655602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="" xmlns:a16="http://schemas.microsoft.com/office/drawing/2014/main" id="{B1CB22CF-1587-E74F-B211-A50F838025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029017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=""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918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=""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=""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=""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=""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560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=""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=""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=""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=""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=""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=""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=""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=""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=""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=""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=""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=""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=""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=""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=""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=""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=""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=""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=""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06680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=""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58409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8" name="Slide Number Placeholder 6">
            <a:extLst>
              <a:ext uri="{FF2B5EF4-FFF2-40B4-BE49-F238E27FC236}">
                <a16:creationId xmlns="" xmlns:a16="http://schemas.microsoft.com/office/drawing/2014/main" id="{C4B93A79-C848-FB4C-BF10-00BE7B66F06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=""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=""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=""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=""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=""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=""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=""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=""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=""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=""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=""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=""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="" xmlns:a16="http://schemas.microsoft.com/office/drawing/2014/main" id="{AE8F62FC-AFDE-3E45-856E-4C504FC42FE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=""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92656" y="2256300"/>
            <a:ext cx="1217130" cy="1217130"/>
          </a:xfrm>
          <a:noFill/>
          <a:ln w="12700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8">
            <a:extLst>
              <a:ext uri="{FF2B5EF4-FFF2-40B4-BE49-F238E27FC236}">
                <a16:creationId xmlns=""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=""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060200" y="2256300"/>
            <a:ext cx="1217130" cy="1217130"/>
          </a:xfrm>
          <a:noFill/>
          <a:ln w="12700" cap="sq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Text Placeholder 8">
            <a:extLst>
              <a:ext uri="{FF2B5EF4-FFF2-40B4-BE49-F238E27FC236}">
                <a16:creationId xmlns=""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3495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=""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42861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=""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627744" y="2256300"/>
            <a:ext cx="1217130" cy="1217130"/>
          </a:xfrm>
          <a:noFill/>
          <a:ln w="12700" cap="sq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8">
            <a:extLst>
              <a:ext uri="{FF2B5EF4-FFF2-40B4-BE49-F238E27FC236}">
                <a16:creationId xmlns=""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00249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=""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0249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=""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92656" y="4023015"/>
            <a:ext cx="1217130" cy="1217130"/>
          </a:xfrm>
          <a:noFill/>
          <a:ln w="12700" cap="sq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Text Placeholder 8">
            <a:extLst>
              <a:ext uri="{FF2B5EF4-FFF2-40B4-BE49-F238E27FC236}">
                <a16:creationId xmlns=""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=""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=""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60200" y="4023015"/>
            <a:ext cx="1217130" cy="1217130"/>
          </a:xfrm>
          <a:noFill/>
          <a:ln w="12700" cap="sq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Text Placeholder 8">
            <a:extLst>
              <a:ext uri="{FF2B5EF4-FFF2-40B4-BE49-F238E27FC236}">
                <a16:creationId xmlns=""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43495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=""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442861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=""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627744" y="4023015"/>
            <a:ext cx="1217130" cy="1217130"/>
          </a:xfrm>
          <a:noFill/>
          <a:ln w="1270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8">
            <a:extLst>
              <a:ext uri="{FF2B5EF4-FFF2-40B4-BE49-F238E27FC236}">
                <a16:creationId xmlns=""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00249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=""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00249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4" name="Slide Number Placeholder 6">
            <a:extLst>
              <a:ext uri="{FF2B5EF4-FFF2-40B4-BE49-F238E27FC236}">
                <a16:creationId xmlns="" xmlns:a16="http://schemas.microsoft.com/office/drawing/2014/main" id="{694CD2E2-CA8B-354D-8563-5AC361B78B27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05CD2AAA-246C-4A45-BE24-C1A9DB1D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05A0092-7256-3C4E-857B-D93B1A8D2C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109829B2-67B8-42AF-A8F6-0483C504E3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="" xmlns:a16="http://schemas.microsoft.com/office/drawing/2014/main" id="{D0953015-A379-403E-8191-D885E217C75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09372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324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3617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235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BC3A1E70-888C-457D-AFFC-B6844C5A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="" xmlns:a16="http://schemas.microsoft.com/office/drawing/2014/main" id="{DB8ADDC7-03DF-504A-BCB2-CD59459CCF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Picture Placeholder 22">
            <a:extLst>
              <a:ext uri="{FF2B5EF4-FFF2-40B4-BE49-F238E27FC236}">
                <a16:creationId xmlns=""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183FF27-EC9A-4B3B-8FC8-8C0B22B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6BEA673-E77B-454E-A2E7-937820AA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970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1908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90809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9618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8427" y="1148060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67235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0219BBF2-DEB7-4E8E-8C83-D3D10FA6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="" xmlns:a16="http://schemas.microsoft.com/office/drawing/2014/main" id="{08BEF633-490C-6441-95CA-B2301D2D96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486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4860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="" xmlns:a16="http://schemas.microsoft.com/office/drawing/2014/main" id="{EFE5FCFC-5862-8346-B282-9ACAE5AA2B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="" xmlns:a16="http://schemas.microsoft.com/office/drawing/2014/main" id="{484CD98A-64EE-42B1-9A8B-F495FEF2E9F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15235" y="1581663"/>
            <a:ext cx="4786225" cy="460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99F7B39C-4DE9-4650-869E-0410A8E29AA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15235" y="1151999"/>
            <a:ext cx="4860000" cy="359999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=""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=""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6F8D5478-FA4F-48AE-8588-59081070B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508260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1780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=""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=""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="" xmlns:a16="http://schemas.microsoft.com/office/drawing/2014/main" id="{050FC2D7-C428-4985-A707-D3D2DA616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06374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92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="" xmlns:a16="http://schemas.microsoft.com/office/drawing/2014/main" id="{28DDE606-CFBE-5C4D-91D3-266C9C6E73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=""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=""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A4A26770-290B-4E8A-B12A-36F7DDB7F2B1}"/>
              </a:ext>
            </a:extLst>
          </p:cNvPr>
          <p:cNvGrpSpPr/>
          <p:nvPr userDrawn="1"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C783424E-B9B3-4D58-988A-26DEDF734F4E}"/>
                </a:ext>
              </a:extLst>
            </p:cNvPr>
            <p:cNvSpPr/>
            <p:nvPr userDrawn="1"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7332BBED-D126-4DCA-9557-B488A96E405F}"/>
                </a:ext>
              </a:extLst>
            </p:cNvPr>
            <p:cNvSpPr/>
            <p:nvPr userDrawn="1"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2894682"/>
            <a:ext cx="5085650" cy="1870007"/>
          </a:xfrm>
        </p:spPr>
        <p:txBody>
          <a:bodyPr anchor="b"/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3044" y="5025053"/>
            <a:ext cx="4681330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77D147AD-3B0C-4B21-AE3D-178E0B7E3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73044" y="5431223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="" xmlns:a16="http://schemas.microsoft.com/office/drawing/2014/main" id="{6EB09218-D127-4641-A366-94360A951A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73044" y="5817586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="" xmlns:a16="http://schemas.microsoft.com/office/drawing/2014/main" id="{B9C42B1D-23D7-46D7-A8E3-6667AC7EFB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3044" y="6203950"/>
            <a:ext cx="4683095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93038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88D655-4406-4239-85EC-50C2308745AA}"/>
              </a:ext>
            </a:extLst>
          </p:cNvPr>
          <p:cNvSpPr/>
          <p:nvPr userDrawn="1"/>
        </p:nvSpPr>
        <p:spPr>
          <a:xfrm>
            <a:off x="145004" y="135743"/>
            <a:ext cx="11909425" cy="6584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7190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014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=""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8606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 Cop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>
            <a:extLst>
              <a:ext uri="{FF2B5EF4-FFF2-40B4-BE49-F238E27FC236}">
                <a16:creationId xmlns=""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77678" y="136525"/>
            <a:ext cx="5676382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83D56AE9-6D9F-474C-A5AA-1064B66023B2}"/>
              </a:ext>
            </a:extLst>
          </p:cNvPr>
          <p:cNvGrpSpPr/>
          <p:nvPr userDrawn="1"/>
        </p:nvGrpSpPr>
        <p:grpSpPr>
          <a:xfrm>
            <a:off x="5277678" y="0"/>
            <a:ext cx="5676381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25FC2C23-C626-4C00-83A4-E40C9C7E8F5A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06E2D5A7-6879-488F-81C7-1B8BA84D430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3"/>
            <a:ext cx="5085650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CA47B37-80B0-5A4F-BDC3-DE42D5B2D34F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=""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=""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=""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A6AC2DF-47CD-A743-A120-FBE75B801CF3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=""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=""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7E0F6BC-FBF2-3048-B833-61609739028C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=""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=""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D0B0310F-833E-864C-9FB7-B2B2A6714808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=""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=""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243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=""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243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F906D597-BA39-4C4D-833F-CC0EE989B51C}"/>
              </a:ext>
            </a:extLst>
          </p:cNvPr>
          <p:cNvSpPr/>
          <p:nvPr userDrawn="1"/>
        </p:nvSpPr>
        <p:spPr>
          <a:xfrm>
            <a:off x="9157648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=""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5482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=""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5523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=""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5523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="" xmlns:a16="http://schemas.microsoft.com/office/drawing/2014/main" id="{40C2B055-E680-DE47-949A-41B3A5A9204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3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5E3B0AD5-3645-8443-891F-C0E1D9763D7A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=""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=""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=""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BE9B724A-B58C-CD4D-8980-C0DFE08B79B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=""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=""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28894D68-6E31-8646-BFD7-2C0D8C4CD961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=""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=""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=""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=""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F886979D-82A3-4A80-B7D8-1411156740B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25A4C3AA-BB58-4285-A38D-608FB501AC1D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BBB9E9C3-2013-4B62-89A6-8A4B0F2A884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E4564187-7B7F-4203-BE0E-B2085E4F1869}"/>
              </a:ext>
            </a:extLst>
          </p:cNvPr>
          <p:cNvSpPr/>
          <p:nvPr userDrawn="1"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69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69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4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5F5735D3-1D9F-7543-95B4-59FA78EE1633}"/>
              </a:ext>
            </a:extLst>
          </p:cNvPr>
          <p:cNvSpPr/>
          <p:nvPr userDrawn="1"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=""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=""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=""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4AD89EB4-58FE-9C45-AF3E-821DBB1186EC}"/>
              </a:ext>
            </a:extLst>
          </p:cNvPr>
          <p:cNvSpPr/>
          <p:nvPr userDrawn="1"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=""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=""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832E783B-B6C5-C74B-8CB2-1421AF723973}"/>
              </a:ext>
            </a:extLst>
          </p:cNvPr>
          <p:cNvSpPr/>
          <p:nvPr userDrawn="1"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=""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=""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=""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4E4FB0C7-5FAE-064C-B022-6C6F1429F789}"/>
              </a:ext>
            </a:extLst>
          </p:cNvPr>
          <p:cNvSpPr/>
          <p:nvPr userDrawn="1"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=""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=""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=""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=""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58BDD832-2CD9-45D2-AC4D-DD00EFA5A22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AB47021E-0309-4638-9D02-AE2A45E2C5D1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2B8E8D6F-D64D-4B85-AA51-BDA9EF959E3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0">
            <a:extLst>
              <a:ext uri="{FF2B5EF4-FFF2-40B4-BE49-F238E27FC236}">
                <a16:creationId xmlns=""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10" name="Picture Placeholder 22">
            <a:extLst>
              <a:ext uri="{FF2B5EF4-FFF2-40B4-BE49-F238E27FC236}">
                <a16:creationId xmlns=""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4FA88889-2E09-4B26-90FB-497460180E61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EB70E5C8-5074-4D5F-9EBD-E5E49462D138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7144162-C52D-4D13-B080-38B1B0F6CBC6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1767593"/>
            <a:ext cx="3863221" cy="2595353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Emphasized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="" xmlns:a16="http://schemas.microsoft.com/office/drawing/2014/main" id="{5C5C3D10-5CD7-421D-B7BB-581518EF00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790D010-2852-DE49-BD36-340D6725D1D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=""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=""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54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=""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54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C5D02C68-EB7D-E044-99A9-658364A3B2F0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=""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62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=""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962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45962E1D-1D13-2B48-9F3B-CE31039DD236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=""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=""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71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271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="" xmlns:a16="http://schemas.microsoft.com/office/drawing/2014/main" id="{10C57817-9ECE-F147-BBDB-760FAF41C8E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6BF466B-33BA-42AC-AFB2-51FC72C2FA45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4A5CDF3-277F-457A-90F6-C20C9F0EF716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1509F7B-15BA-44E2-85A9-A5A242FAF0E0}"/>
              </a:ext>
            </a:extLst>
          </p:cNvPr>
          <p:cNvSpPr/>
          <p:nvPr userDrawn="1"/>
        </p:nvSpPr>
        <p:spPr>
          <a:xfrm rot="5400000">
            <a:off x="8144030" y="2810031"/>
            <a:ext cx="6858000" cy="123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F5B127E-AB96-49E0-8307-05174D7A6231}"/>
              </a:ext>
            </a:extLst>
          </p:cNvPr>
          <p:cNvSpPr txBox="1"/>
          <p:nvPr userDrawn="1"/>
        </p:nvSpPr>
        <p:spPr>
          <a:xfrm>
            <a:off x="11034141" y="5994000"/>
            <a:ext cx="1077777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2400" b="1" spc="-150" baseline="0" noProof="0" dirty="0">
                <a:solidFill>
                  <a:schemeClr val="accent1"/>
                </a:solidFill>
              </a:rPr>
              <a:t>Contoso</a:t>
            </a:r>
            <a:r>
              <a:rPr lang="en-US" sz="2400" b="1" spc="-15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400" b="1" spc="-15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 b="0" spc="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Pharmaceuticals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50" r:id="rId17"/>
    <p:sldLayoutId id="2147483652" r:id="rId18"/>
    <p:sldLayoutId id="2147483656" r:id="rId19"/>
    <p:sldLayoutId id="2147483657" r:id="rId20"/>
    <p:sldLayoutId id="2147483653" r:id="rId21"/>
    <p:sldLayoutId id="2147483677" r:id="rId22"/>
    <p:sldLayoutId id="2147483678" r:id="rId23"/>
    <p:sldLayoutId id="2147483654" r:id="rId24"/>
    <p:sldLayoutId id="2147483655" r:id="rId25"/>
    <p:sldLayoutId id="2147483660" r:id="rId26"/>
    <p:sldLayoutId id="2147483675" r:id="rId27"/>
    <p:sldLayoutId id="2147483676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sv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svg"/><Relationship Id="rId5" Type="http://schemas.openxmlformats.org/officeDocument/2006/relationships/image" Target="../media/image11.png"/><Relationship Id="rId10" Type="http://schemas.openxmlformats.org/officeDocument/2006/relationships/image" Target="../media/image4.png"/><Relationship Id="rId4" Type="http://schemas.openxmlformats.org/officeDocument/2006/relationships/image" Target="../media/image16.sv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11" Type="http://schemas.openxmlformats.org/officeDocument/2006/relationships/image" Target="../media/image17.jpeg"/><Relationship Id="rId5" Type="http://schemas.openxmlformats.org/officeDocument/2006/relationships/image" Target="../media/image11.png"/><Relationship Id="rId10" Type="http://schemas.openxmlformats.org/officeDocument/2006/relationships/image" Target="../media/image27.svg"/><Relationship Id="rId4" Type="http://schemas.openxmlformats.org/officeDocument/2006/relationships/image" Target="../media/image23.sv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2.svg"/><Relationship Id="rId5" Type="http://schemas.openxmlformats.org/officeDocument/2006/relationships/image" Target="../media/image20.png"/><Relationship Id="rId4" Type="http://schemas.openxmlformats.org/officeDocument/2006/relationships/image" Target="../media/image16.svg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tethescope and arms showing a medical professional taking a patient's blood pressure.  Picture includes blood pressure machine and clipboard.">
            <a:extLst>
              <a:ext uri="{FF2B5EF4-FFF2-40B4-BE49-F238E27FC236}">
                <a16:creationId xmlns="" xmlns:a16="http://schemas.microsoft.com/office/drawing/2014/main" id="{4414D423-B276-4148-A337-5693724BB04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525" y="136525"/>
            <a:ext cx="11909425" cy="6584950"/>
          </a:xfrm>
        </p:spPr>
      </p:pic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817B6E89-6474-4AB4-90D5-2C2FB4120F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2BFEB6-F40E-4219-9AA6-8A27C2E8899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C.O.D.E. HACK 2020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4DB1EEC-D590-4C80-ABB7-362BBE1F5A1B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r>
              <a:rPr lang="en-US" dirty="0"/>
              <a:t>By Harpuneet Singh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C9B0FB2-7357-4302-82D6-6D3353A7D25D}"/>
              </a:ext>
            </a:extLst>
          </p:cNvPr>
          <p:cNvSpPr txBox="1"/>
          <p:nvPr/>
        </p:nvSpPr>
        <p:spPr bwMode="black">
          <a:xfrm>
            <a:off x="9228403" y="344840"/>
            <a:ext cx="1577974" cy="513712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3200" b="1" spc="-150" dirty="0">
                <a:solidFill>
                  <a:schemeClr val="bg1"/>
                </a:solidFill>
              </a:rPr>
              <a:t>H.A.R.P.</a:t>
            </a:r>
            <a:r>
              <a:rPr lang="en-US" sz="3200" b="1" spc="-150" baseline="0" dirty="0">
                <a:solidFill>
                  <a:schemeClr val="bg1"/>
                </a:solidFill>
              </a:rPr>
              <a:t/>
            </a:r>
            <a:br>
              <a:rPr lang="en-US" sz="3200" b="1" spc="-150" baseline="0" dirty="0">
                <a:solidFill>
                  <a:schemeClr val="bg1"/>
                </a:solidFill>
              </a:rPr>
            </a:br>
            <a:r>
              <a:rPr lang="en-US" sz="1500" b="0" spc="0" baseline="0" dirty="0">
                <a:solidFill>
                  <a:schemeClr val="bg1"/>
                </a:solidFill>
              </a:rPr>
              <a:t>Pharmaceuticals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rial image of computer laptop keyboard and clipboard with form on it.  Also contains hands folded.">
            <a:extLst>
              <a:ext uri="{FF2B5EF4-FFF2-40B4-BE49-F238E27FC236}">
                <a16:creationId xmlns="" xmlns:a16="http://schemas.microsoft.com/office/drawing/2014/main" id="{3E7237D6-2D71-4A63-9CB5-8ADCB63FC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7678" y="136525"/>
            <a:ext cx="5676382" cy="6584950"/>
          </a:xfr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70550D9-B72F-46D0-B3A1-179DADF002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r>
              <a:rPr lang="en-US" dirty="0"/>
              <a:t>My Name is Harpuneet Singh.</a:t>
            </a:r>
          </a:p>
          <a:p>
            <a:r>
              <a:rPr lang="en-US" dirty="0"/>
              <a:t>I study in </a:t>
            </a:r>
            <a:r>
              <a:rPr lang="en-US" dirty="0" smtClean="0"/>
              <a:t>grade</a:t>
            </a:r>
            <a:r>
              <a:rPr lang="en-US" dirty="0" smtClean="0"/>
              <a:t> 10.</a:t>
            </a:r>
            <a:endParaRPr lang="en-US" dirty="0"/>
          </a:p>
          <a:p>
            <a:r>
              <a:rPr lang="en-US" dirty="0"/>
              <a:t>And today I am here to share with u my ideas about healthcare and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92BBB36-C680-4383-8782-A6B753486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1177" y="5789653"/>
            <a:ext cx="963251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1637344"/>
          </a:xfrm>
        </p:spPr>
        <p:txBody>
          <a:bodyPr/>
          <a:lstStyle/>
          <a:p>
            <a:r>
              <a:rPr lang="en-US" dirty="0"/>
              <a:t>The Problem</a:t>
            </a:r>
            <a:br>
              <a:rPr lang="en-US" dirty="0"/>
            </a:br>
            <a:r>
              <a:rPr lang="en-US" sz="2000" dirty="0">
                <a:latin typeface="+mn-lt"/>
              </a:rPr>
              <a:t>Our  brightest  hopes  of surviving  through  this  pandemic  is  to  create  a  vaccine  affective  against  the </a:t>
            </a:r>
            <a:r>
              <a:rPr lang="en-US" sz="2000" dirty="0" err="1">
                <a:latin typeface="+mn-lt"/>
              </a:rPr>
              <a:t>Sars-Cov</a:t>
            </a:r>
            <a:r>
              <a:rPr lang="en-US" sz="2000" dirty="0">
                <a:latin typeface="+mn-lt"/>
              </a:rPr>
              <a:t> 2.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However  making  the vaccine  isn’t  the  only problem.  The  distribution  of  the vaccine and the “Who gets when”  is  also likely to be a problem. We have significantly decreased production in each area and vaccine development is unlikely to be any different. Even with full steam our factories can only produce so many  vaccines. </a:t>
            </a:r>
            <a:endParaRPr lang="en-US" dirty="0"/>
          </a:p>
        </p:txBody>
      </p:sp>
      <p:pic>
        <p:nvPicPr>
          <p:cNvPr id="41" name="Picture Placeholder 40" descr="Downward trend icon">
            <a:extLst>
              <a:ext uri="{FF2B5EF4-FFF2-40B4-BE49-F238E27FC236}">
                <a16:creationId xmlns="" xmlns:a16="http://schemas.microsoft.com/office/drawing/2014/main" id="{B811075A-E743-458A-83DD-C9C3924D79D2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Distribution to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0BC44B71-63BE-418A-A82A-6440202620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800" y="4611580"/>
            <a:ext cx="1620000" cy="720000"/>
          </a:xfrm>
        </p:spPr>
        <p:txBody>
          <a:bodyPr/>
          <a:lstStyle/>
          <a:p>
            <a:r>
              <a:rPr lang="en-US" dirty="0" smtClean="0"/>
              <a:t>The task of effectively distributing the vaccine to high risks groups is a mammoth task and unlikely to be executed successfully by 1 person but can be handled easily by the AI</a:t>
            </a:r>
            <a:endParaRPr lang="en-US" dirty="0"/>
          </a:p>
          <a:p>
            <a:endParaRPr lang="en-US" dirty="0"/>
          </a:p>
        </p:txBody>
      </p:sp>
      <p:pic>
        <p:nvPicPr>
          <p:cNvPr id="43" name="Picture Placeholder 42" descr="Coins icon">
            <a:extLst>
              <a:ext uri="{FF2B5EF4-FFF2-40B4-BE49-F238E27FC236}">
                <a16:creationId xmlns="" xmlns:a16="http://schemas.microsoft.com/office/drawing/2014/main" id="{869A15CA-3DF8-417D-B9D8-F994D15851B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613138" y="3962154"/>
            <a:ext cx="1620000" cy="360000"/>
          </a:xfrm>
        </p:spPr>
        <p:txBody>
          <a:bodyPr/>
          <a:lstStyle/>
          <a:p>
            <a:r>
              <a:rPr lang="en-US" dirty="0"/>
              <a:t>Financial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AA64044E-682B-419B-AB70-118D0597C6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A lot of capital will need to be invested by the government to set up plants and factories to safely produce the vaccine</a:t>
            </a:r>
          </a:p>
        </p:txBody>
      </p:sp>
      <p:pic>
        <p:nvPicPr>
          <p:cNvPr id="45" name="Picture Placeholder 44" descr="Handshake icon">
            <a:extLst>
              <a:ext uri="{FF2B5EF4-FFF2-40B4-BE49-F238E27FC236}">
                <a16:creationId xmlns="" xmlns:a16="http://schemas.microsoft.com/office/drawing/2014/main" id="{D18F8380-4F68-4979-BEC0-C897519AD437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Trust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59357458-973E-473B-B43E-428D949A39C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The people will need to trust the government to distribute the vaccine indiscriminately.</a:t>
            </a:r>
          </a:p>
        </p:txBody>
      </p:sp>
      <p:pic>
        <p:nvPicPr>
          <p:cNvPr id="47" name="Picture Placeholder 46" descr="Tag icon">
            <a:extLst>
              <a:ext uri="{FF2B5EF4-FFF2-40B4-BE49-F238E27FC236}">
                <a16:creationId xmlns="" xmlns:a16="http://schemas.microsoft.com/office/drawing/2014/main" id="{3B1C03DA-0209-4A1A-96AE-B3FF2B5F7533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820792B4-5A57-43A7-8C75-3B4261EE8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The cost of the vaccine will decide a lot of things and if a roadmap is not laid for the distribution of the vaccine then it is unlikely that the poor will receive it.</a:t>
            </a:r>
          </a:p>
          <a:p>
            <a:endParaRPr lang="en-US" dirty="0"/>
          </a:p>
        </p:txBody>
      </p:sp>
      <p:pic>
        <p:nvPicPr>
          <p:cNvPr id="49" name="Picture Placeholder 48" descr="Bar chart icon">
            <a:extLst>
              <a:ext uri="{FF2B5EF4-FFF2-40B4-BE49-F238E27FC236}">
                <a16:creationId xmlns="" xmlns:a16="http://schemas.microsoft.com/office/drawing/2014/main" id="{B216FC82-4CDA-4982-85CF-C693A432A28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4FD8E4F9-1B84-4707-95BE-9EC53D7ACB9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If private companies get the license to sell the vaccines they may charge huge margins to earn profits since wealthy people will pay for it.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279E495-0BD4-426B-909E-18FDE27BDE66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E3C2AD0-69AA-45C7-8CAC-BEFFB6E38E2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091177" y="5789653"/>
            <a:ext cx="963251" cy="5364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" y="3884247"/>
            <a:ext cx="2500923" cy="898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Groups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Teacher pointing at board icon">
            <a:extLst>
              <a:ext uri="{FF2B5EF4-FFF2-40B4-BE49-F238E27FC236}">
                <a16:creationId xmlns="" xmlns:a16="http://schemas.microsoft.com/office/drawing/2014/main" id="{EF145220-68FE-4BC3-8DF6-074CABEAC09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D5F34C1-576F-4BF7-8C9C-D507F213A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Prioritize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FBE93992-F65E-48D7-971D-FA51E969BE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People over the age of 65 and with chronic diseases will be prioritized since they have the highest mortality rates</a:t>
            </a:r>
          </a:p>
        </p:txBody>
      </p:sp>
      <p:pic>
        <p:nvPicPr>
          <p:cNvPr id="29" name="Picture Placeholder 28" descr="Lecturer at podium icon">
            <a:extLst>
              <a:ext uri="{FF2B5EF4-FFF2-40B4-BE49-F238E27FC236}">
                <a16:creationId xmlns="" xmlns:a16="http://schemas.microsoft.com/office/drawing/2014/main" id="{344FCB42-636B-4918-8866-D50ACA206D8C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8CB0B4A0-79F2-4CB5-BBB6-FEEBD846525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Decision Making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66810F29-B4A6-4A97-903D-F931D52ACA7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Takes the painful question out of biased hands</a:t>
            </a:r>
          </a:p>
        </p:txBody>
      </p:sp>
      <p:pic>
        <p:nvPicPr>
          <p:cNvPr id="31" name="Picture Placeholder 30" descr="Coins icon">
            <a:extLst>
              <a:ext uri="{FF2B5EF4-FFF2-40B4-BE49-F238E27FC236}">
                <a16:creationId xmlns="" xmlns:a16="http://schemas.microsoft.com/office/drawing/2014/main" id="{A1AA205C-54CC-4A28-9B43-520D5A97DD7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68053976-DF5A-4CE2-94FB-5F70C9064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Cost and Distribution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89256EF6-3CDE-4ADE-8753-BF5040E3C65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93518" y="4603237"/>
            <a:ext cx="1620000" cy="720000"/>
          </a:xfrm>
        </p:spPr>
        <p:txBody>
          <a:bodyPr/>
          <a:lstStyle/>
          <a:p>
            <a:r>
              <a:rPr lang="en-US" dirty="0"/>
              <a:t>With a pre planned roadmap the government will be able to keep prices low and distribution constant.</a:t>
            </a:r>
          </a:p>
        </p:txBody>
      </p:sp>
      <p:pic>
        <p:nvPicPr>
          <p:cNvPr id="21" name="Picture Placeholder 20" descr="Image of digital blood sugar machine and an empty bottle of test strips turned on its side.">
            <a:extLst>
              <a:ext uri="{FF2B5EF4-FFF2-40B4-BE49-F238E27FC236}">
                <a16:creationId xmlns="" xmlns:a16="http://schemas.microsoft.com/office/drawing/2014/main" id="{F4941105-96AE-42F4-A7DC-B53030B8531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856BDBEA-2EB9-46A6-9498-C171B6423C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 bwMode="ltGray"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C2754AEE-CBBA-41D9-960E-3119BC1B8D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F28FED25-4DDC-4D72-A54E-3E227B42031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r>
              <a:rPr lang="en-US" dirty="0"/>
              <a:t>Have an AI plan logically on creating a roadmap for the “Who gets when” based on accurate information and statistics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AC56742-19D8-44E2-B83B-6919B71FAF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91177" y="5789653"/>
            <a:ext cx="963251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 descr="Bullseye icon">
            <a:extLst>
              <a:ext uri="{FF2B5EF4-FFF2-40B4-BE49-F238E27FC236}">
                <a16:creationId xmlns="" xmlns:a16="http://schemas.microsoft.com/office/drawing/2014/main" id="{146C3774-1A16-4CEA-B0D9-21F4D70DD683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4D1680A-25DD-42DD-B066-2294665CF2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Accurate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1FBEF8A3-3B79-4A1D-83CE-3501D6E1EC5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AI judges based on figures updated in real time and previous records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3" name="Picture Placeholder 32" descr="Lecturer at podium icon">
            <a:extLst>
              <a:ext uri="{FF2B5EF4-FFF2-40B4-BE49-F238E27FC236}">
                <a16:creationId xmlns="" xmlns:a16="http://schemas.microsoft.com/office/drawing/2014/main" id="{34FE467F-DFCB-454B-9B3B-9C4BF433B3C6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F157E51-898F-41B4-8235-6C34BBCD749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Clear Decisions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8724B20D-50EC-427F-9E2C-81625A7AC44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The roadmap ahead is not yet clear to the public and thus having an AI will solve the confusion</a:t>
            </a:r>
          </a:p>
        </p:txBody>
      </p:sp>
      <p:pic>
        <p:nvPicPr>
          <p:cNvPr id="35" name="Picture Placeholder 34" descr="Network icon">
            <a:extLst>
              <a:ext uri="{FF2B5EF4-FFF2-40B4-BE49-F238E27FC236}">
                <a16:creationId xmlns="" xmlns:a16="http://schemas.microsoft.com/office/drawing/2014/main" id="{7AF56B60-D53D-40A4-82F9-B1DEB9644A3D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6FDE267D-5AD5-4C76-A976-43EDB64DB1F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Rooted in Fact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DF58DB01-FA52-44DB-A820-8E4A194D9F8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The AI will make only logical decisions and will do what is best for the country</a:t>
            </a:r>
          </a:p>
        </p:txBody>
      </p:sp>
      <p:pic>
        <p:nvPicPr>
          <p:cNvPr id="37" name="Picture Placeholder 36" descr="Megaphone icon">
            <a:extLst>
              <a:ext uri="{FF2B5EF4-FFF2-40B4-BE49-F238E27FC236}">
                <a16:creationId xmlns="" xmlns:a16="http://schemas.microsoft.com/office/drawing/2014/main" id="{1701A2E9-D331-4627-A32A-658F1BDB82EF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DDC6D72-DCF6-41AE-B39D-609AE438F22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Unbiased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A1B6F490-8CEC-444D-ADC0-E8B315EA3B5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The AI will not have political, religious and gender biases and thus is fair to all</a:t>
            </a:r>
          </a:p>
        </p:txBody>
      </p:sp>
      <p:pic>
        <p:nvPicPr>
          <p:cNvPr id="28" name="Picture Placeholder 27" descr="Arm and blood pressure machine reading scale">
            <a:extLst>
              <a:ext uri="{FF2B5EF4-FFF2-40B4-BE49-F238E27FC236}">
                <a16:creationId xmlns="" xmlns:a16="http://schemas.microsoft.com/office/drawing/2014/main" id="{4B4A8784-FED8-4626-8883-762E38E9655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C737364B-3FFB-4CAE-B936-630FCC5E93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7151843" y="2919259"/>
            <a:ext cx="3292473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9D4394E-B587-4CD9-96D1-650A82CA0197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Product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C154CB10-3BB7-4C3D-9275-80A6E79BD7C8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r>
              <a:rPr lang="en-US" dirty="0"/>
              <a:t>A prototype AI which selects when people get the vaccine based on mortality rate figures and related data.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0431BB-7E59-4D2E-B4E7-CA454CF9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0C8595C-B5A8-4961-8224-61651DC860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91177" y="5789653"/>
            <a:ext cx="963251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1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Eye checking machine used at optomotrists office with the patient chair in background and a hand under the machine.">
            <a:extLst>
              <a:ext uri="{FF2B5EF4-FFF2-40B4-BE49-F238E27FC236}">
                <a16:creationId xmlns="" xmlns:a16="http://schemas.microsoft.com/office/drawing/2014/main" id="{C675E008-A5DF-4639-84DF-6071C1580B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Picture Placeholder 7" descr="Arial image of laptop computer keyboard and an arm resting on the table">
            <a:extLst>
              <a:ext uri="{FF2B5EF4-FFF2-40B4-BE49-F238E27FC236}">
                <a16:creationId xmlns="" xmlns:a16="http://schemas.microsoft.com/office/drawing/2014/main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6641052" y="136525"/>
            <a:ext cx="4313008" cy="6584950"/>
          </a:xfr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C4C820F-048F-4850-8903-A21A509419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Open and Unbiased </a:t>
            </a:r>
            <a:br>
              <a:rPr lang="en-US" dirty="0"/>
            </a:br>
            <a:r>
              <a:rPr lang="en-US" dirty="0"/>
              <a:t>Vaccine</a:t>
            </a:r>
            <a:br>
              <a:rPr lang="en-US" dirty="0"/>
            </a:br>
            <a:r>
              <a:rPr lang="en-US" dirty="0"/>
              <a:t>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6</a:t>
            </a:fld>
            <a:endParaRPr lang="en-US" b="1" i="1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E025462-BFE7-4AE8-B959-A79D60EBC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1177" y="5789653"/>
            <a:ext cx="963251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11B054-7855-4114-9BCE-0130BF9C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129710F-626E-47E6-9916-873AC71C72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1" name="Picture Placeholder 20" descr="Teacher pointing at screen icon">
            <a:extLst>
              <a:ext uri="{FF2B5EF4-FFF2-40B4-BE49-F238E27FC236}">
                <a16:creationId xmlns="" xmlns:a16="http://schemas.microsoft.com/office/drawing/2014/main" id="{29F61CCC-B375-46FD-AC69-F11C1EB5757F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C623989-3B52-4E3D-A635-D939C417B6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93B7F5F9-AC4C-4CA4-ABAB-271F6B44A0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Research about the statistics and vulnerability for the AI</a:t>
            </a:r>
          </a:p>
          <a:p>
            <a:endParaRPr lang="en-US" dirty="0"/>
          </a:p>
        </p:txBody>
      </p:sp>
      <p:pic>
        <p:nvPicPr>
          <p:cNvPr id="23" name="Picture Placeholder 22" descr="Group of people icon">
            <a:extLst>
              <a:ext uri="{FF2B5EF4-FFF2-40B4-BE49-F238E27FC236}">
                <a16:creationId xmlns="" xmlns:a16="http://schemas.microsoft.com/office/drawing/2014/main" id="{E25DFC4C-7C37-49B1-B6A5-9145D8251251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1FE4ACF-78F8-4143-A8FF-BB1CAF035F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Finance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A71739BB-184A-4F2F-A194-E2AC5447261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Resources to fund the research and the coding</a:t>
            </a:r>
          </a:p>
        </p:txBody>
      </p:sp>
      <p:pic>
        <p:nvPicPr>
          <p:cNvPr id="25" name="Picture Placeholder 24" descr="Repeat icon">
            <a:extLst>
              <a:ext uri="{FF2B5EF4-FFF2-40B4-BE49-F238E27FC236}">
                <a16:creationId xmlns="" xmlns:a16="http://schemas.microsoft.com/office/drawing/2014/main" id="{A959DDB7-1BF9-4963-9901-AE8A8DFB830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1F1C8737-2F2E-4041-B588-265FBBB0817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Invest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76E85709-7A8D-448D-80D2-31C8C1E22A7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Investments by different governments to create a specialized version for their country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7D3768A-5307-49F8-B634-ACCA9B7C4886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62F4B35-BF91-4B37-91A7-2AAAEF1C6F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91177" y="5789653"/>
            <a:ext cx="963251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6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9C63017-63FC-416C-BF6F-C66AB44E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8</a:t>
            </a:fld>
            <a:endParaRPr lang="en-US" b="1" i="1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E4A8973-4F6C-4BD3-946A-720F4A6AD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A19A85BC-779C-418E-AE44-7D73AB2E2A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Harpuneet Singh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97A734AE-D8E1-44EE-93DA-530AEB498B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Team Number- 126016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B318145-E14E-4E5E-8357-01E3EAF34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177" y="5789653"/>
            <a:ext cx="963251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8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8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31B0C1"/>
      </a:accent1>
      <a:accent2>
        <a:srgbClr val="CB488B"/>
      </a:accent2>
      <a:accent3>
        <a:srgbClr val="BC9230"/>
      </a:accent3>
      <a:accent4>
        <a:srgbClr val="126974"/>
      </a:accent4>
      <a:accent5>
        <a:srgbClr val="C13131"/>
      </a:accent5>
      <a:accent6>
        <a:srgbClr val="8E8016"/>
      </a:accent6>
      <a:hlink>
        <a:srgbClr val="31B0C1"/>
      </a:hlink>
      <a:folHlink>
        <a:srgbClr val="31B0C1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TF89652269_Healthcare pitch deck_RVA_v5" id="{131D69DF-5A4C-4D7D-9CA6-F5F98F0CBF64}" vid="{02C95288-9555-411A-9D92-BD9F03F3A2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0A2AAC-D70B-4233-9389-268D689677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FFFEA1C-4D28-422A-816B-51B2F61D85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2D1CBC-A6D2-4C27-A0DD-244AE04E3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pitch deck</Template>
  <TotalTime>177</TotalTime>
  <Words>412</Words>
  <Application>Microsoft Office PowerPoint</Application>
  <PresentationFormat>Custom</PresentationFormat>
  <Paragraphs>63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C.O.D.E. HACK 2020 FINAL PROJECT</vt:lpstr>
      <vt:lpstr>About Me</vt:lpstr>
      <vt:lpstr>The Problem Our  brightest  hopes  of surviving  through  this  pandemic  is  to  create  a  vaccine  affective  against  the Sars-Cov 2. However  making  the vaccine  isn’t  the  only problem.  The  distribution  of  the vaccine and the “Who gets when”  is  also likely to be a problem. We have significantly decreased production in each area and vaccine development is unlikely to be any different. Even with full steam our factories can only produce so many  vaccines. </vt:lpstr>
      <vt:lpstr>Solution</vt:lpstr>
      <vt:lpstr>Product</vt:lpstr>
      <vt:lpstr>Open and Unbiased  Vaccine Distribution</vt:lpstr>
      <vt:lpstr>Business Model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C.O.D.E. HACK 2020 FINAL PROJECT</dc:title>
  <dc:creator>Harpuneet Singh</dc:creator>
  <cp:lastModifiedBy>Harpuneet Singh</cp:lastModifiedBy>
  <cp:revision>31</cp:revision>
  <dcterms:created xsi:type="dcterms:W3CDTF">2020-08-23T13:29:58Z</dcterms:created>
  <dcterms:modified xsi:type="dcterms:W3CDTF">2020-08-24T07:51:31Z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