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0" r:id="rId2"/>
    <p:sldId id="27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2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90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9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83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61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6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6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2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0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3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5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A4BA7-03FC-41CD-9311-93A1102DCB78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EDC66A-1136-46A8-A4FA-CEBD65F76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55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F2C18E-6B88-2F96-1367-0F70A7FB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9" y="161030"/>
            <a:ext cx="10157443" cy="471574"/>
          </a:xfrm>
        </p:spPr>
        <p:txBody>
          <a:bodyPr>
            <a:normAutofit/>
          </a:bodyPr>
          <a:lstStyle/>
          <a:p>
            <a:r>
              <a:rPr lang="en-US" sz="2400" dirty="0"/>
              <a:t>Best Performing Li-on Mining’s From Jan - Jun 2019</a:t>
            </a:r>
            <a:endParaRPr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48B07-974A-C83F-881F-6CCD30177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697" y="754602"/>
            <a:ext cx="3630698" cy="349579"/>
          </a:xfrm>
        </p:spPr>
        <p:txBody>
          <a:bodyPr>
            <a:normAutofit fontScale="92500" lnSpcReduction="20000"/>
          </a:bodyPr>
          <a:lstStyle/>
          <a:p>
            <a:r>
              <a:rPr lang="en-IN" sz="2000" b="1" i="0" dirty="0">
                <a:solidFill>
                  <a:schemeClr val="accent2"/>
                </a:solidFill>
                <a:effectLst/>
                <a:latin typeface="-apple-system"/>
              </a:rPr>
              <a:t>Albemarle Corporation (ALB)</a:t>
            </a:r>
            <a:endParaRPr lang="en-IN" sz="2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35BDB-48EE-8870-0CED-47E5EF15B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696" y="1226179"/>
            <a:ext cx="3630699" cy="4985777"/>
          </a:xfrm>
        </p:spPr>
        <p:txBody>
          <a:bodyPr>
            <a:normAutofit/>
          </a:bodyPr>
          <a:lstStyle/>
          <a:p>
            <a:r>
              <a:rPr lang="en-IN" sz="2000" b="1" dirty="0"/>
              <a:t>Key Trend</a:t>
            </a:r>
            <a:r>
              <a:rPr lang="en-IN" sz="2000" dirty="0"/>
              <a:t>: Strong demand for lithium-ion batteries, strategic partnerships.</a:t>
            </a:r>
          </a:p>
          <a:p>
            <a:r>
              <a:rPr lang="en-IN" sz="2000" b="1" dirty="0"/>
              <a:t>Reason</a:t>
            </a:r>
            <a:r>
              <a:rPr lang="en-IN" sz="2000" dirty="0"/>
              <a:t>: Expansion in lithium production and favourable market conditions.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5268BA-4379-FD2A-93DD-AE0C200440AB}"/>
              </a:ext>
            </a:extLst>
          </p:cNvPr>
          <p:cNvSpPr txBox="1">
            <a:spLocks/>
          </p:cNvSpPr>
          <p:nvPr/>
        </p:nvSpPr>
        <p:spPr>
          <a:xfrm>
            <a:off x="286269" y="3904621"/>
            <a:ext cx="3630698" cy="349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accent2"/>
                </a:solidFill>
                <a:latin typeface="-apple-system"/>
              </a:rPr>
              <a:t>SQM</a:t>
            </a:r>
            <a:endParaRPr lang="en-IN" sz="2000" dirty="0">
              <a:solidFill>
                <a:schemeClr val="accent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2AB8E68-04F3-E69E-F9BE-7CA1FC06B0A8}"/>
              </a:ext>
            </a:extLst>
          </p:cNvPr>
          <p:cNvSpPr txBox="1">
            <a:spLocks/>
          </p:cNvSpPr>
          <p:nvPr/>
        </p:nvSpPr>
        <p:spPr>
          <a:xfrm>
            <a:off x="376695" y="4489988"/>
            <a:ext cx="3630699" cy="498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Key Trend</a:t>
            </a:r>
            <a:r>
              <a:rPr lang="en-IN" dirty="0"/>
              <a:t>: Increased production capacity, strong global demand.</a:t>
            </a:r>
          </a:p>
          <a:p>
            <a:r>
              <a:rPr lang="en-IN" b="1" dirty="0"/>
              <a:t>Reason</a:t>
            </a:r>
            <a:r>
              <a:rPr lang="en-IN" dirty="0"/>
              <a:t>: Efficient production processes and Strategic investments.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B4DC30-4DDE-254E-1317-066427FE7817}"/>
              </a:ext>
            </a:extLst>
          </p:cNvPr>
          <p:cNvSpPr txBox="1">
            <a:spLocks/>
          </p:cNvSpPr>
          <p:nvPr/>
        </p:nvSpPr>
        <p:spPr>
          <a:xfrm>
            <a:off x="4280651" y="724951"/>
            <a:ext cx="3630698" cy="349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2"/>
                </a:solidFill>
              </a:rPr>
              <a:t>GanFeng</a:t>
            </a:r>
            <a:r>
              <a:rPr lang="en-US" sz="2000" dirty="0">
                <a:solidFill>
                  <a:schemeClr val="accent2"/>
                </a:solidFill>
              </a:rPr>
              <a:t> Lithium</a:t>
            </a:r>
            <a:endParaRPr lang="en-IN" sz="2000" dirty="0">
              <a:solidFill>
                <a:schemeClr val="accent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057CE7E-2C96-8505-F240-AF3153CF1D3B}"/>
              </a:ext>
            </a:extLst>
          </p:cNvPr>
          <p:cNvSpPr txBox="1">
            <a:spLocks/>
          </p:cNvSpPr>
          <p:nvPr/>
        </p:nvSpPr>
        <p:spPr>
          <a:xfrm>
            <a:off x="4280651" y="1131278"/>
            <a:ext cx="7278138" cy="155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Key Trend</a:t>
            </a:r>
            <a:r>
              <a:rPr lang="en-IN" dirty="0"/>
              <a:t>: Investments in low-cost projects, strategic acquisitions and demand for EV sector</a:t>
            </a:r>
          </a:p>
          <a:p>
            <a:r>
              <a:rPr lang="en-IN" b="1" dirty="0"/>
              <a:t>Reason</a:t>
            </a:r>
            <a:r>
              <a:rPr lang="en-IN" dirty="0"/>
              <a:t>: this was second largest producer, but due to Oversupply issues and higher productions it started downfall.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731BA-B87C-012F-9A85-4705109EF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82" y="2844495"/>
            <a:ext cx="6309155" cy="35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4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0F600BA-5118-D125-A1CE-41E54CEC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9" y="161030"/>
            <a:ext cx="10157443" cy="471574"/>
          </a:xfrm>
        </p:spPr>
        <p:txBody>
          <a:bodyPr>
            <a:normAutofit/>
          </a:bodyPr>
          <a:lstStyle/>
          <a:p>
            <a:r>
              <a:rPr lang="en-US" sz="2400" dirty="0"/>
              <a:t>Worst Performing Li-on Mining’s From Jan - Jun 2019</a:t>
            </a:r>
            <a:endParaRPr sz="240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3E9328D-CF1B-4915-C789-E8038994A7FD}"/>
              </a:ext>
            </a:extLst>
          </p:cNvPr>
          <p:cNvSpPr txBox="1">
            <a:spLocks/>
          </p:cNvSpPr>
          <p:nvPr/>
        </p:nvSpPr>
        <p:spPr>
          <a:xfrm>
            <a:off x="964940" y="3709155"/>
            <a:ext cx="3630698" cy="1932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solidFill>
                  <a:schemeClr val="accent2"/>
                </a:solidFill>
                <a:latin typeface="-apple-system"/>
              </a:rPr>
              <a:t>Key Trends Lead to Down Fall</a:t>
            </a:r>
            <a:endParaRPr lang="en-US" sz="1600" dirty="0"/>
          </a:p>
          <a:p>
            <a:r>
              <a:rPr lang="en-US" sz="1600" dirty="0"/>
              <a:t>Increased Competitions</a:t>
            </a:r>
          </a:p>
          <a:p>
            <a:r>
              <a:rPr lang="en-US" sz="1600" dirty="0"/>
              <a:t>Sales Expectation</a:t>
            </a:r>
          </a:p>
          <a:p>
            <a:r>
              <a:rPr lang="en-US" sz="1600" dirty="0"/>
              <a:t>Declining Demand</a:t>
            </a:r>
            <a:endParaRPr lang="en-IN" sz="1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A699437-0C40-7B7D-F1F1-096324554CEA}"/>
              </a:ext>
            </a:extLst>
          </p:cNvPr>
          <p:cNvSpPr txBox="1">
            <a:spLocks/>
          </p:cNvSpPr>
          <p:nvPr/>
        </p:nvSpPr>
        <p:spPr>
          <a:xfrm>
            <a:off x="990818" y="1506882"/>
            <a:ext cx="3578943" cy="132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Orocobre</a:t>
            </a:r>
            <a:r>
              <a:rPr lang="en-US" sz="1600" dirty="0"/>
              <a:t> Limited (ORE)</a:t>
            </a:r>
          </a:p>
          <a:p>
            <a:r>
              <a:rPr lang="en-US" sz="1600" dirty="0"/>
              <a:t>Galaxy Resources Limited (GRL)</a:t>
            </a:r>
          </a:p>
          <a:p>
            <a:r>
              <a:rPr lang="en-US" sz="1600" dirty="0"/>
              <a:t>Pilbara Minerals Limited (PLS)</a:t>
            </a:r>
            <a:endParaRPr lang="en-I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E34E6-73F7-637C-835B-FAF9E500B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15" y="1057726"/>
            <a:ext cx="6605545" cy="47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2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133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Trebuchet MS</vt:lpstr>
      <vt:lpstr>Wingdings 3</vt:lpstr>
      <vt:lpstr>Facet</vt:lpstr>
      <vt:lpstr>Best Performing Li-on Mining’s From Jan - Jun 2019</vt:lpstr>
      <vt:lpstr>Worst Performing Li-on Mining’s From Jan - Jun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 G</dc:creator>
  <cp:lastModifiedBy>Lokesh G</cp:lastModifiedBy>
  <cp:revision>3</cp:revision>
  <dcterms:created xsi:type="dcterms:W3CDTF">2024-09-27T14:28:32Z</dcterms:created>
  <dcterms:modified xsi:type="dcterms:W3CDTF">2024-09-27T17:20:42Z</dcterms:modified>
</cp:coreProperties>
</file>