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2" r:id="rId4"/>
    <p:sldId id="263" r:id="rId5"/>
    <p:sldId id="261" r:id="rId6"/>
    <p:sldId id="260" r:id="rId7"/>
    <p:sldId id="270" r:id="rId8"/>
    <p:sldId id="271" r:id="rId9"/>
    <p:sldId id="269" r:id="rId10"/>
    <p:sldId id="259"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54" d="100"/>
          <a:sy n="54" d="100"/>
        </p:scale>
        <p:origin x="48"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154674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266042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02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279048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763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2609560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337126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50710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342023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777EE-E4FE-4C6E-B9CA-DC67D6D4983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260122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777EE-E4FE-4C6E-B9CA-DC67D6D4983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219823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777EE-E4FE-4C6E-B9CA-DC67D6D4983A}"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372670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777EE-E4FE-4C6E-B9CA-DC67D6D4983A}"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151433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777EE-E4FE-4C6E-B9CA-DC67D6D4983A}"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165173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777EE-E4FE-4C6E-B9CA-DC67D6D4983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159671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777EE-E4FE-4C6E-B9CA-DC67D6D4983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914E0-4AA4-4F4D-9456-95FFCEAEFC80}" type="slidenum">
              <a:rPr lang="en-IN" smtClean="0"/>
              <a:t>‹#›</a:t>
            </a:fld>
            <a:endParaRPr lang="en-IN"/>
          </a:p>
        </p:txBody>
      </p:sp>
    </p:spTree>
    <p:extLst>
      <p:ext uri="{BB962C8B-B14F-4D97-AF65-F5344CB8AC3E}">
        <p14:creationId xmlns:p14="http://schemas.microsoft.com/office/powerpoint/2010/main" val="383100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D777EE-E4FE-4C6E-B9CA-DC67D6D4983A}" type="datetimeFigureOut">
              <a:rPr lang="en-IN" smtClean="0"/>
              <a:t>27-09-2024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E914E0-4AA4-4F4D-9456-95FFCEAEFC80}" type="slidenum">
              <a:rPr lang="en-IN" smtClean="0"/>
              <a:t>‹#›</a:t>
            </a:fld>
            <a:endParaRPr lang="en-IN"/>
          </a:p>
        </p:txBody>
      </p:sp>
    </p:spTree>
    <p:extLst>
      <p:ext uri="{BB962C8B-B14F-4D97-AF65-F5344CB8AC3E}">
        <p14:creationId xmlns:p14="http://schemas.microsoft.com/office/powerpoint/2010/main" val="117987595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stockanalysis.com/quote/otc/GNEN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1C2E-80D0-A358-8EE4-1963D4D927A4}"/>
              </a:ext>
            </a:extLst>
          </p:cNvPr>
          <p:cNvSpPr>
            <a:spLocks noGrp="1"/>
          </p:cNvSpPr>
          <p:nvPr>
            <p:ph type="ctrTitle"/>
          </p:nvPr>
        </p:nvSpPr>
        <p:spPr/>
        <p:txBody>
          <a:bodyPr/>
          <a:lstStyle/>
          <a:p>
            <a:r>
              <a:rPr lang="en-US" dirty="0"/>
              <a:t>Performing Stocks of EV Industries</a:t>
            </a:r>
            <a:endParaRPr lang="en-IN" dirty="0"/>
          </a:p>
        </p:txBody>
      </p:sp>
      <p:sp>
        <p:nvSpPr>
          <p:cNvPr id="3" name="Subtitle 2">
            <a:extLst>
              <a:ext uri="{FF2B5EF4-FFF2-40B4-BE49-F238E27FC236}">
                <a16:creationId xmlns:a16="http://schemas.microsoft.com/office/drawing/2014/main" id="{017DE633-5F17-B094-205E-84E663C00C85}"/>
              </a:ext>
            </a:extLst>
          </p:cNvPr>
          <p:cNvSpPr>
            <a:spLocks noGrp="1"/>
          </p:cNvSpPr>
          <p:nvPr>
            <p:ph type="subTitle" idx="1"/>
          </p:nvPr>
        </p:nvSpPr>
        <p:spPr/>
        <p:txBody>
          <a:bodyPr/>
          <a:lstStyle/>
          <a:p>
            <a:r>
              <a:rPr lang="en-US" dirty="0"/>
              <a:t>In 2019</a:t>
            </a:r>
            <a:endParaRPr lang="en-IN" dirty="0"/>
          </a:p>
        </p:txBody>
      </p:sp>
    </p:spTree>
    <p:extLst>
      <p:ext uri="{BB962C8B-B14F-4D97-AF65-F5344CB8AC3E}">
        <p14:creationId xmlns:p14="http://schemas.microsoft.com/office/powerpoint/2010/main" val="346023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383496" cy="782128"/>
          </a:xfrm>
        </p:spPr>
        <p:txBody>
          <a:bodyPr/>
          <a:lstStyle/>
          <a:p>
            <a:r>
              <a:rPr lang="en-US" dirty="0"/>
              <a:t>2. </a:t>
            </a:r>
            <a:r>
              <a:rPr dirty="0" err="1"/>
              <a:t>Ganfeng</a:t>
            </a:r>
            <a:r>
              <a:rPr dirty="0"/>
              <a:t> Lithium</a:t>
            </a:r>
          </a:p>
        </p:txBody>
      </p:sp>
      <p:sp>
        <p:nvSpPr>
          <p:cNvPr id="3" name="Content Placeholder 2"/>
          <p:cNvSpPr>
            <a:spLocks noGrp="1"/>
          </p:cNvSpPr>
          <p:nvPr>
            <p:ph idx="1"/>
          </p:nvPr>
        </p:nvSpPr>
        <p:spPr>
          <a:xfrm>
            <a:off x="677334" y="1488613"/>
            <a:ext cx="4383495" cy="4032293"/>
          </a:xfrm>
        </p:spPr>
        <p:txBody>
          <a:bodyPr/>
          <a:lstStyle/>
          <a:p>
            <a:r>
              <a:rPr dirty="0"/>
              <a:t> </a:t>
            </a:r>
            <a:r>
              <a:rPr dirty="0" err="1"/>
              <a:t>Ganfeng</a:t>
            </a:r>
            <a:r>
              <a:rPr dirty="0"/>
              <a:t> Lithium is a top global supplier of lithium, critical for EV batteries.</a:t>
            </a:r>
          </a:p>
          <a:p>
            <a:r>
              <a:rPr dirty="0"/>
              <a:t>- Opening Price: ¥23.07 (January 2, 2019)</a:t>
            </a:r>
          </a:p>
          <a:p>
            <a:r>
              <a:rPr dirty="0"/>
              <a:t>- Closing Price: ¥34.98 (December 31, 2019)</a:t>
            </a:r>
          </a:p>
          <a:p>
            <a:r>
              <a:rPr dirty="0"/>
              <a:t>- Growth due to increased lithium demand and partnerships with Tesla.</a:t>
            </a:r>
          </a:p>
        </p:txBody>
      </p:sp>
      <p:sp>
        <p:nvSpPr>
          <p:cNvPr id="4" name="Title 1">
            <a:extLst>
              <a:ext uri="{FF2B5EF4-FFF2-40B4-BE49-F238E27FC236}">
                <a16:creationId xmlns:a16="http://schemas.microsoft.com/office/drawing/2014/main" id="{6A7AFFB7-A2EE-11DA-892B-C47393117AA1}"/>
              </a:ext>
            </a:extLst>
          </p:cNvPr>
          <p:cNvSpPr txBox="1">
            <a:spLocks/>
          </p:cNvSpPr>
          <p:nvPr/>
        </p:nvSpPr>
        <p:spPr>
          <a:xfrm>
            <a:off x="5060829" y="609600"/>
            <a:ext cx="4882551" cy="78212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3. LG Energy Solution</a:t>
            </a:r>
            <a:endParaRPr lang="en-US" dirty="0"/>
          </a:p>
        </p:txBody>
      </p:sp>
      <p:sp>
        <p:nvSpPr>
          <p:cNvPr id="5" name="Content Placeholder 2">
            <a:extLst>
              <a:ext uri="{FF2B5EF4-FFF2-40B4-BE49-F238E27FC236}">
                <a16:creationId xmlns:a16="http://schemas.microsoft.com/office/drawing/2014/main" id="{FFF44784-733D-17FF-42E1-70F9484DF3EF}"/>
              </a:ext>
            </a:extLst>
          </p:cNvPr>
          <p:cNvSpPr txBox="1">
            <a:spLocks/>
          </p:cNvSpPr>
          <p:nvPr/>
        </p:nvSpPr>
        <p:spPr>
          <a:xfrm>
            <a:off x="5060829" y="1488614"/>
            <a:ext cx="48205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LG Energy Solution is a major supplier of lithium-ion batteries for EVs.</a:t>
            </a:r>
          </a:p>
          <a:p>
            <a:r>
              <a:rPr lang="en-US" dirty="0"/>
              <a:t>- Opening Price: ₩303,000 (January 2, 2019)</a:t>
            </a:r>
          </a:p>
          <a:p>
            <a:r>
              <a:rPr lang="en-US" dirty="0"/>
              <a:t>- Closing Price: ₩383,000 (December 31, 2019)</a:t>
            </a:r>
          </a:p>
          <a:p>
            <a:r>
              <a:rPr lang="en-US" dirty="0"/>
              <a:t>- Growth driven by high demand for EV batteries from Tesla and others.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Products of Tesla</a:t>
            </a:r>
            <a:br>
              <a:rPr lang="en-US" dirty="0"/>
            </a:br>
            <a:r>
              <a:rPr dirty="0"/>
              <a:t>Best Performing</a:t>
            </a:r>
          </a:p>
        </p:txBody>
      </p:sp>
      <p:sp>
        <p:nvSpPr>
          <p:cNvPr id="3" name="Content Placeholder 2"/>
          <p:cNvSpPr>
            <a:spLocks noGrp="1"/>
          </p:cNvSpPr>
          <p:nvPr>
            <p:ph idx="1"/>
          </p:nvPr>
        </p:nvSpPr>
        <p:spPr>
          <a:xfrm>
            <a:off x="706090" y="1999563"/>
            <a:ext cx="4602032" cy="2279139"/>
          </a:xfrm>
        </p:spPr>
        <p:txBody>
          <a:bodyPr/>
          <a:lstStyle/>
          <a:p>
            <a:pPr marL="0" indent="0">
              <a:buNone/>
            </a:pPr>
            <a:r>
              <a:rPr lang="en-US" dirty="0"/>
              <a:t>1. </a:t>
            </a:r>
            <a:r>
              <a:rPr dirty="0"/>
              <a:t>Tesla Model 3:</a:t>
            </a:r>
          </a:p>
          <a:p>
            <a:r>
              <a:rPr dirty="0"/>
              <a:t>Tesla Model 3 became a market leader due to its affordability.</a:t>
            </a:r>
          </a:p>
          <a:p>
            <a:r>
              <a:rPr dirty="0"/>
              <a:t>Record sales in 2019 and 2020 due to high demand and production efficiency.</a:t>
            </a:r>
          </a:p>
        </p:txBody>
      </p:sp>
      <p:sp>
        <p:nvSpPr>
          <p:cNvPr id="4" name="Content Placeholder 2"/>
          <p:cNvSpPr txBox="1">
            <a:spLocks/>
          </p:cNvSpPr>
          <p:nvPr/>
        </p:nvSpPr>
        <p:spPr>
          <a:xfrm>
            <a:off x="5256361" y="1898920"/>
            <a:ext cx="4543246" cy="24804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2. Tesla Powerwall:</a:t>
            </a:r>
          </a:p>
          <a:p>
            <a:r>
              <a:rPr lang="en-US" dirty="0"/>
              <a:t>Tesla Powerwall saw increased adoption in 2019-2020 due to growth in home energy storage.</a:t>
            </a:r>
          </a:p>
          <a:p>
            <a:r>
              <a:rPr lang="en-US" dirty="0"/>
              <a:t>Demand driven by environmental awareness and ease of integration with solar systems.</a:t>
            </a:r>
          </a:p>
        </p:txBody>
      </p:sp>
      <p:sp>
        <p:nvSpPr>
          <p:cNvPr id="5" name="Content Placeholder 2"/>
          <p:cNvSpPr txBox="1">
            <a:spLocks/>
          </p:cNvSpPr>
          <p:nvPr/>
        </p:nvSpPr>
        <p:spPr>
          <a:xfrm>
            <a:off x="878616" y="4560498"/>
            <a:ext cx="8023844" cy="17712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3. Tesla Model Y:</a:t>
            </a:r>
          </a:p>
          <a:p>
            <a:r>
              <a:rPr lang="en-US" dirty="0"/>
              <a:t>Tesla Model Y launched successfully in 2020, expanding the Tesla product line.</a:t>
            </a:r>
          </a:p>
          <a:p>
            <a:r>
              <a:rPr lang="en-US" dirty="0"/>
              <a:t>High demand due to its versatility as a compact SUV.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886"/>
          </a:xfrm>
        </p:spPr>
        <p:txBody>
          <a:bodyPr/>
          <a:lstStyle/>
          <a:p>
            <a:r>
              <a:rPr dirty="0"/>
              <a:t>Worst Performing</a:t>
            </a:r>
          </a:p>
        </p:txBody>
      </p:sp>
      <p:sp>
        <p:nvSpPr>
          <p:cNvPr id="3" name="Content Placeholder 2"/>
          <p:cNvSpPr>
            <a:spLocks noGrp="1"/>
          </p:cNvSpPr>
          <p:nvPr>
            <p:ph idx="1"/>
          </p:nvPr>
        </p:nvSpPr>
        <p:spPr>
          <a:xfrm>
            <a:off x="677334" y="1562492"/>
            <a:ext cx="4602032" cy="2146866"/>
          </a:xfrm>
        </p:spPr>
        <p:txBody>
          <a:bodyPr>
            <a:normAutofit/>
          </a:bodyPr>
          <a:lstStyle/>
          <a:p>
            <a:pPr marL="0" indent="0">
              <a:buNone/>
            </a:pPr>
            <a:r>
              <a:rPr lang="en-US" dirty="0"/>
              <a:t>1. </a:t>
            </a:r>
            <a:r>
              <a:rPr dirty="0"/>
              <a:t>Tesla Semi</a:t>
            </a:r>
          </a:p>
          <a:p>
            <a:r>
              <a:rPr dirty="0"/>
              <a:t>Delays in production and deployment of the Tesla Semi.</a:t>
            </a:r>
          </a:p>
          <a:p>
            <a:r>
              <a:rPr dirty="0"/>
              <a:t>Causes: Production delays and infrastructure challenges for long-haul EVs.</a:t>
            </a:r>
          </a:p>
        </p:txBody>
      </p:sp>
      <p:sp>
        <p:nvSpPr>
          <p:cNvPr id="4" name="Content Placeholder 2"/>
          <p:cNvSpPr txBox="1">
            <a:spLocks/>
          </p:cNvSpPr>
          <p:nvPr/>
        </p:nvSpPr>
        <p:spPr>
          <a:xfrm>
            <a:off x="5279365" y="1562493"/>
            <a:ext cx="4652513" cy="21468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2. Tesla Solar Roof</a:t>
            </a:r>
          </a:p>
          <a:p>
            <a:r>
              <a:rPr lang="en-US" dirty="0"/>
              <a:t>Challenges in scaling production of the Solar Roof in 2019 and 2020.</a:t>
            </a:r>
          </a:p>
          <a:p>
            <a:r>
              <a:rPr lang="en-US" dirty="0"/>
              <a:t>High installation costs and delays in deployment caused poor performance.</a:t>
            </a:r>
          </a:p>
        </p:txBody>
      </p:sp>
      <p:sp>
        <p:nvSpPr>
          <p:cNvPr id="5" name="Content Placeholder 2"/>
          <p:cNvSpPr txBox="1">
            <a:spLocks/>
          </p:cNvSpPr>
          <p:nvPr/>
        </p:nvSpPr>
        <p:spPr>
          <a:xfrm>
            <a:off x="677334" y="3709358"/>
            <a:ext cx="4602031" cy="19513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3. Tesla Roadster (2nd Gen):</a:t>
            </a:r>
          </a:p>
          <a:p>
            <a:r>
              <a:rPr lang="en-US" dirty="0"/>
              <a:t>Delayed release and production of the second-gen Roadster.</a:t>
            </a:r>
          </a:p>
          <a:p>
            <a:r>
              <a:rPr lang="en-US" dirty="0"/>
              <a:t>Impact: Failed to capitalize on early hype due to delays.</a:t>
            </a:r>
          </a:p>
        </p:txBody>
      </p:sp>
      <p:sp>
        <p:nvSpPr>
          <p:cNvPr id="6" name="Content Placeholder 2"/>
          <p:cNvSpPr txBox="1">
            <a:spLocks/>
          </p:cNvSpPr>
          <p:nvPr/>
        </p:nvSpPr>
        <p:spPr>
          <a:xfrm>
            <a:off x="5151567" y="3709357"/>
            <a:ext cx="4780311" cy="199734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Conclusion</a:t>
            </a:r>
            <a:r>
              <a:rPr lang="en-US" dirty="0"/>
              <a:t>:</a:t>
            </a:r>
          </a:p>
          <a:p>
            <a:r>
              <a:rPr lang="en-US" dirty="0"/>
              <a:t>Tesla’s best-performing products capitalized on high demand and efficient production.</a:t>
            </a:r>
          </a:p>
          <a:p>
            <a:r>
              <a:rPr lang="en-US" dirty="0"/>
              <a:t>Worst-performing products faced challenges due to delays, cost, and scalability.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1615"/>
            <a:ext cx="8596668" cy="1320800"/>
          </a:xfrm>
        </p:spPr>
        <p:txBody>
          <a:bodyPr/>
          <a:lstStyle/>
          <a:p>
            <a:r>
              <a:rPr lang="en-US" dirty="0"/>
              <a:t>Best Performing EV Manufacturers</a:t>
            </a:r>
            <a:br>
              <a:rPr lang="en-US" dirty="0"/>
            </a:br>
            <a:r>
              <a:rPr dirty="0"/>
              <a:t>1. Tesla, Inc. (TSLA)</a:t>
            </a:r>
          </a:p>
        </p:txBody>
      </p:sp>
      <p:sp>
        <p:nvSpPr>
          <p:cNvPr id="3" name="Content Placeholder 2"/>
          <p:cNvSpPr>
            <a:spLocks noGrp="1"/>
          </p:cNvSpPr>
          <p:nvPr>
            <p:ph idx="1"/>
          </p:nvPr>
        </p:nvSpPr>
        <p:spPr>
          <a:xfrm>
            <a:off x="677334" y="2218098"/>
            <a:ext cx="8596668" cy="3880773"/>
          </a:xfrm>
        </p:spPr>
        <p:txBody>
          <a:bodyPr>
            <a:normAutofit/>
          </a:bodyPr>
          <a:lstStyle/>
          <a:p>
            <a:r>
              <a:rPr dirty="0"/>
              <a:t>Tesla, the leading EV manufacturer, experienced exceptional growth in 2019 with its Model 3 becoming the most popular electric car. Tesla's stock performance mirrored the company’s strong production numbers and continued innovation.</a:t>
            </a:r>
          </a:p>
          <a:p>
            <a:r>
              <a:rPr dirty="0"/>
              <a:t>Market Cap in 2019: $75 billion</a:t>
            </a:r>
          </a:p>
          <a:p>
            <a:r>
              <a:rPr dirty="0"/>
              <a:t>Model 3 Sales in 2019: ~300,000 units</a:t>
            </a:r>
          </a:p>
          <a:p>
            <a:r>
              <a:rPr dirty="0"/>
              <a:t>2019 Opening Share Price: $310</a:t>
            </a:r>
          </a:p>
          <a:p>
            <a:r>
              <a:rPr dirty="0"/>
              <a:t>2019 Closing Share Price: $418</a:t>
            </a:r>
          </a:p>
          <a:p>
            <a:r>
              <a:rPr dirty="0"/>
              <a:t>Stock Growth Trend: 25% increase in Q4 2019 due to strong delivery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dirty="0"/>
              <a:t>. General Motors (GM)</a:t>
            </a:r>
          </a:p>
        </p:txBody>
      </p:sp>
      <p:sp>
        <p:nvSpPr>
          <p:cNvPr id="3" name="Content Placeholder 2"/>
          <p:cNvSpPr>
            <a:spLocks noGrp="1"/>
          </p:cNvSpPr>
          <p:nvPr>
            <p:ph idx="1"/>
          </p:nvPr>
        </p:nvSpPr>
        <p:spPr>
          <a:xfrm>
            <a:off x="937402" y="1734908"/>
            <a:ext cx="7566214" cy="3880773"/>
          </a:xfrm>
        </p:spPr>
        <p:txBody>
          <a:bodyPr>
            <a:noAutofit/>
          </a:bodyPr>
          <a:lstStyle/>
          <a:p>
            <a:r>
              <a:rPr dirty="0"/>
              <a:t>General Motors pushed forward in the EV space with its Chevrolet Bolt, investing heavily in electric vehicle development. The company aimed to stay competitive in the evolving market.</a:t>
            </a:r>
          </a:p>
          <a:p>
            <a:r>
              <a:rPr dirty="0"/>
              <a:t>Market Cap in 2019: $50 billion</a:t>
            </a:r>
          </a:p>
          <a:p>
            <a:r>
              <a:rPr dirty="0"/>
              <a:t>EV Sales in 2019: 16,418 Chevrolet Bolts</a:t>
            </a:r>
          </a:p>
          <a:p>
            <a:r>
              <a:rPr dirty="0"/>
              <a:t>2019 Opening Share Price: $33.44</a:t>
            </a:r>
          </a:p>
          <a:p>
            <a:r>
              <a:rPr dirty="0"/>
              <a:t>2019 Closing Share Price: $36.66</a:t>
            </a:r>
          </a:p>
          <a:p>
            <a:r>
              <a:rPr dirty="0"/>
              <a:t>Key Trend: Gradual stock recovery driven by expansion into electric vehicles.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dirty="0"/>
              <a:t>. Volkswagen AG (VWAGY)</a:t>
            </a:r>
          </a:p>
        </p:txBody>
      </p:sp>
      <p:sp>
        <p:nvSpPr>
          <p:cNvPr id="3" name="Content Placeholder 2"/>
          <p:cNvSpPr>
            <a:spLocks noGrp="1"/>
          </p:cNvSpPr>
          <p:nvPr>
            <p:ph idx="1"/>
          </p:nvPr>
        </p:nvSpPr>
        <p:spPr>
          <a:xfrm>
            <a:off x="677334" y="1643006"/>
            <a:ext cx="8351647" cy="3880773"/>
          </a:xfrm>
        </p:spPr>
        <p:txBody>
          <a:bodyPr>
            <a:noAutofit/>
          </a:bodyPr>
          <a:lstStyle/>
          <a:p>
            <a:r>
              <a:rPr dirty="0"/>
              <a:t>Volkswagen AG committed to the electric vehicle revolution with its ID.3 launch. The company heavily invested in EV infrastructure as part of its long-term strategy to become a leader in the global EV market.</a:t>
            </a:r>
          </a:p>
          <a:p>
            <a:r>
              <a:rPr dirty="0"/>
              <a:t>Market Cap in 2019: $86 billion</a:t>
            </a:r>
          </a:p>
          <a:p>
            <a:r>
              <a:rPr dirty="0"/>
              <a:t>Planned EV Sales by 2025: 1.5 million units</a:t>
            </a:r>
          </a:p>
          <a:p>
            <a:r>
              <a:rPr dirty="0"/>
              <a:t>2019 Opening Share Price: $16.87</a:t>
            </a:r>
          </a:p>
          <a:p>
            <a:r>
              <a:rPr dirty="0"/>
              <a:t>2019 Closing Share Price: $17.88</a:t>
            </a:r>
          </a:p>
          <a:p>
            <a:r>
              <a:rPr dirty="0"/>
              <a:t>Key Trend: Steady growth as the company invested billions in electric vehicle manufacturing.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dirty="0"/>
              <a:t>. BYD Co., Ltd. (BYDDF)</a:t>
            </a:r>
          </a:p>
        </p:txBody>
      </p:sp>
      <p:sp>
        <p:nvSpPr>
          <p:cNvPr id="3" name="Content Placeholder 2"/>
          <p:cNvSpPr>
            <a:spLocks noGrp="1"/>
          </p:cNvSpPr>
          <p:nvPr>
            <p:ph idx="1"/>
          </p:nvPr>
        </p:nvSpPr>
        <p:spPr>
          <a:xfrm>
            <a:off x="839636" y="1579332"/>
            <a:ext cx="8689677" cy="3880773"/>
          </a:xfrm>
        </p:spPr>
        <p:txBody>
          <a:bodyPr>
            <a:noAutofit/>
          </a:bodyPr>
          <a:lstStyle/>
          <a:p>
            <a:r>
              <a:rPr dirty="0"/>
              <a:t>BYD remained a leading Chinese EV maker in 2019, supported by its battery production business. It experienced significant growth in the domestic EV market.</a:t>
            </a:r>
          </a:p>
          <a:p>
            <a:r>
              <a:rPr dirty="0"/>
              <a:t>Market Cap in 2019: $22 billion</a:t>
            </a:r>
          </a:p>
          <a:p>
            <a:r>
              <a:rPr dirty="0"/>
              <a:t>EV Sales in 2019: 229,506 units</a:t>
            </a:r>
          </a:p>
          <a:p>
            <a:r>
              <a:rPr dirty="0"/>
              <a:t>2019 Opening Share Price: $5.38</a:t>
            </a:r>
          </a:p>
          <a:p>
            <a:r>
              <a:rPr dirty="0"/>
              <a:t>2019 Closing Share Price: $6.30</a:t>
            </a:r>
          </a:p>
          <a:p>
            <a:r>
              <a:rPr dirty="0"/>
              <a:t>Key Trend: Strong performance due to growing demand in China and increased battery 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270" y="161030"/>
            <a:ext cx="8596668" cy="471574"/>
          </a:xfrm>
        </p:spPr>
        <p:txBody>
          <a:bodyPr>
            <a:normAutofit/>
          </a:bodyPr>
          <a:lstStyle/>
          <a:p>
            <a:r>
              <a:rPr lang="en-US" sz="2400" dirty="0"/>
              <a:t>Best Performing Li-on Mining’s</a:t>
            </a:r>
            <a:endParaRPr sz="2400" dirty="0"/>
          </a:p>
        </p:txBody>
      </p:sp>
      <p:sp>
        <p:nvSpPr>
          <p:cNvPr id="3" name="Content Placeholder 2"/>
          <p:cNvSpPr>
            <a:spLocks noGrp="1"/>
          </p:cNvSpPr>
          <p:nvPr>
            <p:ph idx="1"/>
          </p:nvPr>
        </p:nvSpPr>
        <p:spPr/>
        <p:txBody>
          <a:bodyPr/>
          <a:lstStyle/>
          <a:p>
            <a:r>
              <a:rPr dirty="0"/>
              <a:t>Albemarle is one of the largest producers of lithium, supplying lithium compounds used in electric vehicle batteries. In 2019, Albemarle expanded its operations in Australia and Chile to meet rising global demand for lithium.</a:t>
            </a:r>
          </a:p>
          <a:p>
            <a:r>
              <a:rPr dirty="0"/>
              <a:t>Market Cap in 2019: $9 billion</a:t>
            </a:r>
          </a:p>
          <a:p>
            <a:r>
              <a:rPr dirty="0"/>
              <a:t>2019 Opening Share Price: $71.33</a:t>
            </a:r>
          </a:p>
          <a:p>
            <a:r>
              <a:rPr dirty="0"/>
              <a:t>2019 Closing Share Price: $72.85</a:t>
            </a:r>
          </a:p>
          <a:p>
            <a:r>
              <a:rPr dirty="0"/>
              <a:t>Key Trend: Expansion in lithium production sites and partnerships with EV manufacturers.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248B07-974A-C83F-881F-6CCD30177C7B}"/>
              </a:ext>
            </a:extLst>
          </p:cNvPr>
          <p:cNvSpPr>
            <a:spLocks noGrp="1"/>
          </p:cNvSpPr>
          <p:nvPr>
            <p:ph type="body" idx="1"/>
          </p:nvPr>
        </p:nvSpPr>
        <p:spPr>
          <a:xfrm>
            <a:off x="376697" y="754602"/>
            <a:ext cx="3630698" cy="349579"/>
          </a:xfrm>
        </p:spPr>
        <p:txBody>
          <a:bodyPr/>
          <a:lstStyle/>
          <a:p>
            <a:r>
              <a:rPr lang="en-IN" sz="2000" b="1" i="0" dirty="0">
                <a:solidFill>
                  <a:schemeClr val="accent2"/>
                </a:solidFill>
                <a:effectLst/>
                <a:latin typeface="-apple-system"/>
              </a:rPr>
              <a:t>Albemarle Corporation (ALB)</a:t>
            </a:r>
            <a:endParaRPr lang="en-IN" sz="2000" dirty="0">
              <a:solidFill>
                <a:schemeClr val="accent2"/>
              </a:solidFill>
            </a:endParaRPr>
          </a:p>
        </p:txBody>
      </p:sp>
      <p:sp>
        <p:nvSpPr>
          <p:cNvPr id="4" name="Content Placeholder 3">
            <a:extLst>
              <a:ext uri="{FF2B5EF4-FFF2-40B4-BE49-F238E27FC236}">
                <a16:creationId xmlns:a16="http://schemas.microsoft.com/office/drawing/2014/main" id="{99C35BDB-48EE-8870-0CED-47E5EF15BC1E}"/>
              </a:ext>
            </a:extLst>
          </p:cNvPr>
          <p:cNvSpPr>
            <a:spLocks noGrp="1"/>
          </p:cNvSpPr>
          <p:nvPr>
            <p:ph sz="half" idx="2"/>
          </p:nvPr>
        </p:nvSpPr>
        <p:spPr>
          <a:xfrm>
            <a:off x="376696" y="1344001"/>
            <a:ext cx="3630699" cy="4985777"/>
          </a:xfrm>
        </p:spPr>
        <p:txBody>
          <a:bodyPr/>
          <a:lstStyle/>
          <a:p>
            <a:r>
              <a:rPr lang="en-US" dirty="0"/>
              <a:t>Opening Price – $74.5</a:t>
            </a:r>
          </a:p>
          <a:p>
            <a:r>
              <a:rPr lang="en-US" dirty="0"/>
              <a:t>Closing Price - $71.5</a:t>
            </a:r>
          </a:p>
          <a:p>
            <a:r>
              <a:rPr lang="en-IN" dirty="0"/>
              <a:t>Earnings - $1.2 billions</a:t>
            </a:r>
          </a:p>
          <a:p>
            <a:r>
              <a:rPr lang="en-IN" b="1" dirty="0"/>
              <a:t>Key Trend</a:t>
            </a:r>
            <a:r>
              <a:rPr lang="en-IN" dirty="0"/>
              <a:t>: Strong for lithium-ion batteries, strategic partnerships.</a:t>
            </a:r>
          </a:p>
          <a:p>
            <a:r>
              <a:rPr lang="en-IN" b="1" dirty="0"/>
              <a:t>Reason</a:t>
            </a:r>
            <a:r>
              <a:rPr lang="en-IN" dirty="0"/>
              <a:t>: Expansion in lithium production and favourable market conditions</a:t>
            </a:r>
          </a:p>
        </p:txBody>
      </p:sp>
      <p:sp>
        <p:nvSpPr>
          <p:cNvPr id="8" name="Title 1">
            <a:extLst>
              <a:ext uri="{FF2B5EF4-FFF2-40B4-BE49-F238E27FC236}">
                <a16:creationId xmlns:a16="http://schemas.microsoft.com/office/drawing/2014/main" id="{0AF2C18E-6B88-2F96-1367-0F70A7FB556B}"/>
              </a:ext>
            </a:extLst>
          </p:cNvPr>
          <p:cNvSpPr>
            <a:spLocks noGrp="1"/>
          </p:cNvSpPr>
          <p:nvPr>
            <p:ph type="title"/>
          </p:nvPr>
        </p:nvSpPr>
        <p:spPr>
          <a:xfrm>
            <a:off x="286269" y="161030"/>
            <a:ext cx="10157443" cy="471574"/>
          </a:xfrm>
        </p:spPr>
        <p:txBody>
          <a:bodyPr>
            <a:normAutofit/>
          </a:bodyPr>
          <a:lstStyle/>
          <a:p>
            <a:r>
              <a:rPr lang="en-US" sz="2400" dirty="0"/>
              <a:t>Best Performing Li-on Mining’s From Jan - Jun 2019</a:t>
            </a:r>
            <a:endParaRPr sz="2400" dirty="0"/>
          </a:p>
        </p:txBody>
      </p:sp>
      <p:sp>
        <p:nvSpPr>
          <p:cNvPr id="9" name="Text Placeholder 2">
            <a:extLst>
              <a:ext uri="{FF2B5EF4-FFF2-40B4-BE49-F238E27FC236}">
                <a16:creationId xmlns:a16="http://schemas.microsoft.com/office/drawing/2014/main" id="{2B5268BA-4379-FD2A-93DD-AE0C200440AB}"/>
              </a:ext>
            </a:extLst>
          </p:cNvPr>
          <p:cNvSpPr txBox="1">
            <a:spLocks/>
          </p:cNvSpPr>
          <p:nvPr/>
        </p:nvSpPr>
        <p:spPr>
          <a:xfrm>
            <a:off x="4007395" y="754602"/>
            <a:ext cx="3630698" cy="34957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IN" sz="2000" b="1" dirty="0">
                <a:solidFill>
                  <a:schemeClr val="accent2"/>
                </a:solidFill>
                <a:latin typeface="-apple-system"/>
              </a:rPr>
              <a:t>SQM</a:t>
            </a:r>
            <a:endParaRPr lang="en-IN" sz="2000" dirty="0">
              <a:solidFill>
                <a:schemeClr val="accent2"/>
              </a:solidFill>
            </a:endParaRPr>
          </a:p>
        </p:txBody>
      </p:sp>
      <p:sp>
        <p:nvSpPr>
          <p:cNvPr id="10" name="Content Placeholder 3">
            <a:extLst>
              <a:ext uri="{FF2B5EF4-FFF2-40B4-BE49-F238E27FC236}">
                <a16:creationId xmlns:a16="http://schemas.microsoft.com/office/drawing/2014/main" id="{C2AB8E68-04F3-E69E-F9BE-7CA1FC06B0A8}"/>
              </a:ext>
            </a:extLst>
          </p:cNvPr>
          <p:cNvSpPr txBox="1">
            <a:spLocks/>
          </p:cNvSpPr>
          <p:nvPr/>
        </p:nvSpPr>
        <p:spPr>
          <a:xfrm>
            <a:off x="4007394" y="1344001"/>
            <a:ext cx="3630699" cy="4985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Opening Price – $38.5</a:t>
            </a:r>
          </a:p>
          <a:p>
            <a:r>
              <a:rPr lang="en-US" dirty="0"/>
              <a:t>Closing Price - $34</a:t>
            </a:r>
          </a:p>
          <a:p>
            <a:r>
              <a:rPr lang="en-IN" dirty="0"/>
              <a:t>Earnings - $900 million</a:t>
            </a:r>
          </a:p>
          <a:p>
            <a:r>
              <a:rPr lang="en-IN" b="1" dirty="0"/>
              <a:t>Key Trend</a:t>
            </a:r>
            <a:r>
              <a:rPr lang="en-IN" dirty="0"/>
              <a:t>: Increased production capacity, strong global demand.</a:t>
            </a:r>
          </a:p>
          <a:p>
            <a:r>
              <a:rPr lang="en-IN" b="1" dirty="0"/>
              <a:t>Reason</a:t>
            </a:r>
            <a:r>
              <a:rPr lang="en-IN" dirty="0"/>
              <a:t>: Efficient production processes and Strategic investments</a:t>
            </a:r>
          </a:p>
        </p:txBody>
      </p:sp>
      <p:sp>
        <p:nvSpPr>
          <p:cNvPr id="11" name="Text Placeholder 2">
            <a:extLst>
              <a:ext uri="{FF2B5EF4-FFF2-40B4-BE49-F238E27FC236}">
                <a16:creationId xmlns:a16="http://schemas.microsoft.com/office/drawing/2014/main" id="{E4B4DC30-4DDE-254E-1317-066427FE7817}"/>
              </a:ext>
            </a:extLst>
          </p:cNvPr>
          <p:cNvSpPr txBox="1">
            <a:spLocks/>
          </p:cNvSpPr>
          <p:nvPr/>
        </p:nvSpPr>
        <p:spPr>
          <a:xfrm>
            <a:off x="7638094" y="754602"/>
            <a:ext cx="3630698" cy="34957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2000" dirty="0" err="1">
                <a:solidFill>
                  <a:schemeClr val="accent2"/>
                </a:solidFill>
              </a:rPr>
              <a:t>GanFeng</a:t>
            </a:r>
            <a:r>
              <a:rPr lang="en-US" sz="2000" dirty="0">
                <a:solidFill>
                  <a:schemeClr val="accent2"/>
                </a:solidFill>
              </a:rPr>
              <a:t> Lithium</a:t>
            </a:r>
            <a:endParaRPr lang="en-IN" sz="2000" dirty="0">
              <a:solidFill>
                <a:schemeClr val="accent2"/>
              </a:solidFill>
            </a:endParaRPr>
          </a:p>
        </p:txBody>
      </p:sp>
      <p:sp>
        <p:nvSpPr>
          <p:cNvPr id="12" name="Content Placeholder 3">
            <a:extLst>
              <a:ext uri="{FF2B5EF4-FFF2-40B4-BE49-F238E27FC236}">
                <a16:creationId xmlns:a16="http://schemas.microsoft.com/office/drawing/2014/main" id="{4057CE7E-2C96-8505-F240-AF3153CF1D3B}"/>
              </a:ext>
            </a:extLst>
          </p:cNvPr>
          <p:cNvSpPr txBox="1">
            <a:spLocks/>
          </p:cNvSpPr>
          <p:nvPr/>
        </p:nvSpPr>
        <p:spPr>
          <a:xfrm>
            <a:off x="7638093" y="1344001"/>
            <a:ext cx="3630699" cy="4985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Opening Price – $10</a:t>
            </a:r>
          </a:p>
          <a:p>
            <a:r>
              <a:rPr lang="en-US" dirty="0"/>
              <a:t>Closing Price - $9</a:t>
            </a:r>
          </a:p>
          <a:p>
            <a:r>
              <a:rPr lang="en-IN" dirty="0"/>
              <a:t>Earnings - $600 million</a:t>
            </a:r>
          </a:p>
          <a:p>
            <a:r>
              <a:rPr lang="en-IN" b="1" dirty="0"/>
              <a:t>Key Trend</a:t>
            </a:r>
            <a:r>
              <a:rPr lang="en-IN" dirty="0"/>
              <a:t>: Investments in low-cost projects, strategic acquisitions and demand for EV sector</a:t>
            </a:r>
          </a:p>
          <a:p>
            <a:r>
              <a:rPr lang="en-IN" b="1" dirty="0"/>
              <a:t>Reason</a:t>
            </a:r>
            <a:r>
              <a:rPr lang="en-IN" dirty="0"/>
              <a:t>: this was second largest producer, but due to Oversupply issues and higher productions it started downfall.</a:t>
            </a:r>
          </a:p>
        </p:txBody>
      </p:sp>
    </p:spTree>
    <p:extLst>
      <p:ext uri="{BB962C8B-B14F-4D97-AF65-F5344CB8AC3E}">
        <p14:creationId xmlns:p14="http://schemas.microsoft.com/office/powerpoint/2010/main" val="333534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2913402-5740-6606-66B3-8AA26541AF15}"/>
              </a:ext>
            </a:extLst>
          </p:cNvPr>
          <p:cNvSpPr>
            <a:spLocks noGrp="1"/>
          </p:cNvSpPr>
          <p:nvPr>
            <p:ph type="body" idx="1"/>
          </p:nvPr>
        </p:nvSpPr>
        <p:spPr>
          <a:xfrm>
            <a:off x="376697" y="754602"/>
            <a:ext cx="3630698" cy="349579"/>
          </a:xfrm>
        </p:spPr>
        <p:txBody>
          <a:bodyPr/>
          <a:lstStyle/>
          <a:p>
            <a:r>
              <a:rPr lang="en-IN" sz="2000" b="1" i="0" dirty="0" err="1">
                <a:solidFill>
                  <a:schemeClr val="accent2"/>
                </a:solidFill>
                <a:effectLst/>
                <a:latin typeface="-apple-system"/>
              </a:rPr>
              <a:t>Orocobre</a:t>
            </a:r>
            <a:r>
              <a:rPr lang="en-IN" sz="2000" b="1" i="0" dirty="0">
                <a:solidFill>
                  <a:schemeClr val="accent2"/>
                </a:solidFill>
                <a:effectLst/>
                <a:latin typeface="-apple-system"/>
              </a:rPr>
              <a:t> Limited (ORE)</a:t>
            </a:r>
            <a:endParaRPr lang="en-IN" sz="2000" dirty="0">
              <a:solidFill>
                <a:schemeClr val="accent2"/>
              </a:solidFill>
            </a:endParaRPr>
          </a:p>
        </p:txBody>
      </p:sp>
      <p:sp>
        <p:nvSpPr>
          <p:cNvPr id="15" name="Content Placeholder 3">
            <a:extLst>
              <a:ext uri="{FF2B5EF4-FFF2-40B4-BE49-F238E27FC236}">
                <a16:creationId xmlns:a16="http://schemas.microsoft.com/office/drawing/2014/main" id="{4973BC98-3B8C-B495-5E45-12FDF1B5AC6D}"/>
              </a:ext>
            </a:extLst>
          </p:cNvPr>
          <p:cNvSpPr>
            <a:spLocks noGrp="1"/>
          </p:cNvSpPr>
          <p:nvPr>
            <p:ph sz="half" idx="2"/>
          </p:nvPr>
        </p:nvSpPr>
        <p:spPr>
          <a:xfrm>
            <a:off x="376696" y="1344002"/>
            <a:ext cx="3630699" cy="1647774"/>
          </a:xfrm>
        </p:spPr>
        <p:txBody>
          <a:bodyPr/>
          <a:lstStyle/>
          <a:p>
            <a:r>
              <a:rPr lang="en-US" dirty="0"/>
              <a:t>Opening Price – $3.5</a:t>
            </a:r>
          </a:p>
          <a:p>
            <a:r>
              <a:rPr lang="en-US" dirty="0"/>
              <a:t>Closing Price - $2.8</a:t>
            </a:r>
          </a:p>
          <a:p>
            <a:r>
              <a:rPr lang="en-IN" dirty="0"/>
              <a:t>Earnings - $150 millions</a:t>
            </a:r>
          </a:p>
        </p:txBody>
      </p:sp>
      <p:sp>
        <p:nvSpPr>
          <p:cNvPr id="16" name="Title 1">
            <a:extLst>
              <a:ext uri="{FF2B5EF4-FFF2-40B4-BE49-F238E27FC236}">
                <a16:creationId xmlns:a16="http://schemas.microsoft.com/office/drawing/2014/main" id="{60F600BA-5118-D125-A1CE-41E54CEC69F3}"/>
              </a:ext>
            </a:extLst>
          </p:cNvPr>
          <p:cNvSpPr>
            <a:spLocks noGrp="1"/>
          </p:cNvSpPr>
          <p:nvPr>
            <p:ph type="title"/>
          </p:nvPr>
        </p:nvSpPr>
        <p:spPr>
          <a:xfrm>
            <a:off x="286269" y="161030"/>
            <a:ext cx="10157443" cy="471574"/>
          </a:xfrm>
        </p:spPr>
        <p:txBody>
          <a:bodyPr>
            <a:normAutofit/>
          </a:bodyPr>
          <a:lstStyle/>
          <a:p>
            <a:r>
              <a:rPr lang="en-US" sz="2400" dirty="0"/>
              <a:t>Worst Performing Li-on Mining’s From Jan - Jun 2019</a:t>
            </a:r>
            <a:endParaRPr sz="2400" dirty="0"/>
          </a:p>
        </p:txBody>
      </p:sp>
      <p:sp>
        <p:nvSpPr>
          <p:cNvPr id="17" name="Text Placeholder 2">
            <a:extLst>
              <a:ext uri="{FF2B5EF4-FFF2-40B4-BE49-F238E27FC236}">
                <a16:creationId xmlns:a16="http://schemas.microsoft.com/office/drawing/2014/main" id="{C886AC27-A555-6BB2-CA16-FD1E7DDF25CD}"/>
              </a:ext>
            </a:extLst>
          </p:cNvPr>
          <p:cNvSpPr txBox="1">
            <a:spLocks/>
          </p:cNvSpPr>
          <p:nvPr/>
        </p:nvSpPr>
        <p:spPr>
          <a:xfrm>
            <a:off x="4007395" y="754602"/>
            <a:ext cx="3630698" cy="34957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2000" dirty="0">
                <a:solidFill>
                  <a:schemeClr val="accent2"/>
                </a:solidFill>
              </a:rPr>
              <a:t>Galaxy Resources Limited</a:t>
            </a:r>
            <a:endParaRPr lang="en-IN" sz="2000" dirty="0">
              <a:solidFill>
                <a:schemeClr val="accent2"/>
              </a:solidFill>
            </a:endParaRPr>
          </a:p>
        </p:txBody>
      </p:sp>
      <p:sp>
        <p:nvSpPr>
          <p:cNvPr id="18" name="Content Placeholder 3">
            <a:extLst>
              <a:ext uri="{FF2B5EF4-FFF2-40B4-BE49-F238E27FC236}">
                <a16:creationId xmlns:a16="http://schemas.microsoft.com/office/drawing/2014/main" id="{9AA9E824-C41E-6C3B-C0A7-6287E457D478}"/>
              </a:ext>
            </a:extLst>
          </p:cNvPr>
          <p:cNvSpPr txBox="1">
            <a:spLocks/>
          </p:cNvSpPr>
          <p:nvPr/>
        </p:nvSpPr>
        <p:spPr>
          <a:xfrm>
            <a:off x="4007394" y="1245299"/>
            <a:ext cx="3630699" cy="17464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Opening Price – $2.0</a:t>
            </a:r>
          </a:p>
          <a:p>
            <a:r>
              <a:rPr lang="en-US" dirty="0"/>
              <a:t>Closing Price - $1.5</a:t>
            </a:r>
          </a:p>
          <a:p>
            <a:r>
              <a:rPr lang="en-IN" dirty="0"/>
              <a:t>Earnings - $ 100 million</a:t>
            </a:r>
          </a:p>
        </p:txBody>
      </p:sp>
      <p:sp>
        <p:nvSpPr>
          <p:cNvPr id="19" name="Text Placeholder 2">
            <a:extLst>
              <a:ext uri="{FF2B5EF4-FFF2-40B4-BE49-F238E27FC236}">
                <a16:creationId xmlns:a16="http://schemas.microsoft.com/office/drawing/2014/main" id="{4C91702C-6985-90E8-CFBC-D7FB1B600DE8}"/>
              </a:ext>
            </a:extLst>
          </p:cNvPr>
          <p:cNvSpPr txBox="1">
            <a:spLocks/>
          </p:cNvSpPr>
          <p:nvPr/>
        </p:nvSpPr>
        <p:spPr>
          <a:xfrm>
            <a:off x="7638094" y="754602"/>
            <a:ext cx="3630698" cy="34957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2000" dirty="0" err="1">
                <a:solidFill>
                  <a:schemeClr val="accent2"/>
                </a:solidFill>
              </a:rPr>
              <a:t>GanFeng</a:t>
            </a:r>
            <a:r>
              <a:rPr lang="en-US" sz="2000" dirty="0">
                <a:solidFill>
                  <a:schemeClr val="accent2"/>
                </a:solidFill>
              </a:rPr>
              <a:t> Lithium</a:t>
            </a:r>
            <a:endParaRPr lang="en-IN" sz="2000" dirty="0">
              <a:solidFill>
                <a:schemeClr val="accent2"/>
              </a:solidFill>
            </a:endParaRPr>
          </a:p>
        </p:txBody>
      </p:sp>
      <p:sp>
        <p:nvSpPr>
          <p:cNvPr id="20" name="Content Placeholder 3">
            <a:extLst>
              <a:ext uri="{FF2B5EF4-FFF2-40B4-BE49-F238E27FC236}">
                <a16:creationId xmlns:a16="http://schemas.microsoft.com/office/drawing/2014/main" id="{50724369-A239-1150-5271-061EA68916F1}"/>
              </a:ext>
            </a:extLst>
          </p:cNvPr>
          <p:cNvSpPr txBox="1">
            <a:spLocks/>
          </p:cNvSpPr>
          <p:nvPr/>
        </p:nvSpPr>
        <p:spPr>
          <a:xfrm>
            <a:off x="7638093" y="1344002"/>
            <a:ext cx="3630699" cy="17464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Opening Price – $0.8</a:t>
            </a:r>
          </a:p>
          <a:p>
            <a:r>
              <a:rPr lang="en-US" dirty="0"/>
              <a:t>Closing Price - $0.6</a:t>
            </a:r>
          </a:p>
          <a:p>
            <a:r>
              <a:rPr lang="en-IN" dirty="0"/>
              <a:t>Earnings - $50 million</a:t>
            </a:r>
          </a:p>
        </p:txBody>
      </p:sp>
      <p:sp>
        <p:nvSpPr>
          <p:cNvPr id="21" name="Text Placeholder 2">
            <a:extLst>
              <a:ext uri="{FF2B5EF4-FFF2-40B4-BE49-F238E27FC236}">
                <a16:creationId xmlns:a16="http://schemas.microsoft.com/office/drawing/2014/main" id="{E619CAF8-AEAF-CF70-BE0E-C3163F244884}"/>
              </a:ext>
            </a:extLst>
          </p:cNvPr>
          <p:cNvSpPr txBox="1">
            <a:spLocks/>
          </p:cNvSpPr>
          <p:nvPr/>
        </p:nvSpPr>
        <p:spPr>
          <a:xfrm>
            <a:off x="376696" y="3132894"/>
            <a:ext cx="3630698" cy="349579"/>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IN" sz="2000" b="1" dirty="0">
                <a:solidFill>
                  <a:schemeClr val="accent2"/>
                </a:solidFill>
                <a:latin typeface="-apple-system"/>
              </a:rPr>
              <a:t>Key Trends Lead to Down Fall</a:t>
            </a:r>
            <a:endParaRPr lang="en-IN" sz="2000" dirty="0">
              <a:solidFill>
                <a:schemeClr val="accent2"/>
              </a:solidFill>
            </a:endParaRPr>
          </a:p>
        </p:txBody>
      </p:sp>
      <p:sp>
        <p:nvSpPr>
          <p:cNvPr id="22" name="Content Placeholder 3">
            <a:extLst>
              <a:ext uri="{FF2B5EF4-FFF2-40B4-BE49-F238E27FC236}">
                <a16:creationId xmlns:a16="http://schemas.microsoft.com/office/drawing/2014/main" id="{63E9328D-CF1B-4915-C789-E8038994A7FD}"/>
              </a:ext>
            </a:extLst>
          </p:cNvPr>
          <p:cNvSpPr txBox="1">
            <a:spLocks/>
          </p:cNvSpPr>
          <p:nvPr/>
        </p:nvSpPr>
        <p:spPr>
          <a:xfrm>
            <a:off x="373217" y="3703174"/>
            <a:ext cx="9983546" cy="24387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Increased Competitions: More Players entering the market, leading to price wars.</a:t>
            </a:r>
          </a:p>
          <a:p>
            <a:r>
              <a:rPr lang="en-US" dirty="0"/>
              <a:t>Oversupply Concerns: Lithium market experienced an oversupply, leading to lower prices.</a:t>
            </a:r>
          </a:p>
          <a:p>
            <a:r>
              <a:rPr lang="en-US" dirty="0"/>
              <a:t>Sales Expectation: Sales did not meet as expected due to demand, it leading to financial strain</a:t>
            </a:r>
          </a:p>
          <a:p>
            <a:r>
              <a:rPr lang="en-US" dirty="0"/>
              <a:t>Declining Demand: Due to increasing competitors and largest producers, the demand has been started downfall</a:t>
            </a:r>
            <a:endParaRPr lang="en-IN" dirty="0"/>
          </a:p>
        </p:txBody>
      </p:sp>
    </p:spTree>
    <p:extLst>
      <p:ext uri="{BB962C8B-B14F-4D97-AF65-F5344CB8AC3E}">
        <p14:creationId xmlns:p14="http://schemas.microsoft.com/office/powerpoint/2010/main" val="53863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5339-F7B9-C6A1-8CA6-ADB9E0F4E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F55DAC-BBD6-0322-970A-CD5F58BEE4E6}"/>
              </a:ext>
            </a:extLst>
          </p:cNvPr>
          <p:cNvSpPr>
            <a:spLocks noGrp="1"/>
          </p:cNvSpPr>
          <p:nvPr>
            <p:ph idx="1"/>
          </p:nvPr>
        </p:nvSpPr>
        <p:spPr>
          <a:xfrm>
            <a:off x="568066" y="2149087"/>
            <a:ext cx="8596668" cy="3880773"/>
          </a:xfrm>
        </p:spPr>
        <p:txBody>
          <a:bodyPr>
            <a:normAutofit fontScale="32500" lnSpcReduction="20000"/>
          </a:bodyPr>
          <a:lstStyle/>
          <a:p>
            <a:pPr algn="l"/>
            <a:r>
              <a:rPr lang="en-US" b="1" i="0" dirty="0" err="1">
                <a:solidFill>
                  <a:srgbClr val="111111"/>
                </a:solidFill>
                <a:effectLst/>
                <a:latin typeface="-apple-system"/>
              </a:rPr>
              <a:t>Ganfeng</a:t>
            </a:r>
            <a:r>
              <a:rPr lang="en-US" b="1" i="0" dirty="0">
                <a:solidFill>
                  <a:srgbClr val="111111"/>
                </a:solidFill>
                <a:effectLst/>
                <a:latin typeface="-apple-system"/>
              </a:rPr>
              <a:t> Lithium Company (GNENF)</a:t>
            </a:r>
          </a:p>
          <a:p>
            <a:pPr algn="l">
              <a:buFont typeface="Arial" panose="020B0604020202020204" pitchFamily="34" charset="0"/>
              <a:buChar char="•"/>
            </a:pPr>
            <a:r>
              <a:rPr lang="en-US" b="1" i="0" dirty="0">
                <a:solidFill>
                  <a:srgbClr val="111111"/>
                </a:solidFill>
                <a:effectLst/>
                <a:latin typeface="-apple-system"/>
              </a:rPr>
              <a:t>Opening Price (Jan 2019):</a:t>
            </a:r>
            <a:r>
              <a:rPr lang="en-US" b="0" i="0" dirty="0">
                <a:solidFill>
                  <a:srgbClr val="111111"/>
                </a:solidFill>
                <a:effectLst/>
                <a:latin typeface="-apple-system"/>
              </a:rPr>
              <a:t> $10.50</a:t>
            </a:r>
          </a:p>
          <a:p>
            <a:pPr algn="l">
              <a:buFont typeface="Arial" panose="020B0604020202020204" pitchFamily="34" charset="0"/>
              <a:buChar char="•"/>
            </a:pPr>
            <a:r>
              <a:rPr lang="en-US" b="1" i="0" dirty="0">
                <a:solidFill>
                  <a:srgbClr val="111111"/>
                </a:solidFill>
                <a:effectLst/>
                <a:latin typeface="-apple-system"/>
              </a:rPr>
              <a:t>Closing Price (Jun 2019):</a:t>
            </a:r>
            <a:r>
              <a:rPr lang="en-US" b="0" i="0" dirty="0">
                <a:solidFill>
                  <a:srgbClr val="111111"/>
                </a:solidFill>
                <a:effectLst/>
                <a:latin typeface="-apple-system"/>
              </a:rPr>
              <a:t> $7.80</a:t>
            </a:r>
          </a:p>
          <a:p>
            <a:pPr algn="l">
              <a:buFont typeface="Arial" panose="020B0604020202020204" pitchFamily="34" charset="0"/>
              <a:buChar char="•"/>
            </a:pPr>
            <a:r>
              <a:rPr lang="en-US" b="1" i="0" dirty="0">
                <a:solidFill>
                  <a:srgbClr val="111111"/>
                </a:solidFill>
                <a:effectLst/>
                <a:latin typeface="-apple-system"/>
              </a:rPr>
              <a:t>Market Cap:</a:t>
            </a:r>
            <a:r>
              <a:rPr lang="en-US" b="0" i="0" dirty="0">
                <a:solidFill>
                  <a:srgbClr val="111111"/>
                </a:solidFill>
                <a:effectLst/>
                <a:latin typeface="-apple-system"/>
              </a:rPr>
              <a:t> $6.5 billion</a:t>
            </a:r>
          </a:p>
          <a:p>
            <a:pPr algn="l">
              <a:buFont typeface="Arial" panose="020B0604020202020204" pitchFamily="34" charset="0"/>
              <a:buChar char="•"/>
            </a:pPr>
            <a:r>
              <a:rPr lang="en-US" b="1" i="0" dirty="0">
                <a:solidFill>
                  <a:srgbClr val="111111"/>
                </a:solidFill>
                <a:effectLst/>
                <a:latin typeface="-apple-system"/>
              </a:rPr>
              <a:t>Net Worth:</a:t>
            </a:r>
            <a:r>
              <a:rPr lang="en-US" b="0" i="0" dirty="0">
                <a:solidFill>
                  <a:srgbClr val="111111"/>
                </a:solidFill>
                <a:effectLst/>
                <a:latin typeface="-apple-system"/>
              </a:rPr>
              <a:t> $3.36 billion</a:t>
            </a:r>
          </a:p>
          <a:p>
            <a:pPr algn="l">
              <a:buFont typeface="Arial" panose="020B0604020202020204" pitchFamily="34" charset="0"/>
              <a:buChar char="•"/>
            </a:pPr>
            <a:r>
              <a:rPr lang="en-US" b="1" i="0" dirty="0">
                <a:solidFill>
                  <a:srgbClr val="111111"/>
                </a:solidFill>
                <a:effectLst/>
                <a:latin typeface="-apple-system"/>
              </a:rPr>
              <a:t>Key Trends:</a:t>
            </a:r>
            <a:endParaRPr lang="en-US" b="0" i="0" dirty="0">
              <a:solidFill>
                <a:srgbClr val="111111"/>
              </a:solidFill>
              <a:effectLst/>
              <a:latin typeface="-apple-system"/>
            </a:endParaRPr>
          </a:p>
          <a:p>
            <a:pPr marL="742950" lvl="1" indent="-285750" algn="l">
              <a:buFont typeface="Arial" panose="020B0604020202020204" pitchFamily="34" charset="0"/>
              <a:buChar char="•"/>
            </a:pPr>
            <a:r>
              <a:rPr lang="en-US" b="0" i="0" dirty="0">
                <a:solidFill>
                  <a:srgbClr val="111111"/>
                </a:solidFill>
                <a:effectLst/>
                <a:latin typeface="-apple-system"/>
              </a:rPr>
              <a:t>Expansion into new lithium projects in Argentina and Mali.</a:t>
            </a:r>
          </a:p>
          <a:p>
            <a:pPr marL="742950" lvl="1" indent="-285750" algn="l">
              <a:buFont typeface="Arial" panose="020B0604020202020204" pitchFamily="34" charset="0"/>
              <a:buChar char="•"/>
            </a:pPr>
            <a:r>
              <a:rPr lang="en-US" b="0" i="0" dirty="0">
                <a:solidFill>
                  <a:srgbClr val="111111"/>
                </a:solidFill>
                <a:effectLst/>
                <a:latin typeface="-apple-system"/>
              </a:rPr>
              <a:t>Increased focus on vertical integration to improve long-term profitability.</a:t>
            </a:r>
          </a:p>
          <a:p>
            <a:pPr marL="742950" lvl="1" indent="-285750" algn="l">
              <a:buFont typeface="Arial" panose="020B0604020202020204" pitchFamily="34" charset="0"/>
              <a:buChar char="•"/>
            </a:pPr>
            <a:r>
              <a:rPr lang="en-US" b="0" i="0" dirty="0">
                <a:solidFill>
                  <a:srgbClr val="111111"/>
                </a:solidFill>
                <a:effectLst/>
                <a:latin typeface="-apple-system"/>
              </a:rPr>
              <a:t>Investments in low-cost upstream projects.</a:t>
            </a:r>
          </a:p>
          <a:p>
            <a:pPr algn="l">
              <a:buFont typeface="Arial" panose="020B0604020202020204" pitchFamily="34" charset="0"/>
              <a:buChar char="•"/>
            </a:pPr>
            <a:r>
              <a:rPr lang="en-US" b="1" i="0" dirty="0">
                <a:solidFill>
                  <a:srgbClr val="111111"/>
                </a:solidFill>
                <a:effectLst/>
                <a:latin typeface="-apple-system"/>
              </a:rPr>
              <a:t>Reasons for Performance:</a:t>
            </a:r>
            <a:endParaRPr lang="en-US" b="0" i="0" dirty="0">
              <a:solidFill>
                <a:srgbClr val="111111"/>
              </a:solidFill>
              <a:effectLst/>
              <a:latin typeface="-apple-system"/>
            </a:endParaRPr>
          </a:p>
          <a:p>
            <a:pPr marL="742950" lvl="1" indent="-285750" algn="l">
              <a:buFont typeface="Arial" panose="020B0604020202020204" pitchFamily="34" charset="0"/>
              <a:buChar char="•"/>
            </a:pPr>
            <a:r>
              <a:rPr lang="en-US" b="1" i="0" dirty="0">
                <a:solidFill>
                  <a:srgbClr val="111111"/>
                </a:solidFill>
                <a:effectLst/>
                <a:latin typeface="-apple-system"/>
              </a:rPr>
              <a:t>Positive Factors:</a:t>
            </a:r>
            <a:r>
              <a:rPr lang="en-US" b="0" i="0" dirty="0">
                <a:solidFill>
                  <a:srgbClr val="111111"/>
                </a:solidFill>
                <a:effectLst/>
                <a:latin typeface="-apple-system"/>
              </a:rPr>
              <a:t> Strategic investments in new projects and vertical integration efforts aimed at reducing costs and increasing efficiency.</a:t>
            </a:r>
          </a:p>
          <a:p>
            <a:pPr marL="742950" lvl="1" indent="-285750" algn="l">
              <a:buFont typeface="Arial" panose="020B0604020202020204" pitchFamily="34" charset="0"/>
              <a:buChar char="•"/>
            </a:pPr>
            <a:r>
              <a:rPr lang="en-US" b="1" i="0" dirty="0">
                <a:solidFill>
                  <a:srgbClr val="111111"/>
                </a:solidFill>
                <a:effectLst/>
                <a:latin typeface="-apple-system"/>
              </a:rPr>
              <a:t>Negative Factors:</a:t>
            </a:r>
            <a:r>
              <a:rPr lang="en-US" b="0" i="0" dirty="0">
                <a:solidFill>
                  <a:srgbClr val="111111"/>
                </a:solidFill>
                <a:effectLst/>
                <a:latin typeface="-apple-system"/>
              </a:rPr>
              <a:t> Weak lithium prices and market volatility impacted overall performance.</a:t>
            </a:r>
          </a:p>
          <a:p>
            <a:pPr algn="l"/>
            <a:r>
              <a:rPr lang="en-US" b="1" i="0" dirty="0">
                <a:solidFill>
                  <a:srgbClr val="111111"/>
                </a:solidFill>
                <a:effectLst/>
                <a:latin typeface="-apple-system"/>
              </a:rPr>
              <a:t>Key Trends in the Lithium Market (2019):</a:t>
            </a:r>
          </a:p>
          <a:p>
            <a:pPr algn="l">
              <a:buFont typeface="Arial" panose="020B0604020202020204" pitchFamily="34" charset="0"/>
              <a:buChar char="•"/>
            </a:pPr>
            <a:r>
              <a:rPr lang="en-US" b="1" i="0" dirty="0">
                <a:solidFill>
                  <a:srgbClr val="111111"/>
                </a:solidFill>
                <a:effectLst/>
                <a:latin typeface="-apple-system"/>
                <a:hlinkClick r:id="rId2"/>
              </a:rPr>
              <a:t>Declining Prices:</a:t>
            </a:r>
            <a:r>
              <a:rPr lang="en-US" b="0" i="0" dirty="0">
                <a:solidFill>
                  <a:srgbClr val="111111"/>
                </a:solidFill>
                <a:effectLst/>
                <a:latin typeface="-apple-system"/>
                <a:hlinkClick r:id="rId2"/>
              </a:rPr>
              <a:t> Lithium prices fell due to oversupply and slower-than-expected demand growth</a:t>
            </a:r>
            <a:r>
              <a:rPr lang="en-US" b="0" i="0" baseline="30000" dirty="0">
                <a:solidFill>
                  <a:srgbClr val="111111"/>
                </a:solidFill>
                <a:effectLst/>
                <a:latin typeface="-apple-system"/>
                <a:hlinkClick r:id="rId2"/>
              </a:rPr>
              <a:t>1</a:t>
            </a:r>
            <a:r>
              <a:rPr lang="en-US" b="0" i="0" dirty="0">
                <a:solidFill>
                  <a:srgbClr val="111111"/>
                </a:solidFill>
                <a:effectLst/>
                <a:latin typeface="-apple-system"/>
              </a:rPr>
              <a:t>.</a:t>
            </a:r>
          </a:p>
          <a:p>
            <a:pPr algn="l">
              <a:buFont typeface="Arial" panose="020B0604020202020204" pitchFamily="34" charset="0"/>
              <a:buChar char="•"/>
            </a:pPr>
            <a:r>
              <a:rPr lang="en-US" b="1" i="0" dirty="0">
                <a:solidFill>
                  <a:srgbClr val="111111"/>
                </a:solidFill>
                <a:effectLst/>
                <a:latin typeface="-apple-system"/>
                <a:hlinkClick r:id="rId2"/>
              </a:rPr>
              <a:t>Supply Concerns:</a:t>
            </a:r>
            <a:r>
              <a:rPr lang="en-US" b="0" i="0" dirty="0">
                <a:solidFill>
                  <a:srgbClr val="111111"/>
                </a:solidFill>
                <a:effectLst/>
                <a:latin typeface="-apple-system"/>
                <a:hlinkClick r:id="rId2"/>
              </a:rPr>
              <a:t> Increased production from major players led to market saturation</a:t>
            </a:r>
            <a:r>
              <a:rPr lang="en-US" b="0" i="0" baseline="30000" dirty="0">
                <a:solidFill>
                  <a:srgbClr val="111111"/>
                </a:solidFill>
                <a:effectLst/>
                <a:latin typeface="-apple-system"/>
                <a:hlinkClick r:id="rId2"/>
              </a:rPr>
              <a:t>1</a:t>
            </a:r>
            <a:r>
              <a:rPr lang="en-US" b="0" i="0" dirty="0">
                <a:solidFill>
                  <a:srgbClr val="111111"/>
                </a:solidFill>
                <a:effectLst/>
                <a:latin typeface="-apple-system"/>
              </a:rPr>
              <a:t>.</a:t>
            </a:r>
          </a:p>
          <a:p>
            <a:pPr algn="l">
              <a:buFont typeface="Arial" panose="020B0604020202020204" pitchFamily="34" charset="0"/>
              <a:buChar char="•"/>
            </a:pPr>
            <a:r>
              <a:rPr lang="en-US" b="1" i="0" dirty="0">
                <a:solidFill>
                  <a:srgbClr val="111111"/>
                </a:solidFill>
                <a:effectLst/>
                <a:latin typeface="-apple-system"/>
                <a:hlinkClick r:id="rId2"/>
              </a:rPr>
              <a:t>Demand Dynamics:</a:t>
            </a:r>
            <a:r>
              <a:rPr lang="en-US" b="0" i="0" dirty="0">
                <a:solidFill>
                  <a:srgbClr val="111111"/>
                </a:solidFill>
                <a:effectLst/>
                <a:latin typeface="-apple-system"/>
                <a:hlinkClick r:id="rId2"/>
              </a:rPr>
              <a:t> Despite challenges, demand for lithium-ion batteries remained strong</a:t>
            </a:r>
            <a:r>
              <a:rPr lang="en-US" b="0" i="0" baseline="30000" dirty="0">
                <a:solidFill>
                  <a:srgbClr val="111111"/>
                </a:solidFill>
                <a:effectLst/>
                <a:latin typeface="-apple-system"/>
                <a:hlinkClick r:id="rId2"/>
              </a:rPr>
              <a:t>1</a:t>
            </a:r>
            <a:r>
              <a:rPr lang="en-US" b="0" i="0" dirty="0">
                <a:solidFill>
                  <a:srgbClr val="111111"/>
                </a:solidFill>
                <a:effectLst/>
                <a:latin typeface="-apple-system"/>
              </a:rPr>
              <a:t>.</a:t>
            </a:r>
          </a:p>
          <a:p>
            <a:pPr algn="l"/>
            <a:r>
              <a:rPr lang="en-US" b="1" i="0" dirty="0">
                <a:solidFill>
                  <a:srgbClr val="111111"/>
                </a:solidFill>
                <a:effectLst/>
                <a:latin typeface="-apple-system"/>
              </a:rPr>
              <a:t>Causes of Performance:</a:t>
            </a:r>
          </a:p>
          <a:p>
            <a:pPr algn="l">
              <a:buFont typeface="Arial" panose="020B0604020202020204" pitchFamily="34" charset="0"/>
              <a:buChar char="•"/>
            </a:pPr>
            <a:r>
              <a:rPr lang="en-US" b="1" i="0" dirty="0">
                <a:solidFill>
                  <a:srgbClr val="111111"/>
                </a:solidFill>
                <a:effectLst/>
                <a:latin typeface="-apple-system"/>
              </a:rPr>
              <a:t>Best Performers:</a:t>
            </a:r>
            <a:r>
              <a:rPr lang="en-US" b="0" i="0" dirty="0">
                <a:solidFill>
                  <a:srgbClr val="111111"/>
                </a:solidFill>
                <a:effectLst/>
                <a:latin typeface="-apple-system"/>
              </a:rPr>
              <a:t> Benefited from strategic expansions, partnerships, and efficient production.</a:t>
            </a:r>
          </a:p>
          <a:p>
            <a:pPr algn="l">
              <a:buFont typeface="Arial" panose="020B0604020202020204" pitchFamily="34" charset="0"/>
              <a:buChar char="•"/>
            </a:pPr>
            <a:r>
              <a:rPr lang="en-US" b="1" i="0" dirty="0">
                <a:solidFill>
                  <a:srgbClr val="111111"/>
                </a:solidFill>
                <a:effectLst/>
                <a:latin typeface="-apple-system"/>
              </a:rPr>
              <a:t>Worst Performers:</a:t>
            </a:r>
            <a:r>
              <a:rPr lang="en-US" b="0" i="0" dirty="0">
                <a:solidFill>
                  <a:srgbClr val="111111"/>
                </a:solidFill>
                <a:effectLst/>
                <a:latin typeface="-apple-system"/>
              </a:rPr>
              <a:t> Struggled with operational issues, market volatility, and financial challenges.</a:t>
            </a:r>
          </a:p>
          <a:p>
            <a:endParaRPr lang="en-IN" dirty="0"/>
          </a:p>
        </p:txBody>
      </p:sp>
    </p:spTree>
    <p:extLst>
      <p:ext uri="{BB962C8B-B14F-4D97-AF65-F5344CB8AC3E}">
        <p14:creationId xmlns:p14="http://schemas.microsoft.com/office/powerpoint/2010/main" val="13012664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485</TotalTime>
  <Words>1213</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Trebuchet MS</vt:lpstr>
      <vt:lpstr>Wingdings 3</vt:lpstr>
      <vt:lpstr>Facet</vt:lpstr>
      <vt:lpstr>Performing Stocks of EV Industries</vt:lpstr>
      <vt:lpstr>Best Performing EV Manufacturers 1. Tesla, Inc. (TSLA)</vt:lpstr>
      <vt:lpstr>2. General Motors (GM)</vt:lpstr>
      <vt:lpstr>3. Volkswagen AG (VWAGY)</vt:lpstr>
      <vt:lpstr>4. BYD Co., Ltd. (BYDDF)</vt:lpstr>
      <vt:lpstr>Best Performing Li-on Mining’s</vt:lpstr>
      <vt:lpstr>Best Performing Li-on Mining’s From Jan - Jun 2019</vt:lpstr>
      <vt:lpstr>Worst Performing Li-on Mining’s From Jan - Jun 2019</vt:lpstr>
      <vt:lpstr>PowerPoint Presentation</vt:lpstr>
      <vt:lpstr>2. Ganfeng Lithium</vt:lpstr>
      <vt:lpstr>Products of Tesla Best Performing</vt:lpstr>
      <vt:lpstr>Worst Performing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G</dc:creator>
  <cp:lastModifiedBy>Lokesh G</cp:lastModifiedBy>
  <cp:revision>2</cp:revision>
  <dcterms:created xsi:type="dcterms:W3CDTF">2024-09-27T06:29:10Z</dcterms:created>
  <dcterms:modified xsi:type="dcterms:W3CDTF">2024-09-27T14:34:14Z</dcterms:modified>
</cp:coreProperties>
</file>