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60" r:id="rId3"/>
    <p:sldId id="257" r:id="rId4"/>
    <p:sldId id="259" r:id="rId5"/>
    <p:sldId id="262" r:id="rId6"/>
    <p:sldId id="265" r:id="rId7"/>
    <p:sldId id="263" r:id="rId8"/>
    <p:sldId id="266" r:id="rId9"/>
    <p:sldId id="267" r:id="rId10"/>
    <p:sldId id="272" r:id="rId11"/>
    <p:sldId id="268" r:id="rId12"/>
    <p:sldId id="273" r:id="rId13"/>
    <p:sldId id="269" r:id="rId14"/>
    <p:sldId id="274" r:id="rId15"/>
    <p:sldId id="270" r:id="rId16"/>
    <p:sldId id="275" r:id="rId17"/>
    <p:sldId id="271"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00" d="100"/>
          <a:sy n="100" d="100"/>
        </p:scale>
        <p:origin x="84" y="6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9CFF67-C328-4430-BC79-84A2BF361157}" type="datetimeFigureOut">
              <a:rPr lang="en-IN" smtClean="0"/>
              <a:t>20-09-2024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926F03-DF09-4955-9390-8C62C2D808B2}" type="slidenum">
              <a:rPr lang="en-IN" smtClean="0"/>
              <a:t>‹#›</a:t>
            </a:fld>
            <a:endParaRPr lang="en-IN"/>
          </a:p>
        </p:txBody>
      </p:sp>
    </p:spTree>
    <p:extLst>
      <p:ext uri="{BB962C8B-B14F-4D97-AF65-F5344CB8AC3E}">
        <p14:creationId xmlns:p14="http://schemas.microsoft.com/office/powerpoint/2010/main" val="236692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This presentation was automatically generated by PowerPoint Copilot based on content found in this document:
https://hp-my.sharepoint.com/personal/sishira_mishra_hp_com/Documents/Personal/PES/Tablue/DVT/HollyWood%20Most%20Protfolio%20Case%20Study.pdf
AI-generated content may be incorrect.</a:t>
            </a:r>
          </a:p>
        </p:txBody>
      </p:sp>
      <p:sp>
        <p:nvSpPr>
          <p:cNvPr id="4" name="Slide Number Placeholder 3"/>
          <p:cNvSpPr>
            <a:spLocks noGrp="1"/>
          </p:cNvSpPr>
          <p:nvPr>
            <p:ph type="sldNum" sz="quarter" idx="5"/>
          </p:nvPr>
        </p:nvSpPr>
        <p:spPr/>
        <p:txBody>
          <a:bodyPr/>
          <a:lstStyle/>
          <a:p>
            <a:fld id="{760B8699-50A3-4583-B0A9-2D7E42055952}" type="slidenum">
              <a:rPr lang="en-IN" smtClean="0"/>
              <a:t>1</a:t>
            </a:fld>
            <a:endParaRPr lang="en-IN"/>
          </a:p>
        </p:txBody>
      </p:sp>
    </p:spTree>
    <p:extLst>
      <p:ext uri="{BB962C8B-B14F-4D97-AF65-F5344CB8AC3E}">
        <p14:creationId xmlns:p14="http://schemas.microsoft.com/office/powerpoint/2010/main" val="15121976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Thank you for your attention and time.
Original Content:
Thank You
</a:t>
            </a:r>
          </a:p>
        </p:txBody>
      </p:sp>
      <p:sp>
        <p:nvSpPr>
          <p:cNvPr id="4" name="Slide Number Placeholder 3"/>
          <p:cNvSpPr>
            <a:spLocks noGrp="1"/>
          </p:cNvSpPr>
          <p:nvPr>
            <p:ph type="sldNum" sz="quarter" idx="5"/>
          </p:nvPr>
        </p:nvSpPr>
        <p:spPr/>
        <p:txBody>
          <a:bodyPr/>
          <a:lstStyle/>
          <a:p>
            <a:fld id="{760B8699-50A3-4583-B0A9-2D7E42055952}" type="slidenum">
              <a:rPr lang="en-IN" smtClean="0"/>
              <a:t>17</a:t>
            </a:fld>
            <a:endParaRPr lang="en-IN"/>
          </a:p>
        </p:txBody>
      </p:sp>
    </p:spTree>
    <p:extLst>
      <p:ext uri="{BB962C8B-B14F-4D97-AF65-F5344CB8AC3E}">
        <p14:creationId xmlns:p14="http://schemas.microsoft.com/office/powerpoint/2010/main" val="694585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total number of movies in the Animation genre, based on the dataset, is 3.
Original Content:
Identify total number of movies in animation genre
Insights:
Total number of movies in the "Animation" genre, which is 3 based on your dataset.
</a:t>
            </a:r>
          </a:p>
        </p:txBody>
      </p:sp>
      <p:sp>
        <p:nvSpPr>
          <p:cNvPr id="4" name="Slide Number Placeholder 3"/>
          <p:cNvSpPr>
            <a:spLocks noGrp="1"/>
          </p:cNvSpPr>
          <p:nvPr>
            <p:ph type="sldNum" sz="quarter" idx="5"/>
          </p:nvPr>
        </p:nvSpPr>
        <p:spPr/>
        <p:txBody>
          <a:bodyPr/>
          <a:lstStyle/>
          <a:p>
            <a:fld id="{760B8699-50A3-4583-B0A9-2D7E42055952}" type="slidenum">
              <a:rPr lang="en-IN" smtClean="0"/>
              <a:t>18</a:t>
            </a:fld>
            <a:endParaRPr lang="en-IN"/>
          </a:p>
        </p:txBody>
      </p:sp>
    </p:spTree>
    <p:extLst>
      <p:ext uri="{BB962C8B-B14F-4D97-AF65-F5344CB8AC3E}">
        <p14:creationId xmlns:p14="http://schemas.microsoft.com/office/powerpoint/2010/main" val="11671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Our team consists of Sishira Mishra, Gopinatha, Girish Chandra, Lokesh G, Ashly P Eldho, Tejasvi G M, and Mundadi.
Original Content:
Introduction and                                                              Team
Team Members
Sishira Mishra                          Gopinatha                  Girish Chandra             Lokesh G                           Ashly P Eldho
Tejasvi G M                      Mundadi
</a:t>
            </a:r>
          </a:p>
        </p:txBody>
      </p:sp>
      <p:sp>
        <p:nvSpPr>
          <p:cNvPr id="4" name="Slide Number Placeholder 3"/>
          <p:cNvSpPr>
            <a:spLocks noGrp="1"/>
          </p:cNvSpPr>
          <p:nvPr>
            <p:ph type="sldNum" sz="quarter" idx="5"/>
          </p:nvPr>
        </p:nvSpPr>
        <p:spPr/>
        <p:txBody>
          <a:bodyPr/>
          <a:lstStyle/>
          <a:p>
            <a:fld id="{760B8699-50A3-4583-B0A9-2D7E42055952}" type="slidenum">
              <a:rPr lang="en-IN" smtClean="0"/>
              <a:t>2</a:t>
            </a:fld>
            <a:endParaRPr lang="en-IN"/>
          </a:p>
        </p:txBody>
      </p:sp>
    </p:spTree>
    <p:extLst>
      <p:ext uri="{BB962C8B-B14F-4D97-AF65-F5344CB8AC3E}">
        <p14:creationId xmlns:p14="http://schemas.microsoft.com/office/powerpoint/2010/main" val="1216914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Agenda
* Agenda
* Problem Statement
* Introduction and Team
    * Team Members
    * Team Images
* Data Overview
* Data Analysis and Visualization
    * Null Values
    * Animation Genre
    * Highest Revenue Genre
    * Earnings Trends
* Insights and Answers
    * Comedy Genre Earnings
    * Highest Grosser in Action Genre
    * Average &amp; Median Gross Revenues
    * Increasing Revenue Trend
* Conclusion
</a:t>
            </a:r>
          </a:p>
        </p:txBody>
      </p:sp>
      <p:sp>
        <p:nvSpPr>
          <p:cNvPr id="4" name="Slide Number Placeholder 3"/>
          <p:cNvSpPr>
            <a:spLocks noGrp="1"/>
          </p:cNvSpPr>
          <p:nvPr>
            <p:ph type="sldNum" sz="quarter" idx="5"/>
          </p:nvPr>
        </p:nvSpPr>
        <p:spPr/>
        <p:txBody>
          <a:bodyPr/>
          <a:lstStyle/>
          <a:p>
            <a:fld id="{760B8699-50A3-4583-B0A9-2D7E42055952}" type="slidenum">
              <a:rPr lang="en-IN" smtClean="0"/>
              <a:t>3</a:t>
            </a:fld>
            <a:endParaRPr lang="en-IN"/>
          </a:p>
        </p:txBody>
      </p:sp>
    </p:spTree>
    <p:extLst>
      <p:ext uri="{BB962C8B-B14F-4D97-AF65-F5344CB8AC3E}">
        <p14:creationId xmlns:p14="http://schemas.microsoft.com/office/powerpoint/2010/main" val="377061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goal of this analysis is to explore Hollywood's visualization techniques to identify key trends and insights related to movie genres, revenue generation, and profitability ratios. Key tasks include determining the most profitable genres, assessing earnings trends over time, and calculating gross revenues and profitability for specific genres like comedy and action. The insights gained will guide future movie production strategies.
Original Content:
Problem  most profitable movies through data The goal of this analysis is to explore Hollywood's visualization techniques. The analysis aims to
Statement: identify key trends and insights related to movie
genres, revenue generation, and profitability
ratios. Key tasks include determining the most profitable genres, assessing earnings trends over time, and calculating gross revenues and profitability for specific genres like comedy and action. The insights gained from this analysis will provide a deeper understanding of the factors that contribute to box office success and guide future movie production strategies.
</a:t>
            </a:r>
          </a:p>
        </p:txBody>
      </p:sp>
      <p:sp>
        <p:nvSpPr>
          <p:cNvPr id="4" name="Slide Number Placeholder 3"/>
          <p:cNvSpPr>
            <a:spLocks noGrp="1"/>
          </p:cNvSpPr>
          <p:nvPr>
            <p:ph type="sldNum" sz="quarter" idx="5"/>
          </p:nvPr>
        </p:nvSpPr>
        <p:spPr/>
        <p:txBody>
          <a:bodyPr/>
          <a:lstStyle/>
          <a:p>
            <a:fld id="{760B8699-50A3-4583-B0A9-2D7E42055952}" type="slidenum">
              <a:rPr lang="en-IN" smtClean="0"/>
              <a:t>4</a:t>
            </a:fld>
            <a:endParaRPr lang="en-IN"/>
          </a:p>
        </p:txBody>
      </p:sp>
    </p:spTree>
    <p:extLst>
      <p:ext uri="{BB962C8B-B14F-4D97-AF65-F5344CB8AC3E}">
        <p14:creationId xmlns:p14="http://schemas.microsoft.com/office/powerpoint/2010/main" val="983012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This slide provides an overview of the data and identifies the types of variables present.
Original Content:
Data Overview
Identify the types of variables present
</a:t>
            </a:r>
          </a:p>
        </p:txBody>
      </p:sp>
      <p:sp>
        <p:nvSpPr>
          <p:cNvPr id="4" name="Slide Number Placeholder 3"/>
          <p:cNvSpPr>
            <a:spLocks noGrp="1"/>
          </p:cNvSpPr>
          <p:nvPr>
            <p:ph type="sldNum" sz="quarter" idx="5"/>
          </p:nvPr>
        </p:nvSpPr>
        <p:spPr/>
        <p:txBody>
          <a:bodyPr/>
          <a:lstStyle/>
          <a:p>
            <a:fld id="{760B8699-50A3-4583-B0A9-2D7E42055952}" type="slidenum">
              <a:rPr lang="en-IN" smtClean="0"/>
              <a:t>5</a:t>
            </a:fld>
            <a:endParaRPr lang="en-IN"/>
          </a:p>
        </p:txBody>
      </p:sp>
    </p:spTree>
    <p:extLst>
      <p:ext uri="{BB962C8B-B14F-4D97-AF65-F5344CB8AC3E}">
        <p14:creationId xmlns:p14="http://schemas.microsoft.com/office/powerpoint/2010/main" val="2537652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highest revenue-generating genre is Comedy. A bar graph will be prepared to illustrate the revenue distribution across different genres.
Original Content:
Insights:                                                             Highest revenue Genre:                                                              Comedy                                          Prepare a bar graph and identify highest revenue generating genre
</a:t>
            </a:r>
          </a:p>
        </p:txBody>
      </p:sp>
      <p:sp>
        <p:nvSpPr>
          <p:cNvPr id="4" name="Slide Number Placeholder 3"/>
          <p:cNvSpPr>
            <a:spLocks noGrp="1"/>
          </p:cNvSpPr>
          <p:nvPr>
            <p:ph type="sldNum" sz="quarter" idx="5"/>
          </p:nvPr>
        </p:nvSpPr>
        <p:spPr/>
        <p:txBody>
          <a:bodyPr/>
          <a:lstStyle/>
          <a:p>
            <a:fld id="{760B8699-50A3-4583-B0A9-2D7E42055952}" type="slidenum">
              <a:rPr lang="en-IN" smtClean="0"/>
              <a:t>6</a:t>
            </a:fld>
            <a:endParaRPr lang="en-IN"/>
          </a:p>
        </p:txBody>
      </p:sp>
    </p:spTree>
    <p:extLst>
      <p:ext uri="{BB962C8B-B14F-4D97-AF65-F5344CB8AC3E}">
        <p14:creationId xmlns:p14="http://schemas.microsoft.com/office/powerpoint/2010/main" val="3172907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The analysis identified null values in several variables. Profitability has 3 null values, while Rotten Tomatoes, lead Studio, and Audience Score each have 1 null value. All other variables have no null values.
Original Content:
Data Analysis and                                                              Visualization
Which variable has      null values How                                                              many null values does Tableau identify                                                              in this complete dataset                                                                      Summary:                                                             •                                                             Profitability has 3      Null value                                                             •                                                             Rotten Tomatoes, lead      Studio,                                                              Audience Score has      1 Null value each                                                             •                                                             All other has      no Null value
</a:t>
            </a:r>
          </a:p>
        </p:txBody>
      </p:sp>
      <p:sp>
        <p:nvSpPr>
          <p:cNvPr id="4" name="Slide Number Placeholder 3"/>
          <p:cNvSpPr>
            <a:spLocks noGrp="1"/>
          </p:cNvSpPr>
          <p:nvPr>
            <p:ph type="sldNum" sz="quarter" idx="5"/>
          </p:nvPr>
        </p:nvSpPr>
        <p:spPr/>
        <p:txBody>
          <a:bodyPr/>
          <a:lstStyle/>
          <a:p>
            <a:fld id="{760B8699-50A3-4583-B0A9-2D7E42055952}" type="slidenum">
              <a:rPr lang="en-IN" smtClean="0"/>
              <a:t>7</a:t>
            </a:fld>
            <a:endParaRPr lang="en-IN"/>
          </a:p>
        </p:txBody>
      </p:sp>
    </p:spTree>
    <p:extLst>
      <p:ext uri="{BB962C8B-B14F-4D97-AF65-F5344CB8AC3E}">
        <p14:creationId xmlns:p14="http://schemas.microsoft.com/office/powerpoint/2010/main" val="2084628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This slide presents a line graph illustrating the earnings trends of moving genres over the period from 2007 to 2011.
Original Content:
Plot a line graph with                                                              earnings trends of                                                                   moving genres from                                                              year 2007 to      2011
</a:t>
            </a:r>
          </a:p>
        </p:txBody>
      </p:sp>
      <p:sp>
        <p:nvSpPr>
          <p:cNvPr id="4" name="Slide Number Placeholder 3"/>
          <p:cNvSpPr>
            <a:spLocks noGrp="1"/>
          </p:cNvSpPr>
          <p:nvPr>
            <p:ph type="sldNum" sz="quarter" idx="5"/>
          </p:nvPr>
        </p:nvSpPr>
        <p:spPr/>
        <p:txBody>
          <a:bodyPr/>
          <a:lstStyle/>
          <a:p>
            <a:fld id="{760B8699-50A3-4583-B0A9-2D7E42055952}" type="slidenum">
              <a:rPr lang="en-IN" smtClean="0"/>
              <a:t>8</a:t>
            </a:fld>
            <a:endParaRPr lang="en-IN"/>
          </a:p>
        </p:txBody>
      </p:sp>
    </p:spTree>
    <p:extLst>
      <p:ext uri="{BB962C8B-B14F-4D97-AF65-F5344CB8AC3E}">
        <p14:creationId xmlns:p14="http://schemas.microsoft.com/office/powerpoint/2010/main" val="1213534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This slide presents insights and answers.
Original Content:
Insights and                                                              Answers
</a:t>
            </a:r>
          </a:p>
        </p:txBody>
      </p:sp>
      <p:sp>
        <p:nvSpPr>
          <p:cNvPr id="4" name="Slide Number Placeholder 3"/>
          <p:cNvSpPr>
            <a:spLocks noGrp="1"/>
          </p:cNvSpPr>
          <p:nvPr>
            <p:ph type="sldNum" sz="quarter" idx="5"/>
          </p:nvPr>
        </p:nvSpPr>
        <p:spPr/>
        <p:txBody>
          <a:bodyPr/>
          <a:lstStyle/>
          <a:p>
            <a:fld id="{760B8699-50A3-4583-B0A9-2D7E42055952}" type="slidenum">
              <a:rPr lang="en-IN" smtClean="0"/>
              <a:t>9</a:t>
            </a:fld>
            <a:endParaRPr lang="en-IN"/>
          </a:p>
        </p:txBody>
      </p:sp>
    </p:spTree>
    <p:extLst>
      <p:ext uri="{BB962C8B-B14F-4D97-AF65-F5344CB8AC3E}">
        <p14:creationId xmlns:p14="http://schemas.microsoft.com/office/powerpoint/2010/main" val="77825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9/20/2024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74516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9/20/2024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0350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9/20/2024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13260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9/20/2024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4731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9/20/2024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29145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9/20/2024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521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9/20/2024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51460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9/20/2024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6044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9/20/2024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73353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9/20/2024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7065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9/20/2024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77601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9/20/2024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0955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409660-128C-CF53-C1E9-9482BA98E8EA}"/>
              </a:ext>
            </a:extLst>
          </p:cNvPr>
          <p:cNvSpPr>
            <a:spLocks noGrp="1"/>
          </p:cNvSpPr>
          <p:nvPr>
            <p:ph type="ctrTitle"/>
          </p:nvPr>
        </p:nvSpPr>
        <p:spPr>
          <a:xfrm>
            <a:off x="965201" y="643467"/>
            <a:ext cx="6255026" cy="5054008"/>
          </a:xfrm>
        </p:spPr>
        <p:txBody>
          <a:bodyPr anchor="ctr">
            <a:normAutofit/>
          </a:bodyPr>
          <a:lstStyle/>
          <a:p>
            <a:pPr algn="r"/>
            <a:r>
              <a:rPr lang="en-IN" sz="7400" dirty="0"/>
              <a:t>Hollywood's Most Profitable Stories Case Study</a:t>
            </a:r>
          </a:p>
        </p:txBody>
      </p:sp>
      <p:cxnSp>
        <p:nvCxnSpPr>
          <p:cNvPr id="9" name="Straight Connector 8">
            <a:extLst>
              <a:ext uri="{FF2B5EF4-FFF2-40B4-BE49-F238E27FC236}">
                <a16:creationId xmlns:a16="http://schemas.microsoft.com/office/drawing/2014/main" id="{09525C9A-1972-4836-BA7A-706C946EF4D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391367"/>
            <a:ext cx="0" cy="3558208"/>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B624C8D3-B9AD-4F4F-8554-4EAF3724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926046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57312D-C290-FFF5-EE41-448556E7B8D2}"/>
              </a:ext>
            </a:extLst>
          </p:cNvPr>
          <p:cNvPicPr>
            <a:picLocks noChangeAspect="1"/>
          </p:cNvPicPr>
          <p:nvPr/>
        </p:nvPicPr>
        <p:blipFill>
          <a:blip r:embed="rId2"/>
          <a:stretch>
            <a:fillRect/>
          </a:stretch>
        </p:blipFill>
        <p:spPr>
          <a:xfrm>
            <a:off x="1429422" y="429794"/>
            <a:ext cx="9138603" cy="5408343"/>
          </a:xfrm>
          <a:prstGeom prst="rect">
            <a:avLst/>
          </a:prstGeom>
        </p:spPr>
      </p:pic>
      <p:sp>
        <p:nvSpPr>
          <p:cNvPr id="7" name="TextBox 6">
            <a:extLst>
              <a:ext uri="{FF2B5EF4-FFF2-40B4-BE49-F238E27FC236}">
                <a16:creationId xmlns:a16="http://schemas.microsoft.com/office/drawing/2014/main" id="{9E945A47-75FF-D41F-9B38-C540D92FFA93}"/>
              </a:ext>
            </a:extLst>
          </p:cNvPr>
          <p:cNvSpPr txBox="1"/>
          <p:nvPr/>
        </p:nvSpPr>
        <p:spPr>
          <a:xfrm>
            <a:off x="0" y="54242"/>
            <a:ext cx="6097604" cy="375552"/>
          </a:xfrm>
          <a:prstGeom prst="rect">
            <a:avLst/>
          </a:prstGeom>
          <a:noFill/>
        </p:spPr>
        <p:txBody>
          <a:bodyPr wrap="square">
            <a:spAutoFit/>
          </a:bodyPr>
          <a:lstStyle/>
          <a:p>
            <a:pPr marL="0" marR="0" indent="0" algn="l">
              <a:lnSpc>
                <a:spcPct val="107000"/>
              </a:lnSpc>
              <a:spcBef>
                <a:spcPts val="0"/>
              </a:spcBef>
              <a:spcAft>
                <a:spcPts val="0"/>
              </a:spcAft>
            </a:pPr>
            <a:r>
              <a:rPr lang="en-IN" sz="1800" b="1" dirty="0">
                <a:solidFill>
                  <a:schemeClr val="accent1"/>
                </a:solidFill>
                <a:effectLst/>
              </a:rPr>
              <a:t>Question 1 - Visual</a:t>
            </a:r>
            <a:endParaRPr lang="en-IN" sz="2000" b="1" dirty="0">
              <a:solidFill>
                <a:schemeClr val="accent1"/>
              </a:solidFill>
              <a:effectLst/>
            </a:endParaRPr>
          </a:p>
        </p:txBody>
      </p:sp>
    </p:spTree>
    <p:extLst>
      <p:ext uri="{BB962C8B-B14F-4D97-AF65-F5344CB8AC3E}">
        <p14:creationId xmlns:p14="http://schemas.microsoft.com/office/powerpoint/2010/main" val="88056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01B8F3-19D9-AC9C-D3E8-F28CADE3CDBB}"/>
              </a:ext>
            </a:extLst>
          </p:cNvPr>
          <p:cNvSpPr>
            <a:spLocks noGrp="1"/>
          </p:cNvSpPr>
          <p:nvPr>
            <p:ph type="title"/>
          </p:nvPr>
        </p:nvSpPr>
        <p:spPr>
          <a:xfrm>
            <a:off x="1097280" y="286603"/>
            <a:ext cx="10058400" cy="1450757"/>
          </a:xfrm>
        </p:spPr>
        <p:txBody>
          <a:bodyPr>
            <a:normAutofit/>
          </a:bodyPr>
          <a:lstStyle/>
          <a:p>
            <a:r>
              <a:rPr lang="en-IN" dirty="0"/>
              <a:t>Insights and Answers: Highest Grosser in Action Genre</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5" name="Content Placeholder 4">
            <a:extLst>
              <a:ext uri="{FF2B5EF4-FFF2-40B4-BE49-F238E27FC236}">
                <a16:creationId xmlns:a16="http://schemas.microsoft.com/office/drawing/2014/main" id="{9729D3A9-E904-4B8B-938E-77DFF601F297}"/>
              </a:ext>
            </a:extLst>
          </p:cNvPr>
          <p:cNvGraphicFramePr>
            <a:graphicFrameLocks noGrp="1"/>
          </p:cNvGraphicFramePr>
          <p:nvPr>
            <p:ph idx="1"/>
            <p:extLst>
              <p:ext uri="{D42A27DB-BD31-4B8C-83A1-F6EECF244321}">
                <p14:modId xmlns:p14="http://schemas.microsoft.com/office/powerpoint/2010/main" val="2021555711"/>
              </p:ext>
            </p:extLst>
          </p:nvPr>
        </p:nvGraphicFramePr>
        <p:xfrm>
          <a:off x="1096963" y="2704385"/>
          <a:ext cx="10058401" cy="2574341"/>
        </p:xfrm>
        <a:graphic>
          <a:graphicData uri="http://schemas.openxmlformats.org/drawingml/2006/table">
            <a:tbl>
              <a:tblPr firstRow="1" firstCol="1" bandRow="1">
                <a:tableStyleId>{5C22544A-7EE6-4342-B048-85BDC9FD1C3A}</a:tableStyleId>
              </a:tblPr>
              <a:tblGrid>
                <a:gridCol w="4631034">
                  <a:extLst>
                    <a:ext uri="{9D8B030D-6E8A-4147-A177-3AD203B41FA5}">
                      <a16:colId xmlns:a16="http://schemas.microsoft.com/office/drawing/2014/main" val="1821097994"/>
                    </a:ext>
                  </a:extLst>
                </a:gridCol>
                <a:gridCol w="5427367">
                  <a:extLst>
                    <a:ext uri="{9D8B030D-6E8A-4147-A177-3AD203B41FA5}">
                      <a16:colId xmlns:a16="http://schemas.microsoft.com/office/drawing/2014/main" val="3908297441"/>
                    </a:ext>
                  </a:extLst>
                </a:gridCol>
              </a:tblGrid>
              <a:tr h="576558">
                <a:tc>
                  <a:txBody>
                    <a:bodyPr/>
                    <a:lstStyle/>
                    <a:p>
                      <a:pPr marL="0" marR="0" indent="0">
                        <a:lnSpc>
                          <a:spcPct val="107000"/>
                        </a:lnSpc>
                        <a:spcBef>
                          <a:spcPts val="0"/>
                        </a:spcBef>
                        <a:spcAft>
                          <a:spcPts val="0"/>
                        </a:spcAft>
                      </a:pPr>
                      <a:r>
                        <a:rPr lang="en-IN" sz="2900">
                          <a:effectLst/>
                          <a:highlight>
                            <a:srgbClr val="156082"/>
                          </a:highlight>
                        </a:rPr>
                        <a:t>Question 2</a:t>
                      </a:r>
                      <a:endParaRPr lang="en-IN" sz="3500">
                        <a:effectLst/>
                        <a:highlight>
                          <a:srgbClr val="156082"/>
                        </a:highlight>
                      </a:endParaRPr>
                    </a:p>
                  </a:txBody>
                  <a:tcPr marL="147583" marR="141434" marT="66412" marB="0"/>
                </a:tc>
                <a:tc>
                  <a:txBody>
                    <a:bodyPr/>
                    <a:lstStyle/>
                    <a:p>
                      <a:pPr marL="0" marR="0" indent="0">
                        <a:lnSpc>
                          <a:spcPct val="107000"/>
                        </a:lnSpc>
                        <a:spcBef>
                          <a:spcPts val="0"/>
                        </a:spcBef>
                        <a:spcAft>
                          <a:spcPts val="0"/>
                        </a:spcAft>
                      </a:pPr>
                      <a:r>
                        <a:rPr lang="en-IN" sz="2900">
                          <a:effectLst/>
                          <a:highlight>
                            <a:srgbClr val="156082"/>
                          </a:highlight>
                        </a:rPr>
                        <a:t>Answer</a:t>
                      </a:r>
                      <a:endParaRPr lang="en-IN" sz="3500">
                        <a:effectLst/>
                        <a:highlight>
                          <a:srgbClr val="156082"/>
                        </a:highlight>
                      </a:endParaRPr>
                    </a:p>
                  </a:txBody>
                  <a:tcPr marL="147583" marR="141434" marT="66412" marB="0"/>
                </a:tc>
                <a:extLst>
                  <a:ext uri="{0D108BD9-81ED-4DB2-BD59-A6C34878D82A}">
                    <a16:rowId xmlns:a16="http://schemas.microsoft.com/office/drawing/2014/main" val="3618840527"/>
                  </a:ext>
                </a:extLst>
              </a:tr>
              <a:tr h="1997783">
                <a:tc>
                  <a:txBody>
                    <a:bodyPr/>
                    <a:lstStyle/>
                    <a:p>
                      <a:pPr marL="0" marR="0" indent="0">
                        <a:lnSpc>
                          <a:spcPct val="107000"/>
                        </a:lnSpc>
                        <a:spcBef>
                          <a:spcPts val="0"/>
                        </a:spcBef>
                        <a:spcAft>
                          <a:spcPts val="0"/>
                        </a:spcAft>
                      </a:pPr>
                      <a:r>
                        <a:rPr lang="en-US" sz="2900">
                          <a:effectLst/>
                          <a:highlight>
                            <a:srgbClr val="156082"/>
                          </a:highlight>
                        </a:rPr>
                        <a:t>Which movie is highest grosser in “action” genre </a:t>
                      </a:r>
                      <a:endParaRPr lang="en-US" sz="3500">
                        <a:effectLst/>
                        <a:highlight>
                          <a:srgbClr val="156082"/>
                        </a:highlight>
                      </a:endParaRPr>
                    </a:p>
                  </a:txBody>
                  <a:tcPr marL="147583" marR="141434" marT="66412" marB="0"/>
                </a:tc>
                <a:tc>
                  <a:txBody>
                    <a:bodyPr/>
                    <a:lstStyle/>
                    <a:p>
                      <a:pPr marL="0" marR="0" indent="0">
                        <a:lnSpc>
                          <a:spcPct val="107000"/>
                        </a:lnSpc>
                        <a:spcBef>
                          <a:spcPts val="0"/>
                        </a:spcBef>
                        <a:spcAft>
                          <a:spcPts val="0"/>
                        </a:spcAft>
                      </a:pPr>
                      <a:r>
                        <a:rPr lang="en-US" sz="2900">
                          <a:effectLst/>
                          <a:highlight>
                            <a:srgbClr val="156082"/>
                          </a:highlight>
                        </a:rPr>
                        <a:t>Killers is the move having highest Gross in “action”. This is also only one move in our dataset for Action Genre.</a:t>
                      </a:r>
                      <a:endParaRPr lang="en-US" sz="3500">
                        <a:effectLst/>
                        <a:highlight>
                          <a:srgbClr val="156082"/>
                        </a:highlight>
                      </a:endParaRPr>
                    </a:p>
                  </a:txBody>
                  <a:tcPr marL="147583" marR="141434" marT="66412" marB="0"/>
                </a:tc>
                <a:extLst>
                  <a:ext uri="{0D108BD9-81ED-4DB2-BD59-A6C34878D82A}">
                    <a16:rowId xmlns:a16="http://schemas.microsoft.com/office/drawing/2014/main" val="2224961411"/>
                  </a:ext>
                </a:extLst>
              </a:tr>
            </a:tbl>
          </a:graphicData>
        </a:graphic>
      </p:graphicFrame>
    </p:spTree>
    <p:extLst>
      <p:ext uri="{BB962C8B-B14F-4D97-AF65-F5344CB8AC3E}">
        <p14:creationId xmlns:p14="http://schemas.microsoft.com/office/powerpoint/2010/main" val="580673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357D1AF-61C1-C9EA-B61F-5D613FC43563}"/>
              </a:ext>
            </a:extLst>
          </p:cNvPr>
          <p:cNvPicPr>
            <a:picLocks noChangeAspect="1"/>
          </p:cNvPicPr>
          <p:nvPr/>
        </p:nvPicPr>
        <p:blipFill>
          <a:blip r:embed="rId2"/>
          <a:stretch>
            <a:fillRect/>
          </a:stretch>
        </p:blipFill>
        <p:spPr>
          <a:xfrm>
            <a:off x="1607420" y="484166"/>
            <a:ext cx="7902172" cy="5247915"/>
          </a:xfrm>
          <a:prstGeom prst="rect">
            <a:avLst/>
          </a:prstGeom>
        </p:spPr>
      </p:pic>
      <p:sp>
        <p:nvSpPr>
          <p:cNvPr id="7" name="TextBox 6">
            <a:extLst>
              <a:ext uri="{FF2B5EF4-FFF2-40B4-BE49-F238E27FC236}">
                <a16:creationId xmlns:a16="http://schemas.microsoft.com/office/drawing/2014/main" id="{047A8F4B-381B-3CB0-8D2C-4C73FCA38A70}"/>
              </a:ext>
            </a:extLst>
          </p:cNvPr>
          <p:cNvSpPr txBox="1"/>
          <p:nvPr/>
        </p:nvSpPr>
        <p:spPr>
          <a:xfrm>
            <a:off x="1622" y="108614"/>
            <a:ext cx="6094378" cy="375552"/>
          </a:xfrm>
          <a:prstGeom prst="rect">
            <a:avLst/>
          </a:prstGeom>
          <a:noFill/>
        </p:spPr>
        <p:txBody>
          <a:bodyPr wrap="square">
            <a:spAutoFit/>
          </a:bodyPr>
          <a:lstStyle/>
          <a:p>
            <a:pPr marL="0" marR="0" indent="0" algn="l">
              <a:lnSpc>
                <a:spcPct val="107000"/>
              </a:lnSpc>
              <a:spcBef>
                <a:spcPts val="0"/>
              </a:spcBef>
              <a:spcAft>
                <a:spcPts val="0"/>
              </a:spcAft>
            </a:pPr>
            <a:r>
              <a:rPr lang="en-IN" sz="1800" b="1" dirty="0">
                <a:solidFill>
                  <a:schemeClr val="accent1"/>
                </a:solidFill>
                <a:effectLst/>
              </a:rPr>
              <a:t>Question 2 - Visual</a:t>
            </a:r>
            <a:endParaRPr lang="en-IN" sz="2000" b="1" dirty="0">
              <a:solidFill>
                <a:schemeClr val="accent1"/>
              </a:solidFill>
              <a:effectLst/>
            </a:endParaRPr>
          </a:p>
        </p:txBody>
      </p:sp>
    </p:spTree>
    <p:extLst>
      <p:ext uri="{BB962C8B-B14F-4D97-AF65-F5344CB8AC3E}">
        <p14:creationId xmlns:p14="http://schemas.microsoft.com/office/powerpoint/2010/main" val="1216744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926F16-EB3C-D920-A219-F679FC1E3BAA}"/>
              </a:ext>
            </a:extLst>
          </p:cNvPr>
          <p:cNvSpPr>
            <a:spLocks noGrp="1"/>
          </p:cNvSpPr>
          <p:nvPr>
            <p:ph type="title"/>
          </p:nvPr>
        </p:nvSpPr>
        <p:spPr>
          <a:xfrm>
            <a:off x="1097280" y="286603"/>
            <a:ext cx="10058400" cy="1450757"/>
          </a:xfrm>
        </p:spPr>
        <p:txBody>
          <a:bodyPr>
            <a:normAutofit/>
          </a:bodyPr>
          <a:lstStyle/>
          <a:p>
            <a:r>
              <a:rPr lang="en-IN" dirty="0"/>
              <a:t>Insights and Answers: Average &amp; Median Gross Revenues</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5" name="Content Placeholder 4">
            <a:extLst>
              <a:ext uri="{FF2B5EF4-FFF2-40B4-BE49-F238E27FC236}">
                <a16:creationId xmlns:a16="http://schemas.microsoft.com/office/drawing/2014/main" id="{5C8BFBF2-9830-49EB-B10E-28929844B303}"/>
              </a:ext>
            </a:extLst>
          </p:cNvPr>
          <p:cNvGraphicFramePr>
            <a:graphicFrameLocks noGrp="1"/>
          </p:cNvGraphicFramePr>
          <p:nvPr>
            <p:ph idx="1"/>
            <p:extLst>
              <p:ext uri="{D42A27DB-BD31-4B8C-83A1-F6EECF244321}">
                <p14:modId xmlns:p14="http://schemas.microsoft.com/office/powerpoint/2010/main" val="2987206707"/>
              </p:ext>
            </p:extLst>
          </p:nvPr>
        </p:nvGraphicFramePr>
        <p:xfrm>
          <a:off x="1096963" y="2362439"/>
          <a:ext cx="10058401" cy="3258233"/>
        </p:xfrm>
        <a:graphic>
          <a:graphicData uri="http://schemas.openxmlformats.org/drawingml/2006/table">
            <a:tbl>
              <a:tblPr firstRow="1" firstCol="1" bandRow="1">
                <a:tableStyleId>{5C22544A-7EE6-4342-B048-85BDC9FD1C3A}</a:tableStyleId>
              </a:tblPr>
              <a:tblGrid>
                <a:gridCol w="4950071">
                  <a:extLst>
                    <a:ext uri="{9D8B030D-6E8A-4147-A177-3AD203B41FA5}">
                      <a16:colId xmlns:a16="http://schemas.microsoft.com/office/drawing/2014/main" val="1696784745"/>
                    </a:ext>
                  </a:extLst>
                </a:gridCol>
                <a:gridCol w="5108330">
                  <a:extLst>
                    <a:ext uri="{9D8B030D-6E8A-4147-A177-3AD203B41FA5}">
                      <a16:colId xmlns:a16="http://schemas.microsoft.com/office/drawing/2014/main" val="304185947"/>
                    </a:ext>
                  </a:extLst>
                </a:gridCol>
              </a:tblGrid>
              <a:tr h="389460">
                <a:tc>
                  <a:txBody>
                    <a:bodyPr/>
                    <a:lstStyle/>
                    <a:p>
                      <a:pPr marL="0" marR="0" indent="0">
                        <a:lnSpc>
                          <a:spcPct val="107000"/>
                        </a:lnSpc>
                        <a:spcBef>
                          <a:spcPts val="0"/>
                        </a:spcBef>
                        <a:spcAft>
                          <a:spcPts val="0"/>
                        </a:spcAft>
                      </a:pPr>
                      <a:r>
                        <a:rPr lang="en-IN" sz="2000">
                          <a:effectLst/>
                          <a:highlight>
                            <a:srgbClr val="156082"/>
                          </a:highlight>
                        </a:rPr>
                        <a:t>Question 3</a:t>
                      </a:r>
                      <a:endParaRPr lang="en-IN" sz="2400">
                        <a:effectLst/>
                        <a:highlight>
                          <a:srgbClr val="156082"/>
                        </a:highlight>
                      </a:endParaRPr>
                    </a:p>
                  </a:txBody>
                  <a:tcPr marL="99691" marR="127106" marT="44861" marB="0"/>
                </a:tc>
                <a:tc>
                  <a:txBody>
                    <a:bodyPr/>
                    <a:lstStyle/>
                    <a:p>
                      <a:pPr marL="0" marR="0" indent="0">
                        <a:lnSpc>
                          <a:spcPct val="107000"/>
                        </a:lnSpc>
                        <a:spcBef>
                          <a:spcPts val="0"/>
                        </a:spcBef>
                        <a:spcAft>
                          <a:spcPts val="0"/>
                        </a:spcAft>
                      </a:pPr>
                      <a:r>
                        <a:rPr lang="en-IN" sz="2000">
                          <a:effectLst/>
                          <a:highlight>
                            <a:srgbClr val="156082"/>
                          </a:highlight>
                        </a:rPr>
                        <a:t>Answer</a:t>
                      </a:r>
                      <a:endParaRPr lang="en-IN" sz="2400">
                        <a:effectLst/>
                        <a:highlight>
                          <a:srgbClr val="156082"/>
                        </a:highlight>
                      </a:endParaRPr>
                    </a:p>
                  </a:txBody>
                  <a:tcPr marL="99691" marR="127106" marT="44861" marB="0"/>
                </a:tc>
                <a:extLst>
                  <a:ext uri="{0D108BD9-81ED-4DB2-BD59-A6C34878D82A}">
                    <a16:rowId xmlns:a16="http://schemas.microsoft.com/office/drawing/2014/main" val="3867951666"/>
                  </a:ext>
                </a:extLst>
              </a:tr>
              <a:tr h="2868773">
                <a:tc>
                  <a:txBody>
                    <a:bodyPr/>
                    <a:lstStyle/>
                    <a:p>
                      <a:pPr marL="0" marR="0" indent="0" algn="just">
                        <a:lnSpc>
                          <a:spcPct val="107000"/>
                        </a:lnSpc>
                        <a:spcBef>
                          <a:spcPts val="0"/>
                        </a:spcBef>
                        <a:spcAft>
                          <a:spcPts val="0"/>
                        </a:spcAft>
                      </a:pPr>
                      <a:r>
                        <a:rPr lang="en-US" sz="2000">
                          <a:effectLst/>
                          <a:highlight>
                            <a:srgbClr val="156082"/>
                          </a:highlight>
                        </a:rPr>
                        <a:t>What are average &amp; median gross revenues of movies in “comedy” and “action”</a:t>
                      </a:r>
                      <a:endParaRPr lang="en-US" sz="2400">
                        <a:effectLst/>
                        <a:highlight>
                          <a:srgbClr val="156082"/>
                        </a:highlight>
                      </a:endParaRPr>
                    </a:p>
                  </a:txBody>
                  <a:tcPr marL="99691" marR="127106" marT="44861" marB="0"/>
                </a:tc>
                <a:tc>
                  <a:txBody>
                    <a:bodyPr/>
                    <a:lstStyle/>
                    <a:p>
                      <a:pPr marL="0" marR="0" indent="0">
                        <a:lnSpc>
                          <a:spcPct val="107000"/>
                        </a:lnSpc>
                        <a:spcBef>
                          <a:spcPts val="0"/>
                        </a:spcBef>
                        <a:spcAft>
                          <a:spcPts val="0"/>
                        </a:spcAft>
                      </a:pPr>
                      <a:r>
                        <a:rPr lang="en-US" sz="2000">
                          <a:effectLst/>
                          <a:highlight>
                            <a:srgbClr val="156082"/>
                          </a:highlight>
                        </a:rPr>
                        <a:t>Comedy:</a:t>
                      </a:r>
                      <a:endParaRPr lang="en-US" sz="2400">
                        <a:effectLst/>
                        <a:highlight>
                          <a:srgbClr val="156082"/>
                        </a:highlight>
                      </a:endParaRPr>
                    </a:p>
                    <a:p>
                      <a:pPr marL="0" marR="2519680" indent="0">
                        <a:lnSpc>
                          <a:spcPct val="102000"/>
                        </a:lnSpc>
                        <a:spcBef>
                          <a:spcPts val="0"/>
                        </a:spcBef>
                        <a:spcAft>
                          <a:spcPts val="1790"/>
                        </a:spcAft>
                      </a:pPr>
                      <a:r>
                        <a:rPr lang="en-US" sz="2000">
                          <a:effectLst/>
                          <a:highlight>
                            <a:srgbClr val="156082"/>
                          </a:highlight>
                        </a:rPr>
                        <a:t>Avg Gross: 130.50 Median Gross: 79.18</a:t>
                      </a:r>
                      <a:endParaRPr lang="en-US" sz="2400">
                        <a:effectLst/>
                        <a:highlight>
                          <a:srgbClr val="156082"/>
                        </a:highlight>
                      </a:endParaRPr>
                    </a:p>
                    <a:p>
                      <a:pPr marL="0" marR="0" indent="0">
                        <a:lnSpc>
                          <a:spcPct val="107000"/>
                        </a:lnSpc>
                        <a:spcBef>
                          <a:spcPts val="0"/>
                        </a:spcBef>
                        <a:spcAft>
                          <a:spcPts val="0"/>
                        </a:spcAft>
                      </a:pPr>
                      <a:r>
                        <a:rPr lang="en-US" sz="2000">
                          <a:effectLst/>
                          <a:highlight>
                            <a:srgbClr val="156082"/>
                          </a:highlight>
                        </a:rPr>
                        <a:t>Action:</a:t>
                      </a:r>
                      <a:endParaRPr lang="en-US" sz="2400">
                        <a:effectLst/>
                        <a:highlight>
                          <a:srgbClr val="156082"/>
                        </a:highlight>
                      </a:endParaRPr>
                    </a:p>
                    <a:p>
                      <a:pPr marL="0" marR="0" indent="0">
                        <a:lnSpc>
                          <a:spcPct val="107000"/>
                        </a:lnSpc>
                        <a:spcBef>
                          <a:spcPts val="0"/>
                        </a:spcBef>
                        <a:spcAft>
                          <a:spcPts val="0"/>
                        </a:spcAft>
                      </a:pPr>
                      <a:r>
                        <a:rPr lang="en-US" sz="2000">
                          <a:effectLst/>
                          <a:highlight>
                            <a:srgbClr val="156082"/>
                          </a:highlight>
                        </a:rPr>
                        <a:t>Avg Gross: 93.40</a:t>
                      </a:r>
                      <a:endParaRPr lang="en-US" sz="2400">
                        <a:effectLst/>
                        <a:highlight>
                          <a:srgbClr val="156082"/>
                        </a:highlight>
                      </a:endParaRPr>
                    </a:p>
                    <a:p>
                      <a:pPr marL="0" marR="0" indent="0">
                        <a:lnSpc>
                          <a:spcPct val="107000"/>
                        </a:lnSpc>
                        <a:spcBef>
                          <a:spcPts val="0"/>
                        </a:spcBef>
                        <a:spcAft>
                          <a:spcPts val="0"/>
                        </a:spcAft>
                      </a:pPr>
                      <a:r>
                        <a:rPr lang="en-US" sz="2000">
                          <a:effectLst/>
                          <a:highlight>
                            <a:srgbClr val="156082"/>
                          </a:highlight>
                        </a:rPr>
                        <a:t>Median Gross: 93.40</a:t>
                      </a:r>
                      <a:endParaRPr lang="en-US" sz="2400">
                        <a:effectLst/>
                        <a:highlight>
                          <a:srgbClr val="156082"/>
                        </a:highlight>
                      </a:endParaRPr>
                    </a:p>
                  </a:txBody>
                  <a:tcPr marL="99691" marR="127106" marT="44861" marB="0"/>
                </a:tc>
                <a:extLst>
                  <a:ext uri="{0D108BD9-81ED-4DB2-BD59-A6C34878D82A}">
                    <a16:rowId xmlns:a16="http://schemas.microsoft.com/office/drawing/2014/main" val="2079825603"/>
                  </a:ext>
                </a:extLst>
              </a:tr>
            </a:tbl>
          </a:graphicData>
        </a:graphic>
      </p:graphicFrame>
    </p:spTree>
    <p:extLst>
      <p:ext uri="{BB962C8B-B14F-4D97-AF65-F5344CB8AC3E}">
        <p14:creationId xmlns:p14="http://schemas.microsoft.com/office/powerpoint/2010/main" val="2347048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A0E2791-74B5-E3FE-54CE-4DBEAF0492D1}"/>
              </a:ext>
            </a:extLst>
          </p:cNvPr>
          <p:cNvPicPr>
            <a:picLocks noChangeAspect="1"/>
          </p:cNvPicPr>
          <p:nvPr/>
        </p:nvPicPr>
        <p:blipFill>
          <a:blip r:embed="rId2"/>
          <a:stretch>
            <a:fillRect/>
          </a:stretch>
        </p:blipFill>
        <p:spPr>
          <a:xfrm>
            <a:off x="2678225" y="223786"/>
            <a:ext cx="6128892" cy="5477395"/>
          </a:xfrm>
          <a:prstGeom prst="rect">
            <a:avLst/>
          </a:prstGeom>
        </p:spPr>
      </p:pic>
      <p:sp>
        <p:nvSpPr>
          <p:cNvPr id="7" name="TextBox 6">
            <a:extLst>
              <a:ext uri="{FF2B5EF4-FFF2-40B4-BE49-F238E27FC236}">
                <a16:creationId xmlns:a16="http://schemas.microsoft.com/office/drawing/2014/main" id="{09E6EA0F-7615-C748-3218-A9D926107B7E}"/>
              </a:ext>
            </a:extLst>
          </p:cNvPr>
          <p:cNvSpPr txBox="1"/>
          <p:nvPr/>
        </p:nvSpPr>
        <p:spPr>
          <a:xfrm>
            <a:off x="1622" y="36010"/>
            <a:ext cx="6094378" cy="375552"/>
          </a:xfrm>
          <a:prstGeom prst="rect">
            <a:avLst/>
          </a:prstGeom>
          <a:noFill/>
        </p:spPr>
        <p:txBody>
          <a:bodyPr wrap="square">
            <a:spAutoFit/>
          </a:bodyPr>
          <a:lstStyle/>
          <a:p>
            <a:pPr marL="0" marR="0" indent="0" algn="l">
              <a:lnSpc>
                <a:spcPct val="107000"/>
              </a:lnSpc>
              <a:spcBef>
                <a:spcPts val="0"/>
              </a:spcBef>
              <a:spcAft>
                <a:spcPts val="0"/>
              </a:spcAft>
            </a:pPr>
            <a:r>
              <a:rPr lang="en-IN" sz="1800" b="1" dirty="0">
                <a:solidFill>
                  <a:schemeClr val="accent1"/>
                </a:solidFill>
                <a:effectLst/>
              </a:rPr>
              <a:t>Question </a:t>
            </a:r>
            <a:r>
              <a:rPr lang="en-IN" b="1" dirty="0">
                <a:solidFill>
                  <a:schemeClr val="accent1"/>
                </a:solidFill>
              </a:rPr>
              <a:t>3</a:t>
            </a:r>
            <a:r>
              <a:rPr lang="en-IN" sz="1800" b="1" dirty="0">
                <a:solidFill>
                  <a:schemeClr val="accent1"/>
                </a:solidFill>
                <a:effectLst/>
              </a:rPr>
              <a:t> - Visual</a:t>
            </a:r>
            <a:endParaRPr lang="en-IN" sz="2000" b="1" dirty="0">
              <a:solidFill>
                <a:schemeClr val="accent1"/>
              </a:solidFill>
              <a:effectLst/>
            </a:endParaRPr>
          </a:p>
        </p:txBody>
      </p:sp>
    </p:spTree>
    <p:extLst>
      <p:ext uri="{BB962C8B-B14F-4D97-AF65-F5344CB8AC3E}">
        <p14:creationId xmlns:p14="http://schemas.microsoft.com/office/powerpoint/2010/main" val="21791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B39399-074D-D077-D748-1003A865DDEA}"/>
              </a:ext>
            </a:extLst>
          </p:cNvPr>
          <p:cNvSpPr>
            <a:spLocks noGrp="1"/>
          </p:cNvSpPr>
          <p:nvPr>
            <p:ph type="title"/>
          </p:nvPr>
        </p:nvSpPr>
        <p:spPr>
          <a:xfrm>
            <a:off x="1097280" y="286603"/>
            <a:ext cx="10058400" cy="1450757"/>
          </a:xfrm>
        </p:spPr>
        <p:txBody>
          <a:bodyPr>
            <a:normAutofit/>
          </a:bodyPr>
          <a:lstStyle/>
          <a:p>
            <a:r>
              <a:rPr lang="en-IN" dirty="0"/>
              <a:t>Insights and Answers: Increasing Revenue Trend</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5" name="Content Placeholder 4">
            <a:extLst>
              <a:ext uri="{FF2B5EF4-FFF2-40B4-BE49-F238E27FC236}">
                <a16:creationId xmlns:a16="http://schemas.microsoft.com/office/drawing/2014/main" id="{F1AECC09-E0D1-4907-91BB-B6964CA7163E}"/>
              </a:ext>
            </a:extLst>
          </p:cNvPr>
          <p:cNvGraphicFramePr>
            <a:graphicFrameLocks noGrp="1"/>
          </p:cNvGraphicFramePr>
          <p:nvPr>
            <p:ph idx="1"/>
            <p:extLst>
              <p:ext uri="{D42A27DB-BD31-4B8C-83A1-F6EECF244321}">
                <p14:modId xmlns:p14="http://schemas.microsoft.com/office/powerpoint/2010/main" val="3327557792"/>
              </p:ext>
            </p:extLst>
          </p:nvPr>
        </p:nvGraphicFramePr>
        <p:xfrm>
          <a:off x="1096963" y="3008282"/>
          <a:ext cx="10058401" cy="1966547"/>
        </p:xfrm>
        <a:graphic>
          <a:graphicData uri="http://schemas.openxmlformats.org/drawingml/2006/table">
            <a:tbl>
              <a:tblPr firstRow="1" firstCol="1" bandRow="1">
                <a:tableStyleId>{5C22544A-7EE6-4342-B048-85BDC9FD1C3A}</a:tableStyleId>
              </a:tblPr>
              <a:tblGrid>
                <a:gridCol w="4971632">
                  <a:extLst>
                    <a:ext uri="{9D8B030D-6E8A-4147-A177-3AD203B41FA5}">
                      <a16:colId xmlns:a16="http://schemas.microsoft.com/office/drawing/2014/main" val="3912187654"/>
                    </a:ext>
                  </a:extLst>
                </a:gridCol>
                <a:gridCol w="5086769">
                  <a:extLst>
                    <a:ext uri="{9D8B030D-6E8A-4147-A177-3AD203B41FA5}">
                      <a16:colId xmlns:a16="http://schemas.microsoft.com/office/drawing/2014/main" val="2772807088"/>
                    </a:ext>
                  </a:extLst>
                </a:gridCol>
              </a:tblGrid>
              <a:tr h="539764">
                <a:tc>
                  <a:txBody>
                    <a:bodyPr/>
                    <a:lstStyle/>
                    <a:p>
                      <a:pPr marL="0" marR="0" indent="0" algn="l">
                        <a:lnSpc>
                          <a:spcPct val="107000"/>
                        </a:lnSpc>
                        <a:spcBef>
                          <a:spcPts val="0"/>
                        </a:spcBef>
                        <a:spcAft>
                          <a:spcPts val="0"/>
                        </a:spcAft>
                      </a:pPr>
                      <a:r>
                        <a:rPr lang="en-IN" sz="2700">
                          <a:effectLst/>
                          <a:highlight>
                            <a:srgbClr val="156082"/>
                          </a:highlight>
                        </a:rPr>
                        <a:t>Question 4</a:t>
                      </a:r>
                      <a:endParaRPr lang="en-IN" sz="3300">
                        <a:effectLst/>
                        <a:highlight>
                          <a:srgbClr val="156082"/>
                        </a:highlight>
                      </a:endParaRPr>
                    </a:p>
                  </a:txBody>
                  <a:tcPr marL="138165" marR="132408" marT="62174" marB="0"/>
                </a:tc>
                <a:tc>
                  <a:txBody>
                    <a:bodyPr/>
                    <a:lstStyle/>
                    <a:p>
                      <a:pPr marL="0" marR="0" indent="0" algn="l">
                        <a:lnSpc>
                          <a:spcPct val="107000"/>
                        </a:lnSpc>
                        <a:spcBef>
                          <a:spcPts val="0"/>
                        </a:spcBef>
                        <a:spcAft>
                          <a:spcPts val="0"/>
                        </a:spcAft>
                      </a:pPr>
                      <a:r>
                        <a:rPr lang="en-IN" sz="2700">
                          <a:effectLst/>
                          <a:highlight>
                            <a:srgbClr val="156082"/>
                          </a:highlight>
                        </a:rPr>
                        <a:t>Answer</a:t>
                      </a:r>
                      <a:endParaRPr lang="en-IN" sz="3300">
                        <a:effectLst/>
                        <a:highlight>
                          <a:srgbClr val="156082"/>
                        </a:highlight>
                      </a:endParaRPr>
                    </a:p>
                  </a:txBody>
                  <a:tcPr marL="138165" marR="132408" marT="62174" marB="0"/>
                </a:tc>
                <a:extLst>
                  <a:ext uri="{0D108BD9-81ED-4DB2-BD59-A6C34878D82A}">
                    <a16:rowId xmlns:a16="http://schemas.microsoft.com/office/drawing/2014/main" val="1288226777"/>
                  </a:ext>
                </a:extLst>
              </a:tr>
              <a:tr h="1426783">
                <a:tc>
                  <a:txBody>
                    <a:bodyPr/>
                    <a:lstStyle/>
                    <a:p>
                      <a:pPr marL="0" marR="0" indent="0" algn="l">
                        <a:lnSpc>
                          <a:spcPct val="107000"/>
                        </a:lnSpc>
                        <a:spcBef>
                          <a:spcPts val="0"/>
                        </a:spcBef>
                        <a:spcAft>
                          <a:spcPts val="0"/>
                        </a:spcAft>
                      </a:pPr>
                      <a:r>
                        <a:rPr lang="en-US" sz="2700">
                          <a:effectLst/>
                          <a:highlight>
                            <a:srgbClr val="156082"/>
                          </a:highlight>
                        </a:rPr>
                        <a:t>Which movie genre had an increasing revenue from year 2008 - 2011</a:t>
                      </a:r>
                      <a:endParaRPr lang="en-US" sz="3300">
                        <a:effectLst/>
                        <a:highlight>
                          <a:srgbClr val="156082"/>
                        </a:highlight>
                      </a:endParaRPr>
                    </a:p>
                  </a:txBody>
                  <a:tcPr marL="138165" marR="132408" marT="62174" marB="0"/>
                </a:tc>
                <a:tc>
                  <a:txBody>
                    <a:bodyPr/>
                    <a:lstStyle/>
                    <a:p>
                      <a:pPr marL="0" marR="0" indent="0" algn="l">
                        <a:lnSpc>
                          <a:spcPct val="107000"/>
                        </a:lnSpc>
                        <a:spcBef>
                          <a:spcPts val="0"/>
                        </a:spcBef>
                        <a:spcAft>
                          <a:spcPts val="0"/>
                        </a:spcAft>
                      </a:pPr>
                      <a:r>
                        <a:rPr lang="en-US" sz="2700">
                          <a:effectLst/>
                          <a:highlight>
                            <a:srgbClr val="156082"/>
                          </a:highlight>
                        </a:rPr>
                        <a:t>Romance movie is having increasing revenue trend from 2008 - 2011</a:t>
                      </a:r>
                      <a:endParaRPr lang="en-US" sz="3300">
                        <a:effectLst/>
                        <a:highlight>
                          <a:srgbClr val="156082"/>
                        </a:highlight>
                      </a:endParaRPr>
                    </a:p>
                  </a:txBody>
                  <a:tcPr marL="138165" marR="132408" marT="62174" marB="0"/>
                </a:tc>
                <a:extLst>
                  <a:ext uri="{0D108BD9-81ED-4DB2-BD59-A6C34878D82A}">
                    <a16:rowId xmlns:a16="http://schemas.microsoft.com/office/drawing/2014/main" val="980432987"/>
                  </a:ext>
                </a:extLst>
              </a:tr>
            </a:tbl>
          </a:graphicData>
        </a:graphic>
      </p:graphicFrame>
    </p:spTree>
    <p:extLst>
      <p:ext uri="{BB962C8B-B14F-4D97-AF65-F5344CB8AC3E}">
        <p14:creationId xmlns:p14="http://schemas.microsoft.com/office/powerpoint/2010/main" val="578649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3592257-601D-55D8-FBC2-8C09FFA7CFC3}"/>
              </a:ext>
            </a:extLst>
          </p:cNvPr>
          <p:cNvPicPr>
            <a:picLocks noChangeAspect="1"/>
          </p:cNvPicPr>
          <p:nvPr/>
        </p:nvPicPr>
        <p:blipFill>
          <a:blip r:embed="rId2"/>
          <a:stretch>
            <a:fillRect/>
          </a:stretch>
        </p:blipFill>
        <p:spPr>
          <a:xfrm>
            <a:off x="1516902" y="0"/>
            <a:ext cx="9158195" cy="6312996"/>
          </a:xfrm>
          <a:prstGeom prst="rect">
            <a:avLst/>
          </a:prstGeom>
        </p:spPr>
      </p:pic>
      <p:sp>
        <p:nvSpPr>
          <p:cNvPr id="9" name="TextBox 8">
            <a:extLst>
              <a:ext uri="{FF2B5EF4-FFF2-40B4-BE49-F238E27FC236}">
                <a16:creationId xmlns:a16="http://schemas.microsoft.com/office/drawing/2014/main" id="{50E4D479-B7A3-22B1-EB1F-E0B03F14877C}"/>
              </a:ext>
            </a:extLst>
          </p:cNvPr>
          <p:cNvSpPr txBox="1"/>
          <p:nvPr/>
        </p:nvSpPr>
        <p:spPr>
          <a:xfrm>
            <a:off x="1621" y="89463"/>
            <a:ext cx="6094378" cy="375552"/>
          </a:xfrm>
          <a:prstGeom prst="rect">
            <a:avLst/>
          </a:prstGeom>
          <a:noFill/>
        </p:spPr>
        <p:txBody>
          <a:bodyPr wrap="square">
            <a:spAutoFit/>
          </a:bodyPr>
          <a:lstStyle/>
          <a:p>
            <a:pPr marL="0" marR="0" indent="0" algn="l">
              <a:lnSpc>
                <a:spcPct val="107000"/>
              </a:lnSpc>
              <a:spcBef>
                <a:spcPts val="0"/>
              </a:spcBef>
              <a:spcAft>
                <a:spcPts val="0"/>
              </a:spcAft>
            </a:pPr>
            <a:r>
              <a:rPr lang="en-IN" sz="1800" b="1" dirty="0">
                <a:solidFill>
                  <a:schemeClr val="accent1"/>
                </a:solidFill>
                <a:effectLst/>
              </a:rPr>
              <a:t>Question </a:t>
            </a:r>
            <a:r>
              <a:rPr lang="en-IN" b="1" dirty="0">
                <a:solidFill>
                  <a:schemeClr val="accent1"/>
                </a:solidFill>
              </a:rPr>
              <a:t>4</a:t>
            </a:r>
            <a:r>
              <a:rPr lang="en-IN" sz="1800" b="1" dirty="0">
                <a:solidFill>
                  <a:schemeClr val="accent1"/>
                </a:solidFill>
                <a:effectLst/>
              </a:rPr>
              <a:t> - Visual</a:t>
            </a:r>
            <a:endParaRPr lang="en-IN" sz="2000" b="1" dirty="0">
              <a:solidFill>
                <a:schemeClr val="accent1"/>
              </a:solidFill>
              <a:effectLst/>
            </a:endParaRPr>
          </a:p>
        </p:txBody>
      </p:sp>
    </p:spTree>
    <p:extLst>
      <p:ext uri="{BB962C8B-B14F-4D97-AF65-F5344CB8AC3E}">
        <p14:creationId xmlns:p14="http://schemas.microsoft.com/office/powerpoint/2010/main" val="3270042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9BAEA976-AF4C-FE20-DD5A-5608809DD74F}"/>
              </a:ext>
            </a:extLst>
          </p:cNvPr>
          <p:cNvSpPr>
            <a:spLocks noGrp="1"/>
          </p:cNvSpPr>
          <p:nvPr>
            <p:ph type="title"/>
          </p:nvPr>
        </p:nvSpPr>
        <p:spPr>
          <a:xfrm>
            <a:off x="492369" y="605896"/>
            <a:ext cx="3642309" cy="5646208"/>
          </a:xfrm>
        </p:spPr>
        <p:txBody>
          <a:bodyPr anchor="ctr">
            <a:normAutofit/>
          </a:bodyPr>
          <a:lstStyle/>
          <a:p>
            <a:r>
              <a:rPr lang="en-IN" sz="4400">
                <a:solidFill>
                  <a:srgbClr val="FFFFFF"/>
                </a:solidFill>
              </a:rPr>
              <a:t>Conclusion</a:t>
            </a:r>
          </a:p>
        </p:txBody>
      </p:sp>
      <p:sp>
        <p:nvSpPr>
          <p:cNvPr id="3" name="Content Placeholder 2">
            <a:extLst>
              <a:ext uri="{FF2B5EF4-FFF2-40B4-BE49-F238E27FC236}">
                <a16:creationId xmlns:a16="http://schemas.microsoft.com/office/drawing/2014/main" id="{16ABC1F8-38CD-FBFE-94D1-7701262E28A8}"/>
              </a:ext>
            </a:extLst>
          </p:cNvPr>
          <p:cNvSpPr>
            <a:spLocks noGrp="1"/>
          </p:cNvSpPr>
          <p:nvPr>
            <p:ph idx="1"/>
          </p:nvPr>
        </p:nvSpPr>
        <p:spPr>
          <a:xfrm>
            <a:off x="5231958" y="605896"/>
            <a:ext cx="5923721" cy="5646208"/>
          </a:xfrm>
        </p:spPr>
        <p:txBody>
          <a:bodyPr anchor="ctr">
            <a:normAutofit/>
          </a:bodyPr>
          <a:lstStyle/>
          <a:p>
            <a:pPr indent="0">
              <a:buNone/>
            </a:pPr>
            <a:r>
              <a:rPr lang="en-IN" sz="2400"/>
              <a:t>Thank You</a:t>
            </a:r>
          </a:p>
        </p:txBody>
      </p:sp>
    </p:spTree>
    <p:extLst>
      <p:ext uri="{BB962C8B-B14F-4D97-AF65-F5344CB8AC3E}">
        <p14:creationId xmlns:p14="http://schemas.microsoft.com/office/powerpoint/2010/main" val="293524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43A4BE-A6A2-1E00-C1BB-EF736F92A5D4}"/>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sz="3000"/>
              <a:t>Data Analysis and Visualization: Animation Genre</a:t>
            </a:r>
          </a:p>
        </p:txBody>
      </p:sp>
      <p:cxnSp>
        <p:nvCxnSpPr>
          <p:cNvPr id="16" name="Straight Connector 15">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BC0E638-9235-5BCB-8FF0-AAE3D775E707}"/>
              </a:ext>
            </a:extLst>
          </p:cNvPr>
          <p:cNvSpPr>
            <a:spLocks noGrp="1"/>
          </p:cNvSpPr>
          <p:nvPr>
            <p:ph sz="half" idx="2"/>
          </p:nvPr>
        </p:nvSpPr>
        <p:spPr>
          <a:xfrm>
            <a:off x="6411684" y="2407436"/>
            <a:ext cx="5127172" cy="3461658"/>
          </a:xfrm>
        </p:spPr>
        <p:txBody>
          <a:bodyPr vert="horz" lIns="0" tIns="45720" rIns="0" bIns="45720" rtlCol="0">
            <a:normAutofit/>
          </a:bodyPr>
          <a:lstStyle/>
          <a:p>
            <a:r>
              <a:rPr lang="en-US"/>
              <a:t>Total number of movies in the Animation genre</a:t>
            </a:r>
          </a:p>
          <a:p>
            <a:pPr lvl="1"/>
            <a:r>
              <a:rPr lang="en-US"/>
              <a:t>Based on the dataset</a:t>
            </a:r>
          </a:p>
          <a:p>
            <a:pPr lvl="1"/>
            <a:r>
              <a:rPr lang="en-US"/>
              <a:t>Count is 3</a:t>
            </a:r>
          </a:p>
        </p:txBody>
      </p:sp>
      <p:sp>
        <p:nvSpPr>
          <p:cNvPr id="18" name="Rectangle 17">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8" name="Picture 7">
            <a:extLst>
              <a:ext uri="{FF2B5EF4-FFF2-40B4-BE49-F238E27FC236}">
                <a16:creationId xmlns:a16="http://schemas.microsoft.com/office/drawing/2014/main" id="{D2AE5BBB-CC82-B02E-CBC0-73B015A4A9F0}"/>
              </a:ext>
            </a:extLst>
          </p:cNvPr>
          <p:cNvPicPr>
            <a:picLocks noChangeAspect="1"/>
          </p:cNvPicPr>
          <p:nvPr/>
        </p:nvPicPr>
        <p:blipFill>
          <a:blip r:embed="rId3"/>
          <a:stretch>
            <a:fillRect/>
          </a:stretch>
        </p:blipFill>
        <p:spPr>
          <a:xfrm>
            <a:off x="653144" y="1272620"/>
            <a:ext cx="4463227" cy="3076922"/>
          </a:xfrm>
          <a:prstGeom prst="rect">
            <a:avLst/>
          </a:prstGeom>
        </p:spPr>
      </p:pic>
    </p:spTree>
    <p:extLst>
      <p:ext uri="{BB962C8B-B14F-4D97-AF65-F5344CB8AC3E}">
        <p14:creationId xmlns:p14="http://schemas.microsoft.com/office/powerpoint/2010/main" val="256804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5F5B90-CE4E-AD3E-F83C-767D4CDDBF4E}"/>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en-US"/>
              <a:t>Introduction and Team: Team Members</a:t>
            </a:r>
          </a:p>
        </p:txBody>
      </p:sp>
      <p:pic>
        <p:nvPicPr>
          <p:cNvPr id="5" name="Content Placeholder 4" descr="Group of people talking">
            <a:extLst>
              <a:ext uri="{FF2B5EF4-FFF2-40B4-BE49-F238E27FC236}">
                <a16:creationId xmlns:a16="http://schemas.microsoft.com/office/drawing/2014/main" id="{6F1C7D0F-B1EE-451F-A475-78701BAAEB7C}"/>
              </a:ext>
            </a:extLst>
          </p:cNvPr>
          <p:cNvPicPr>
            <a:picLocks noGrp="1" noChangeAspect="1"/>
          </p:cNvPicPr>
          <p:nvPr>
            <p:ph sz="half" idx="1"/>
          </p:nvPr>
        </p:nvPicPr>
        <p:blipFill>
          <a:blip r:embed="rId3"/>
          <a:srcRect l="38655" r="13582"/>
          <a:stretch/>
        </p:blipFill>
        <p:spPr>
          <a:xfrm>
            <a:off x="20" y="10"/>
            <a:ext cx="4580077" cy="6400784"/>
          </a:xfrm>
          <a:prstGeom prst="rect">
            <a:avLst/>
          </a:prstGeom>
        </p:spPr>
      </p:pic>
      <p:cxnSp>
        <p:nvCxnSpPr>
          <p:cNvPr id="16" name="!!Straight Connector">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2C4EB8C-D8CD-52E1-9125-F137C4B49784}"/>
              </a:ext>
            </a:extLst>
          </p:cNvPr>
          <p:cNvSpPr>
            <a:spLocks noGrp="1"/>
          </p:cNvSpPr>
          <p:nvPr>
            <p:ph sz="half" idx="2"/>
          </p:nvPr>
        </p:nvSpPr>
        <p:spPr>
          <a:xfrm>
            <a:off x="5172074" y="2108201"/>
            <a:ext cx="5983606" cy="3760891"/>
          </a:xfrm>
        </p:spPr>
        <p:txBody>
          <a:bodyPr vert="horz" lIns="0" tIns="45720" rIns="0" bIns="45720" rtlCol="0">
            <a:normAutofit/>
          </a:bodyPr>
          <a:lstStyle/>
          <a:p>
            <a:r>
              <a:rPr lang="en-US" dirty="0"/>
              <a:t>Team Member</a:t>
            </a:r>
          </a:p>
          <a:p>
            <a:pPr lvl="1"/>
            <a:r>
              <a:rPr lang="en-US" dirty="0"/>
              <a:t>Sishira Mishra</a:t>
            </a:r>
          </a:p>
          <a:p>
            <a:pPr lvl="1"/>
            <a:r>
              <a:rPr lang="en-IN" dirty="0" err="1"/>
              <a:t>Gopinatha</a:t>
            </a:r>
            <a:r>
              <a:rPr lang="en-IN" dirty="0"/>
              <a:t> Tejasvi G M</a:t>
            </a:r>
          </a:p>
          <a:p>
            <a:pPr lvl="1"/>
            <a:r>
              <a:rPr lang="en-IN" dirty="0"/>
              <a:t>Girish Chandra </a:t>
            </a:r>
            <a:r>
              <a:rPr lang="en-IN" dirty="0" err="1"/>
              <a:t>Mundadi</a:t>
            </a:r>
            <a:endParaRPr lang="en-IN" dirty="0"/>
          </a:p>
          <a:p>
            <a:pPr lvl="1"/>
            <a:r>
              <a:rPr lang="en-IN" dirty="0"/>
              <a:t>Lokesh G</a:t>
            </a:r>
          </a:p>
          <a:p>
            <a:pPr lvl="1"/>
            <a:r>
              <a:rPr lang="en-IN" dirty="0"/>
              <a:t>Ashly P </a:t>
            </a:r>
            <a:r>
              <a:rPr lang="en-IN" dirty="0" err="1"/>
              <a:t>Eldho</a:t>
            </a:r>
            <a:endParaRPr lang="en-IN" dirty="0"/>
          </a:p>
          <a:p>
            <a:pPr lvl="1"/>
            <a:endParaRPr lang="en-US" dirty="0"/>
          </a:p>
          <a:p>
            <a:pPr lvl="1"/>
            <a:endParaRPr lang="en-US" dirty="0"/>
          </a:p>
        </p:txBody>
      </p:sp>
      <p:sp>
        <p:nvSpPr>
          <p:cNvPr id="18" name="Rectangle 17">
            <a:extLst>
              <a:ext uri="{FF2B5EF4-FFF2-40B4-BE49-F238E27FC236}">
                <a16:creationId xmlns:a16="http://schemas.microsoft.com/office/drawing/2014/main" id="{C1B60310-C5C3-46A0-A452-2A0B00843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66162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30D95BBE-213C-2363-71B8-F55C3069F8CF}"/>
              </a:ext>
            </a:extLst>
          </p:cNvPr>
          <p:cNvSpPr>
            <a:spLocks noGrp="1"/>
          </p:cNvSpPr>
          <p:nvPr>
            <p:ph type="title"/>
          </p:nvPr>
        </p:nvSpPr>
        <p:spPr>
          <a:xfrm>
            <a:off x="492369" y="605896"/>
            <a:ext cx="3642309" cy="5646208"/>
          </a:xfrm>
        </p:spPr>
        <p:txBody>
          <a:bodyPr anchor="ctr">
            <a:normAutofit/>
          </a:bodyPr>
          <a:lstStyle/>
          <a:p>
            <a:r>
              <a:rPr lang="en-IN" sz="4400">
                <a:solidFill>
                  <a:srgbClr val="FFFFFF"/>
                </a:solidFill>
              </a:rPr>
              <a:t>Agenda</a:t>
            </a:r>
          </a:p>
        </p:txBody>
      </p:sp>
      <p:sp>
        <p:nvSpPr>
          <p:cNvPr id="3" name="Content Placeholder 2">
            <a:extLst>
              <a:ext uri="{FF2B5EF4-FFF2-40B4-BE49-F238E27FC236}">
                <a16:creationId xmlns:a16="http://schemas.microsoft.com/office/drawing/2014/main" id="{F62B794D-DAA6-D361-5F3E-AA9DEE823300}"/>
              </a:ext>
            </a:extLst>
          </p:cNvPr>
          <p:cNvSpPr>
            <a:spLocks noGrp="1"/>
          </p:cNvSpPr>
          <p:nvPr>
            <p:ph idx="1"/>
          </p:nvPr>
        </p:nvSpPr>
        <p:spPr>
          <a:xfrm>
            <a:off x="5231958" y="605896"/>
            <a:ext cx="5923721" cy="5646208"/>
          </a:xfrm>
        </p:spPr>
        <p:txBody>
          <a:bodyPr anchor="ctr">
            <a:normAutofit/>
          </a:bodyPr>
          <a:lstStyle/>
          <a:p>
            <a:r>
              <a:rPr lang="en-US" sz="2400"/>
              <a:t>Agenda</a:t>
            </a:r>
          </a:p>
          <a:p>
            <a:r>
              <a:rPr lang="en-US" sz="2400"/>
              <a:t>Problem Statement</a:t>
            </a:r>
          </a:p>
          <a:p>
            <a:r>
              <a:rPr lang="en-US" sz="2400"/>
              <a:t>Introduction and Team</a:t>
            </a:r>
          </a:p>
          <a:p>
            <a:r>
              <a:rPr lang="en-US" sz="2400"/>
              <a:t>Data Overview</a:t>
            </a:r>
          </a:p>
          <a:p>
            <a:r>
              <a:rPr lang="en-US" sz="2400"/>
              <a:t>Data Analysis and Visualization</a:t>
            </a:r>
          </a:p>
          <a:p>
            <a:r>
              <a:rPr lang="en-US" sz="2400"/>
              <a:t>Insights and Answers</a:t>
            </a:r>
          </a:p>
          <a:p>
            <a:r>
              <a:rPr lang="en-US" sz="2400"/>
              <a:t>Conclusion</a:t>
            </a:r>
            <a:endParaRPr lang="en-IN" sz="2400"/>
          </a:p>
        </p:txBody>
      </p:sp>
    </p:spTree>
    <p:extLst>
      <p:ext uri="{BB962C8B-B14F-4D97-AF65-F5344CB8AC3E}">
        <p14:creationId xmlns:p14="http://schemas.microsoft.com/office/powerpoint/2010/main" val="2147440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F432E4-21CC-1BCD-E0CA-E2F8DF3283D1}"/>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dirty="0"/>
              <a:t>Problem Statement</a:t>
            </a:r>
          </a:p>
        </p:txBody>
      </p:sp>
      <p:pic>
        <p:nvPicPr>
          <p:cNvPr id="5" name="Content Placeholder 4" descr="White theatrical masks of a comedy and tragedy">
            <a:extLst>
              <a:ext uri="{FF2B5EF4-FFF2-40B4-BE49-F238E27FC236}">
                <a16:creationId xmlns:a16="http://schemas.microsoft.com/office/drawing/2014/main" id="{67188308-FF61-43CC-8B62-1B4F7330FD4E}"/>
              </a:ext>
            </a:extLst>
          </p:cNvPr>
          <p:cNvPicPr>
            <a:picLocks noGrp="1" noChangeAspect="1"/>
          </p:cNvPicPr>
          <p:nvPr>
            <p:ph sz="half" idx="1"/>
          </p:nvPr>
        </p:nvPicPr>
        <p:blipFill>
          <a:blip r:embed="rId3"/>
          <a:stretch>
            <a:fillRect/>
          </a:stretch>
        </p:blipFill>
        <p:spPr>
          <a:xfrm>
            <a:off x="643192" y="1350724"/>
            <a:ext cx="5115347" cy="3836510"/>
          </a:xfrm>
          <a:prstGeom prst="rect">
            <a:avLst/>
          </a:prstGeom>
        </p:spPr>
      </p:pic>
      <p:cxnSp>
        <p:nvCxnSpPr>
          <p:cNvPr id="16" name="Straight Connector 15">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19E7BA1-ACF8-9E39-197B-C5D1734853B6}"/>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pPr>
            <a:r>
              <a:rPr lang="en-US" sz="1500"/>
              <a:t>Analysis Goals</a:t>
            </a:r>
          </a:p>
          <a:p>
            <a:pPr lvl="1">
              <a:lnSpc>
                <a:spcPct val="90000"/>
              </a:lnSpc>
            </a:pPr>
            <a:r>
              <a:rPr lang="en-US" sz="1500"/>
              <a:t>Explore Hollywood's visualization techniques</a:t>
            </a:r>
          </a:p>
          <a:p>
            <a:pPr lvl="1">
              <a:lnSpc>
                <a:spcPct val="90000"/>
              </a:lnSpc>
            </a:pPr>
            <a:r>
              <a:rPr lang="en-US" sz="1500"/>
              <a:t>Identify key trends and insights</a:t>
            </a:r>
          </a:p>
          <a:p>
            <a:pPr>
              <a:lnSpc>
                <a:spcPct val="90000"/>
              </a:lnSpc>
            </a:pPr>
            <a:r>
              <a:rPr lang="en-US" sz="1500"/>
              <a:t>Key Tasks</a:t>
            </a:r>
          </a:p>
          <a:p>
            <a:pPr lvl="1">
              <a:lnSpc>
                <a:spcPct val="90000"/>
              </a:lnSpc>
            </a:pPr>
            <a:r>
              <a:rPr lang="en-US" sz="1500"/>
              <a:t>Determine most profitable genres</a:t>
            </a:r>
          </a:p>
          <a:p>
            <a:pPr lvl="1">
              <a:lnSpc>
                <a:spcPct val="90000"/>
              </a:lnSpc>
            </a:pPr>
            <a:r>
              <a:rPr lang="en-US" sz="1500"/>
              <a:t>Assess earnings trends over time</a:t>
            </a:r>
          </a:p>
          <a:p>
            <a:pPr lvl="1">
              <a:lnSpc>
                <a:spcPct val="90000"/>
              </a:lnSpc>
            </a:pPr>
            <a:r>
              <a:rPr lang="en-US" sz="1500"/>
              <a:t>Calculate gross revenues and profitability for specific genres</a:t>
            </a:r>
          </a:p>
          <a:p>
            <a:pPr>
              <a:lnSpc>
                <a:spcPct val="90000"/>
              </a:lnSpc>
            </a:pPr>
            <a:r>
              <a:rPr lang="en-US" sz="1500"/>
              <a:t>Insights</a:t>
            </a:r>
          </a:p>
          <a:p>
            <a:pPr lvl="1">
              <a:lnSpc>
                <a:spcPct val="90000"/>
              </a:lnSpc>
            </a:pPr>
            <a:r>
              <a:rPr lang="en-US" sz="1500"/>
              <a:t>Understand factors contributing to box office success</a:t>
            </a:r>
          </a:p>
          <a:p>
            <a:pPr lvl="1">
              <a:lnSpc>
                <a:spcPct val="90000"/>
              </a:lnSpc>
            </a:pPr>
            <a:r>
              <a:rPr lang="en-US" sz="1500"/>
              <a:t>Guide future movie production strategies</a:t>
            </a:r>
          </a:p>
        </p:txBody>
      </p:sp>
      <p:sp>
        <p:nvSpPr>
          <p:cNvPr id="18" name="Rectangle 17">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173564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228CC3-5783-EB48-E224-A49BB2786E4F}"/>
              </a:ext>
            </a:extLst>
          </p:cNvPr>
          <p:cNvSpPr>
            <a:spLocks noGrp="1"/>
          </p:cNvSpPr>
          <p:nvPr>
            <p:ph type="title"/>
          </p:nvPr>
        </p:nvSpPr>
        <p:spPr>
          <a:xfrm>
            <a:off x="564286" y="167732"/>
            <a:ext cx="10521758" cy="821172"/>
          </a:xfrm>
        </p:spPr>
        <p:txBody>
          <a:bodyPr vert="horz" lIns="91440" tIns="45720" rIns="91440" bIns="45720" rtlCol="0" anchor="t">
            <a:normAutofit/>
          </a:bodyPr>
          <a:lstStyle/>
          <a:p>
            <a:r>
              <a:rPr lang="en-US" dirty="0"/>
              <a:t>Data Overview</a:t>
            </a:r>
          </a:p>
        </p:txBody>
      </p:sp>
      <p:cxnSp>
        <p:nvCxnSpPr>
          <p:cNvPr id="16" name="Straight Connector 15">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8" name="Content Placeholder 7">
            <a:extLst>
              <a:ext uri="{FF2B5EF4-FFF2-40B4-BE49-F238E27FC236}">
                <a16:creationId xmlns:a16="http://schemas.microsoft.com/office/drawing/2014/main" id="{77F65000-B446-EB0F-1290-D8D1DCD3FFB9}"/>
              </a:ext>
            </a:extLst>
          </p:cNvPr>
          <p:cNvPicPr>
            <a:picLocks noGrp="1" noChangeAspect="1"/>
          </p:cNvPicPr>
          <p:nvPr>
            <p:ph sz="half" idx="1"/>
          </p:nvPr>
        </p:nvPicPr>
        <p:blipFill>
          <a:blip r:embed="rId3"/>
          <a:stretch>
            <a:fillRect/>
          </a:stretch>
        </p:blipFill>
        <p:spPr>
          <a:xfrm>
            <a:off x="950018" y="1203399"/>
            <a:ext cx="4355709" cy="4665695"/>
          </a:xfrm>
        </p:spPr>
      </p:pic>
      <p:sp>
        <p:nvSpPr>
          <p:cNvPr id="20" name="Rectangle 19">
            <a:extLst>
              <a:ext uri="{FF2B5EF4-FFF2-40B4-BE49-F238E27FC236}">
                <a16:creationId xmlns:a16="http://schemas.microsoft.com/office/drawing/2014/main" id="{FC7CB58E-8346-6A43-EC02-AC951FD91BD2}"/>
              </a:ext>
            </a:extLst>
          </p:cNvPr>
          <p:cNvSpPr/>
          <p:nvPr/>
        </p:nvSpPr>
        <p:spPr>
          <a:xfrm>
            <a:off x="5797685" y="1203399"/>
            <a:ext cx="5741170" cy="4665695"/>
          </a:xfrm>
          <a:prstGeom prst="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90000"/>
              </a:lnSpc>
            </a:pPr>
            <a:r>
              <a:rPr lang="en-US" sz="1400" dirty="0"/>
              <a:t>Types of Variables:</a:t>
            </a:r>
          </a:p>
          <a:p>
            <a:pPr marL="0" indent="0">
              <a:lnSpc>
                <a:spcPct val="90000"/>
              </a:lnSpc>
              <a:buFont typeface="Calibri" panose="020F0502020204030204" pitchFamily="34" charset="0"/>
              <a:buNone/>
            </a:pPr>
            <a:r>
              <a:rPr lang="en-US" sz="1400" u="sng" dirty="0"/>
              <a:t>Quantitative Variables (Numerical):</a:t>
            </a:r>
          </a:p>
          <a:p>
            <a:pPr marL="285750" indent="-285750">
              <a:lnSpc>
                <a:spcPct val="90000"/>
              </a:lnSpc>
              <a:buFont typeface="Arial" panose="020B0604020202020204" pitchFamily="34" charset="0"/>
              <a:buChar char="•"/>
            </a:pPr>
            <a:r>
              <a:rPr lang="en-US" sz="1400" u="sng" dirty="0"/>
              <a:t>A</a:t>
            </a:r>
            <a:r>
              <a:rPr lang="en-US" sz="1400" dirty="0"/>
              <a:t>udience Score %: Represents the percentage score given by the audience. It is a continuous variable.</a:t>
            </a:r>
          </a:p>
          <a:p>
            <a:pPr marL="285750" indent="-285750">
              <a:lnSpc>
                <a:spcPct val="90000"/>
              </a:lnSpc>
              <a:buFont typeface="Arial" panose="020B0604020202020204" pitchFamily="34" charset="0"/>
              <a:buChar char="•"/>
            </a:pPr>
            <a:r>
              <a:rPr lang="en-US" sz="1400" dirty="0"/>
              <a:t>Profitability Ratio: Represents the ratio of profit, indicating how much profit was made. It is a continuous variable.</a:t>
            </a:r>
          </a:p>
          <a:p>
            <a:pPr marL="285750" indent="-285750">
              <a:lnSpc>
                <a:spcPct val="90000"/>
              </a:lnSpc>
              <a:buFont typeface="Arial" panose="020B0604020202020204" pitchFamily="34" charset="0"/>
              <a:buChar char="•"/>
            </a:pPr>
            <a:r>
              <a:rPr lang="en-US" sz="1400" dirty="0"/>
              <a:t>Rotten Tomatoes %: Represents the percentage score given by critics on Rotten Tomatoes. It is a continuous variable.</a:t>
            </a:r>
          </a:p>
          <a:p>
            <a:pPr marL="285750" indent="-285750">
              <a:lnSpc>
                <a:spcPct val="90000"/>
              </a:lnSpc>
              <a:buFont typeface="Arial" panose="020B0604020202020204" pitchFamily="34" charset="0"/>
              <a:buChar char="•"/>
            </a:pPr>
            <a:r>
              <a:rPr lang="en-US" sz="1400" dirty="0"/>
              <a:t>Worldwide Gross: Represents the total gross revenue earned worldwide. It is a continuous variable.</a:t>
            </a:r>
          </a:p>
          <a:p>
            <a:pPr marL="285750" indent="-285750">
              <a:lnSpc>
                <a:spcPct val="90000"/>
              </a:lnSpc>
              <a:buFont typeface="Arial" panose="020B0604020202020204" pitchFamily="34" charset="0"/>
              <a:buChar char="•"/>
            </a:pPr>
            <a:r>
              <a:rPr lang="en-US" sz="1400" dirty="0"/>
              <a:t>Year: Represents the year of release of the film. It is a discrete variable (since it represents a countable number of years).</a:t>
            </a:r>
            <a:br>
              <a:rPr lang="en-US" sz="1400" dirty="0"/>
            </a:br>
            <a:endParaRPr lang="en-US" sz="1400" dirty="0"/>
          </a:p>
          <a:p>
            <a:pPr marL="0" indent="0">
              <a:lnSpc>
                <a:spcPct val="90000"/>
              </a:lnSpc>
              <a:buFont typeface="Calibri" panose="020F0502020204030204" pitchFamily="34" charset="0"/>
              <a:buNone/>
            </a:pPr>
            <a:r>
              <a:rPr lang="en-US" sz="1400" u="sng" dirty="0"/>
              <a:t>Qualitative Variables (Categorical):</a:t>
            </a:r>
          </a:p>
          <a:p>
            <a:pPr marL="285750" indent="-285750">
              <a:lnSpc>
                <a:spcPct val="90000"/>
              </a:lnSpc>
              <a:buFont typeface="Arial" panose="020B0604020202020204" pitchFamily="34" charset="0"/>
              <a:buChar char="•"/>
            </a:pPr>
            <a:r>
              <a:rPr lang="en-US" sz="1400" dirty="0"/>
              <a:t>Film: Represents the name/title of the movie. It is a nominal variable.</a:t>
            </a:r>
          </a:p>
          <a:p>
            <a:pPr marL="285750" indent="-285750">
              <a:lnSpc>
                <a:spcPct val="90000"/>
              </a:lnSpc>
              <a:buFont typeface="Arial" panose="020B0604020202020204" pitchFamily="34" charset="0"/>
              <a:buChar char="•"/>
            </a:pPr>
            <a:r>
              <a:rPr lang="en-US" sz="1400" dirty="0"/>
              <a:t>Genre: Represents the genre of the movie (e.g., Comedy, Drama, Romance). It is a nominal variable.</a:t>
            </a:r>
          </a:p>
          <a:p>
            <a:pPr marL="285750" indent="-285750">
              <a:lnSpc>
                <a:spcPct val="90000"/>
              </a:lnSpc>
              <a:buFont typeface="Arial" panose="020B0604020202020204" pitchFamily="34" charset="0"/>
              <a:buChar char="•"/>
            </a:pPr>
            <a:r>
              <a:rPr lang="en-US" sz="1400" dirty="0"/>
              <a:t>Lead Studio: Represents the studio that produced the movie (e.g., Fox, Universal, Independent). It is a nominal variable.</a:t>
            </a:r>
          </a:p>
          <a:p>
            <a:pPr>
              <a:lnSpc>
                <a:spcPct val="90000"/>
              </a:lnSpc>
            </a:pPr>
            <a:r>
              <a:rPr lang="en-US" sz="1400" u="sng" dirty="0"/>
              <a:t>Other:</a:t>
            </a:r>
          </a:p>
          <a:p>
            <a:pPr>
              <a:lnSpc>
                <a:spcPct val="90000"/>
              </a:lnSpc>
            </a:pPr>
            <a:r>
              <a:rPr lang="en-US" sz="1400" dirty="0"/>
              <a:t>In this dataset, there are no other types of variables like ordinal</a:t>
            </a:r>
          </a:p>
        </p:txBody>
      </p:sp>
    </p:spTree>
    <p:extLst>
      <p:ext uri="{BB962C8B-B14F-4D97-AF65-F5344CB8AC3E}">
        <p14:creationId xmlns:p14="http://schemas.microsoft.com/office/powerpoint/2010/main" val="8383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5E0A8391-2737-4F1C-B27A-C44629DB4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682A3A-D51E-E5C8-C558-85564879D935}"/>
              </a:ext>
            </a:extLst>
          </p:cNvPr>
          <p:cNvSpPr>
            <a:spLocks noGrp="1"/>
          </p:cNvSpPr>
          <p:nvPr>
            <p:ph type="title"/>
          </p:nvPr>
        </p:nvSpPr>
        <p:spPr>
          <a:xfrm>
            <a:off x="642256" y="642257"/>
            <a:ext cx="3417677" cy="5226837"/>
          </a:xfrm>
        </p:spPr>
        <p:txBody>
          <a:bodyPr vert="horz" lIns="91440" tIns="45720" rIns="91440" bIns="45720" rtlCol="0" anchor="t">
            <a:normAutofit/>
          </a:bodyPr>
          <a:lstStyle/>
          <a:p>
            <a:r>
              <a:rPr lang="en-US"/>
              <a:t>Data Analysis and Visualization: Highest Revenue Genre</a:t>
            </a:r>
          </a:p>
        </p:txBody>
      </p:sp>
      <p:sp>
        <p:nvSpPr>
          <p:cNvPr id="4" name="Content Placeholder 3">
            <a:extLst>
              <a:ext uri="{FF2B5EF4-FFF2-40B4-BE49-F238E27FC236}">
                <a16:creationId xmlns:a16="http://schemas.microsoft.com/office/drawing/2014/main" id="{C76BD105-DDDC-0F1E-6F8B-02E7BB624E6C}"/>
              </a:ext>
            </a:extLst>
          </p:cNvPr>
          <p:cNvSpPr>
            <a:spLocks noGrp="1"/>
          </p:cNvSpPr>
          <p:nvPr>
            <p:ph sz="half" idx="2"/>
          </p:nvPr>
        </p:nvSpPr>
        <p:spPr>
          <a:xfrm>
            <a:off x="4713512" y="642258"/>
            <a:ext cx="6847117" cy="2537672"/>
          </a:xfrm>
        </p:spPr>
        <p:txBody>
          <a:bodyPr vert="horz" lIns="0" tIns="45720" rIns="0" bIns="45720" rtlCol="0">
            <a:normAutofit/>
          </a:bodyPr>
          <a:lstStyle/>
          <a:p>
            <a:r>
              <a:rPr lang="en-US" dirty="0"/>
              <a:t>Insights on Revenue Generation</a:t>
            </a:r>
          </a:p>
          <a:p>
            <a:pPr lvl="1"/>
            <a:r>
              <a:rPr lang="en-US" dirty="0"/>
              <a:t>Highest revenue genre identified</a:t>
            </a:r>
          </a:p>
          <a:p>
            <a:pPr lvl="1"/>
            <a:r>
              <a:rPr lang="en-US" dirty="0"/>
              <a:t>Genre: Comedy</a:t>
            </a:r>
          </a:p>
          <a:p>
            <a:r>
              <a:rPr lang="en-US" dirty="0"/>
              <a:t>Graphical Representation</a:t>
            </a:r>
          </a:p>
          <a:p>
            <a:pPr lvl="1"/>
            <a:r>
              <a:rPr lang="en-US" dirty="0"/>
              <a:t>Bar graph to illustrate revenue distribution</a:t>
            </a:r>
          </a:p>
        </p:txBody>
      </p:sp>
      <p:pic>
        <p:nvPicPr>
          <p:cNvPr id="5" name="Picture 4">
            <a:extLst>
              <a:ext uri="{FF2B5EF4-FFF2-40B4-BE49-F238E27FC236}">
                <a16:creationId xmlns:a16="http://schemas.microsoft.com/office/drawing/2014/main" id="{6D7EAB06-2AC7-F085-F56E-3BC1D6491D85}"/>
              </a:ext>
            </a:extLst>
          </p:cNvPr>
          <p:cNvPicPr>
            <a:picLocks noChangeAspect="1"/>
          </p:cNvPicPr>
          <p:nvPr/>
        </p:nvPicPr>
        <p:blipFill>
          <a:blip r:embed="rId3"/>
          <a:stretch>
            <a:fillRect/>
          </a:stretch>
        </p:blipFill>
        <p:spPr>
          <a:xfrm>
            <a:off x="4598008" y="2862297"/>
            <a:ext cx="7492527" cy="2790966"/>
          </a:xfrm>
          <a:prstGeom prst="rect">
            <a:avLst/>
          </a:prstGeom>
        </p:spPr>
      </p:pic>
      <p:sp>
        <p:nvSpPr>
          <p:cNvPr id="29" name="Rectangle 28">
            <a:extLst>
              <a:ext uri="{FF2B5EF4-FFF2-40B4-BE49-F238E27FC236}">
                <a16:creationId xmlns:a16="http://schemas.microsoft.com/office/drawing/2014/main" id="{ED5EC01C-B438-4398-919E-A345C83ED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341022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E92E25-6ED4-2E74-8C9C-B7BE2788599E}"/>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sz="3700" dirty="0"/>
              <a:t>Data Analysis and Visualization: Null Values</a:t>
            </a:r>
          </a:p>
        </p:txBody>
      </p:sp>
      <p:cxnSp>
        <p:nvCxnSpPr>
          <p:cNvPr id="16" name="Straight Connector 15">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57CFE89-3729-9A8F-BAA2-A784EB7EBE55}"/>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pPr>
            <a:r>
              <a:rPr lang="en-US" sz="1500" dirty="0"/>
              <a:t>Profitability Null Values</a:t>
            </a:r>
          </a:p>
          <a:p>
            <a:pPr lvl="1">
              <a:lnSpc>
                <a:spcPct val="90000"/>
              </a:lnSpc>
            </a:pPr>
            <a:r>
              <a:rPr lang="en-US" sz="1500" dirty="0"/>
              <a:t>3 Null values identified</a:t>
            </a:r>
          </a:p>
          <a:p>
            <a:pPr>
              <a:lnSpc>
                <a:spcPct val="90000"/>
              </a:lnSpc>
            </a:pPr>
            <a:r>
              <a:rPr lang="en-US" sz="1500" dirty="0"/>
              <a:t>Rotten Tomatoes Null Values</a:t>
            </a:r>
          </a:p>
          <a:p>
            <a:pPr lvl="1">
              <a:lnSpc>
                <a:spcPct val="90000"/>
              </a:lnSpc>
            </a:pPr>
            <a:r>
              <a:rPr lang="en-US" sz="1500" dirty="0"/>
              <a:t>1 Null value identified</a:t>
            </a:r>
          </a:p>
          <a:p>
            <a:pPr>
              <a:lnSpc>
                <a:spcPct val="90000"/>
              </a:lnSpc>
            </a:pPr>
            <a:r>
              <a:rPr lang="en-US" sz="1500" dirty="0"/>
              <a:t>Lead Studio Null Values</a:t>
            </a:r>
          </a:p>
          <a:p>
            <a:pPr lvl="1">
              <a:lnSpc>
                <a:spcPct val="90000"/>
              </a:lnSpc>
            </a:pPr>
            <a:r>
              <a:rPr lang="en-US" sz="1500" dirty="0"/>
              <a:t>1 Null value identified</a:t>
            </a:r>
          </a:p>
          <a:p>
            <a:pPr>
              <a:lnSpc>
                <a:spcPct val="90000"/>
              </a:lnSpc>
            </a:pPr>
            <a:r>
              <a:rPr lang="en-US" sz="1500" dirty="0"/>
              <a:t>Audience Score Null Values</a:t>
            </a:r>
          </a:p>
          <a:p>
            <a:pPr lvl="1">
              <a:lnSpc>
                <a:spcPct val="90000"/>
              </a:lnSpc>
            </a:pPr>
            <a:r>
              <a:rPr lang="en-US" sz="1500" dirty="0"/>
              <a:t>1 Null value identified</a:t>
            </a:r>
          </a:p>
          <a:p>
            <a:pPr>
              <a:lnSpc>
                <a:spcPct val="90000"/>
              </a:lnSpc>
            </a:pPr>
            <a:r>
              <a:rPr lang="en-US" sz="1500" dirty="0"/>
              <a:t>Other Variables Null Values</a:t>
            </a:r>
          </a:p>
          <a:p>
            <a:pPr lvl="1">
              <a:lnSpc>
                <a:spcPct val="90000"/>
              </a:lnSpc>
            </a:pPr>
            <a:r>
              <a:rPr lang="en-US" sz="1500" dirty="0"/>
              <a:t>No Null values identified</a:t>
            </a:r>
          </a:p>
        </p:txBody>
      </p:sp>
      <p:sp>
        <p:nvSpPr>
          <p:cNvPr id="18" name="Rectangle 17">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5" name="Picture 4">
            <a:extLst>
              <a:ext uri="{FF2B5EF4-FFF2-40B4-BE49-F238E27FC236}">
                <a16:creationId xmlns:a16="http://schemas.microsoft.com/office/drawing/2014/main" id="{467F9120-809D-1E20-EDA8-693AA7F0813F}"/>
              </a:ext>
            </a:extLst>
          </p:cNvPr>
          <p:cNvPicPr>
            <a:picLocks noChangeAspect="1"/>
          </p:cNvPicPr>
          <p:nvPr/>
        </p:nvPicPr>
        <p:blipFill>
          <a:blip r:embed="rId3"/>
          <a:stretch>
            <a:fillRect/>
          </a:stretch>
        </p:blipFill>
        <p:spPr>
          <a:xfrm>
            <a:off x="1193532" y="591955"/>
            <a:ext cx="2812642" cy="5216891"/>
          </a:xfrm>
          <a:prstGeom prst="rect">
            <a:avLst/>
          </a:prstGeom>
        </p:spPr>
      </p:pic>
    </p:spTree>
    <p:extLst>
      <p:ext uri="{BB962C8B-B14F-4D97-AF65-F5344CB8AC3E}">
        <p14:creationId xmlns:p14="http://schemas.microsoft.com/office/powerpoint/2010/main" val="4175306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5" name="Straight Connector 2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33428ACC-71EC-4171-9527-10983BA6B4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11B4B5-E366-7E6D-7996-7A893D9C9B2F}"/>
              </a:ext>
            </a:extLst>
          </p:cNvPr>
          <p:cNvSpPr>
            <a:spLocks noGrp="1"/>
          </p:cNvSpPr>
          <p:nvPr>
            <p:ph type="title"/>
          </p:nvPr>
        </p:nvSpPr>
        <p:spPr>
          <a:xfrm>
            <a:off x="8141110" y="639098"/>
            <a:ext cx="3401961" cy="3494790"/>
          </a:xfrm>
        </p:spPr>
        <p:txBody>
          <a:bodyPr vert="horz" lIns="91440" tIns="45720" rIns="91440" bIns="45720" rtlCol="0" anchor="b">
            <a:normAutofit/>
          </a:bodyPr>
          <a:lstStyle/>
          <a:p>
            <a:r>
              <a:rPr lang="en-US" sz="4600" dirty="0">
                <a:solidFill>
                  <a:schemeClr val="tx1">
                    <a:lumMod val="85000"/>
                    <a:lumOff val="15000"/>
                  </a:schemeClr>
                </a:solidFill>
              </a:rPr>
              <a:t>Data Analysis and Visualization: Earnings Trends</a:t>
            </a:r>
          </a:p>
        </p:txBody>
      </p:sp>
      <p:sp>
        <p:nvSpPr>
          <p:cNvPr id="4" name="Content Placeholder 3">
            <a:extLst>
              <a:ext uri="{FF2B5EF4-FFF2-40B4-BE49-F238E27FC236}">
                <a16:creationId xmlns:a16="http://schemas.microsoft.com/office/drawing/2014/main" id="{13B47222-FDB3-8877-BF5D-D3DD37793D8A}"/>
              </a:ext>
            </a:extLst>
          </p:cNvPr>
          <p:cNvSpPr>
            <a:spLocks noGrp="1"/>
          </p:cNvSpPr>
          <p:nvPr>
            <p:ph sz="half" idx="2"/>
          </p:nvPr>
        </p:nvSpPr>
        <p:spPr>
          <a:xfrm>
            <a:off x="8141110" y="4455621"/>
            <a:ext cx="3417990" cy="1238616"/>
          </a:xfrm>
        </p:spPr>
        <p:txBody>
          <a:bodyPr vert="horz" lIns="91440" tIns="45720" rIns="91440" bIns="45720" rtlCol="0">
            <a:normAutofit/>
          </a:bodyPr>
          <a:lstStyle/>
          <a:p>
            <a:pPr marL="0" indent="0">
              <a:lnSpc>
                <a:spcPct val="90000"/>
              </a:lnSpc>
              <a:buNone/>
            </a:pPr>
            <a:r>
              <a:rPr lang="en-US" cap="all" spc="200" dirty="0">
                <a:solidFill>
                  <a:schemeClr val="tx1">
                    <a:lumMod val="85000"/>
                    <a:lumOff val="15000"/>
                  </a:schemeClr>
                </a:solidFill>
              </a:rPr>
              <a:t>Plot a line graph with earnings trends of moving genres from year 2007 to 2011</a:t>
            </a:r>
          </a:p>
        </p:txBody>
      </p:sp>
      <p:pic>
        <p:nvPicPr>
          <p:cNvPr id="5" name="Picture 4">
            <a:extLst>
              <a:ext uri="{FF2B5EF4-FFF2-40B4-BE49-F238E27FC236}">
                <a16:creationId xmlns:a16="http://schemas.microsoft.com/office/drawing/2014/main" id="{3FEF732C-A297-DD83-51B1-790824F9C421}"/>
              </a:ext>
            </a:extLst>
          </p:cNvPr>
          <p:cNvPicPr>
            <a:picLocks noChangeAspect="1"/>
          </p:cNvPicPr>
          <p:nvPr/>
        </p:nvPicPr>
        <p:blipFill>
          <a:blip r:embed="rId3"/>
          <a:stretch>
            <a:fillRect/>
          </a:stretch>
        </p:blipFill>
        <p:spPr>
          <a:xfrm>
            <a:off x="415982" y="1413245"/>
            <a:ext cx="7140429" cy="2802618"/>
          </a:xfrm>
          <a:prstGeom prst="rect">
            <a:avLst/>
          </a:prstGeom>
        </p:spPr>
      </p:pic>
      <p:cxnSp>
        <p:nvCxnSpPr>
          <p:cNvPr id="29" name="Straight Connector 28">
            <a:extLst>
              <a:ext uri="{FF2B5EF4-FFF2-40B4-BE49-F238E27FC236}">
                <a16:creationId xmlns:a16="http://schemas.microsoft.com/office/drawing/2014/main" id="{BA22713B-ABB6-4391-97F9-0449A2B9B6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294754"/>
            <a:ext cx="32004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D4480B4-953D-41FA-9052-09AB3A026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440127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4112ED-1426-348B-162A-A21C999611FD}"/>
              </a:ext>
            </a:extLst>
          </p:cNvPr>
          <p:cNvSpPr>
            <a:spLocks noGrp="1"/>
          </p:cNvSpPr>
          <p:nvPr>
            <p:ph type="title"/>
          </p:nvPr>
        </p:nvSpPr>
        <p:spPr>
          <a:xfrm>
            <a:off x="1097280" y="286603"/>
            <a:ext cx="10058400" cy="1450757"/>
          </a:xfrm>
        </p:spPr>
        <p:txBody>
          <a:bodyPr>
            <a:normAutofit/>
          </a:bodyPr>
          <a:lstStyle/>
          <a:p>
            <a:r>
              <a:rPr lang="en-IN" dirty="0"/>
              <a:t>Insights and Answers: Comedy Genre Earnings</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graphicFrame>
        <p:nvGraphicFramePr>
          <p:cNvPr id="5" name="Content Placeholder 4">
            <a:extLst>
              <a:ext uri="{FF2B5EF4-FFF2-40B4-BE49-F238E27FC236}">
                <a16:creationId xmlns:a16="http://schemas.microsoft.com/office/drawing/2014/main" id="{D4858037-099E-47AF-91F1-3982DB409362}"/>
              </a:ext>
            </a:extLst>
          </p:cNvPr>
          <p:cNvGraphicFramePr>
            <a:graphicFrameLocks noGrp="1"/>
          </p:cNvGraphicFramePr>
          <p:nvPr>
            <p:ph idx="1"/>
            <p:extLst>
              <p:ext uri="{D42A27DB-BD31-4B8C-83A1-F6EECF244321}">
                <p14:modId xmlns:p14="http://schemas.microsoft.com/office/powerpoint/2010/main" val="1115718848"/>
              </p:ext>
            </p:extLst>
          </p:nvPr>
        </p:nvGraphicFramePr>
        <p:xfrm>
          <a:off x="1096963" y="3261980"/>
          <a:ext cx="10058401" cy="1459150"/>
        </p:xfrm>
        <a:graphic>
          <a:graphicData uri="http://schemas.openxmlformats.org/drawingml/2006/table">
            <a:tbl>
              <a:tblPr firstRow="1" firstCol="1" bandRow="1">
                <a:tableStyleId>{5C22544A-7EE6-4342-B048-85BDC9FD1C3A}</a:tableStyleId>
              </a:tblPr>
              <a:tblGrid>
                <a:gridCol w="5645544">
                  <a:extLst>
                    <a:ext uri="{9D8B030D-6E8A-4147-A177-3AD203B41FA5}">
                      <a16:colId xmlns:a16="http://schemas.microsoft.com/office/drawing/2014/main" val="41453882"/>
                    </a:ext>
                  </a:extLst>
                </a:gridCol>
                <a:gridCol w="4412857">
                  <a:extLst>
                    <a:ext uri="{9D8B030D-6E8A-4147-A177-3AD203B41FA5}">
                      <a16:colId xmlns:a16="http://schemas.microsoft.com/office/drawing/2014/main" val="2131259535"/>
                    </a:ext>
                  </a:extLst>
                </a:gridCol>
              </a:tblGrid>
              <a:tr h="517123">
                <a:tc>
                  <a:txBody>
                    <a:bodyPr/>
                    <a:lstStyle/>
                    <a:p>
                      <a:pPr marL="0" marR="0" indent="0" algn="l">
                        <a:lnSpc>
                          <a:spcPct val="107000"/>
                        </a:lnSpc>
                        <a:spcBef>
                          <a:spcPts val="0"/>
                        </a:spcBef>
                        <a:spcAft>
                          <a:spcPts val="0"/>
                        </a:spcAft>
                      </a:pPr>
                      <a:r>
                        <a:rPr lang="en-IN" sz="2600" dirty="0">
                          <a:effectLst/>
                          <a:highlight>
                            <a:srgbClr val="156082"/>
                          </a:highlight>
                        </a:rPr>
                        <a:t>Question 1</a:t>
                      </a:r>
                      <a:endParaRPr lang="en-IN" sz="3100" dirty="0">
                        <a:effectLst/>
                        <a:highlight>
                          <a:srgbClr val="156082"/>
                        </a:highlight>
                      </a:endParaRPr>
                    </a:p>
                  </a:txBody>
                  <a:tcPr marL="132369" marR="126854" marT="59566" marB="0"/>
                </a:tc>
                <a:tc>
                  <a:txBody>
                    <a:bodyPr/>
                    <a:lstStyle/>
                    <a:p>
                      <a:pPr marL="0" marR="0" indent="0" algn="l">
                        <a:lnSpc>
                          <a:spcPct val="107000"/>
                        </a:lnSpc>
                        <a:spcBef>
                          <a:spcPts val="0"/>
                        </a:spcBef>
                        <a:spcAft>
                          <a:spcPts val="0"/>
                        </a:spcAft>
                      </a:pPr>
                      <a:r>
                        <a:rPr lang="en-IN" sz="2600">
                          <a:effectLst/>
                          <a:highlight>
                            <a:srgbClr val="156082"/>
                          </a:highlight>
                        </a:rPr>
                        <a:t>Answer</a:t>
                      </a:r>
                      <a:endParaRPr lang="en-IN" sz="3100">
                        <a:effectLst/>
                        <a:highlight>
                          <a:srgbClr val="156082"/>
                        </a:highlight>
                      </a:endParaRPr>
                    </a:p>
                  </a:txBody>
                  <a:tcPr marL="132369" marR="126854" marT="59566" marB="0"/>
                </a:tc>
                <a:extLst>
                  <a:ext uri="{0D108BD9-81ED-4DB2-BD59-A6C34878D82A}">
                    <a16:rowId xmlns:a16="http://schemas.microsoft.com/office/drawing/2014/main" val="2818337425"/>
                  </a:ext>
                </a:extLst>
              </a:tr>
              <a:tr h="942027">
                <a:tc>
                  <a:txBody>
                    <a:bodyPr/>
                    <a:lstStyle/>
                    <a:p>
                      <a:pPr marL="0" marR="0" indent="0" algn="l">
                        <a:lnSpc>
                          <a:spcPct val="107000"/>
                        </a:lnSpc>
                        <a:spcBef>
                          <a:spcPts val="0"/>
                        </a:spcBef>
                        <a:spcAft>
                          <a:spcPts val="0"/>
                        </a:spcAft>
                      </a:pPr>
                      <a:r>
                        <a:rPr lang="en-US" sz="2600">
                          <a:effectLst/>
                          <a:highlight>
                            <a:srgbClr val="156082"/>
                          </a:highlight>
                        </a:rPr>
                        <a:t>In which year does “comedy” genre have highest earnings </a:t>
                      </a:r>
                      <a:endParaRPr lang="en-US" sz="3100">
                        <a:effectLst/>
                        <a:highlight>
                          <a:srgbClr val="156082"/>
                        </a:highlight>
                      </a:endParaRPr>
                    </a:p>
                  </a:txBody>
                  <a:tcPr marL="132369" marR="126854" marT="59566" marB="0"/>
                </a:tc>
                <a:tc>
                  <a:txBody>
                    <a:bodyPr/>
                    <a:lstStyle/>
                    <a:p>
                      <a:pPr marL="0" marR="0" indent="0" algn="l">
                        <a:lnSpc>
                          <a:spcPct val="107000"/>
                        </a:lnSpc>
                        <a:spcBef>
                          <a:spcPts val="0"/>
                        </a:spcBef>
                        <a:spcAft>
                          <a:spcPts val="0"/>
                        </a:spcAft>
                      </a:pPr>
                      <a:r>
                        <a:rPr lang="en-US" sz="2600" dirty="0">
                          <a:effectLst/>
                          <a:highlight>
                            <a:srgbClr val="156082"/>
                          </a:highlight>
                        </a:rPr>
                        <a:t>2008 is the where Comedy Genre had a highest profit</a:t>
                      </a:r>
                      <a:endParaRPr lang="en-US" sz="3100" dirty="0">
                        <a:effectLst/>
                        <a:highlight>
                          <a:srgbClr val="156082"/>
                        </a:highlight>
                      </a:endParaRPr>
                    </a:p>
                  </a:txBody>
                  <a:tcPr marL="132369" marR="126854" marT="59566" marB="0"/>
                </a:tc>
                <a:extLst>
                  <a:ext uri="{0D108BD9-81ED-4DB2-BD59-A6C34878D82A}">
                    <a16:rowId xmlns:a16="http://schemas.microsoft.com/office/drawing/2014/main" val="1192769957"/>
                  </a:ext>
                </a:extLst>
              </a:tr>
            </a:tbl>
          </a:graphicData>
        </a:graphic>
      </p:graphicFrame>
    </p:spTree>
    <p:extLst>
      <p:ext uri="{BB962C8B-B14F-4D97-AF65-F5344CB8AC3E}">
        <p14:creationId xmlns:p14="http://schemas.microsoft.com/office/powerpoint/2010/main" val="3882846834"/>
      </p:ext>
    </p:extLst>
  </p:cSld>
  <p:clrMapOvr>
    <a:masterClrMapping/>
  </p:clrMapOvr>
</p:sld>
</file>

<file path=ppt/theme/theme1.xml><?xml version="1.0" encoding="utf-8"?>
<a:theme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842</TotalTime>
  <Words>1303</Words>
  <Application>Microsoft Office PowerPoint</Application>
  <PresentationFormat>Widescreen</PresentationFormat>
  <Paragraphs>116</Paragraphs>
  <Slides>18</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Arial</vt:lpstr>
      <vt:lpstr>Calibri</vt:lpstr>
      <vt:lpstr>Calibri Light</vt:lpstr>
      <vt:lpstr>RetrospectVTI</vt:lpstr>
      <vt:lpstr>Hollywood's Most Profitable Stories Case Study</vt:lpstr>
      <vt:lpstr>Introduction and Team: Team Members</vt:lpstr>
      <vt:lpstr>Agenda</vt:lpstr>
      <vt:lpstr>Problem Statement</vt:lpstr>
      <vt:lpstr>Data Overview</vt:lpstr>
      <vt:lpstr>Data Analysis and Visualization: Highest Revenue Genre</vt:lpstr>
      <vt:lpstr>Data Analysis and Visualization: Null Values</vt:lpstr>
      <vt:lpstr>Data Analysis and Visualization: Earnings Trends</vt:lpstr>
      <vt:lpstr>Insights and Answers: Comedy Genre Earnings</vt:lpstr>
      <vt:lpstr>PowerPoint Presentation</vt:lpstr>
      <vt:lpstr>Insights and Answers: Highest Grosser in Action Genre</vt:lpstr>
      <vt:lpstr>PowerPoint Presentation</vt:lpstr>
      <vt:lpstr>Insights and Answers: Average &amp; Median Gross Revenues</vt:lpstr>
      <vt:lpstr>PowerPoint Presentation</vt:lpstr>
      <vt:lpstr>Insights and Answers: Increasing Revenue Trend</vt:lpstr>
      <vt:lpstr>PowerPoint Presentation</vt:lpstr>
      <vt:lpstr>Conclusion</vt:lpstr>
      <vt:lpstr>Data Analysis and Visualization: Animation Genre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Mishra, Sishira</dc:creator>
  <cp:lastModifiedBy>Mishra, Sishira</cp:lastModifiedBy>
  <cp:revision>6</cp:revision>
  <dcterms:created xsi:type="dcterms:W3CDTF">2024-09-20T14:02:22Z</dcterms:created>
  <dcterms:modified xsi:type="dcterms:W3CDTF">2024-09-21T04:09:01Z</dcterms:modified>
</cp:coreProperties>
</file>