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notesMasterIdLst>
    <p:notesMasterId r:id="rId36"/>
  </p:notesMasterIdLst>
  <p:sldIdLst>
    <p:sldId id="256" r:id="rId2"/>
    <p:sldId id="258" r:id="rId3"/>
    <p:sldId id="312" r:id="rId4"/>
    <p:sldId id="307" r:id="rId5"/>
    <p:sldId id="259" r:id="rId6"/>
    <p:sldId id="260" r:id="rId7"/>
    <p:sldId id="310" r:id="rId8"/>
    <p:sldId id="257" r:id="rId9"/>
    <p:sldId id="308" r:id="rId10"/>
    <p:sldId id="261" r:id="rId11"/>
    <p:sldId id="262" r:id="rId12"/>
    <p:sldId id="263" r:id="rId13"/>
    <p:sldId id="275" r:id="rId14"/>
    <p:sldId id="276" r:id="rId15"/>
    <p:sldId id="328" r:id="rId16"/>
    <p:sldId id="286" r:id="rId17"/>
    <p:sldId id="325" r:id="rId18"/>
    <p:sldId id="324" r:id="rId19"/>
    <p:sldId id="327" r:id="rId20"/>
    <p:sldId id="323" r:id="rId21"/>
    <p:sldId id="313" r:id="rId22"/>
    <p:sldId id="277" r:id="rId23"/>
    <p:sldId id="285" r:id="rId24"/>
    <p:sldId id="301" r:id="rId25"/>
    <p:sldId id="306" r:id="rId26"/>
    <p:sldId id="269" r:id="rId27"/>
    <p:sldId id="272" r:id="rId28"/>
    <p:sldId id="315" r:id="rId29"/>
    <p:sldId id="287" r:id="rId30"/>
    <p:sldId id="288" r:id="rId31"/>
    <p:sldId id="291" r:id="rId32"/>
    <p:sldId id="292" r:id="rId33"/>
    <p:sldId id="329" r:id="rId34"/>
    <p:sldId id="284" r:id="rId3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5887" autoAdjust="0"/>
  </p:normalViewPr>
  <p:slideViewPr>
    <p:cSldViewPr snapToGrid="0">
      <p:cViewPr varScale="1">
        <p:scale>
          <a:sx n="114" d="100"/>
          <a:sy n="114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6592EC6-5A83-49E7-90B3-C3A79E6C41BE}" type="datetimeFigureOut">
              <a:rPr lang="pt-PT" smtClean="0"/>
              <a:t>22/07/2022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49E601C-C450-47E1-B990-E40DA3095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686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4831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1910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9962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5177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2104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5399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9423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558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7821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2846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2602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677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188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267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3282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34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9436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1274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704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710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3177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7104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4967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148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CB05-EA7E-44DC-97BE-58A805AD25BC}" type="datetime1">
              <a:rPr lang="pt-PT" smtClean="0"/>
              <a:t>22/07/2022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136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2A08-58DB-4CD7-9227-BCA0FCAF4AE3}" type="datetime1">
              <a:rPr lang="pt-PT" smtClean="0"/>
              <a:t>22/07/2022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738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6664-E0C7-4017-8A50-570C06B0E7C0}" type="datetime1">
              <a:rPr lang="pt-PT" smtClean="0"/>
              <a:t>22/07/2022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5144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9CCE-D00E-43FA-8FDB-8FEBC374F1C6}" type="datetime1">
              <a:rPr lang="pt-PT" smtClean="0"/>
              <a:t>22/07/2022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28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9A8A-93CD-482C-9E1D-915CF5FDBFC1}" type="datetime1">
              <a:rPr lang="pt-PT" smtClean="0"/>
              <a:t>22/07/2022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457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1E9C-3E3D-4AEE-8A25-B2C48F1A6A5C}" type="datetime1">
              <a:rPr lang="pt-PT" smtClean="0"/>
              <a:t>22/07/2022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129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AB5-A0C1-4319-8DD1-CDAB34C10BCE}" type="datetime1">
              <a:rPr lang="pt-PT" smtClean="0"/>
              <a:t>22/07/2022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177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E19E-80D2-4EB3-97E8-45865D57D424}" type="datetime1">
              <a:rPr lang="pt-PT" smtClean="0"/>
              <a:t>22/07/2022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240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6D6C-BE12-40BD-A9B2-43DEDDE28154}" type="datetime1">
              <a:rPr lang="pt-PT" smtClean="0"/>
              <a:t>22/07/2022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75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2D30-95BD-49E5-9EEE-7F8336ADB62A}" type="datetime1">
              <a:rPr lang="pt-PT" smtClean="0"/>
              <a:t>22/07/2022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486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8BAF-32BA-4955-9962-488BB89F2AE2}" type="datetime1">
              <a:rPr lang="pt-PT" smtClean="0"/>
              <a:t>22/07/2022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397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4EE7-453F-4704-BEB1-A7F76D65F11D}" type="datetime1">
              <a:rPr lang="pt-PT" smtClean="0"/>
              <a:t>22/07/2022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70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9F51-A163-481D-9BF2-9E91AACDDD45}" type="datetime1">
              <a:rPr lang="pt-PT" smtClean="0"/>
              <a:t>22/07/2022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406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D494-7F59-4819-916D-F6591409D77E}" type="datetime1">
              <a:rPr lang="pt-PT" smtClean="0"/>
              <a:t>22/07/2022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36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3504-A377-4E23-819B-2E40407CC374}" type="datetime1">
              <a:rPr lang="pt-PT" smtClean="0"/>
              <a:t>22/07/2022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041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BBA2-D950-4474-80FC-782A8D010538}" type="datetime1">
              <a:rPr lang="pt-PT" smtClean="0"/>
              <a:t>22/07/2022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598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6EE17-35F2-4844-810C-CEAEE4FAFF1D}" type="datetime1">
              <a:rPr lang="pt-PT" smtClean="0"/>
              <a:t>22/07/2022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179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yandex.com/" TargetMode="External"/><Relationship Id="rId3" Type="http://schemas.openxmlformats.org/officeDocument/2006/relationships/hyperlink" Target="https://www.google.com/" TargetMode="External"/><Relationship Id="rId7" Type="http://schemas.openxmlformats.org/officeDocument/2006/relationships/hyperlink" Target="https://www.baidu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uckduckgo.com/" TargetMode="External"/><Relationship Id="rId5" Type="http://schemas.openxmlformats.org/officeDocument/2006/relationships/hyperlink" Target="https://www.yahoo.com/" TargetMode="External"/><Relationship Id="rId4" Type="http://schemas.openxmlformats.org/officeDocument/2006/relationships/hyperlink" Target="https://www.bing.com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guide.com/print/adv_op_ref.pdf" TargetMode="External"/><Relationship Id="rId3" Type="http://schemas.openxmlformats.org/officeDocument/2006/relationships/hyperlink" Target="https://www.google.com/advanced_search" TargetMode="External"/><Relationship Id="rId7" Type="http://schemas.openxmlformats.org/officeDocument/2006/relationships/hyperlink" Target="http://www.googleguide.com/using_advanced_operator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oxpiper.com/posts/google-dork-list" TargetMode="External"/><Relationship Id="rId5" Type="http://schemas.openxmlformats.org/officeDocument/2006/relationships/hyperlink" Target="https://gbhackers.com/latest-google-dorks-list/" TargetMode="External"/><Relationship Id="rId4" Type="http://schemas.openxmlformats.org/officeDocument/2006/relationships/hyperlink" Target="https://www.exploit-db.com/google-hacking-databas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hrefs.com/blog/google-advanced-search-operator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pt/search?q=%22recibo+de+vencimento%22+filetype%3A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.search.yahoo.com/search?p=%22recibo+de+vencimento%22+filetype%3Apdf" TargetMode="External"/><Relationship Id="rId4" Type="http://schemas.openxmlformats.org/officeDocument/2006/relationships/hyperlink" Target="https://www.bing.com/search?q=%22recibo+de+vencimento%22+filetype%3A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%E2%80%9Chacked+by%E2%80%9D+site%253Ap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speciais.rr.pt/pegada-digital/pedi-os-meus-dados-a-70-empresa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pen-source_intelligenc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mz.com/2020/02/19/pop-smoke-dead-dies-20-murdered-home-invasion-robbery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xIWqvJXKLj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sintframework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wsearch.info/" TargetMode="External"/><Relationship Id="rId3" Type="http://schemas.openxmlformats.org/officeDocument/2006/relationships/hyperlink" Target="http://ipinfo.io/ip" TargetMode="External"/><Relationship Id="rId7" Type="http://schemas.openxmlformats.org/officeDocument/2006/relationships/hyperlink" Target="https://stalkface.com/en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search-advanced" TargetMode="External"/><Relationship Id="rId5" Type="http://schemas.openxmlformats.org/officeDocument/2006/relationships/hyperlink" Target="https://mylocation.org/" TargetMode="External"/><Relationship Id="rId4" Type="http://schemas.openxmlformats.org/officeDocument/2006/relationships/hyperlink" Target="https://www.ip2location.com/" TargetMode="External"/><Relationship Id="rId9" Type="http://schemas.openxmlformats.org/officeDocument/2006/relationships/hyperlink" Target="https://intelx.io/tools?tab=facebook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ync.me/" TargetMode="External"/><Relationship Id="rId7" Type="http://schemas.openxmlformats.org/officeDocument/2006/relationships/hyperlink" Target="https://tinder.com/@tes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mecheckup.com/" TargetMode="External"/><Relationship Id="rId5" Type="http://schemas.openxmlformats.org/officeDocument/2006/relationships/hyperlink" Target="https://whatsmyname.app/" TargetMode="External"/><Relationship Id="rId4" Type="http://schemas.openxmlformats.org/officeDocument/2006/relationships/hyperlink" Target="https://namechk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t.linkedin.com/in/pedroaovieir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xing.com/profile/Pedro_Vieira12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e.gov.p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se.gov.pt/Base4/pt/resultados/?type=doc_documentos&amp;id=557734&amp;ext=.pdf" TargetMode="External"/><Relationship Id="rId4" Type="http://schemas.openxmlformats.org/officeDocument/2006/relationships/hyperlink" Target="https://www.base.gov.pt/Base4/pt/detalhe/?type=contratos&amp;id=497664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royhunt.com/controlling-vehicle-features-of-nissan/" TargetMode="External"/><Relationship Id="rId3" Type="http://schemas.openxmlformats.org/officeDocument/2006/relationships/hyperlink" Target="https://www.automovelonline.mj.pt/AutoOnlineProd/" TargetMode="External"/><Relationship Id="rId7" Type="http://schemas.openxmlformats.org/officeDocument/2006/relationships/hyperlink" Target="https://www.lastvin.com/vin/Grj0VEMm3W3EOlM4n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astvin.com/" TargetMode="External"/><Relationship Id="rId5" Type="http://schemas.openxmlformats.org/officeDocument/2006/relationships/hyperlink" Target="https://www.google.com/search?q=certid%C3%A3o+permanente+automovel" TargetMode="External"/><Relationship Id="rId4" Type="http://schemas.openxmlformats.org/officeDocument/2006/relationships/hyperlink" Target="https://www.automovelonline.mj.pt/AutoOnlineProd/FrontOfficeController?action=validaMatricula&amp;url=FrontOfficeController%3Faction%3Dpedidocertidao&amp;contr=FrontOfficeController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f.com.pt/isp/Templates/Atendimento/PesquisaVeiculoSeguro.aspx?FRAMELESS=false&amp;NRNODEGUID=%7b09089E16-115D-4C82-9C64-FDA43D5FF098%7d&amp;NRORIGINALURL=%2fNR%2fexeres%2f019EEB91-E357-4A7C-8BD2-B62293701692%2ehtm&amp;NRCACHEHINT=Gues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sf.com.pt/NR/exeres/36FAA444-8049-428C-8E89-09909A9C1300.htm?matricula=01-ef-34&amp;data=20120703" TargetMode="External"/><Relationship Id="rId4" Type="http://schemas.openxmlformats.org/officeDocument/2006/relationships/hyperlink" Target="https://www.asf.com.pt/NR/exeres/36FAA444-8049-428C-8E89-09909A9C1300.htm?matricula=01-ef-34&amp;data=20220703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vendas.portaldasfinancas.gov.pt/bens/detalheFoto.action?iRepfin=0469&amp;iAno=2022&amp;iNrordem=1&amp;iNrfoto=2" TargetMode="External"/><Relationship Id="rId3" Type="http://schemas.openxmlformats.org/officeDocument/2006/relationships/hyperlink" Target="https://www.predialonline.pt/" TargetMode="External"/><Relationship Id="rId7" Type="http://schemas.openxmlformats.org/officeDocument/2006/relationships/hyperlink" Target="https://vendas.portaldasfinancas.gov.pt/ben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e.tretas.org/" TargetMode="External"/><Relationship Id="rId11" Type="http://schemas.openxmlformats.org/officeDocument/2006/relationships/hyperlink" Target="https://community.vortal.biz/public/?SkinName=espap&amp;currentLanguage=en" TargetMode="External"/><Relationship Id="rId5" Type="http://schemas.openxmlformats.org/officeDocument/2006/relationships/hyperlink" Target="https://dre.pt/" TargetMode="External"/><Relationship Id="rId10" Type="http://schemas.openxmlformats.org/officeDocument/2006/relationships/hyperlink" Target="https://justica.gov.pt/Servicos/Consultar-venda-de-bens-penhorados" TargetMode="External"/><Relationship Id="rId4" Type="http://schemas.openxmlformats.org/officeDocument/2006/relationships/hyperlink" Target="https://www.dges.gov.pt/" TargetMode="External"/><Relationship Id="rId9" Type="http://schemas.openxmlformats.org/officeDocument/2006/relationships/hyperlink" Target="https://www.pesquisabenspenhorados.com/leiloes-vendas-financas/default.aspx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ibercrime.ministeriopublico.pt/" TargetMode="External"/><Relationship Id="rId3" Type="http://schemas.openxmlformats.org/officeDocument/2006/relationships/hyperlink" Target="https://www.anacom.pt/render.jsp?categoryId=345750" TargetMode="External"/><Relationship Id="rId7" Type="http://schemas.openxmlformats.org/officeDocument/2006/relationships/hyperlink" Target="https://www.policiajudiciaria.pt/unc3t/" TargetMode="External"/><Relationship Id="rId2" Type="http://schemas.openxmlformats.org/officeDocument/2006/relationships/hyperlink" Target="https://dre.pt/dre/detalhe/decreto-lei/65-2021-1686979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cs.gov.pt/pt/certpt/" TargetMode="External"/><Relationship Id="rId5" Type="http://schemas.openxmlformats.org/officeDocument/2006/relationships/hyperlink" Target="https://www.cncs.gov.pt/pt/notificacao-incidentes/" TargetMode="External"/><Relationship Id="rId4" Type="http://schemas.openxmlformats.org/officeDocument/2006/relationships/hyperlink" Target="https://www.cncs.gov.p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hyperlink" Target="https://www.google.pt/search?q=Pedro+Ant&#243;nio+Oliveira+Vieira" TargetMode="External"/><Relationship Id="rId7" Type="http://schemas.openxmlformats.org/officeDocument/2006/relationships/hyperlink" Target="https://www.eccouncil.org/january-2022-ethical-hacking-leaderboar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pedroaovieira/" TargetMode="External"/><Relationship Id="rId5" Type="http://schemas.openxmlformats.org/officeDocument/2006/relationships/hyperlink" Target="https://www.google.pt/search?q=%22pedro+vieira%22+bosch" TargetMode="External"/><Relationship Id="rId4" Type="http://schemas.openxmlformats.org/officeDocument/2006/relationships/hyperlink" Target="https://www.google.pt/search?q=%22Pedro+Ant%C3%B3nio+Oliveira+Vieira%22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2779-E3A8-6AB5-914C-04D078FC0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OSINT</a:t>
            </a:r>
            <a:endParaRPr lang="pt-PT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68D3C-A600-D893-D667-3619BCB6D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Beware. Your data is out there.</a:t>
            </a:r>
            <a:endParaRPr lang="pt-PT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74194-E45C-A7A4-81D7-2D25FFC6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6519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Engines </a:t>
            </a:r>
            <a:br>
              <a:rPr lang="en-US" dirty="0"/>
            </a:br>
            <a:r>
              <a:rPr lang="en-US" dirty="0"/>
              <a:t>	Internet is more than Google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37539"/>
          </a:xfrm>
        </p:spPr>
        <p:txBody>
          <a:bodyPr>
            <a:noAutofit/>
          </a:bodyPr>
          <a:lstStyle/>
          <a:p>
            <a:r>
              <a:rPr lang="en-US" cap="none" dirty="0">
                <a:latin typeface="Amasis MT Pro" panose="020B0604020202020204" pitchFamily="18" charset="0"/>
              </a:rPr>
              <a:t>Different search engine </a:t>
            </a:r>
            <a:r>
              <a:rPr lang="en-US" cap="none" dirty="0">
                <a:latin typeface="Amasis MT Pro" panose="020B0604020202020204" pitchFamily="18" charset="0"/>
                <a:sym typeface="Wingdings" panose="05000000000000000000" pitchFamily="2" charset="2"/>
              </a:rPr>
              <a:t></a:t>
            </a:r>
            <a:r>
              <a:rPr lang="en-US" cap="none" dirty="0">
                <a:latin typeface="Amasis MT Pro" panose="020B0604020202020204" pitchFamily="18" charset="0"/>
              </a:rPr>
              <a:t> different rules/crawlers </a:t>
            </a:r>
            <a:r>
              <a:rPr lang="en-US" cap="none" dirty="0">
                <a:latin typeface="Amasis MT Pro" panose="020B0604020202020204" pitchFamily="18" charset="0"/>
                <a:sym typeface="Wingdings" panose="05000000000000000000" pitchFamily="2" charset="2"/>
              </a:rPr>
              <a:t> </a:t>
            </a:r>
            <a:r>
              <a:rPr lang="en-US" u="sng" cap="none" dirty="0">
                <a:latin typeface="Amasis MT Pro" panose="020B0604020202020204" pitchFamily="18" charset="0"/>
                <a:sym typeface="Wingdings" panose="05000000000000000000" pitchFamily="2" charset="2"/>
              </a:rPr>
              <a:t>different results</a:t>
            </a:r>
            <a:endParaRPr lang="en-US" u="sng" cap="none" dirty="0">
              <a:latin typeface="Amasis MT Pro" panose="020B0604020202020204" pitchFamily="18" charset="0"/>
            </a:endParaRPr>
          </a:p>
          <a:p>
            <a:endParaRPr lang="en-US" sz="1000" cap="none" dirty="0">
              <a:latin typeface="Amasis MT Pro" panose="020B0604020202020204" pitchFamily="18" charset="0"/>
            </a:endParaRPr>
          </a:p>
          <a:p>
            <a:r>
              <a:rPr lang="en-US" cap="none" dirty="0">
                <a:latin typeface="Amasis MT Pro" panose="020B0604020202020204" pitchFamily="18" charset="0"/>
              </a:rPr>
              <a:t>Google (</a:t>
            </a:r>
            <a:r>
              <a:rPr lang="en-US" cap="none" dirty="0">
                <a:latin typeface="Amasis MT Pro" panose="020B0604020202020204" pitchFamily="18" charset="0"/>
                <a:hlinkClick r:id="rId3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r>
              <a:rPr lang="en-US" cap="none" dirty="0">
                <a:latin typeface="Amasis MT Pro" panose="020B0604020202020204" pitchFamily="18" charset="0"/>
              </a:rPr>
              <a:t>Bing (</a:t>
            </a:r>
            <a:r>
              <a:rPr lang="en-US" cap="none" dirty="0">
                <a:latin typeface="Amasis MT Pro" panose="020B0604020202020204" pitchFamily="18" charset="0"/>
                <a:hlinkClick r:id="rId4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r>
              <a:rPr lang="en-US" cap="none" dirty="0">
                <a:latin typeface="Amasis MT Pro" panose="020B0604020202020204" pitchFamily="18" charset="0"/>
              </a:rPr>
              <a:t>Yahoo (</a:t>
            </a:r>
            <a:r>
              <a:rPr lang="en-US" cap="none" dirty="0">
                <a:latin typeface="Amasis MT Pro" panose="020B0604020202020204" pitchFamily="18" charset="0"/>
                <a:hlinkClick r:id="rId5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r>
              <a:rPr lang="en-US" cap="none" dirty="0">
                <a:latin typeface="Amasis MT Pro" panose="020B0604020202020204" pitchFamily="18" charset="0"/>
              </a:rPr>
              <a:t>DuckDuckGo (</a:t>
            </a:r>
            <a:r>
              <a:rPr lang="en-US" cap="none" dirty="0">
                <a:latin typeface="Amasis MT Pro" panose="020B0604020202020204" pitchFamily="18" charset="0"/>
                <a:hlinkClick r:id="rId6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r>
              <a:rPr lang="en-US" cap="none" dirty="0">
                <a:latin typeface="Amasis MT Pro" panose="020B0604020202020204" pitchFamily="18" charset="0"/>
              </a:rPr>
              <a:t>Baidu (China) (</a:t>
            </a:r>
            <a:r>
              <a:rPr lang="en-US" cap="none" dirty="0">
                <a:latin typeface="Amasis MT Pro" panose="020B0604020202020204" pitchFamily="18" charset="0"/>
                <a:hlinkClick r:id="rId7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r>
              <a:rPr lang="en-US" cap="none" dirty="0">
                <a:latin typeface="Amasis MT Pro" panose="020B0604020202020204" pitchFamily="18" charset="0"/>
              </a:rPr>
              <a:t>Yandex (Russia) (</a:t>
            </a:r>
            <a:r>
              <a:rPr lang="en-US" cap="none" dirty="0">
                <a:latin typeface="Amasis MT Pro" panose="020B0604020202020204" pitchFamily="18" charset="0"/>
                <a:hlinkClick r:id="rId8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endParaRPr lang="en-US" sz="1000" dirty="0">
              <a:latin typeface="Amasis MT Pro" panose="020B0604020202020204" pitchFamily="18" charset="0"/>
            </a:endParaRPr>
          </a:p>
          <a:p>
            <a:r>
              <a:rPr lang="en-US" cap="none" dirty="0">
                <a:latin typeface="Amasis MT Pro" panose="020B0604020202020204" pitchFamily="18" charset="0"/>
              </a:rPr>
              <a:t>You may ask to be removed from one search engine, not all </a:t>
            </a:r>
            <a:r>
              <a:rPr lang="en-US" cap="none" dirty="0">
                <a:latin typeface="Amasis MT Pro" panose="020B0604020202020204" pitchFamily="18" charset="0"/>
                <a:sym typeface="Wingdings" panose="05000000000000000000" pitchFamily="2" charset="2"/>
              </a:rPr>
              <a:t></a:t>
            </a:r>
            <a:endParaRPr lang="en-US" cap="none" dirty="0">
              <a:latin typeface="Amasis MT Pro" panose="020B0604020202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D77C7-88B0-E989-901A-DEAE832F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362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Dorks</a:t>
            </a:r>
            <a:br>
              <a:rPr lang="en-US" dirty="0"/>
            </a:br>
            <a:r>
              <a:rPr lang="en-US" dirty="0"/>
              <a:t>	Commonly used searches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>
                <a:latin typeface="Amasis MT Pro" panose="020B0604020202020204" pitchFamily="18" charset="0"/>
              </a:rPr>
              <a:t>Google Advanced Search (</a:t>
            </a:r>
            <a:r>
              <a:rPr lang="en-US" cap="none" dirty="0">
                <a:latin typeface="Amasis MT Pro" panose="020B0604020202020204" pitchFamily="18" charset="0"/>
                <a:hlinkClick r:id="rId3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r>
              <a:rPr lang="en-US" cap="none" dirty="0">
                <a:latin typeface="Amasis MT Pro" panose="020B0604020202020204" pitchFamily="18" charset="0"/>
              </a:rPr>
              <a:t>Google Hacking Database (</a:t>
            </a:r>
            <a:r>
              <a:rPr lang="en-US" cap="none" dirty="0">
                <a:latin typeface="Amasis MT Pro" panose="020B0604020202020204" pitchFamily="18" charset="0"/>
                <a:hlinkClick r:id="rId4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r>
              <a:rPr lang="en-US" cap="none" dirty="0">
                <a:latin typeface="Amasis MT Pro" panose="020B0604020202020204" pitchFamily="18" charset="0"/>
              </a:rPr>
              <a:t>gbhackers (</a:t>
            </a:r>
            <a:r>
              <a:rPr lang="en-US" cap="none" dirty="0">
                <a:latin typeface="Amasis MT Pro" panose="020B0604020202020204" pitchFamily="18" charset="0"/>
                <a:hlinkClick r:id="rId5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r>
              <a:rPr lang="en-US" cap="none" dirty="0">
                <a:latin typeface="Amasis MT Pro" panose="020B0604020202020204" pitchFamily="18" charset="0"/>
              </a:rPr>
              <a:t>google-dork-list (</a:t>
            </a:r>
            <a:r>
              <a:rPr lang="en-US" cap="none" dirty="0">
                <a:latin typeface="Amasis MT Pro" panose="020B0604020202020204" pitchFamily="18" charset="0"/>
                <a:hlinkClick r:id="rId6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r>
              <a:rPr lang="en-US" cap="none" dirty="0">
                <a:latin typeface="Amasis MT Pro" panose="020B0604020202020204" pitchFamily="18" charset="0"/>
              </a:rPr>
              <a:t>Google Advanced Operators Guide (</a:t>
            </a:r>
            <a:r>
              <a:rPr lang="en-US" cap="none" dirty="0">
                <a:latin typeface="Amasis MT Pro" panose="020B0604020202020204" pitchFamily="18" charset="0"/>
                <a:hlinkClick r:id="rId7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r>
              <a:rPr lang="en-US" cap="none" dirty="0">
                <a:latin typeface="Amasis MT Pro" panose="020B0604020202020204" pitchFamily="18" charset="0"/>
              </a:rPr>
              <a:t>Google Advanced Operators Reference (</a:t>
            </a:r>
            <a:r>
              <a:rPr lang="en-US" cap="none" dirty="0">
                <a:latin typeface="Amasis MT Pro" panose="020B0604020202020204" pitchFamily="18" charset="0"/>
                <a:hlinkClick r:id="rId8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endParaRPr lang="pt-PT" cap="none" dirty="0">
              <a:latin typeface="Amasis MT Pro" panose="020B0604020202020204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1BFE898-47AF-4F26-8B46-CE16335C5EBA}"/>
              </a:ext>
            </a:extLst>
          </p:cNvPr>
          <p:cNvSpPr/>
          <p:nvPr/>
        </p:nvSpPr>
        <p:spPr>
          <a:xfrm>
            <a:off x="4197532" y="2264227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9448B-2B32-EA31-9CBD-25194754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76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operators</a:t>
            </a:r>
            <a:br>
              <a:rPr lang="en-US" dirty="0"/>
            </a:br>
            <a:r>
              <a:rPr lang="en-US" dirty="0"/>
              <a:t>	Improve the search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13954" cy="3880773"/>
          </a:xfrm>
        </p:spPr>
        <p:txBody>
          <a:bodyPr>
            <a:normAutofit fontScale="85000" lnSpcReduction="10000"/>
          </a:bodyPr>
          <a:lstStyle/>
          <a:p>
            <a:r>
              <a:rPr lang="en-US" sz="1900" b="1" cap="none" dirty="0">
                <a:latin typeface="Amasis MT Pro" panose="020B0604020202020204" pitchFamily="18" charset="0"/>
              </a:rPr>
              <a:t>filetype</a:t>
            </a:r>
            <a:r>
              <a:rPr lang="en-US" sz="1900" cap="none" dirty="0">
                <a:latin typeface="Amasis MT Pro" panose="020B0604020202020204" pitchFamily="18" charset="0"/>
              </a:rPr>
              <a:t>: search your results based on the file extension</a:t>
            </a:r>
          </a:p>
          <a:p>
            <a:r>
              <a:rPr lang="en-US" sz="1900" b="1" cap="none" dirty="0">
                <a:latin typeface="Amasis MT Pro" panose="020B0604020202020204" pitchFamily="18" charset="0"/>
              </a:rPr>
              <a:t>cache</a:t>
            </a:r>
            <a:r>
              <a:rPr lang="en-US" sz="1900" cap="none" dirty="0">
                <a:latin typeface="Amasis MT Pro" panose="020B0604020202020204" pitchFamily="18" charset="0"/>
              </a:rPr>
              <a:t>: This operator allows you to view cached version of the web page.</a:t>
            </a:r>
          </a:p>
          <a:p>
            <a:r>
              <a:rPr lang="en-US" sz="1900" b="1" cap="none" dirty="0">
                <a:latin typeface="Amasis MT Pro" panose="020B0604020202020204" pitchFamily="18" charset="0"/>
              </a:rPr>
              <a:t>allinurl</a:t>
            </a:r>
            <a:r>
              <a:rPr lang="en-US" sz="1900" cap="none" dirty="0">
                <a:latin typeface="Amasis MT Pro" panose="020B0604020202020204" pitchFamily="18" charset="0"/>
              </a:rPr>
              <a:t>: This operator restricts results to pages containing all the query terms specified in the URL.</a:t>
            </a:r>
          </a:p>
          <a:p>
            <a:r>
              <a:rPr lang="en-US" sz="1900" b="1" cap="none" dirty="0">
                <a:latin typeface="Amasis MT Pro" panose="020B0604020202020204" pitchFamily="18" charset="0"/>
              </a:rPr>
              <a:t>inurl</a:t>
            </a:r>
            <a:r>
              <a:rPr lang="en-US" sz="1900" cap="none" dirty="0">
                <a:latin typeface="Amasis MT Pro" panose="020B0604020202020204" pitchFamily="18" charset="0"/>
              </a:rPr>
              <a:t>: This operator restricts the results to pages containing the word specified in the URL</a:t>
            </a:r>
          </a:p>
          <a:p>
            <a:r>
              <a:rPr lang="en-US" sz="1900" b="1" cap="none" dirty="0">
                <a:latin typeface="Amasis MT Pro" panose="020B0604020202020204" pitchFamily="18" charset="0"/>
              </a:rPr>
              <a:t>allintitle</a:t>
            </a:r>
            <a:r>
              <a:rPr lang="en-US" sz="1900" cap="none" dirty="0">
                <a:latin typeface="Amasis MT Pro" panose="020B0604020202020204" pitchFamily="18" charset="0"/>
              </a:rPr>
              <a:t>: This operator restricts results to pages containing all the query terms specified in the title.</a:t>
            </a:r>
          </a:p>
          <a:p>
            <a:r>
              <a:rPr lang="en-US" sz="1900" b="1" cap="none" dirty="0">
                <a:latin typeface="Amasis MT Pro" panose="020B0604020202020204" pitchFamily="18" charset="0"/>
              </a:rPr>
              <a:t>link</a:t>
            </a:r>
            <a:r>
              <a:rPr lang="en-US" sz="1900" cap="none" dirty="0">
                <a:latin typeface="Amasis MT Pro" panose="020B0604020202020204" pitchFamily="18" charset="0"/>
              </a:rPr>
              <a:t>: This operator searches websites or pages that contain links to the specified website or page.</a:t>
            </a:r>
          </a:p>
          <a:p>
            <a:r>
              <a:rPr lang="en-US" sz="1900" b="1" cap="none" dirty="0">
                <a:latin typeface="Amasis MT Pro" panose="020B0604020202020204" pitchFamily="18" charset="0"/>
              </a:rPr>
              <a:t>info</a:t>
            </a:r>
            <a:r>
              <a:rPr lang="en-US" sz="1900" cap="none" dirty="0">
                <a:latin typeface="Amasis MT Pro" panose="020B0604020202020204" pitchFamily="18" charset="0"/>
              </a:rPr>
              <a:t>: This operator finds information for the specified web page.</a:t>
            </a:r>
          </a:p>
          <a:p>
            <a:r>
              <a:rPr lang="en-US" sz="1900" b="1" cap="none" dirty="0">
                <a:latin typeface="Amasis MT Pro" panose="020B0604020202020204" pitchFamily="18" charset="0"/>
              </a:rPr>
              <a:t>location</a:t>
            </a:r>
            <a:r>
              <a:rPr lang="en-US" sz="1900" cap="none" dirty="0">
                <a:latin typeface="Amasis MT Pro" panose="020B0604020202020204" pitchFamily="18" charset="0"/>
              </a:rPr>
              <a:t>: This operator finds information for a specific location.</a:t>
            </a:r>
          </a:p>
          <a:p>
            <a:endParaRPr lang="en-US" sz="1200" cap="none" dirty="0">
              <a:latin typeface="Amasis MT Pro" panose="020B0604020202020204" pitchFamily="18" charset="0"/>
            </a:endParaRPr>
          </a:p>
          <a:p>
            <a:r>
              <a:rPr lang="en-US" sz="1900" b="1" cap="none" dirty="0">
                <a:latin typeface="Amasis MT Pro" panose="020B0604020202020204" pitchFamily="18" charset="0"/>
              </a:rPr>
              <a:t>42 Advanced Operators</a:t>
            </a:r>
            <a:r>
              <a:rPr lang="en-US" sz="1900" cap="none" dirty="0">
                <a:latin typeface="Amasis MT Pro" panose="020B0604020202020204" pitchFamily="18" charset="0"/>
              </a:rPr>
              <a:t> (</a:t>
            </a:r>
            <a:r>
              <a:rPr lang="en-US" sz="1900" cap="none" dirty="0">
                <a:latin typeface="Amasis MT Pro" panose="020B0604020202020204" pitchFamily="18" charset="0"/>
                <a:hlinkClick r:id="rId3"/>
              </a:rPr>
              <a:t>link</a:t>
            </a:r>
            <a:r>
              <a:rPr lang="en-US" sz="1900" cap="none" dirty="0">
                <a:latin typeface="Amasis MT Pro" panose="020B0604020202020204" pitchFamily="18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D5B21-29B3-CB73-8039-9B3ACB9B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7189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	</a:t>
            </a:r>
            <a:br>
              <a:rPr lang="en-US" dirty="0"/>
            </a:br>
            <a:r>
              <a:rPr lang="en-US" dirty="0"/>
              <a:t>	Dork Examples – Pay slip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cap="none" dirty="0">
                <a:latin typeface="Amasis MT Pro" panose="020B0604020202020204" pitchFamily="18" charset="0"/>
              </a:rPr>
              <a:t>Don’t open links just because they are available. </a:t>
            </a:r>
          </a:p>
          <a:p>
            <a:pPr lvl="1"/>
            <a:r>
              <a:rPr lang="en-US" cap="none" dirty="0">
                <a:latin typeface="Amasis MT Pro" panose="020B0604020202020204" pitchFamily="18" charset="0"/>
              </a:rPr>
              <a:t>It’s like entering a house just because the door was open. Would you do that ?</a:t>
            </a:r>
          </a:p>
          <a:p>
            <a:endParaRPr lang="en-US" sz="1000" cap="none" dirty="0">
              <a:latin typeface="Amasis MT Pro" panose="020B0604020202020204" pitchFamily="18" charset="0"/>
            </a:endParaRPr>
          </a:p>
          <a:p>
            <a:r>
              <a:rPr lang="en-US" cap="none" dirty="0">
                <a:latin typeface="Amasis MT Pro" panose="020B0604020202020204" pitchFamily="18" charset="0"/>
              </a:rPr>
              <a:t>Google Search (</a:t>
            </a:r>
            <a:r>
              <a:rPr lang="en-US" cap="none" dirty="0">
                <a:latin typeface="Amasis MT Pro" panose="020B0604020202020204" pitchFamily="18" charset="0"/>
                <a:hlinkClick r:id="rId3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 </a:t>
            </a:r>
          </a:p>
          <a:p>
            <a:r>
              <a:rPr lang="en-US" dirty="0">
                <a:latin typeface="Amasis MT Pro" panose="020B0604020202020204" pitchFamily="18" charset="0"/>
              </a:rPr>
              <a:t>Bing Search (</a:t>
            </a:r>
            <a:r>
              <a:rPr lang="en-US" dirty="0">
                <a:latin typeface="Amasis MT Pro" panose="020B0604020202020204" pitchFamily="18" charset="0"/>
                <a:hlinkClick r:id="rId4"/>
              </a:rPr>
              <a:t>link</a:t>
            </a:r>
            <a:r>
              <a:rPr lang="en-US" dirty="0">
                <a:latin typeface="Amasis MT Pro" panose="020B0604020202020204" pitchFamily="18" charset="0"/>
              </a:rPr>
              <a:t>)</a:t>
            </a:r>
          </a:p>
          <a:p>
            <a:r>
              <a:rPr lang="en-US" dirty="0">
                <a:latin typeface="Amasis MT Pro" panose="020B0604020202020204" pitchFamily="18" charset="0"/>
              </a:rPr>
              <a:t>Yahoo Search (</a:t>
            </a:r>
            <a:r>
              <a:rPr lang="en-US" dirty="0">
                <a:latin typeface="Amasis MT Pro" panose="020B0604020202020204" pitchFamily="18" charset="0"/>
                <a:hlinkClick r:id="rId5"/>
              </a:rPr>
              <a:t>link</a:t>
            </a:r>
            <a:r>
              <a:rPr lang="en-US" dirty="0">
                <a:latin typeface="Amasis MT Pro" panose="020B0604020202020204" pitchFamily="18" charset="0"/>
              </a:rPr>
              <a:t>)</a:t>
            </a:r>
          </a:p>
          <a:p>
            <a:r>
              <a:rPr lang="en-US" dirty="0">
                <a:latin typeface="Amasis MT Pro" panose="020B0604020202020204" pitchFamily="18" charset="0"/>
              </a:rPr>
              <a:t>“recibo de vencimento” filetype:pdf</a:t>
            </a:r>
          </a:p>
          <a:p>
            <a:pPr lvl="1"/>
            <a:r>
              <a:rPr lang="pt-PT" dirty="0">
                <a:latin typeface="Amasis MT Pro" panose="020B0604020202020204" pitchFamily="18" charset="0"/>
              </a:rPr>
              <a:t>“recibo de vencimento” – keywords to look for</a:t>
            </a:r>
          </a:p>
          <a:p>
            <a:pPr lvl="1"/>
            <a:r>
              <a:rPr lang="pt-PT" dirty="0">
                <a:latin typeface="Amasis MT Pro" panose="020B0604020202020204" pitchFamily="18" charset="0"/>
              </a:rPr>
              <a:t>filetype:pdf - only pdf files</a:t>
            </a:r>
          </a:p>
          <a:p>
            <a:pPr marL="0" indent="0">
              <a:buNone/>
            </a:pPr>
            <a:endParaRPr lang="pt-PT" sz="1000" dirty="0">
              <a:latin typeface="Amasis MT Pro" panose="020B0604020202020204" pitchFamily="18" charset="0"/>
            </a:endParaRPr>
          </a:p>
          <a:p>
            <a:r>
              <a:rPr lang="pt-PT" dirty="0">
                <a:latin typeface="Amasis MT Pro" panose="020B0604020202020204" pitchFamily="18" charset="0"/>
              </a:rPr>
              <a:t>Available information on pay slips</a:t>
            </a:r>
          </a:p>
          <a:p>
            <a:pPr lvl="1"/>
            <a:r>
              <a:rPr lang="en-US" sz="1800" dirty="0">
                <a:latin typeface="Amasis MT Pro" panose="020B0604020202020204" pitchFamily="18" charset="0"/>
              </a:rPr>
              <a:t>Full name, address, nif, nib, marital status, number of children</a:t>
            </a:r>
            <a:r>
              <a:rPr lang="pt-PT" sz="1800" dirty="0">
                <a:latin typeface="Amasis MT Pro" panose="020B0604020202020204" pitchFamily="18" charset="0"/>
              </a:rPr>
              <a:t>, ...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5AA9095-F698-43FB-BC42-6CB8440781C6}"/>
              </a:ext>
            </a:extLst>
          </p:cNvPr>
          <p:cNvSpPr/>
          <p:nvPr/>
        </p:nvSpPr>
        <p:spPr>
          <a:xfrm>
            <a:off x="3092169" y="412981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1DD83D0-4193-4A21-8F69-D0991D076582}"/>
              </a:ext>
            </a:extLst>
          </p:cNvPr>
          <p:cNvSpPr/>
          <p:nvPr/>
        </p:nvSpPr>
        <p:spPr>
          <a:xfrm>
            <a:off x="3153114" y="3322018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F40FCE1-1480-433F-8925-695271A1E71C}"/>
              </a:ext>
            </a:extLst>
          </p:cNvPr>
          <p:cNvSpPr/>
          <p:nvPr/>
        </p:nvSpPr>
        <p:spPr>
          <a:xfrm>
            <a:off x="2917998" y="3725452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42A5C-DAFA-B81D-5109-294D27D8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70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	</a:t>
            </a:r>
            <a:br>
              <a:rPr lang="en-US" dirty="0"/>
            </a:br>
            <a:r>
              <a:rPr lang="en-US" dirty="0"/>
              <a:t>	Dork Examples - Hacked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Amasis MT Pro" panose="020B0604020202020204" pitchFamily="18" charset="0"/>
              </a:rPr>
              <a:t>Google Search (</a:t>
            </a:r>
            <a:r>
              <a:rPr lang="en-US" cap="none" dirty="0">
                <a:latin typeface="Amasis MT Pro" panose="020B0604020202020204" pitchFamily="18" charset="0"/>
                <a:hlinkClick r:id="rId3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endParaRPr lang="en-US" sz="1000" dirty="0">
              <a:latin typeface="Amasis MT Pro" panose="020B0604020202020204" pitchFamily="18" charset="0"/>
            </a:endParaRPr>
          </a:p>
          <a:p>
            <a:r>
              <a:rPr lang="en-US" dirty="0">
                <a:latin typeface="Amasis MT Pro" panose="020B0604020202020204" pitchFamily="18" charset="0"/>
              </a:rPr>
              <a:t>allintitle:“hacked by” site:pt</a:t>
            </a:r>
          </a:p>
          <a:p>
            <a:pPr lvl="1"/>
            <a:r>
              <a:rPr lang="pt-PT" sz="1800" dirty="0">
                <a:latin typeface="Amasis MT Pro" panose="020B0604020202020204" pitchFamily="18" charset="0"/>
              </a:rPr>
              <a:t>“hacked by” - keyword to look for</a:t>
            </a:r>
          </a:p>
          <a:p>
            <a:pPr lvl="1"/>
            <a:r>
              <a:rPr lang="pt-PT" sz="1800" dirty="0">
                <a:latin typeface="Amasis MT Pro" panose="020B0604020202020204" pitchFamily="18" charset="0"/>
              </a:rPr>
              <a:t>site:pt - only “portuguese” sites (registered portuguese domains)</a:t>
            </a:r>
          </a:p>
          <a:p>
            <a:endParaRPr lang="pt-PT" sz="1000" dirty="0">
              <a:latin typeface="Amasis MT Pro" panose="020B0604020202020204" pitchFamily="18" charset="0"/>
            </a:endParaRPr>
          </a:p>
          <a:p>
            <a:r>
              <a:rPr lang="pt-PT" dirty="0">
                <a:latin typeface="Amasis MT Pro" panose="020B0604020202020204" pitchFamily="18" charset="0"/>
              </a:rPr>
              <a:t>About 13.400 results</a:t>
            </a:r>
          </a:p>
          <a:p>
            <a:pPr lvl="1"/>
            <a:r>
              <a:rPr lang="pt-PT" sz="1800" dirty="0">
                <a:latin typeface="Amasis MT Pro" panose="020B0604020202020204" pitchFamily="18" charset="0"/>
              </a:rPr>
              <a:t>Sites / pages that were “tagged”/”signed”</a:t>
            </a:r>
          </a:p>
          <a:p>
            <a:pPr lvl="1"/>
            <a:r>
              <a:rPr lang="pt-PT" sz="1800" dirty="0">
                <a:latin typeface="Amasis MT Pro" panose="020B0604020202020204" pitchFamily="18" charset="0"/>
              </a:rPr>
              <a:t>Attack and contents changed to show off skills (mainly kids) – compared to street tagging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79AB3F5-3AB4-4EE7-9BBC-D29A6B9B361B}"/>
              </a:ext>
            </a:extLst>
          </p:cNvPr>
          <p:cNvSpPr/>
          <p:nvPr/>
        </p:nvSpPr>
        <p:spPr>
          <a:xfrm>
            <a:off x="3135086" y="2272937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08D39-5C1D-256A-7FD3-458EF467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33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53DF-E08B-5139-444F-F7A34D2A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D1544-9FB1-0115-CB55-678A77ADC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385C0-A5D5-5703-1A39-FC2D329C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1932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True stories – Healthy Meal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masis MT Pro" panose="020B0604020202020204" pitchFamily="18" charset="0"/>
              </a:rPr>
              <a:t>Someone posted a photo of healthy meal during COVID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Working remotely on in the usual business environment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Company laptop was in the background</a:t>
            </a:r>
          </a:p>
          <a:p>
            <a:pPr lvl="2"/>
            <a:r>
              <a:rPr lang="en-US" dirty="0">
                <a:latin typeface="Amasis MT Pro" panose="020B0604020202020204" pitchFamily="18" charset="0"/>
              </a:rPr>
              <a:t>Zoomed in and was possible to read emails</a:t>
            </a:r>
          </a:p>
          <a:p>
            <a:pPr lvl="2"/>
            <a:r>
              <a:rPr lang="en-US" dirty="0">
                <a:latin typeface="Amasis MT Pro" panose="020B0604020202020204" pitchFamily="18" charset="0"/>
              </a:rPr>
              <a:t>Company private information could be leaked</a:t>
            </a:r>
          </a:p>
          <a:p>
            <a:pPr lvl="2"/>
            <a:r>
              <a:rPr lang="en-US" dirty="0">
                <a:latin typeface="Amasis MT Pro" panose="020B0604020202020204" pitchFamily="18" charset="0"/>
              </a:rPr>
              <a:t>Personal information on other persons was showing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Social Media Apps use OCR</a:t>
            </a:r>
          </a:p>
          <a:p>
            <a:pPr lvl="2"/>
            <a:r>
              <a:rPr lang="en-US" dirty="0">
                <a:latin typeface="Amasis MT Pro" panose="020B0604020202020204" pitchFamily="18" charset="0"/>
              </a:rPr>
              <a:t>Means they also read the emails</a:t>
            </a:r>
          </a:p>
          <a:p>
            <a:pPr lvl="2"/>
            <a:r>
              <a:rPr lang="en-US" dirty="0">
                <a:latin typeface="Amasis MT Pro" panose="020B0604020202020204" pitchFamily="18" charset="0"/>
              </a:rPr>
              <a:t>And everyone else on that social media could get the same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C4E4C-7FAA-1021-D27C-95740120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7922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True stories – Quiet vacations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Amasis MT Pro" panose="020B0604020202020204" pitchFamily="18" charset="0"/>
              </a:rPr>
              <a:t>Long last deserving vacations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Too many friends at destination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So, warn no one and just relax on vacations</a:t>
            </a:r>
            <a:endParaRPr lang="en-US" cap="none" dirty="0">
              <a:latin typeface="Amasis MT Pro" panose="020B0604020202020204" pitchFamily="18" charset="0"/>
            </a:endParaRPr>
          </a:p>
          <a:p>
            <a:r>
              <a:rPr lang="en-US" cap="none" dirty="0">
                <a:latin typeface="Amasis MT Pro" panose="020B0604020202020204" pitchFamily="18" charset="0"/>
              </a:rPr>
              <a:t>I posted a picture on social media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My friends were alerted I was nearby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Friends on that location called me on the phone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Everyone else knew I was not home</a:t>
            </a:r>
          </a:p>
          <a:p>
            <a:pPr lvl="2"/>
            <a:r>
              <a:rPr lang="en-US" dirty="0">
                <a:latin typeface="Amasis MT Pro" panose="020B0604020202020204" pitchFamily="18" charset="0"/>
              </a:rPr>
              <a:t>Burglars love that kind of information</a:t>
            </a:r>
          </a:p>
          <a:p>
            <a:pPr lvl="2"/>
            <a:r>
              <a:rPr lang="en-US" dirty="0">
                <a:latin typeface="Amasis MT Pro" panose="020B0604020202020204" pitchFamily="18" charset="0"/>
              </a:rPr>
              <a:t>Not public profile. At least I think it is not (rules change)</a:t>
            </a:r>
          </a:p>
          <a:p>
            <a:pPr lvl="2"/>
            <a:r>
              <a:rPr lang="en-US" dirty="0">
                <a:latin typeface="Amasis MT Pro" panose="020B0604020202020204" pitchFamily="18" charset="0"/>
              </a:rPr>
              <a:t>Someone could have shared the photo with the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C4E4C-7FAA-1021-D27C-95740120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6458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True stories – Store Credit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Amasis MT Pro" panose="020B0604020202020204" pitchFamily="18" charset="0"/>
              </a:rPr>
              <a:t>Buying a book for almost no money 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How I was able to get money just by having the right information</a:t>
            </a:r>
          </a:p>
          <a:p>
            <a:pPr lvl="1"/>
            <a:r>
              <a:rPr lang="en-US" cap="none" dirty="0">
                <a:latin typeface="Amasis MT Pro" panose="020B0604020202020204" pitchFamily="18" charset="0"/>
              </a:rPr>
              <a:t>Store cle</a:t>
            </a:r>
            <a:r>
              <a:rPr lang="en-US" dirty="0">
                <a:latin typeface="Amasis MT Pro" panose="020B0604020202020204" pitchFamily="18" charset="0"/>
              </a:rPr>
              <a:t>rk asked for store customer card</a:t>
            </a:r>
          </a:p>
          <a:p>
            <a:pPr lvl="1"/>
            <a:r>
              <a:rPr lang="en-US" cap="none" dirty="0">
                <a:latin typeface="Amasis MT Pro" panose="020B0604020202020204" pitchFamily="18" charset="0"/>
              </a:rPr>
              <a:t>Gave mobile number and full name</a:t>
            </a:r>
            <a:endParaRPr lang="en-US" dirty="0">
              <a:latin typeface="Amasis MT Pro" panose="020B0604020202020204" pitchFamily="18" charset="0"/>
            </a:endParaRPr>
          </a:p>
          <a:p>
            <a:pPr lvl="1"/>
            <a:r>
              <a:rPr lang="en-US" cap="none" dirty="0">
                <a:latin typeface="Amasis MT Pro" panose="020B0604020202020204" pitchFamily="18" charset="0"/>
              </a:rPr>
              <a:t>Store clerk asked if I wanted to use balance credit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I accepted and little had to pay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Mobile and full name were not mine </a:t>
            </a:r>
            <a:r>
              <a:rPr lang="en-US" dirty="0">
                <a:latin typeface="Amasis MT Pro" panose="020B0604020202020204" pitchFamily="18" charset="0"/>
                <a:sym typeface="Wingdings" panose="05000000000000000000" pitchFamily="2" charset="2"/>
              </a:rPr>
              <a:t></a:t>
            </a:r>
            <a:endParaRPr lang="en-US" dirty="0">
              <a:latin typeface="Amasis MT Pro" panose="020B0604020202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C4E4C-7FAA-1021-D27C-95740120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5419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Life is hard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masis MT Pro" panose="020B0604020202020204" pitchFamily="18" charset="0"/>
              </a:rPr>
              <a:t>What companies know about us (</a:t>
            </a:r>
            <a:r>
              <a:rPr lang="en-US" dirty="0">
                <a:latin typeface="Amasis MT Pro" panose="020B0604020202020204" pitchFamily="18" charset="0"/>
                <a:hlinkClick r:id="rId3"/>
              </a:rPr>
              <a:t>link</a:t>
            </a:r>
            <a:r>
              <a:rPr lang="en-US" dirty="0">
                <a:latin typeface="Amasis MT Pro" panose="020B0604020202020204" pitchFamily="18" charset="0"/>
              </a:rPr>
              <a:t>)</a:t>
            </a:r>
          </a:p>
          <a:p>
            <a:endParaRPr lang="en-US" dirty="0">
              <a:latin typeface="Amasis MT Pro" panose="020B0604020202020204" pitchFamily="18" charset="0"/>
            </a:endParaRPr>
          </a:p>
          <a:p>
            <a:r>
              <a:rPr lang="en-US" dirty="0">
                <a:latin typeface="Amasis MT Pro" panose="020B0604020202020204" pitchFamily="18" charset="0"/>
              </a:rPr>
              <a:t>Awareness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What do we teach our kids? Do we teach ?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They are exposed to everyone on the internet.</a:t>
            </a:r>
            <a:endParaRPr lang="en-US" cap="none" dirty="0">
              <a:latin typeface="Amasis MT Pro" panose="020B0604020202020204" pitchFamily="18" charset="0"/>
            </a:endParaRPr>
          </a:p>
          <a:p>
            <a:endParaRPr lang="en-US" dirty="0">
              <a:latin typeface="Amasis MT Pro" panose="020B0604020202020204" pitchFamily="18" charset="0"/>
            </a:endParaRPr>
          </a:p>
          <a:p>
            <a:r>
              <a:rPr lang="en-US" dirty="0">
                <a:latin typeface="Amasis MT Pro" panose="020B0604020202020204" pitchFamily="18" charset="0"/>
              </a:rPr>
              <a:t>Social Media accounts</a:t>
            </a:r>
          </a:p>
          <a:p>
            <a:pPr lvl="1"/>
            <a:r>
              <a:rPr lang="en-US" cap="none" dirty="0">
                <a:latin typeface="Amasis MT Pro" panose="020B0604020202020204" pitchFamily="18" charset="0"/>
              </a:rPr>
              <a:t>If you don’t have Facebook, I can create one in your name and call your friends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C4E4C-7FAA-1021-D27C-95740120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19</a:t>
            </a:fld>
            <a:endParaRPr lang="pt-PT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324762D-AACC-E4B3-836B-ADC937728508}"/>
              </a:ext>
            </a:extLst>
          </p:cNvPr>
          <p:cNvSpPr/>
          <p:nvPr/>
        </p:nvSpPr>
        <p:spPr>
          <a:xfrm>
            <a:off x="4876997" y="228388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5777-9950-41FF-C4F1-DCFAF627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OSINT – Open-source intelligence</a:t>
            </a:r>
            <a:br>
              <a:rPr lang="en-US" dirty="0"/>
            </a:br>
            <a:r>
              <a:rPr lang="en-US" dirty="0"/>
              <a:t>	Digital Footprint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3405-B50D-8DD1-06B0-90D32A15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Amasis MT Pro" panose="020B0604020202020204" pitchFamily="18" charset="0"/>
              </a:rPr>
              <a:t>Open-source intelligence (OSINT) is the collection and analysis of data gathered from open sources (overt and publicly available sources) to produce actionable intelligence. (</a:t>
            </a:r>
            <a:r>
              <a:rPr lang="en-US" dirty="0">
                <a:latin typeface="Amasis MT Pro" panose="020B0604020202020204" pitchFamily="18" charset="0"/>
                <a:hlinkClick r:id="rId2"/>
              </a:rPr>
              <a:t>Wikipedia</a:t>
            </a:r>
            <a:r>
              <a:rPr lang="en-US" dirty="0">
                <a:latin typeface="Amasis MT Pro" panose="020B0604020202020204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Amasis MT Pro" panose="020B0604020202020204" pitchFamily="18" charset="0"/>
            </a:endParaRPr>
          </a:p>
          <a:p>
            <a:r>
              <a:rPr lang="en-US" dirty="0">
                <a:latin typeface="Amasis MT Pro" panose="020B0604020202020204" pitchFamily="18" charset="0"/>
              </a:rPr>
              <a:t>It’s about digital footprint. Gathering information from: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search engines (Google, …)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social media (Facebook, …)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government sites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…</a:t>
            </a:r>
          </a:p>
          <a:p>
            <a:pPr marL="0" indent="0">
              <a:buNone/>
            </a:pPr>
            <a:endParaRPr lang="pt-PT" dirty="0">
              <a:latin typeface="Amasis MT Pro" panose="02040504050005020304" pitchFamily="18" charset="0"/>
            </a:endParaRPr>
          </a:p>
          <a:p>
            <a:r>
              <a:rPr lang="pt-PT" dirty="0">
                <a:latin typeface="Amasis MT Pro" panose="02040504050005020304" pitchFamily="18" charset="0"/>
              </a:rPr>
              <a:t>The constant battles:</a:t>
            </a:r>
          </a:p>
          <a:p>
            <a:pPr lvl="1"/>
            <a:r>
              <a:rPr lang="pt-PT" dirty="0">
                <a:latin typeface="Amasis MT Pro" panose="02040504050005020304" pitchFamily="18" charset="0"/>
              </a:rPr>
              <a:t>Privacy vs Publicaly available information</a:t>
            </a:r>
          </a:p>
          <a:p>
            <a:pPr lvl="1"/>
            <a:r>
              <a:rPr lang="pt-PT" dirty="0">
                <a:latin typeface="Amasis MT Pro" panose="02040504050005020304" pitchFamily="18" charset="0"/>
              </a:rPr>
              <a:t>Convinience vs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0053E-BC73-0E69-399A-009D127D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3148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 Browser F12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>
                <a:latin typeface="Amasis MT Pro" panose="020B0604020202020204" pitchFamily="18" charset="0"/>
              </a:rPr>
              <a:t>1 - Type </a:t>
            </a:r>
            <a:r>
              <a:rPr lang="en-US" cap="none" dirty="0" err="1">
                <a:latin typeface="Amasis MT Pro" panose="020B0604020202020204" pitchFamily="18" charset="0"/>
              </a:rPr>
              <a:t>url</a:t>
            </a:r>
            <a:r>
              <a:rPr lang="en-US" cap="none" dirty="0">
                <a:latin typeface="Amasis MT Pro" panose="020B0604020202020204" pitchFamily="18" charset="0"/>
              </a:rPr>
              <a:t> on browser</a:t>
            </a:r>
          </a:p>
          <a:p>
            <a:r>
              <a:rPr lang="en-US" cap="none" dirty="0">
                <a:latin typeface="Amasis MT Pro" panose="020B0604020202020204" pitchFamily="18" charset="0"/>
              </a:rPr>
              <a:t>2 - Page is requested from the internet</a:t>
            </a:r>
          </a:p>
          <a:p>
            <a:r>
              <a:rPr lang="en-US" dirty="0">
                <a:latin typeface="Amasis MT Pro" panose="020B0604020202020204" pitchFamily="18" charset="0"/>
              </a:rPr>
              <a:t>3 - Page is displayed from local data (previously downloaded)</a:t>
            </a:r>
            <a:endParaRPr lang="en-US" cap="none" dirty="0">
              <a:latin typeface="Amasis MT Pro" panose="020B0604020202020204" pitchFamily="18" charset="0"/>
            </a:endParaRPr>
          </a:p>
          <a:p>
            <a:endParaRPr lang="en-US" dirty="0">
              <a:latin typeface="Amasis MT Pro" panose="020B0604020202020204" pitchFamily="18" charset="0"/>
            </a:endParaRPr>
          </a:p>
          <a:p>
            <a:r>
              <a:rPr lang="en-US" cap="none" dirty="0">
                <a:latin typeface="Amasis MT Pro" panose="020B0604020202020204" pitchFamily="18" charset="0"/>
              </a:rPr>
              <a:t>Show password text on password field</a:t>
            </a:r>
          </a:p>
          <a:p>
            <a:r>
              <a:rPr lang="en-US" dirty="0">
                <a:latin typeface="Amasis MT Pro" panose="020B0604020202020204" pitchFamily="18" charset="0"/>
              </a:rPr>
              <a:t>Did you ask for a screenshot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Let me just change some data</a:t>
            </a:r>
          </a:p>
          <a:p>
            <a:endParaRPr lang="pt-PT" cap="none" dirty="0">
              <a:latin typeface="Amasis MT Pro" panose="020B0604020202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B04B1-52D7-997A-DC50-8C5CABA5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1530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53DF-E08B-5139-444F-F7A34D2A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OSINTing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D1544-9FB1-0115-CB55-678A77ADC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385C0-A5D5-5703-1A39-FC2D329C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8774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OSINT</a:t>
            </a:r>
            <a:br>
              <a:rPr lang="en-US" dirty="0"/>
            </a:br>
            <a:r>
              <a:rPr lang="en-US" dirty="0"/>
              <a:t>	Personal Information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cap="none" dirty="0">
                <a:latin typeface="Amasis MT Pro" panose="020B0604020202020204" pitchFamily="18" charset="0"/>
              </a:rPr>
              <a:t>Posted information can get publicly and world available</a:t>
            </a:r>
          </a:p>
          <a:p>
            <a:pPr lvl="1"/>
            <a:r>
              <a:rPr lang="en-US" sz="1800" cap="none" dirty="0">
                <a:latin typeface="Amasis MT Pro" panose="020B0604020202020204" pitchFamily="18" charset="0"/>
              </a:rPr>
              <a:t>Even private profiles can have their data shared by others</a:t>
            </a:r>
          </a:p>
          <a:p>
            <a:r>
              <a:rPr lang="en-US" cap="none" dirty="0">
                <a:latin typeface="Amasis MT Pro" panose="020B0604020202020204" pitchFamily="18" charset="0"/>
              </a:rPr>
              <a:t>When information is posted</a:t>
            </a:r>
          </a:p>
          <a:p>
            <a:pPr lvl="1"/>
            <a:r>
              <a:rPr lang="en-US" sz="1800" cap="none" dirty="0">
                <a:latin typeface="Amasis MT Pro" panose="020B0604020202020204" pitchFamily="18" charset="0"/>
              </a:rPr>
              <a:t>Shows where you are at that time (habits &amp; routines)</a:t>
            </a:r>
          </a:p>
          <a:p>
            <a:r>
              <a:rPr lang="en-US" cap="none" dirty="0">
                <a:latin typeface="Amasis MT Pro" panose="020B0604020202020204" pitchFamily="18" charset="0"/>
              </a:rPr>
              <a:t>Information on the picture</a:t>
            </a:r>
          </a:p>
          <a:p>
            <a:pPr lvl="1"/>
            <a:r>
              <a:rPr lang="en-US" sz="1800" cap="none" dirty="0">
                <a:latin typeface="Amasis MT Pro" panose="020B0604020202020204" pitchFamily="18" charset="0"/>
              </a:rPr>
              <a:t>Metadata</a:t>
            </a:r>
          </a:p>
          <a:p>
            <a:pPr lvl="1"/>
            <a:r>
              <a:rPr lang="en-US" sz="1800" cap="none" dirty="0">
                <a:latin typeface="Amasis MT Pro" panose="020B0604020202020204" pitchFamily="18" charset="0"/>
              </a:rPr>
              <a:t>Geolocation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FB715-A425-98B4-7A79-24B8B14E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91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Deadly Social Media</a:t>
            </a:r>
            <a:br>
              <a:rPr lang="en-US" dirty="0"/>
            </a:br>
            <a:r>
              <a:rPr lang="en-US" dirty="0"/>
              <a:t>	The Final Hours of Pop Smoke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cap="none" dirty="0">
                <a:latin typeface="Amasis MT Pro" panose="020B0604020202020204" pitchFamily="18" charset="0"/>
              </a:rPr>
              <a:t>Rapper Pop Smoke Murdered in Home Invasion ... By 4 Masked Gunmen  (</a:t>
            </a:r>
            <a:r>
              <a:rPr lang="en-US" sz="1600" cap="none" dirty="0">
                <a:latin typeface="Amasis MT Pro" panose="020B0604020202020204" pitchFamily="18" charset="0"/>
                <a:hlinkClick r:id="rId3"/>
              </a:rPr>
              <a:t>link</a:t>
            </a:r>
            <a:r>
              <a:rPr lang="en-US" sz="1600" cap="none" dirty="0">
                <a:latin typeface="Amasis MT Pro" panose="020B0604020202020204" pitchFamily="18" charset="0"/>
              </a:rPr>
              <a:t>)</a:t>
            </a:r>
          </a:p>
          <a:p>
            <a:r>
              <a:rPr lang="en-US" sz="1600" cap="none" dirty="0">
                <a:latin typeface="Amasis MT Pro" panose="020B0604020202020204" pitchFamily="18" charset="0"/>
              </a:rPr>
              <a:t>Instagram Posts</a:t>
            </a:r>
          </a:p>
          <a:p>
            <a:pPr lvl="1"/>
            <a:r>
              <a:rPr lang="en-US" cap="none" dirty="0">
                <a:latin typeface="Amasis MT Pro" panose="020B0604020202020204" pitchFamily="18" charset="0"/>
              </a:rPr>
              <a:t>Location Tag</a:t>
            </a:r>
          </a:p>
          <a:p>
            <a:r>
              <a:rPr lang="en-US" sz="1600" cap="none" dirty="0">
                <a:latin typeface="Amasis MT Pro" panose="020B0604020202020204" pitchFamily="18" charset="0"/>
              </a:rPr>
              <a:t>Geolocation</a:t>
            </a:r>
          </a:p>
          <a:p>
            <a:pPr lvl="1"/>
            <a:r>
              <a:rPr lang="en-US" cap="none" dirty="0">
                <a:latin typeface="Amasis MT Pro" panose="020B0604020202020204" pitchFamily="18" charset="0"/>
              </a:rPr>
              <a:t>Reverse Image</a:t>
            </a:r>
          </a:p>
          <a:p>
            <a:r>
              <a:rPr lang="en-US" sz="1600" cap="none" dirty="0">
                <a:latin typeface="Amasis MT Pro" panose="020B0604020202020204" pitchFamily="18" charset="0"/>
              </a:rPr>
              <a:t>Google Maps</a:t>
            </a:r>
          </a:p>
          <a:p>
            <a:pPr lvl="1"/>
            <a:r>
              <a:rPr lang="en-US" cap="none" dirty="0">
                <a:latin typeface="Amasis MT Pro" panose="020B0604020202020204" pitchFamily="18" charset="0"/>
              </a:rPr>
              <a:t>Local Recon</a:t>
            </a:r>
          </a:p>
          <a:p>
            <a:r>
              <a:rPr lang="en-US" sz="1600" cap="none" dirty="0">
                <a:latin typeface="Amasis MT Pro" panose="020B0604020202020204" pitchFamily="18" charset="0"/>
              </a:rPr>
              <a:t>Airbnb/Zillow (Rent/Real-estate)</a:t>
            </a:r>
          </a:p>
          <a:p>
            <a:pPr lvl="1"/>
            <a:r>
              <a:rPr lang="en-US" cap="none" dirty="0">
                <a:latin typeface="Amasis MT Pro" panose="020B0604020202020204" pitchFamily="18" charset="0"/>
              </a:rPr>
              <a:t>House photos (Outside and Inside)</a:t>
            </a:r>
          </a:p>
          <a:p>
            <a:pPr lvl="1"/>
            <a:r>
              <a:rPr lang="en-US" cap="none" dirty="0">
                <a:latin typeface="Amasis MT Pro" panose="020B0604020202020204" pitchFamily="18" charset="0"/>
              </a:rPr>
              <a:t>Layout</a:t>
            </a:r>
          </a:p>
          <a:p>
            <a:endParaRPr lang="en-US" sz="1600" dirty="0">
              <a:latin typeface="Amasis MT Pro" panose="020B0604020202020204" pitchFamily="18" charset="0"/>
            </a:endParaRPr>
          </a:p>
          <a:p>
            <a:r>
              <a:rPr lang="en-US" sz="1600" cap="none" dirty="0">
                <a:latin typeface="Amasis MT Pro" panose="020B0604020202020204" pitchFamily="18" charset="0"/>
              </a:rPr>
              <a:t>YouTube Video: The Cyber Mentor (</a:t>
            </a:r>
            <a:r>
              <a:rPr lang="en-US" sz="1600" cap="none" dirty="0">
                <a:latin typeface="Amasis MT Pro" panose="020B0604020202020204" pitchFamily="18" charset="0"/>
                <a:hlinkClick r:id="rId4"/>
              </a:rPr>
              <a:t>link</a:t>
            </a:r>
            <a:r>
              <a:rPr lang="en-US" sz="1600" cap="none" dirty="0">
                <a:latin typeface="Amasis MT Pro" panose="020B0604020202020204" pitchFamily="18" charset="0"/>
              </a:rPr>
              <a:t>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FBB764E-27AF-4598-B025-7A87270ED2D4}"/>
              </a:ext>
            </a:extLst>
          </p:cNvPr>
          <p:cNvSpPr/>
          <p:nvPr/>
        </p:nvSpPr>
        <p:spPr>
          <a:xfrm>
            <a:off x="8003177" y="2246811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D269C-9F28-F0C7-76C8-8591CEE4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0050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OSINT</a:t>
            </a:r>
            <a:br>
              <a:rPr lang="en-US" dirty="0"/>
            </a:br>
            <a:r>
              <a:rPr lang="en-US" dirty="0"/>
              <a:t>	Tools &amp; more tools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PT" sz="1700" cap="none" dirty="0">
                <a:latin typeface="Amasis MT Pro" panose="020B0604020202020204" pitchFamily="18" charset="0"/>
              </a:rPr>
              <a:t>OSINT FRAMEWORK (</a:t>
            </a:r>
            <a:r>
              <a:rPr lang="pt-PT" sz="1700" cap="none" dirty="0">
                <a:latin typeface="Amasis MT Pro" panose="020B0604020202020204" pitchFamily="18" charset="0"/>
                <a:hlinkClick r:id="rId3"/>
              </a:rPr>
              <a:t>link</a:t>
            </a:r>
            <a:r>
              <a:rPr lang="pt-PT" sz="1700" cap="none" dirty="0">
                <a:latin typeface="Amasis MT Pro" panose="020B0604020202020204" pitchFamily="18" charset="0"/>
              </a:rPr>
              <a:t>)</a:t>
            </a:r>
          </a:p>
          <a:p>
            <a:pPr lvl="1"/>
            <a:r>
              <a:rPr lang="pt-PT" sz="1500" dirty="0">
                <a:latin typeface="Amasis MT Pro" panose="020B0604020202020204" pitchFamily="18" charset="0"/>
              </a:rPr>
              <a:t>Yups, only one link is enough</a:t>
            </a:r>
            <a:endParaRPr lang="pt-PT" sz="1500" cap="none" dirty="0">
              <a:latin typeface="Amasis MT Pro" panose="020B0604020202020204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8142DBF-EF46-47FB-B0AB-87B19B32D112}"/>
              </a:ext>
            </a:extLst>
          </p:cNvPr>
          <p:cNvSpPr/>
          <p:nvPr/>
        </p:nvSpPr>
        <p:spPr>
          <a:xfrm>
            <a:off x="3762103" y="2264228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90A23-554C-F3E5-94E6-794322DB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3486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OSINT</a:t>
            </a:r>
            <a:br>
              <a:rPr lang="en-US" dirty="0"/>
            </a:br>
            <a:r>
              <a:rPr lang="en-US" dirty="0"/>
              <a:t>	Profiling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cap="none" dirty="0">
                <a:latin typeface="Amasis MT Pro" panose="020B0604020202020204" pitchFamily="18" charset="0"/>
              </a:rPr>
              <a:t>What’s my IP? (</a:t>
            </a:r>
            <a:r>
              <a:rPr lang="en-US" cap="none" dirty="0">
                <a:latin typeface="Amasis MT Pro" panose="020B0604020202020204" pitchFamily="18" charset="0"/>
                <a:hlinkClick r:id="rId3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r>
              <a:rPr lang="en-US" dirty="0">
                <a:latin typeface="Amasis MT Pro" panose="020B0604020202020204" pitchFamily="18" charset="0"/>
              </a:rPr>
              <a:t>Ip2Location (</a:t>
            </a:r>
            <a:r>
              <a:rPr lang="en-US" dirty="0">
                <a:latin typeface="Amasis MT Pro" panose="020B0604020202020204" pitchFamily="18" charset="0"/>
                <a:hlinkClick r:id="rId4"/>
              </a:rPr>
              <a:t>link</a:t>
            </a:r>
            <a:r>
              <a:rPr lang="en-US" dirty="0">
                <a:latin typeface="Amasis MT Pro" panose="020B0604020202020204" pitchFamily="18" charset="0"/>
              </a:rPr>
              <a:t>)</a:t>
            </a:r>
          </a:p>
          <a:p>
            <a:r>
              <a:rPr lang="en-US" dirty="0">
                <a:latin typeface="Amasis MT Pro" panose="020B0604020202020204" pitchFamily="18" charset="0"/>
              </a:rPr>
              <a:t>Mylocation (</a:t>
            </a:r>
            <a:r>
              <a:rPr lang="en-US" dirty="0">
                <a:latin typeface="Amasis MT Pro" panose="020B0604020202020204" pitchFamily="18" charset="0"/>
                <a:hlinkClick r:id="rId5"/>
              </a:rPr>
              <a:t>link</a:t>
            </a:r>
            <a:r>
              <a:rPr lang="en-US" dirty="0">
                <a:latin typeface="Amasis MT Pro" panose="020B0604020202020204" pitchFamily="18" charset="0"/>
              </a:rPr>
              <a:t>)</a:t>
            </a:r>
          </a:p>
          <a:p>
            <a:r>
              <a:rPr lang="en-US" sz="1700" cap="none" dirty="0">
                <a:latin typeface="Amasis MT Pro" panose="020B0604020202020204" pitchFamily="18" charset="0"/>
              </a:rPr>
              <a:t>Twitter</a:t>
            </a:r>
          </a:p>
          <a:p>
            <a:pPr lvl="1"/>
            <a:r>
              <a:rPr lang="en-US" sz="1700" cap="none" dirty="0">
                <a:latin typeface="Amasis MT Pro" panose="020B0604020202020204" pitchFamily="18" charset="0"/>
              </a:rPr>
              <a:t>Twitter Advanced Search (</a:t>
            </a:r>
            <a:r>
              <a:rPr lang="en-US" sz="1700" cap="none" dirty="0">
                <a:latin typeface="Amasis MT Pro" panose="020B0604020202020204" pitchFamily="18" charset="0"/>
                <a:hlinkClick r:id="rId6"/>
              </a:rPr>
              <a:t>link</a:t>
            </a:r>
            <a:r>
              <a:rPr lang="en-US" sz="1700" cap="none" dirty="0">
                <a:latin typeface="Amasis MT Pro" panose="020B0604020202020204" pitchFamily="18" charset="0"/>
              </a:rPr>
              <a:t>)</a:t>
            </a:r>
          </a:p>
          <a:p>
            <a:r>
              <a:rPr lang="en-US" cap="none" dirty="0">
                <a:latin typeface="Amasis MT Pro" panose="020B0604020202020204" pitchFamily="18" charset="0"/>
              </a:rPr>
              <a:t>Facebook</a:t>
            </a:r>
          </a:p>
          <a:p>
            <a:pPr lvl="1"/>
            <a:r>
              <a:rPr lang="en-US" sz="1800" cap="none" dirty="0">
                <a:latin typeface="Amasis MT Pro" panose="020B0604020202020204" pitchFamily="18" charset="0"/>
              </a:rPr>
              <a:t>StalkFace (</a:t>
            </a:r>
            <a:r>
              <a:rPr lang="en-US" sz="1800" cap="none" dirty="0">
                <a:latin typeface="Amasis MT Pro" panose="020B0604020202020204" pitchFamily="18" charset="0"/>
                <a:hlinkClick r:id="rId7"/>
              </a:rPr>
              <a:t>link</a:t>
            </a:r>
            <a:r>
              <a:rPr lang="en-US" sz="1800" cap="none" dirty="0">
                <a:latin typeface="Amasis MT Pro" panose="020B0604020202020204" pitchFamily="18" charset="0"/>
              </a:rPr>
              <a:t>)</a:t>
            </a:r>
          </a:p>
          <a:p>
            <a:pPr lvl="1"/>
            <a:r>
              <a:rPr lang="en-US" sz="1800" cap="none" dirty="0">
                <a:latin typeface="Amasis MT Pro" panose="020B0604020202020204" pitchFamily="18" charset="0"/>
              </a:rPr>
              <a:t>Sowdust Github (</a:t>
            </a:r>
            <a:r>
              <a:rPr lang="en-US" sz="1800" cap="none" dirty="0">
                <a:latin typeface="Amasis MT Pro" panose="020B0604020202020204" pitchFamily="18" charset="0"/>
                <a:hlinkClick r:id="rId8"/>
              </a:rPr>
              <a:t>link</a:t>
            </a:r>
            <a:r>
              <a:rPr lang="en-US" sz="1800" cap="none" dirty="0">
                <a:latin typeface="Amasis MT Pro" panose="020B0604020202020204" pitchFamily="18" charset="0"/>
              </a:rPr>
              <a:t>)</a:t>
            </a:r>
          </a:p>
          <a:p>
            <a:pPr lvl="1"/>
            <a:r>
              <a:rPr lang="en-US" sz="1800" cap="none" dirty="0">
                <a:latin typeface="Amasis MT Pro" panose="020B0604020202020204" pitchFamily="18" charset="0"/>
              </a:rPr>
              <a:t>IntelligenceX Facebook Search (</a:t>
            </a:r>
            <a:r>
              <a:rPr lang="en-US" sz="1800" cap="none" dirty="0">
                <a:latin typeface="Amasis MT Pro" panose="020B0604020202020204" pitchFamily="18" charset="0"/>
                <a:hlinkClick r:id="rId9"/>
              </a:rPr>
              <a:t>link</a:t>
            </a:r>
            <a:r>
              <a:rPr lang="en-US" sz="1800" cap="none" dirty="0">
                <a:latin typeface="Amasis MT Pro" panose="020B0604020202020204" pitchFamily="18" charset="0"/>
              </a:rPr>
              <a:t>)</a:t>
            </a:r>
          </a:p>
          <a:p>
            <a:endParaRPr lang="pt-PT" sz="1700" cap="none" dirty="0">
              <a:latin typeface="Amasis MT Pro" panose="020B0604020202020204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4F54885-E199-4443-BC78-768525C36200}"/>
              </a:ext>
            </a:extLst>
          </p:cNvPr>
          <p:cNvSpPr/>
          <p:nvPr/>
        </p:nvSpPr>
        <p:spPr>
          <a:xfrm>
            <a:off x="2830285" y="307412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2556A11-BC06-4BE9-9D29-B571FBFEF983}"/>
              </a:ext>
            </a:extLst>
          </p:cNvPr>
          <p:cNvSpPr/>
          <p:nvPr/>
        </p:nvSpPr>
        <p:spPr>
          <a:xfrm>
            <a:off x="4423955" y="384048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4EE3A-787F-466A-75B7-A777366A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25</a:t>
            </a:fld>
            <a:endParaRPr lang="pt-PT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8B5DDC5-2F51-CFEF-2B25-CEF7DF4D60EF}"/>
              </a:ext>
            </a:extLst>
          </p:cNvPr>
          <p:cNvSpPr/>
          <p:nvPr/>
        </p:nvSpPr>
        <p:spPr>
          <a:xfrm>
            <a:off x="3091503" y="4663999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86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OSINT</a:t>
            </a:r>
            <a:br>
              <a:rPr lang="en-US" dirty="0"/>
            </a:br>
            <a:r>
              <a:rPr lang="en-US" dirty="0"/>
              <a:t>	Profiling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cap="none" dirty="0">
                <a:latin typeface="Amasis MT Pro" panose="020B0604020202020204" pitchFamily="18" charset="0"/>
              </a:rPr>
              <a:t>Mobile (how long have you been using the same number)</a:t>
            </a:r>
          </a:p>
          <a:p>
            <a:pPr lvl="1"/>
            <a:r>
              <a:rPr lang="en-US" sz="1700" cap="none" dirty="0">
                <a:latin typeface="Amasis MT Pro" panose="020B0604020202020204" pitchFamily="18" charset="0"/>
              </a:rPr>
              <a:t>Sync me (</a:t>
            </a:r>
            <a:r>
              <a:rPr lang="en-US" sz="1700" cap="none" dirty="0">
                <a:latin typeface="Amasis MT Pro" panose="020B0604020202020204" pitchFamily="18" charset="0"/>
                <a:hlinkClick r:id="rId3"/>
              </a:rPr>
              <a:t>link</a:t>
            </a:r>
            <a:r>
              <a:rPr lang="en-US" sz="1700" cap="none" dirty="0">
                <a:latin typeface="Amasis MT Pro" panose="020B0604020202020204" pitchFamily="18" charset="0"/>
              </a:rPr>
              <a:t>)</a:t>
            </a:r>
          </a:p>
          <a:p>
            <a:r>
              <a:rPr lang="en-US" sz="1700" cap="none" dirty="0">
                <a:latin typeface="Amasis MT Pro" panose="020B0604020202020204" pitchFamily="18" charset="0"/>
              </a:rPr>
              <a:t>Usernames (you reuse usernames)</a:t>
            </a:r>
          </a:p>
          <a:p>
            <a:pPr lvl="1"/>
            <a:r>
              <a:rPr lang="en-US" sz="1700" cap="none" dirty="0">
                <a:latin typeface="Amasis MT Pro" panose="020B0604020202020204" pitchFamily="18" charset="0"/>
              </a:rPr>
              <a:t>NameChk</a:t>
            </a:r>
            <a:r>
              <a:rPr lang="en-US" sz="1700" dirty="0">
                <a:latin typeface="Amasis MT Pro" panose="020B0604020202020204" pitchFamily="18" charset="0"/>
              </a:rPr>
              <a:t> (</a:t>
            </a:r>
            <a:r>
              <a:rPr lang="en-US" sz="1700" dirty="0">
                <a:latin typeface="Amasis MT Pro" panose="020B0604020202020204" pitchFamily="18" charset="0"/>
                <a:hlinkClick r:id="rId4"/>
              </a:rPr>
              <a:t>link</a:t>
            </a:r>
            <a:r>
              <a:rPr lang="en-US" sz="1700" dirty="0">
                <a:latin typeface="Amasis MT Pro" panose="020B0604020202020204" pitchFamily="18" charset="0"/>
              </a:rPr>
              <a:t>)</a:t>
            </a:r>
            <a:endParaRPr lang="en-US" sz="1700" cap="none" dirty="0">
              <a:latin typeface="Amasis MT Pro" panose="020B0604020202020204" pitchFamily="18" charset="0"/>
            </a:endParaRPr>
          </a:p>
          <a:p>
            <a:pPr lvl="1"/>
            <a:r>
              <a:rPr lang="en-US" sz="1700" cap="none" dirty="0">
                <a:latin typeface="Amasis MT Pro" panose="020B0604020202020204" pitchFamily="18" charset="0"/>
              </a:rPr>
              <a:t>WhatsMyName (</a:t>
            </a:r>
            <a:r>
              <a:rPr lang="en-US" sz="1700" cap="none" dirty="0">
                <a:latin typeface="Amasis MT Pro" panose="020B0604020202020204" pitchFamily="18" charset="0"/>
                <a:hlinkClick r:id="rId5"/>
              </a:rPr>
              <a:t>link</a:t>
            </a:r>
            <a:r>
              <a:rPr lang="en-US" sz="1700" cap="none" dirty="0">
                <a:latin typeface="Amasis MT Pro" panose="020B0604020202020204" pitchFamily="18" charset="0"/>
              </a:rPr>
              <a:t>)</a:t>
            </a:r>
          </a:p>
          <a:p>
            <a:pPr lvl="1"/>
            <a:r>
              <a:rPr lang="en-US" sz="1700" cap="none" dirty="0">
                <a:latin typeface="Amasis MT Pro" panose="020B0604020202020204" pitchFamily="18" charset="0"/>
              </a:rPr>
              <a:t>NameCheckup (</a:t>
            </a:r>
            <a:r>
              <a:rPr lang="en-US" sz="1700" cap="none" dirty="0">
                <a:latin typeface="Amasis MT Pro" panose="020B0604020202020204" pitchFamily="18" charset="0"/>
                <a:hlinkClick r:id="rId6"/>
              </a:rPr>
              <a:t>link</a:t>
            </a:r>
            <a:r>
              <a:rPr lang="en-US" sz="1700" cap="none" dirty="0">
                <a:latin typeface="Amasis MT Pro" panose="020B0604020202020204" pitchFamily="18" charset="0"/>
              </a:rPr>
              <a:t>)</a:t>
            </a:r>
          </a:p>
          <a:p>
            <a:r>
              <a:rPr lang="en-US" cap="none" dirty="0">
                <a:latin typeface="Amasis MT Pro" panose="020B0604020202020204" pitchFamily="18" charset="0"/>
              </a:rPr>
              <a:t>Tinder</a:t>
            </a:r>
          </a:p>
          <a:p>
            <a:pPr lvl="1"/>
            <a:r>
              <a:rPr lang="en-US" sz="1800" dirty="0">
                <a:latin typeface="Amasis MT Pro" panose="020B0604020202020204" pitchFamily="18" charset="0"/>
              </a:rPr>
              <a:t>Username reuse (</a:t>
            </a:r>
            <a:r>
              <a:rPr lang="en-US" sz="1800" dirty="0">
                <a:latin typeface="Amasis MT Pro" panose="020B0604020202020204" pitchFamily="18" charset="0"/>
                <a:hlinkClick r:id="rId7"/>
              </a:rPr>
              <a:t>link</a:t>
            </a:r>
            <a:r>
              <a:rPr lang="en-US" sz="1800" dirty="0">
                <a:latin typeface="Amasis MT Pro" panose="020B0604020202020204" pitchFamily="18" charset="0"/>
              </a:rPr>
              <a:t>)</a:t>
            </a:r>
            <a:endParaRPr lang="en-US" sz="1800" cap="none" dirty="0">
              <a:latin typeface="Amasis MT Pro" panose="020B0604020202020204" pitchFamily="18" charset="0"/>
            </a:endParaRPr>
          </a:p>
          <a:p>
            <a:pPr marL="0" indent="0">
              <a:buNone/>
            </a:pPr>
            <a:endParaRPr lang="en-US" sz="1000" dirty="0">
              <a:latin typeface="Amasis MT Pro" panose="020B0604020202020204" pitchFamily="18" charset="0"/>
            </a:endParaRPr>
          </a:p>
          <a:p>
            <a:r>
              <a:rPr lang="en-US" sz="1700" cap="none" dirty="0">
                <a:latin typeface="Amasis MT Pro" panose="020B0604020202020204" pitchFamily="18" charset="0"/>
              </a:rPr>
              <a:t>New awesome tools are always being </a:t>
            </a:r>
            <a:r>
              <a:rPr lang="en-US" sz="1700" dirty="0">
                <a:latin typeface="Amasis MT Pro" panose="020B0604020202020204" pitchFamily="18" charset="0"/>
              </a:rPr>
              <a:t>c</a:t>
            </a:r>
            <a:r>
              <a:rPr lang="en-US" sz="1700" cap="none" dirty="0">
                <a:latin typeface="Amasis MT Pro" panose="020B0604020202020204" pitchFamily="18" charset="0"/>
              </a:rPr>
              <a:t>reated</a:t>
            </a:r>
            <a:endParaRPr lang="pt-PT" sz="1700" cap="none" dirty="0">
              <a:latin typeface="Amasis MT Pro" panose="020B0604020202020204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A402471-EAAB-4210-86DC-86A0475C0312}"/>
              </a:ext>
            </a:extLst>
          </p:cNvPr>
          <p:cNvSpPr/>
          <p:nvPr/>
        </p:nvSpPr>
        <p:spPr>
          <a:xfrm>
            <a:off x="3474720" y="420624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640DA56-2AEC-498B-BAD6-F3682948551E}"/>
              </a:ext>
            </a:extLst>
          </p:cNvPr>
          <p:cNvSpPr/>
          <p:nvPr/>
        </p:nvSpPr>
        <p:spPr>
          <a:xfrm>
            <a:off x="3709852" y="5001879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542BB-993A-895A-6B6D-7A4B1C33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26</a:t>
            </a:fld>
            <a:endParaRPr lang="pt-PT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7FA16C3-C026-C8E2-6457-524F96DD8AC6}"/>
              </a:ext>
            </a:extLst>
          </p:cNvPr>
          <p:cNvSpPr/>
          <p:nvPr/>
        </p:nvSpPr>
        <p:spPr>
          <a:xfrm>
            <a:off x="3040131" y="342900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86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OSINT</a:t>
            </a:r>
            <a:br>
              <a:rPr lang="en-US" dirty="0"/>
            </a:br>
            <a:r>
              <a:rPr lang="en-US" dirty="0"/>
              <a:t>	Profiling - Professional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cap="none" dirty="0">
                <a:latin typeface="Amasis MT Pro" panose="020B0604020202020204" pitchFamily="18" charset="0"/>
              </a:rPr>
              <a:t>LinkedIn (</a:t>
            </a:r>
            <a:r>
              <a:rPr lang="en-US" cap="none" dirty="0">
                <a:latin typeface="Amasis MT Pro" panose="020B0604020202020204" pitchFamily="18" charset="0"/>
                <a:hlinkClick r:id="rId3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r>
              <a:rPr lang="en-US" dirty="0">
                <a:latin typeface="Amasis MT Pro" panose="020B0604020202020204" pitchFamily="18" charset="0"/>
              </a:rPr>
              <a:t>Xing (</a:t>
            </a:r>
            <a:r>
              <a:rPr lang="en-US" dirty="0">
                <a:latin typeface="Amasis MT Pro" panose="020B0604020202020204" pitchFamily="18" charset="0"/>
                <a:hlinkClick r:id="rId4"/>
              </a:rPr>
              <a:t>link</a:t>
            </a:r>
            <a:r>
              <a:rPr lang="en-US" dirty="0">
                <a:latin typeface="Amasis MT Pro" panose="020B0604020202020204" pitchFamily="18" charset="0"/>
              </a:rPr>
              <a:t>)</a:t>
            </a:r>
          </a:p>
          <a:p>
            <a:pPr marL="0" indent="0">
              <a:buNone/>
            </a:pPr>
            <a:endParaRPr lang="en-US" sz="1000" dirty="0">
              <a:latin typeface="Amasis MT Pro" panose="020B0604020202020204" pitchFamily="18" charset="0"/>
            </a:endParaRPr>
          </a:p>
          <a:p>
            <a:r>
              <a:rPr lang="en-US" cap="none" dirty="0">
                <a:latin typeface="Amasis MT Pro" panose="020B0604020202020204" pitchFamily="18" charset="0"/>
              </a:rPr>
              <a:t>Curriculum Vitae</a:t>
            </a:r>
          </a:p>
          <a:p>
            <a:pPr lvl="1"/>
            <a:r>
              <a:rPr lang="en-US" sz="1800" cap="none" dirty="0">
                <a:latin typeface="Amasis MT Pro" panose="020B0604020202020204" pitchFamily="18" charset="0"/>
              </a:rPr>
              <a:t>Sending CV with too much information – what is too much </a:t>
            </a:r>
            <a:r>
              <a:rPr lang="en-US" sz="1800" cap="none" dirty="0">
                <a:latin typeface="Amasis MT Pro" panose="020B0604020202020204" pitchFamily="18" charset="0"/>
                <a:sym typeface="Wingdings" panose="05000000000000000000" pitchFamily="2" charset="2"/>
              </a:rPr>
              <a:t></a:t>
            </a:r>
            <a:endParaRPr lang="en-US" sz="1800" cap="none" dirty="0">
              <a:latin typeface="Amasis MT Pro" panose="020B0604020202020204" pitchFamily="18" charset="0"/>
            </a:endParaRPr>
          </a:p>
          <a:p>
            <a:pPr lvl="2"/>
            <a:r>
              <a:rPr lang="en-US" sz="1600" cap="none" dirty="0">
                <a:latin typeface="Amasis MT Pro" panose="020B0604020202020204" pitchFamily="18" charset="0"/>
              </a:rPr>
              <a:t>Home address – Street View</a:t>
            </a:r>
            <a:endParaRPr lang="pt-PT" sz="1600" cap="none" dirty="0">
              <a:latin typeface="Amasis MT Pro" panose="020B0604020202020204" pitchFamily="18" charset="0"/>
            </a:endParaRPr>
          </a:p>
          <a:p>
            <a:endParaRPr lang="en-US" sz="1000" dirty="0">
              <a:latin typeface="Amasis MT Pro" panose="020B0604020202020204" pitchFamily="18" charset="0"/>
            </a:endParaRPr>
          </a:p>
          <a:p>
            <a:r>
              <a:rPr lang="en-US" dirty="0">
                <a:latin typeface="Amasis MT Pro" panose="020B0604020202020204" pitchFamily="18" charset="0"/>
              </a:rPr>
              <a:t>Company Information</a:t>
            </a:r>
          </a:p>
          <a:p>
            <a:pPr lvl="1"/>
            <a:r>
              <a:rPr lang="en-US" sz="1800" dirty="0">
                <a:latin typeface="Amasis MT Pro" panose="020B0604020202020204" pitchFamily="18" charset="0"/>
              </a:rPr>
              <a:t>Technologies described in job adds (leaking information)</a:t>
            </a:r>
          </a:p>
          <a:p>
            <a:endParaRPr lang="en-US" sz="1000" cap="none" dirty="0">
              <a:latin typeface="Amasis MT Pro" panose="020B0604020202020204" pitchFamily="18" charset="0"/>
            </a:endParaRPr>
          </a:p>
          <a:p>
            <a:r>
              <a:rPr lang="en-US" dirty="0">
                <a:latin typeface="Amasis MT Pro" panose="020B0604020202020204" pitchFamily="18" charset="0"/>
              </a:rPr>
              <a:t>Professional information phishing</a:t>
            </a:r>
          </a:p>
          <a:p>
            <a:pPr lvl="1"/>
            <a:r>
              <a:rPr lang="en-US" sz="1800" dirty="0">
                <a:latin typeface="Amasis MT Pro" panose="020B0604020202020204" pitchFamily="18" charset="0"/>
              </a:rPr>
              <a:t>Fake job adds (Is this a thing?)</a:t>
            </a:r>
          </a:p>
          <a:p>
            <a:endParaRPr lang="en-US" sz="1000" cap="none" dirty="0">
              <a:latin typeface="Amasis MT Pro" panose="020B0604020202020204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0E72849-2FAC-4B2E-B4C6-0F1D0B007275}"/>
              </a:ext>
            </a:extLst>
          </p:cNvPr>
          <p:cNvSpPr/>
          <p:nvPr/>
        </p:nvSpPr>
        <p:spPr>
          <a:xfrm>
            <a:off x="2569656" y="228164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0CB663C-B776-441F-B255-D6837105902B}"/>
              </a:ext>
            </a:extLst>
          </p:cNvPr>
          <p:cNvSpPr/>
          <p:nvPr/>
        </p:nvSpPr>
        <p:spPr>
          <a:xfrm>
            <a:off x="2195187" y="2677297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D6B64-3ABA-E6E9-03EB-6089120B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693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53DF-E08B-5139-444F-F7A34D2A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OSINT PT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D1544-9FB1-0115-CB55-678A77ADC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A2473-B877-E125-6169-42F4CC03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9390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OSINT</a:t>
            </a:r>
            <a:br>
              <a:rPr lang="en-US" dirty="0"/>
            </a:br>
            <a:r>
              <a:rPr lang="en-US" dirty="0"/>
              <a:t>	Portugal – Public contracts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Amasis MT Pro" panose="020B0604020202020204" pitchFamily="18" charset="0"/>
              </a:rPr>
              <a:t>Base (</a:t>
            </a:r>
            <a:r>
              <a:rPr lang="en-US" cap="none" dirty="0">
                <a:latin typeface="Amasis MT Pro" panose="020B0604020202020204" pitchFamily="18" charset="0"/>
                <a:hlinkClick r:id="rId3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pPr lvl="1"/>
            <a:r>
              <a:rPr lang="en-US" cap="none" dirty="0">
                <a:latin typeface="Amasis MT Pro" panose="020B0604020202020204" pitchFamily="18" charset="0"/>
              </a:rPr>
              <a:t>The example (</a:t>
            </a:r>
            <a:r>
              <a:rPr lang="en-US" cap="none" dirty="0">
                <a:latin typeface="Amasis MT Pro" panose="020B0604020202020204" pitchFamily="18" charset="0"/>
                <a:hlinkClick r:id="rId4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r>
              <a:rPr lang="en-US" dirty="0">
                <a:latin typeface="Amasis MT Pro" panose="020B0604020202020204" pitchFamily="18" charset="0"/>
              </a:rPr>
              <a:t>PDF of contract with PII strikethrough (</a:t>
            </a:r>
            <a:r>
              <a:rPr lang="en-US" dirty="0">
                <a:latin typeface="Amasis MT Pro" panose="020B0604020202020204" pitchFamily="18" charset="0"/>
                <a:hlinkClick r:id="rId5"/>
              </a:rPr>
              <a:t>link</a:t>
            </a:r>
            <a:r>
              <a:rPr lang="en-US" dirty="0">
                <a:latin typeface="Amasis MT Pro" panose="020B0604020202020204" pitchFamily="18" charset="0"/>
              </a:rPr>
              <a:t>)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Open with pdf reader and delete the strikethrough boxes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Name of employee who edited the document</a:t>
            </a:r>
          </a:p>
          <a:p>
            <a:pPr lvl="2"/>
            <a:r>
              <a:rPr lang="en-US" dirty="0">
                <a:latin typeface="Amasis MT Pro" panose="020B0604020202020204" pitchFamily="18" charset="0"/>
              </a:rPr>
              <a:t>Information on UA, LinkedIn, Facebook, …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Metadata: “KONICA MINOLTA bizhub C454”</a:t>
            </a:r>
          </a:p>
          <a:p>
            <a:r>
              <a:rPr lang="en-US" dirty="0">
                <a:latin typeface="Amasis MT Pro" panose="020B0604020202020204" pitchFamily="18" charset="0"/>
              </a:rPr>
              <a:t>Information leaked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Full Names, nif, addresses</a:t>
            </a:r>
          </a:p>
          <a:p>
            <a:endParaRPr lang="en-US" cap="none" dirty="0">
              <a:latin typeface="Amasis MT Pro" panose="020B0604020202020204" pitchFamily="18" charset="0"/>
            </a:endParaRPr>
          </a:p>
          <a:p>
            <a:endParaRPr lang="en-US" cap="none" dirty="0">
              <a:latin typeface="Amasis MT Pro" panose="020B0604020202020204" pitchFamily="18" charset="0"/>
            </a:endParaRPr>
          </a:p>
          <a:p>
            <a:endParaRPr lang="pt-PT" cap="none" dirty="0">
              <a:latin typeface="Amasis MT Pro" panose="020B0604020202020204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E6B1DE8-9A64-4434-9657-224222D6C14F}"/>
              </a:ext>
            </a:extLst>
          </p:cNvPr>
          <p:cNvSpPr/>
          <p:nvPr/>
        </p:nvSpPr>
        <p:spPr>
          <a:xfrm>
            <a:off x="3169920" y="2673531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3D1FA-EB15-5AA1-D75C-75DBE5FE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920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53DF-E08B-5139-444F-F7A34D2A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 &amp; Laws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D1544-9FB1-0115-CB55-678A77ADC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DE4F0-1210-B6A9-4044-3F9FA84C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2305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OSINT</a:t>
            </a:r>
            <a:br>
              <a:rPr lang="en-US" dirty="0"/>
            </a:br>
            <a:r>
              <a:rPr lang="en-US" dirty="0"/>
              <a:t>	Portugal – Vehicle Information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cap="none" dirty="0">
                <a:latin typeface="Amasis MT Pro" panose="020B0604020202020204" pitchFamily="18" charset="0"/>
              </a:rPr>
              <a:t>Automóvel On-line (</a:t>
            </a:r>
            <a:r>
              <a:rPr lang="en-US" cap="none" dirty="0">
                <a:latin typeface="Amasis MT Pro" panose="020B0604020202020204" pitchFamily="18" charset="0"/>
                <a:hlinkClick r:id="rId3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r>
              <a:rPr lang="en-US" cap="none" dirty="0">
                <a:latin typeface="Amasis MT Pro" panose="020B0604020202020204" pitchFamily="18" charset="0"/>
              </a:rPr>
              <a:t>Certidão Permanente Automóvel (</a:t>
            </a:r>
            <a:r>
              <a:rPr lang="en-US" cap="none" dirty="0">
                <a:latin typeface="Amasis MT Pro" panose="020B0604020202020204" pitchFamily="18" charset="0"/>
                <a:hlinkClick r:id="rId4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License Plate : “01-EF-34”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Result</a:t>
            </a:r>
          </a:p>
          <a:p>
            <a:pPr lvl="2"/>
            <a:r>
              <a:rPr lang="en-US" dirty="0">
                <a:latin typeface="Amasis MT Pro" panose="020B0604020202020204" pitchFamily="18" charset="0"/>
              </a:rPr>
              <a:t>Brand: MERCEDES-BENZ</a:t>
            </a:r>
          </a:p>
          <a:p>
            <a:pPr lvl="2"/>
            <a:r>
              <a:rPr lang="en-US" dirty="0">
                <a:latin typeface="Amasis MT Pro" panose="020B0604020202020204" pitchFamily="18" charset="0"/>
              </a:rPr>
              <a:t>VIN: WDD2040081A043326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Example (</a:t>
            </a:r>
            <a:r>
              <a:rPr lang="en-US" dirty="0">
                <a:latin typeface="Amasis MT Pro" panose="020B0604020202020204" pitchFamily="18" charset="0"/>
                <a:hlinkClick r:id="rId5"/>
              </a:rPr>
              <a:t>link</a:t>
            </a:r>
            <a:r>
              <a:rPr lang="en-US" dirty="0">
                <a:latin typeface="Amasis MT Pro" panose="020B0604020202020204" pitchFamily="18" charset="0"/>
              </a:rPr>
              <a:t>)</a:t>
            </a:r>
          </a:p>
          <a:p>
            <a:endParaRPr lang="en-US" sz="1000" cap="none" dirty="0">
              <a:latin typeface="Amasis MT Pro" panose="020B0604020202020204" pitchFamily="18" charset="0"/>
            </a:endParaRPr>
          </a:p>
          <a:p>
            <a:r>
              <a:rPr lang="en-US" dirty="0">
                <a:latin typeface="Amasis MT Pro" panose="020B0604020202020204" pitchFamily="18" charset="0"/>
              </a:rPr>
              <a:t>Vehicle Information (</a:t>
            </a:r>
            <a:r>
              <a:rPr lang="en-US" dirty="0">
                <a:latin typeface="Amasis MT Pro" panose="020B0604020202020204" pitchFamily="18" charset="0"/>
                <a:hlinkClick r:id="rId6"/>
              </a:rPr>
              <a:t>link</a:t>
            </a:r>
            <a:r>
              <a:rPr lang="en-US" dirty="0">
                <a:latin typeface="Amasis MT Pro" panose="020B0604020202020204" pitchFamily="18" charset="0"/>
              </a:rPr>
              <a:t>)</a:t>
            </a:r>
          </a:p>
          <a:p>
            <a:pPr lvl="1"/>
            <a:r>
              <a:rPr lang="en-US" cap="none" dirty="0">
                <a:latin typeface="Amasis MT Pro" panose="020B0604020202020204" pitchFamily="18" charset="0"/>
              </a:rPr>
              <a:t>Example (</a:t>
            </a:r>
            <a:r>
              <a:rPr lang="en-US" cap="none" dirty="0">
                <a:latin typeface="Amasis MT Pro" panose="020B0604020202020204" pitchFamily="18" charset="0"/>
                <a:hlinkClick r:id="rId7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Information: Brand, Model, Location, Paint, Delivery Date, Extras, …</a:t>
            </a:r>
            <a:endParaRPr lang="en-US" cap="none" dirty="0">
              <a:latin typeface="Amasis MT Pro" panose="020B0604020202020204" pitchFamily="18" charset="0"/>
            </a:endParaRPr>
          </a:p>
          <a:p>
            <a:r>
              <a:rPr lang="en-US" cap="none" dirty="0">
                <a:latin typeface="Amasis MT Pro" panose="020B0604020202020204" pitchFamily="18" charset="0"/>
              </a:rPr>
              <a:t>Hack across the globe by VIN (</a:t>
            </a:r>
            <a:r>
              <a:rPr lang="en-US" cap="none" dirty="0">
                <a:latin typeface="Amasis MT Pro" panose="020B0604020202020204" pitchFamily="18" charset="0"/>
                <a:hlinkClick r:id="rId8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E2B9CB0-427A-4C20-8368-D171D44FD71B}"/>
              </a:ext>
            </a:extLst>
          </p:cNvPr>
          <p:cNvSpPr/>
          <p:nvPr/>
        </p:nvSpPr>
        <p:spPr>
          <a:xfrm>
            <a:off x="4720046" y="253419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3310C08-B5CE-403C-8383-55E43712EA95}"/>
              </a:ext>
            </a:extLst>
          </p:cNvPr>
          <p:cNvSpPr/>
          <p:nvPr/>
        </p:nvSpPr>
        <p:spPr>
          <a:xfrm>
            <a:off x="2743827" y="4946468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0C87F3D-A99D-4998-9CA8-03BB7D5A9F0C}"/>
              </a:ext>
            </a:extLst>
          </p:cNvPr>
          <p:cNvSpPr/>
          <p:nvPr/>
        </p:nvSpPr>
        <p:spPr>
          <a:xfrm>
            <a:off x="4441372" y="557348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142AE-521D-BEEE-B726-455FB63F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9734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OSINT</a:t>
            </a:r>
            <a:br>
              <a:rPr lang="en-US" dirty="0"/>
            </a:br>
            <a:r>
              <a:rPr lang="en-US" dirty="0"/>
              <a:t>	Portugal –Insurance Information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cap="none" dirty="0">
                <a:latin typeface="Amasis MT Pro" panose="020B0604020202020204" pitchFamily="18" charset="0"/>
              </a:rPr>
              <a:t>ASF – Autoridade de Supervisão de Seguros e Fundos de Pensões (</a:t>
            </a:r>
            <a:r>
              <a:rPr lang="en-US" cap="none" dirty="0">
                <a:latin typeface="Amasis MT Pro" panose="020B0604020202020204" pitchFamily="18" charset="0"/>
                <a:hlinkClick r:id="rId3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Example (</a:t>
            </a:r>
            <a:r>
              <a:rPr lang="en-US" dirty="0">
                <a:latin typeface="Amasis MT Pro" panose="020B0604020202020204" pitchFamily="18" charset="0"/>
                <a:hlinkClick r:id="rId4"/>
              </a:rPr>
              <a:t>link</a:t>
            </a:r>
            <a:r>
              <a:rPr lang="en-US" dirty="0">
                <a:latin typeface="Amasis MT Pro" panose="020B0604020202020204" pitchFamily="18" charset="0"/>
              </a:rPr>
              <a:t>)</a:t>
            </a:r>
          </a:p>
          <a:p>
            <a:pPr lvl="2"/>
            <a:r>
              <a:rPr lang="en-US" dirty="0">
                <a:latin typeface="Amasis MT Pro" panose="020B0604020202020204" pitchFamily="18" charset="0"/>
              </a:rPr>
              <a:t>License Plate : “01-EF-34”</a:t>
            </a:r>
          </a:p>
          <a:p>
            <a:pPr lvl="2"/>
            <a:r>
              <a:rPr lang="en-US" dirty="0">
                <a:latin typeface="Amasis MT Pro" panose="020B0604020202020204" pitchFamily="18" charset="0"/>
              </a:rPr>
              <a:t>Date : “03-07-2022”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Example 2 (</a:t>
            </a:r>
            <a:r>
              <a:rPr lang="en-US" dirty="0">
                <a:latin typeface="Amasis MT Pro" panose="020B0604020202020204" pitchFamily="18" charset="0"/>
                <a:hlinkClick r:id="rId5"/>
              </a:rPr>
              <a:t>link</a:t>
            </a:r>
            <a:r>
              <a:rPr lang="en-US" dirty="0">
                <a:latin typeface="Amasis MT Pro" panose="020B0604020202020204" pitchFamily="18" charset="0"/>
              </a:rPr>
              <a:t>)</a:t>
            </a:r>
          </a:p>
          <a:p>
            <a:pPr lvl="2"/>
            <a:r>
              <a:rPr lang="en-US" dirty="0">
                <a:latin typeface="Amasis MT Pro" panose="020B0604020202020204" pitchFamily="18" charset="0"/>
              </a:rPr>
              <a:t>License Plate : “01-EF-34”</a:t>
            </a:r>
          </a:p>
          <a:p>
            <a:pPr lvl="2"/>
            <a:r>
              <a:rPr lang="en-US" dirty="0">
                <a:latin typeface="Amasis MT Pro" panose="020B0604020202020204" pitchFamily="18" charset="0"/>
              </a:rPr>
              <a:t>Date : “03-07-2012”</a:t>
            </a:r>
          </a:p>
          <a:p>
            <a:r>
              <a:rPr lang="en-US" dirty="0">
                <a:latin typeface="Amasis MT Pro" panose="020B0604020202020204" pitchFamily="18" charset="0"/>
              </a:rPr>
              <a:t>Insurance Company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Current and Past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Length of the contract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Insurance policy number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Is it possible to get information for all license plates ????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8E714EA-D9F8-4DDC-ACCB-8454B1299151}"/>
              </a:ext>
            </a:extLst>
          </p:cNvPr>
          <p:cNvSpPr/>
          <p:nvPr/>
        </p:nvSpPr>
        <p:spPr>
          <a:xfrm>
            <a:off x="7750629" y="2238102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0AE6-A22F-FC2B-9201-B90243AE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6471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OSINT</a:t>
            </a:r>
            <a:br>
              <a:rPr lang="en-US" dirty="0"/>
            </a:br>
            <a:r>
              <a:rPr lang="en-US" dirty="0"/>
              <a:t>	Portugal Specific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masis MT Pro" panose="020B0604020202020204" pitchFamily="18" charset="0"/>
              </a:rPr>
              <a:t>Registo Predial Online (</a:t>
            </a:r>
            <a:r>
              <a:rPr lang="en-US" dirty="0">
                <a:latin typeface="Amasis MT Pro" panose="020B0604020202020204" pitchFamily="18" charset="0"/>
                <a:hlinkClick r:id="rId3"/>
              </a:rPr>
              <a:t>link</a:t>
            </a:r>
            <a:r>
              <a:rPr lang="en-US" dirty="0">
                <a:latin typeface="Amasis MT Pro" panose="020B0604020202020204" pitchFamily="18" charset="0"/>
              </a:rPr>
              <a:t>)</a:t>
            </a:r>
          </a:p>
          <a:p>
            <a:r>
              <a:rPr lang="pt-PT" dirty="0">
                <a:latin typeface="Amasis MT Pro" panose="020B0604020202020204" pitchFamily="18" charset="0"/>
              </a:rPr>
              <a:t>DGES - Direção-Geral de Ensino Superior</a:t>
            </a:r>
            <a:r>
              <a:rPr lang="en-US" dirty="0">
                <a:latin typeface="Amasis MT Pro" panose="020B0604020202020204" pitchFamily="18" charset="0"/>
              </a:rPr>
              <a:t> (</a:t>
            </a:r>
            <a:r>
              <a:rPr lang="en-US" dirty="0">
                <a:latin typeface="Amasis MT Pro" panose="020B0604020202020204" pitchFamily="18" charset="0"/>
                <a:hlinkClick r:id="rId4"/>
              </a:rPr>
              <a:t>link</a:t>
            </a:r>
            <a:r>
              <a:rPr lang="en-US" dirty="0">
                <a:latin typeface="Amasis MT Pro" panose="020B0604020202020204" pitchFamily="18" charset="0"/>
              </a:rPr>
              <a:t>)</a:t>
            </a:r>
          </a:p>
          <a:p>
            <a:r>
              <a:rPr lang="en-US" dirty="0">
                <a:latin typeface="Amasis MT Pro" panose="020B0604020202020204" pitchFamily="18" charset="0"/>
              </a:rPr>
              <a:t>DRE - Diário da República (</a:t>
            </a:r>
            <a:r>
              <a:rPr lang="en-US" dirty="0">
                <a:latin typeface="Amasis MT Pro" panose="020B0604020202020204" pitchFamily="18" charset="0"/>
                <a:hlinkClick r:id="rId5"/>
              </a:rPr>
              <a:t>link</a:t>
            </a:r>
            <a:r>
              <a:rPr lang="en-US" dirty="0">
                <a:latin typeface="Amasis MT Pro" panose="020B0604020202020204" pitchFamily="18" charset="0"/>
              </a:rPr>
              <a:t>)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Search DRE (</a:t>
            </a:r>
            <a:r>
              <a:rPr lang="en-US" dirty="0">
                <a:latin typeface="Amasis MT Pro" panose="020B0604020202020204" pitchFamily="18" charset="0"/>
                <a:hlinkClick r:id="rId6"/>
              </a:rPr>
              <a:t>link</a:t>
            </a:r>
            <a:r>
              <a:rPr lang="en-US" dirty="0">
                <a:latin typeface="Amasis MT Pro" panose="020B0604020202020204" pitchFamily="18" charset="0"/>
              </a:rPr>
              <a:t>)</a:t>
            </a:r>
          </a:p>
          <a:p>
            <a:r>
              <a:rPr lang="en-US" dirty="0">
                <a:latin typeface="Amasis MT Pro" panose="020B0604020202020204" pitchFamily="18" charset="0"/>
              </a:rPr>
              <a:t>Finanças - Penhorados (</a:t>
            </a:r>
            <a:r>
              <a:rPr lang="en-US" dirty="0">
                <a:latin typeface="Amasis MT Pro" panose="020B0604020202020204" pitchFamily="18" charset="0"/>
                <a:hlinkClick r:id="rId7"/>
              </a:rPr>
              <a:t>link</a:t>
            </a:r>
            <a:r>
              <a:rPr lang="en-US" dirty="0">
                <a:latin typeface="Amasis MT Pro" panose="020B0604020202020204" pitchFamily="18" charset="0"/>
              </a:rPr>
              <a:t>)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Example (</a:t>
            </a:r>
            <a:r>
              <a:rPr lang="en-US" dirty="0">
                <a:latin typeface="Amasis MT Pro" panose="020B0604020202020204" pitchFamily="18" charset="0"/>
                <a:hlinkClick r:id="rId8"/>
              </a:rPr>
              <a:t>link</a:t>
            </a:r>
            <a:r>
              <a:rPr lang="en-US" dirty="0">
                <a:latin typeface="Amasis MT Pro" panose="020B0604020202020204" pitchFamily="18" charset="0"/>
              </a:rPr>
              <a:t>)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Search Penhorados – (</a:t>
            </a:r>
            <a:r>
              <a:rPr lang="en-US" dirty="0">
                <a:latin typeface="Amasis MT Pro" panose="020B0604020202020204" pitchFamily="18" charset="0"/>
                <a:hlinkClick r:id="rId9"/>
              </a:rPr>
              <a:t>link</a:t>
            </a:r>
            <a:r>
              <a:rPr lang="en-US" dirty="0">
                <a:latin typeface="Amasis MT Pro" panose="020B0604020202020204" pitchFamily="18" charset="0"/>
              </a:rPr>
              <a:t>)</a:t>
            </a:r>
          </a:p>
          <a:p>
            <a:r>
              <a:rPr lang="en-US" dirty="0">
                <a:latin typeface="Amasis MT Pro" panose="020B0604020202020204" pitchFamily="18" charset="0"/>
              </a:rPr>
              <a:t>Ministério da Justiça - Penhorados (</a:t>
            </a:r>
            <a:r>
              <a:rPr lang="en-US" dirty="0">
                <a:latin typeface="Amasis MT Pro" panose="020B0604020202020204" pitchFamily="18" charset="0"/>
                <a:hlinkClick r:id="rId10"/>
              </a:rPr>
              <a:t>link</a:t>
            </a:r>
            <a:r>
              <a:rPr lang="en-US" dirty="0">
                <a:latin typeface="Amasis MT Pro" panose="020B0604020202020204" pitchFamily="18" charset="0"/>
              </a:rPr>
              <a:t>)</a:t>
            </a:r>
          </a:p>
          <a:p>
            <a:r>
              <a:rPr lang="en-US" dirty="0">
                <a:latin typeface="Amasis MT Pro" panose="020B0604020202020204" pitchFamily="18" charset="0"/>
              </a:rPr>
              <a:t>Plataforma Eletrónica de Compras (Administração Pública) (</a:t>
            </a:r>
            <a:r>
              <a:rPr lang="en-US" dirty="0">
                <a:latin typeface="Amasis MT Pro" panose="020B0604020202020204" pitchFamily="18" charset="0"/>
                <a:hlinkClick r:id="rId11"/>
              </a:rPr>
              <a:t>link</a:t>
            </a:r>
            <a:r>
              <a:rPr lang="en-US" dirty="0">
                <a:latin typeface="Amasis MT Pro" panose="020B0604020202020204" pitchFamily="18" charset="0"/>
              </a:rPr>
              <a:t>)</a:t>
            </a:r>
          </a:p>
          <a:p>
            <a:endParaRPr lang="en-US" dirty="0">
              <a:latin typeface="Amasis MT Pro" panose="020B0604020202020204" pitchFamily="18" charset="0"/>
            </a:endParaRPr>
          </a:p>
          <a:p>
            <a:r>
              <a:rPr lang="en-US" dirty="0">
                <a:latin typeface="Amasis MT Pro" panose="020B0604020202020204" pitchFamily="18" charset="0"/>
              </a:rPr>
              <a:t>Leaked information: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Full Names, Addresses, NIF, Company, Marital Status, …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2A40E1C-477A-5D30-9176-F7F25C00D3DA}"/>
              </a:ext>
            </a:extLst>
          </p:cNvPr>
          <p:cNvSpPr/>
          <p:nvPr/>
        </p:nvSpPr>
        <p:spPr>
          <a:xfrm>
            <a:off x="2673532" y="373597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186BD0B-4F6B-A50C-9EFD-C2956FFF356A}"/>
              </a:ext>
            </a:extLst>
          </p:cNvPr>
          <p:cNvSpPr/>
          <p:nvPr/>
        </p:nvSpPr>
        <p:spPr>
          <a:xfrm>
            <a:off x="2917998" y="312202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F2F53E-2A58-4F0E-A8F3-9420A3C05878}"/>
              </a:ext>
            </a:extLst>
          </p:cNvPr>
          <p:cNvSpPr/>
          <p:nvPr/>
        </p:nvSpPr>
        <p:spPr>
          <a:xfrm>
            <a:off x="3592285" y="4022597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01082-3943-93CB-747D-1C054622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3161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53DF-E08B-5139-444F-F7A34D2A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to Share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D1544-9FB1-0115-CB55-678A77ADC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D300D-9FE7-0986-5457-77A91091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4354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>
                <a:latin typeface="Amasis MT Pro" panose="020B0604020202020204" pitchFamily="18" charset="0"/>
              </a:rPr>
              <a:t>Feel free to use/modify/share</a:t>
            </a:r>
          </a:p>
          <a:p>
            <a:r>
              <a:rPr lang="en-US" dirty="0">
                <a:latin typeface="Amasis MT Pro" panose="020B0604020202020204" pitchFamily="18" charset="0"/>
              </a:rPr>
              <a:t>Teach someone</a:t>
            </a:r>
          </a:p>
          <a:p>
            <a:r>
              <a:rPr lang="en-US" cap="none" dirty="0">
                <a:latin typeface="Amasis MT Pro" panose="020B0604020202020204" pitchFamily="18" charset="0"/>
              </a:rPr>
              <a:t>Improve awareness</a:t>
            </a:r>
          </a:p>
          <a:p>
            <a:endParaRPr lang="pt-PT" cap="none" dirty="0">
              <a:latin typeface="Amasis MT Pro" panose="020B0604020202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DBD03-E37B-2424-854F-F9946852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34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463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5777-9950-41FF-C4F1-DCFAF627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  <a:br>
              <a:rPr lang="en-US" dirty="0"/>
            </a:br>
            <a:r>
              <a:rPr lang="en-US" dirty="0"/>
              <a:t>	Boring but necessary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3405-B50D-8DD1-06B0-90D32A15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cap="none" dirty="0">
                <a:latin typeface="Amasis MT Pro" panose="020B0604020202020204" pitchFamily="18" charset="0"/>
              </a:rPr>
              <a:t>Information in this presentation is intended for </a:t>
            </a:r>
            <a:r>
              <a:rPr lang="en-US" b="1" u="sng" cap="none" dirty="0">
                <a:latin typeface="Amasis MT Pro" panose="020B0604020202020204" pitchFamily="18" charset="0"/>
              </a:rPr>
              <a:t>educational and awareness purposes only</a:t>
            </a:r>
            <a:r>
              <a:rPr lang="en-US" cap="none" dirty="0">
                <a:latin typeface="Amasis MT Pro" panose="020B0604020202020204" pitchFamily="18" charset="0"/>
              </a:rPr>
              <a:t>.</a:t>
            </a:r>
          </a:p>
          <a:p>
            <a:pPr>
              <a:spcBef>
                <a:spcPts val="600"/>
              </a:spcBef>
            </a:pPr>
            <a:endParaRPr lang="en-US" dirty="0">
              <a:latin typeface="Amasis MT Pro" panose="020B0604020202020204" pitchFamily="18" charset="0"/>
            </a:endParaRPr>
          </a:p>
          <a:p>
            <a:pPr>
              <a:spcBef>
                <a:spcPts val="600"/>
              </a:spcBef>
            </a:pPr>
            <a:r>
              <a:rPr lang="en-US" b="1" dirty="0">
                <a:latin typeface="Amasis MT Pro" panose="020B0604020202020204" pitchFamily="18" charset="0"/>
              </a:rPr>
              <a:t>Live presentation</a:t>
            </a:r>
            <a:r>
              <a:rPr lang="en-US" dirty="0">
                <a:latin typeface="Amasis MT Pro" panose="020B0604020202020204" pitchFamily="18" charset="0"/>
              </a:rPr>
              <a:t>. Not a controlled environment and some contents may be inappropriate for some users.</a:t>
            </a:r>
          </a:p>
          <a:p>
            <a:pPr>
              <a:spcBef>
                <a:spcPts val="600"/>
              </a:spcBef>
            </a:pPr>
            <a:endParaRPr lang="en-US" dirty="0">
              <a:latin typeface="Amasis MT Pro" panose="020B0604020202020204" pitchFamily="18" charset="0"/>
            </a:endParaRPr>
          </a:p>
          <a:p>
            <a:pPr>
              <a:spcBef>
                <a:spcPts val="600"/>
              </a:spcBef>
            </a:pPr>
            <a:r>
              <a:rPr lang="en-US" b="1" dirty="0">
                <a:latin typeface="Amasis MT Pro" panose="020B0604020202020204" pitchFamily="18" charset="0"/>
              </a:rPr>
              <a:t>I accept no responsibility </a:t>
            </a:r>
            <a:r>
              <a:rPr lang="en-US" dirty="0">
                <a:latin typeface="Amasis MT Pro" panose="020B0604020202020204" pitchFamily="18" charset="0"/>
              </a:rPr>
              <a:t>in any kind for the use, misuse, downloading, viewing in whatever way the links in this presentation.</a:t>
            </a:r>
          </a:p>
          <a:p>
            <a:pPr>
              <a:spcBef>
                <a:spcPts val="600"/>
              </a:spcBef>
            </a:pPr>
            <a:endParaRPr lang="en-US" dirty="0">
              <a:latin typeface="Amasis MT Pro" panose="020B0604020202020204" pitchFamily="18" charset="0"/>
            </a:endParaRPr>
          </a:p>
          <a:p>
            <a:pPr>
              <a:spcBef>
                <a:spcPts val="600"/>
              </a:spcBef>
            </a:pPr>
            <a:r>
              <a:rPr lang="en-US" cap="none" dirty="0">
                <a:latin typeface="Amasis MT Pro" panose="020B0604020202020204" pitchFamily="18" charset="0"/>
              </a:rPr>
              <a:t>This presentation is not related to my work or employer.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BB836F64-0E6E-DC2E-1AAA-A81C61462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2062975"/>
            <a:ext cx="2754575" cy="37016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141AE-6C1C-9688-80DB-92B54D00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109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5777-9950-41FF-C4F1-DCFAF627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  <a:br>
              <a:rPr lang="en-US" dirty="0"/>
            </a:br>
            <a:r>
              <a:rPr lang="en-US" dirty="0"/>
              <a:t>	Avoid illegal activities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3405-B50D-8DD1-06B0-90D32A15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Amasis MT Pro" panose="020B0604020202020204" pitchFamily="18" charset="0"/>
              </a:rPr>
              <a:t>Some links, websites, software or other items listed may or </a:t>
            </a:r>
            <a:r>
              <a:rPr lang="en-US" b="1" dirty="0">
                <a:latin typeface="Amasis MT Pro" panose="020B0604020202020204" pitchFamily="18" charset="0"/>
              </a:rPr>
              <a:t>may not be legal</a:t>
            </a:r>
            <a:r>
              <a:rPr lang="en-US" dirty="0">
                <a:latin typeface="Amasis MT Pro" panose="020B0604020202020204" pitchFamily="18" charset="0"/>
              </a:rPr>
              <a:t>, illegal, a felony, misdemeanor, or worse, in your country.</a:t>
            </a:r>
          </a:p>
          <a:p>
            <a:pPr marL="0" indent="0">
              <a:spcBef>
                <a:spcPts val="600"/>
              </a:spcBef>
              <a:buNone/>
            </a:pPr>
            <a:endParaRPr lang="en-US" sz="1000" dirty="0">
              <a:latin typeface="Amasis MT Pro" panose="020B0604020202020204" pitchFamily="18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Amasis MT Pro" panose="020B0604020202020204" pitchFamily="18" charset="0"/>
              </a:rPr>
              <a:t>Please make sure that you are </a:t>
            </a:r>
            <a:r>
              <a:rPr lang="en-US" b="1" dirty="0">
                <a:latin typeface="Amasis MT Pro" panose="020B0604020202020204" pitchFamily="18" charset="0"/>
              </a:rPr>
              <a:t>allowed</a:t>
            </a:r>
            <a:r>
              <a:rPr lang="en-US" dirty="0">
                <a:latin typeface="Amasis MT Pro" panose="020B0604020202020204" pitchFamily="18" charset="0"/>
              </a:rPr>
              <a:t> to browse the websites, download links and software </a:t>
            </a:r>
            <a:r>
              <a:rPr lang="en-US" b="1" dirty="0">
                <a:latin typeface="Amasis MT Pro" panose="020B0604020202020204" pitchFamily="18" charset="0"/>
              </a:rPr>
              <a:t>BEFORE USING</a:t>
            </a:r>
            <a:r>
              <a:rPr lang="en-US" dirty="0">
                <a:latin typeface="Amasis MT Pro" panose="020B0604020202020204" pitchFamily="18" charset="0"/>
              </a:rPr>
              <a:t>!</a:t>
            </a:r>
          </a:p>
          <a:p>
            <a:pPr marL="0" indent="0">
              <a:spcBef>
                <a:spcPts val="600"/>
              </a:spcBef>
              <a:buNone/>
            </a:pPr>
            <a:endParaRPr lang="en-US" sz="1000" dirty="0">
              <a:latin typeface="Amasis MT Pro" panose="020B0604020202020204" pitchFamily="18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Amasis MT Pro" panose="020B0604020202020204" pitchFamily="18" charset="0"/>
              </a:rPr>
              <a:t>Ignorance about laws or rules is </a:t>
            </a:r>
            <a:r>
              <a:rPr lang="en-US" b="1" dirty="0">
                <a:latin typeface="Amasis MT Pro" panose="020B0604020202020204" pitchFamily="18" charset="0"/>
              </a:rPr>
              <a:t>no excuse</a:t>
            </a:r>
            <a:r>
              <a:rPr lang="en-US" dirty="0">
                <a:latin typeface="Amasis MT Pro" panose="020B0604020202020204" pitchFamily="18" charset="0"/>
              </a:rPr>
              <a:t> for illegal activities or wrongdoing.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Amasis MT Pro" panose="020B0604020202020204" pitchFamily="18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Amasis MT Pro" panose="020B0604020202020204" pitchFamily="18" charset="0"/>
              </a:rPr>
              <a:t>Illegal activities may get you in </a:t>
            </a:r>
            <a:r>
              <a:rPr lang="en-US" b="1" dirty="0">
                <a:latin typeface="Amasis MT Pro" panose="020B0604020202020204" pitchFamily="18" charset="0"/>
              </a:rPr>
              <a:t>trouble or arrested</a:t>
            </a:r>
            <a:r>
              <a:rPr lang="en-US" dirty="0">
                <a:latin typeface="Amasis MT Pro" panose="020B0604020202020204" pitchFamily="18" charset="0"/>
              </a:rPr>
              <a:t>.</a:t>
            </a:r>
          </a:p>
          <a:p>
            <a:pPr>
              <a:spcBef>
                <a:spcPts val="600"/>
              </a:spcBef>
            </a:pPr>
            <a:endParaRPr lang="en-US" dirty="0">
              <a:latin typeface="Amasis MT Pro" panose="020B0604020202020204" pitchFamily="18" charset="0"/>
            </a:endParaRPr>
          </a:p>
          <a:p>
            <a:pPr>
              <a:spcBef>
                <a:spcPts val="600"/>
              </a:spcBef>
            </a:pPr>
            <a:r>
              <a:rPr lang="en-US" b="1" u="sng" dirty="0">
                <a:latin typeface="Amasis MT Pro" panose="020B0604020202020204" pitchFamily="18" charset="0"/>
              </a:rPr>
              <a:t>Always check what is legal, and what laws apply</a:t>
            </a:r>
            <a:r>
              <a:rPr lang="en-US" dirty="0">
                <a:latin typeface="Amasis MT Pro" panose="020B0604020202020204" pitchFamily="18" charset="0"/>
              </a:rPr>
              <a:t>.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BB836F64-0E6E-DC2E-1AAA-A81C61462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2062975"/>
            <a:ext cx="2754575" cy="37016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2853B-FB02-BF3A-EB39-86B7BB88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727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5777-9950-41FF-C4F1-DCFAF627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</a:t>
            </a:r>
            <a:br>
              <a:rPr lang="en-US" dirty="0"/>
            </a:br>
            <a:r>
              <a:rPr lang="en-US" dirty="0"/>
              <a:t>	Portuguese Law and Organizations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3405-B50D-8DD1-06B0-90D32A15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masis MT Pro" panose="02040504050005020304" pitchFamily="18" charset="0"/>
              </a:rPr>
              <a:t>Laws</a:t>
            </a:r>
          </a:p>
          <a:p>
            <a:pPr lvl="1"/>
            <a:r>
              <a:rPr lang="en-US" dirty="0">
                <a:latin typeface="Amasis MT Pro" panose="02040504050005020304" pitchFamily="18" charset="0"/>
              </a:rPr>
              <a:t>Diário República Eletrónico (</a:t>
            </a:r>
            <a:r>
              <a:rPr lang="en-US" dirty="0">
                <a:latin typeface="Amasis MT Pro" panose="02040504050005020304" pitchFamily="18" charset="0"/>
                <a:hlinkClick r:id="rId2"/>
              </a:rPr>
              <a:t>link</a:t>
            </a:r>
            <a:r>
              <a:rPr lang="en-US" dirty="0">
                <a:latin typeface="Amasis MT Pro" panose="02040504050005020304" pitchFamily="18" charset="0"/>
              </a:rPr>
              <a:t>)</a:t>
            </a:r>
          </a:p>
          <a:p>
            <a:pPr lvl="1"/>
            <a:r>
              <a:rPr lang="en-US" dirty="0">
                <a:latin typeface="Amasis MT Pro" panose="02040504050005020304" pitchFamily="18" charset="0"/>
              </a:rPr>
              <a:t>ANACOM (</a:t>
            </a:r>
            <a:r>
              <a:rPr lang="en-US" dirty="0">
                <a:latin typeface="Amasis MT Pro" panose="02040504050005020304" pitchFamily="18" charset="0"/>
                <a:hlinkClick r:id="rId3"/>
              </a:rPr>
              <a:t>link</a:t>
            </a:r>
            <a:r>
              <a:rPr lang="en-US" dirty="0">
                <a:latin typeface="Amasis MT Pro" panose="02040504050005020304" pitchFamily="18" charset="0"/>
              </a:rPr>
              <a:t>)</a:t>
            </a:r>
          </a:p>
          <a:p>
            <a:r>
              <a:rPr lang="pt-PT" dirty="0">
                <a:latin typeface="Amasis MT Pro" panose="02040504050005020304" pitchFamily="18" charset="0"/>
              </a:rPr>
              <a:t>Organizations</a:t>
            </a:r>
          </a:p>
          <a:p>
            <a:pPr lvl="1"/>
            <a:r>
              <a:rPr lang="pt-PT" dirty="0">
                <a:latin typeface="Amasis MT Pro" panose="02040504050005020304" pitchFamily="18" charset="0"/>
              </a:rPr>
              <a:t>CNCS – Centro Nacional de Cibersegurança (</a:t>
            </a:r>
            <a:r>
              <a:rPr lang="pt-PT" dirty="0">
                <a:latin typeface="Amasis MT Pro" panose="02040504050005020304" pitchFamily="18" charset="0"/>
                <a:hlinkClick r:id="rId4"/>
              </a:rPr>
              <a:t>link</a:t>
            </a:r>
            <a:r>
              <a:rPr lang="pt-PT" dirty="0">
                <a:latin typeface="Amasis MT Pro" panose="02040504050005020304" pitchFamily="18" charset="0"/>
              </a:rPr>
              <a:t>)</a:t>
            </a:r>
          </a:p>
          <a:p>
            <a:pPr lvl="2"/>
            <a:r>
              <a:rPr lang="en-US" sz="1600" dirty="0">
                <a:latin typeface="Amasis MT Pro" panose="02040504050005020304" pitchFamily="18" charset="0"/>
              </a:rPr>
              <a:t>Incident Notification (</a:t>
            </a:r>
            <a:r>
              <a:rPr lang="en-US" sz="1600" dirty="0">
                <a:latin typeface="Amasis MT Pro" panose="02040504050005020304" pitchFamily="18" charset="0"/>
                <a:hlinkClick r:id="rId5"/>
              </a:rPr>
              <a:t>link</a:t>
            </a:r>
            <a:r>
              <a:rPr lang="en-US" sz="1600" dirty="0">
                <a:latin typeface="Amasis MT Pro" panose="02040504050005020304" pitchFamily="18" charset="0"/>
              </a:rPr>
              <a:t>)</a:t>
            </a:r>
          </a:p>
          <a:p>
            <a:pPr lvl="2"/>
            <a:r>
              <a:rPr lang="en-US" sz="1600" dirty="0">
                <a:latin typeface="Amasis MT Pro" panose="02040504050005020304" pitchFamily="18" charset="0"/>
              </a:rPr>
              <a:t>CERT.PT (</a:t>
            </a:r>
            <a:r>
              <a:rPr lang="en-US" sz="1600" dirty="0">
                <a:latin typeface="Amasis MT Pro" panose="02040504050005020304" pitchFamily="18" charset="0"/>
                <a:hlinkClick r:id="rId6"/>
              </a:rPr>
              <a:t>link</a:t>
            </a:r>
            <a:r>
              <a:rPr lang="en-US" sz="1600" dirty="0">
                <a:latin typeface="Amasis MT Pro" panose="02040504050005020304" pitchFamily="18" charset="0"/>
              </a:rPr>
              <a:t>)</a:t>
            </a:r>
          </a:p>
          <a:p>
            <a:pPr lvl="1"/>
            <a:r>
              <a:rPr lang="pt-PT" dirty="0">
                <a:latin typeface="Amasis MT Pro" panose="02040504050005020304" pitchFamily="18" charset="0"/>
              </a:rPr>
              <a:t>Unidade Nacional de Combate ao Cibercrime e à Criminalidade Tecnológica (UNC3T) (</a:t>
            </a:r>
            <a:r>
              <a:rPr lang="pt-PT" dirty="0">
                <a:latin typeface="Amasis MT Pro" panose="02040504050005020304" pitchFamily="18" charset="0"/>
                <a:hlinkClick r:id="rId7"/>
              </a:rPr>
              <a:t>link</a:t>
            </a:r>
            <a:r>
              <a:rPr lang="pt-PT" dirty="0">
                <a:latin typeface="Amasis MT Pro" panose="02040504050005020304" pitchFamily="18" charset="0"/>
              </a:rPr>
              <a:t>)</a:t>
            </a:r>
            <a:endParaRPr lang="en-US" dirty="0">
              <a:latin typeface="Amasis MT Pro" panose="02040504050005020304" pitchFamily="18" charset="0"/>
            </a:endParaRPr>
          </a:p>
          <a:p>
            <a:pPr lvl="1"/>
            <a:r>
              <a:rPr lang="pt-PT" dirty="0">
                <a:latin typeface="Amasis MT Pro" panose="02040504050005020304" pitchFamily="18" charset="0"/>
              </a:rPr>
              <a:t>Ministério Público (</a:t>
            </a:r>
            <a:r>
              <a:rPr lang="pt-PT" dirty="0">
                <a:latin typeface="Amasis MT Pro" panose="02040504050005020304" pitchFamily="18" charset="0"/>
                <a:hlinkClick r:id="rId8"/>
              </a:rPr>
              <a:t>link</a:t>
            </a:r>
            <a:r>
              <a:rPr lang="pt-PT" dirty="0">
                <a:latin typeface="Amasis MT Pro" panose="02040504050005020304" pitchFamily="18" charset="0"/>
              </a:rPr>
              <a:t>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4384FA8-8685-4406-B5DD-8FCF984B6211}"/>
              </a:ext>
            </a:extLst>
          </p:cNvPr>
          <p:cNvSpPr/>
          <p:nvPr/>
        </p:nvSpPr>
        <p:spPr>
          <a:xfrm>
            <a:off x="4450080" y="2664822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EB94A28-57AE-4289-94FF-5B68D4746609}"/>
              </a:ext>
            </a:extLst>
          </p:cNvPr>
          <p:cNvSpPr/>
          <p:nvPr/>
        </p:nvSpPr>
        <p:spPr>
          <a:xfrm>
            <a:off x="2917998" y="304364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FBED2F7-70CF-4222-B48C-64B343580710}"/>
              </a:ext>
            </a:extLst>
          </p:cNvPr>
          <p:cNvSpPr/>
          <p:nvPr/>
        </p:nvSpPr>
        <p:spPr>
          <a:xfrm>
            <a:off x="5856515" y="3809999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8AF0BFC-C782-467D-919F-DCA527CB3C45}"/>
              </a:ext>
            </a:extLst>
          </p:cNvPr>
          <p:cNvSpPr/>
          <p:nvPr/>
        </p:nvSpPr>
        <p:spPr>
          <a:xfrm>
            <a:off x="4275909" y="417892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C7A1C52-2C1F-4E8E-96AC-67D36A5B2CF0}"/>
              </a:ext>
            </a:extLst>
          </p:cNvPr>
          <p:cNvSpPr/>
          <p:nvPr/>
        </p:nvSpPr>
        <p:spPr>
          <a:xfrm>
            <a:off x="3266340" y="454250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FFF1755-EB09-45FE-AF41-2F54B57ABD08}"/>
              </a:ext>
            </a:extLst>
          </p:cNvPr>
          <p:cNvSpPr/>
          <p:nvPr/>
        </p:nvSpPr>
        <p:spPr>
          <a:xfrm>
            <a:off x="3640807" y="554300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2F13513-1E4E-4733-A91C-C9CB00322C9A}"/>
              </a:ext>
            </a:extLst>
          </p:cNvPr>
          <p:cNvSpPr/>
          <p:nvPr/>
        </p:nvSpPr>
        <p:spPr>
          <a:xfrm>
            <a:off x="2024743" y="517724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58252AA-F9E0-07C9-197B-B5D04BC2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883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53DF-E08B-5139-444F-F7A34D2A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Search, and then search again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D1544-9FB1-0115-CB55-678A77ADC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6B391-637B-1A56-8237-13CD97E0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482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  <a:br>
              <a:rPr lang="en-US" dirty="0"/>
            </a:br>
            <a:r>
              <a:rPr lang="en-US" dirty="0"/>
              <a:t>	Let’s OSINT me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Amasis MT Pro" panose="020B0604020202020204" pitchFamily="18" charset="0"/>
              </a:rPr>
              <a:t>Just got a name</a:t>
            </a:r>
          </a:p>
          <a:p>
            <a:pPr lvl="1"/>
            <a:r>
              <a:rPr lang="en-US" cap="none" dirty="0">
                <a:latin typeface="Amasis MT Pro" panose="020B0604020202020204" pitchFamily="18" charset="0"/>
              </a:rPr>
              <a:t>Pedro António Oliveira Vieira </a:t>
            </a:r>
          </a:p>
          <a:p>
            <a:r>
              <a:rPr lang="en-US" dirty="0">
                <a:latin typeface="Amasis MT Pro" panose="020B0604020202020204" pitchFamily="18" charset="0"/>
              </a:rPr>
              <a:t>Google (</a:t>
            </a:r>
            <a:r>
              <a:rPr lang="en-US" dirty="0">
                <a:latin typeface="Amasis MT Pro" panose="020B0604020202020204" pitchFamily="18" charset="0"/>
                <a:hlinkClick r:id="rId3"/>
              </a:rPr>
              <a:t>link</a:t>
            </a:r>
            <a:r>
              <a:rPr lang="en-US" dirty="0">
                <a:latin typeface="Amasis MT Pro" panose="020B0604020202020204" pitchFamily="18" charset="0"/>
              </a:rPr>
              <a:t>)</a:t>
            </a:r>
          </a:p>
          <a:p>
            <a:r>
              <a:rPr lang="en-US" dirty="0">
                <a:latin typeface="Amasis MT Pro" panose="020B0604020202020204" pitchFamily="18" charset="0"/>
              </a:rPr>
              <a:t>Google “Improved Search” (</a:t>
            </a:r>
            <a:r>
              <a:rPr lang="en-US" dirty="0">
                <a:latin typeface="Amasis MT Pro" panose="020B0604020202020204" pitchFamily="18" charset="0"/>
                <a:hlinkClick r:id="rId4"/>
              </a:rPr>
              <a:t>link</a:t>
            </a:r>
            <a:r>
              <a:rPr lang="en-US" dirty="0">
                <a:latin typeface="Amasis MT Pro" panose="020B0604020202020204" pitchFamily="18" charset="0"/>
              </a:rPr>
              <a:t>)</a:t>
            </a:r>
          </a:p>
          <a:p>
            <a:r>
              <a:rPr lang="en-US" dirty="0">
                <a:latin typeface="Amasis MT Pro" panose="020B0604020202020204" pitchFamily="18" charset="0"/>
              </a:rPr>
              <a:t>Google “Improved Search” (</a:t>
            </a:r>
            <a:r>
              <a:rPr lang="en-US" dirty="0">
                <a:latin typeface="Amasis MT Pro" panose="020B0604020202020204" pitchFamily="18" charset="0"/>
                <a:hlinkClick r:id="rId5"/>
              </a:rPr>
              <a:t>link</a:t>
            </a:r>
            <a:r>
              <a:rPr lang="en-US" dirty="0">
                <a:latin typeface="Amasis MT Pro" panose="020B0604020202020204" pitchFamily="18" charset="0"/>
              </a:rPr>
              <a:t>)</a:t>
            </a:r>
          </a:p>
          <a:p>
            <a:r>
              <a:rPr lang="en-US" cap="none" dirty="0">
                <a:latin typeface="Amasis MT Pro" panose="020B0604020202020204" pitchFamily="18" charset="0"/>
              </a:rPr>
              <a:t>LinkedIn (</a:t>
            </a:r>
            <a:r>
              <a:rPr lang="en-US" cap="none" dirty="0">
                <a:latin typeface="Amasis MT Pro" panose="020B0604020202020204" pitchFamily="18" charset="0"/>
                <a:hlinkClick r:id="rId6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Public profile was showing way too much</a:t>
            </a:r>
            <a:endParaRPr lang="en-US" cap="none" dirty="0">
              <a:latin typeface="Amasis MT Pro" panose="020B0604020202020204" pitchFamily="18" charset="0"/>
            </a:endParaRPr>
          </a:p>
          <a:p>
            <a:endParaRPr lang="en-US" cap="none" dirty="0">
              <a:latin typeface="Amasis MT Pro" panose="020B0604020202020204" pitchFamily="18" charset="0"/>
            </a:endParaRPr>
          </a:p>
          <a:p>
            <a:r>
              <a:rPr lang="en-US" cap="none" dirty="0">
                <a:latin typeface="Amasis MT Pro" panose="020B0604020202020204" pitchFamily="18" charset="0"/>
              </a:rPr>
              <a:t>Certified</a:t>
            </a:r>
            <a:r>
              <a:rPr lang="en-US" dirty="0">
                <a:latin typeface="Amasis MT Pro" panose="020B0604020202020204" pitchFamily="18" charset="0"/>
              </a:rPr>
              <a:t> </a:t>
            </a:r>
            <a:r>
              <a:rPr lang="en-US" b="1" u="sng" cap="none" dirty="0">
                <a:latin typeface="Amasis MT Pro" panose="020B0604020202020204" pitchFamily="18" charset="0"/>
              </a:rPr>
              <a:t>Ethical</a:t>
            </a:r>
            <a:r>
              <a:rPr lang="en-US" cap="none" dirty="0">
                <a:latin typeface="Amasis MT Pro" panose="020B0604020202020204" pitchFamily="18" charset="0"/>
              </a:rPr>
              <a:t> Hacker (</a:t>
            </a:r>
            <a:r>
              <a:rPr lang="en-US" cap="none" dirty="0">
                <a:latin typeface="Amasis MT Pro" panose="020B0604020202020204" pitchFamily="18" charset="0"/>
                <a:hlinkClick r:id="rId7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pPr marL="0" indent="0">
              <a:buNone/>
            </a:pPr>
            <a:endParaRPr lang="pt-PT" cap="none" dirty="0">
              <a:latin typeface="Amasis MT Pro" panose="020B0604020202020204" pitchFamily="18" charset="0"/>
            </a:endParaRPr>
          </a:p>
        </p:txBody>
      </p:sp>
      <p:pic>
        <p:nvPicPr>
          <p:cNvPr id="7" name="Picture 6" descr="A person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76D9A650-7D6D-D8C5-DEB1-C584D88C37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85" y="2160589"/>
            <a:ext cx="2143033" cy="359242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E2CCBCC-3FE3-4A26-A9B8-3EB642D56364}"/>
              </a:ext>
            </a:extLst>
          </p:cNvPr>
          <p:cNvSpPr/>
          <p:nvPr/>
        </p:nvSpPr>
        <p:spPr>
          <a:xfrm>
            <a:off x="2438400" y="3047999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2DCEAD1-6667-4563-9B30-3B6EF3C80DD7}"/>
              </a:ext>
            </a:extLst>
          </p:cNvPr>
          <p:cNvSpPr/>
          <p:nvPr/>
        </p:nvSpPr>
        <p:spPr>
          <a:xfrm>
            <a:off x="4345577" y="342900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48165D-2C04-4F60-8AEC-CF11BB2A10F2}"/>
              </a:ext>
            </a:extLst>
          </p:cNvPr>
          <p:cNvSpPr/>
          <p:nvPr/>
        </p:nvSpPr>
        <p:spPr>
          <a:xfrm>
            <a:off x="4345577" y="3833361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70445BA-7C14-4364-B121-275B5F025BC0}"/>
              </a:ext>
            </a:extLst>
          </p:cNvPr>
          <p:cNvSpPr/>
          <p:nvPr/>
        </p:nvSpPr>
        <p:spPr>
          <a:xfrm>
            <a:off x="2612571" y="422365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BDDB120-0B92-46E6-A409-709C450E8C14}"/>
              </a:ext>
            </a:extLst>
          </p:cNvPr>
          <p:cNvSpPr/>
          <p:nvPr/>
        </p:nvSpPr>
        <p:spPr>
          <a:xfrm>
            <a:off x="4171406" y="5412772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FCAD3-250C-11F7-F363-006870A1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7279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</a:t>
            </a:r>
            <a:r>
              <a:rPr lang="en-US" b="1" u="sng" dirty="0"/>
              <a:t>YOU</a:t>
            </a:r>
            <a:br>
              <a:rPr lang="en-US" dirty="0"/>
            </a:br>
            <a:r>
              <a:rPr lang="en-US" dirty="0"/>
              <a:t>	</a:t>
            </a:r>
            <a:r>
              <a:rPr lang="en-US" u="sng" dirty="0"/>
              <a:t>Search yourself</a:t>
            </a:r>
            <a:endParaRPr lang="pt-PT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cap="none" dirty="0">
                <a:latin typeface="Amasis MT Pro" panose="020B0604020202020204" pitchFamily="18" charset="0"/>
              </a:rPr>
              <a:t>Search your name on Google and analyze the results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As you saw the search can be improved</a:t>
            </a:r>
          </a:p>
          <a:p>
            <a:pPr marL="0" indent="0">
              <a:buNone/>
            </a:pPr>
            <a:endParaRPr lang="en-US" sz="1100" cap="none" dirty="0">
              <a:latin typeface="Amasis MT Pro" panose="020B0604020202020204" pitchFamily="18" charset="0"/>
            </a:endParaRPr>
          </a:p>
          <a:p>
            <a:r>
              <a:rPr lang="en-US" cap="none" dirty="0">
                <a:latin typeface="Amasis MT Pro" panose="020B0604020202020204" pitchFamily="18" charset="0"/>
              </a:rPr>
              <a:t>Some results can/will include: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Family and Friends</a:t>
            </a:r>
          </a:p>
          <a:p>
            <a:pPr lvl="1"/>
            <a:r>
              <a:rPr lang="en-US" cap="none" dirty="0">
                <a:latin typeface="Amasis MT Pro" panose="020B0604020202020204" pitchFamily="18" charset="0"/>
              </a:rPr>
              <a:t>Work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School grades</a:t>
            </a:r>
          </a:p>
          <a:p>
            <a:pPr lvl="1"/>
            <a:r>
              <a:rPr lang="en-US" cap="none" dirty="0">
                <a:latin typeface="Amasis MT Pro" panose="020B0604020202020204" pitchFamily="18" charset="0"/>
              </a:rPr>
              <a:t>BI - Identity Card Number (yes)</a:t>
            </a:r>
          </a:p>
          <a:p>
            <a:pPr lvl="1"/>
            <a:r>
              <a:rPr lang="en-US" cap="none" dirty="0">
                <a:latin typeface="Amasis MT Pro" panose="020B0604020202020204" pitchFamily="18" charset="0"/>
              </a:rPr>
              <a:t>NIF – Tax Identification Number</a:t>
            </a:r>
          </a:p>
          <a:p>
            <a:endParaRPr lang="en-US" sz="1100" dirty="0">
              <a:latin typeface="Amasis MT Pro" panose="020B0604020202020204" pitchFamily="18" charset="0"/>
            </a:endParaRPr>
          </a:p>
          <a:p>
            <a:r>
              <a:rPr lang="en-US" cap="none" dirty="0">
                <a:latin typeface="Amasis MT Pro" panose="020B0604020202020204" pitchFamily="18" charset="0"/>
              </a:rPr>
              <a:t>That is typically information to </a:t>
            </a:r>
            <a:r>
              <a:rPr lang="en-US" b="1" cap="none" dirty="0">
                <a:latin typeface="Amasis MT Pro" panose="020B0604020202020204" pitchFamily="18" charset="0"/>
              </a:rPr>
              <a:t>verify </a:t>
            </a:r>
            <a:r>
              <a:rPr lang="en-US" b="1" dirty="0">
                <a:latin typeface="Amasis MT Pro" panose="020B0604020202020204" pitchFamily="18" charset="0"/>
              </a:rPr>
              <a:t>your identity</a:t>
            </a:r>
            <a:r>
              <a:rPr lang="en-US" dirty="0">
                <a:latin typeface="Amasis MT Pro" panose="020B0604020202020204" pitchFamily="18" charset="0"/>
              </a:rPr>
              <a:t> over a phone call.</a:t>
            </a:r>
            <a:endParaRPr lang="en-US" cap="none" dirty="0">
              <a:latin typeface="Amasis MT Pro" panose="020B0604020202020204" pitchFamily="18" charset="0"/>
            </a:endParaRPr>
          </a:p>
          <a:p>
            <a:pPr marL="0" indent="0">
              <a:buNone/>
            </a:pPr>
            <a:endParaRPr lang="en-US" cap="none" dirty="0">
              <a:latin typeface="Amasis MT Pro" panose="020B0604020202020204" pitchFamily="18" charset="0"/>
            </a:endParaRPr>
          </a:p>
          <a:p>
            <a:endParaRPr lang="pt-PT" cap="none" dirty="0">
              <a:latin typeface="Amasis MT Pro" panose="020B0604020202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D0C86-5F63-724F-817A-D215F41A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12685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1820</Words>
  <Application>Microsoft Office PowerPoint</Application>
  <PresentationFormat>Widescreen</PresentationFormat>
  <Paragraphs>337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Amasis MT Pro</vt:lpstr>
      <vt:lpstr>Arial</vt:lpstr>
      <vt:lpstr>Calibri</vt:lpstr>
      <vt:lpstr>Trebuchet MS</vt:lpstr>
      <vt:lpstr>Wingdings 3</vt:lpstr>
      <vt:lpstr>Facet</vt:lpstr>
      <vt:lpstr>OSINT</vt:lpstr>
      <vt:lpstr>OSINT – Open-source intelligence  Digital Footprint</vt:lpstr>
      <vt:lpstr>Disclaimer &amp; Laws</vt:lpstr>
      <vt:lpstr>Disclaimer  Boring but necessary</vt:lpstr>
      <vt:lpstr>Disclaimer  Avoid illegal activities</vt:lpstr>
      <vt:lpstr>Laws  Portuguese Law and Organizations</vt:lpstr>
      <vt:lpstr>Search, and then search again</vt:lpstr>
      <vt:lpstr>Who Am I  Let’s OSINT me </vt:lpstr>
      <vt:lpstr>Who are YOU  Search yourself</vt:lpstr>
      <vt:lpstr>Search Engines   Internet is more than Google</vt:lpstr>
      <vt:lpstr>Google Dorks  Commonly used searches</vt:lpstr>
      <vt:lpstr>Search operators  Improve the search</vt:lpstr>
      <vt:lpstr>Search   Dork Examples – Pay slip</vt:lpstr>
      <vt:lpstr>Search   Dork Examples - Hacked</vt:lpstr>
      <vt:lpstr>Awareness</vt:lpstr>
      <vt:lpstr>Awareness  True stories – Healthy Meal</vt:lpstr>
      <vt:lpstr>Awareness  True stories – Quiet vacations</vt:lpstr>
      <vt:lpstr>Awareness  True stories – Store Credit</vt:lpstr>
      <vt:lpstr>Awareness  Life is hard</vt:lpstr>
      <vt:lpstr>Awareness   Browser F12</vt:lpstr>
      <vt:lpstr>OSINTing</vt:lpstr>
      <vt:lpstr>OSINT  Personal Information</vt:lpstr>
      <vt:lpstr>Deadly Social Media  The Final Hours of Pop Smoke</vt:lpstr>
      <vt:lpstr>OSINT  Tools &amp; more tools</vt:lpstr>
      <vt:lpstr>OSINT  Profiling</vt:lpstr>
      <vt:lpstr>OSINT  Profiling</vt:lpstr>
      <vt:lpstr>OSINT  Profiling - Professional</vt:lpstr>
      <vt:lpstr>OSINT PT</vt:lpstr>
      <vt:lpstr>OSINT  Portugal – Public contracts</vt:lpstr>
      <vt:lpstr>OSINT  Portugal – Vehicle Information</vt:lpstr>
      <vt:lpstr>OSINT  Portugal –Insurance Information</vt:lpstr>
      <vt:lpstr>OSINT  Portugal Specific</vt:lpstr>
      <vt:lpstr>Free to Share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OSINT</dc:title>
  <dc:creator>Pedro Vieira</dc:creator>
  <cp:lastModifiedBy>Vieira Pedro (XC/EVI XC/EQS)</cp:lastModifiedBy>
  <cp:revision>252</cp:revision>
  <cp:lastPrinted>2022-07-21T21:37:46Z</cp:lastPrinted>
  <dcterms:created xsi:type="dcterms:W3CDTF">2022-07-02T11:00:59Z</dcterms:created>
  <dcterms:modified xsi:type="dcterms:W3CDTF">2022-07-22T11:08:38Z</dcterms:modified>
</cp:coreProperties>
</file>