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notesMasterIdLst>
    <p:notesMasterId r:id="rId25"/>
  </p:notesMasterIdLst>
  <p:sldIdLst>
    <p:sldId id="391" r:id="rId2"/>
    <p:sldId id="392" r:id="rId3"/>
    <p:sldId id="393" r:id="rId4"/>
    <p:sldId id="397" r:id="rId5"/>
    <p:sldId id="472" r:id="rId6"/>
    <p:sldId id="372" r:id="rId7"/>
    <p:sldId id="441" r:id="rId8"/>
    <p:sldId id="475" r:id="rId9"/>
    <p:sldId id="487" r:id="rId10"/>
    <p:sldId id="490" r:id="rId11"/>
    <p:sldId id="486" r:id="rId12"/>
    <p:sldId id="485" r:id="rId13"/>
    <p:sldId id="491" r:id="rId14"/>
    <p:sldId id="488" r:id="rId15"/>
    <p:sldId id="417" r:id="rId16"/>
    <p:sldId id="418" r:id="rId17"/>
    <p:sldId id="419" r:id="rId18"/>
    <p:sldId id="421" r:id="rId19"/>
    <p:sldId id="422" r:id="rId20"/>
    <p:sldId id="477" r:id="rId21"/>
    <p:sldId id="478" r:id="rId22"/>
    <p:sldId id="480" r:id="rId23"/>
    <p:sldId id="492" r:id="rId24"/>
  </p:sldIdLst>
  <p:sldSz cx="12192000" cy="6858000"/>
  <p:notesSz cx="6858000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97" autoAdjust="0"/>
    <p:restoredTop sz="92009" autoAdjust="0"/>
  </p:normalViewPr>
  <p:slideViewPr>
    <p:cSldViewPr snapToGrid="0">
      <p:cViewPr varScale="1">
        <p:scale>
          <a:sx n="99" d="100"/>
          <a:sy n="99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805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805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6592EC6-5A83-49E7-90B3-C3A79E6C41BE}" type="datetimeFigureOut">
              <a:rPr lang="pt-PT" smtClean="0"/>
              <a:t>16/06/2024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77195"/>
            <a:ext cx="5486400" cy="390861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49E601C-C450-47E1-B990-E40DA3095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686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08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1680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https://raw.githubusercontent.com/pedroaovieira/osint/main/presentation/IMG_20190223_163027.jpg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4462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mmaraujo@dps.uminho.pt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004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https://www.linkedin.com/in/pedroaovieira/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9775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602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C499FD4-AB4B-8210-EDF2-9578E953AF0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B21FBB7-5F1C-24C7-5656-14BFDF3841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240257" y="0"/>
              <a:ext cx="3951743" cy="6858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A21CD60-2BED-5388-90DE-E36189584C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66750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876" y="2404534"/>
            <a:ext cx="1014272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876" y="4050833"/>
            <a:ext cx="1014272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EF58E6-B404-B402-016A-1E2C3F38B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136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10163262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470400"/>
            <a:ext cx="10163263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5408BF-5CED-D3E5-BB7B-CE3414DAE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738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3" y="609600"/>
            <a:ext cx="990926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470400"/>
            <a:ext cx="10163263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9A246A-5F5A-DDA5-CC7F-2F9608DBE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5144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10163262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16326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0FAA7E-5361-8156-6C12-A093C7358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828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877" y="609600"/>
            <a:ext cx="10142718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10163263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16326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6C4A0E-0168-8DF7-1DE9-55E6AA52E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1457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10154796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10163263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16326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76C86F-A5B1-68E0-58EB-DC7243243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129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AB5C7F-8CBB-C28D-6E86-6C115C6C5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177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5855" y="609600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4" y="609600"/>
            <a:ext cx="8698019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BEE4F4-5ED3-23A1-506D-F6945067D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240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1026"/>
            <a:ext cx="10163264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718631"/>
            <a:ext cx="10173848" cy="43227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D1C4197-5724-A41C-7EED-7B42BC0E2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75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00867"/>
            <a:ext cx="10163263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10163262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87C26E-E97F-5661-794A-402779A8F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486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51853"/>
            <a:ext cx="4963302" cy="4537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6ABE86-C800-AE13-E4EC-F907455F05E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77296" y="1651853"/>
            <a:ext cx="4963302" cy="45379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87B2801-5D3E-53CF-89E9-FBD6335F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1026"/>
            <a:ext cx="10163264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13D689F-5B51-8A65-6F6A-98711717A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397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876" y="1588103"/>
            <a:ext cx="496330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275430"/>
            <a:ext cx="4963302" cy="389677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9323F77-B66E-83E7-CDA5-B50BB7D12AC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77296" y="1588103"/>
            <a:ext cx="496330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D61D1A-F49E-BDAB-8D3A-FFC481A545F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877296" y="2275430"/>
            <a:ext cx="4963302" cy="389677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6C64A7-2FEE-E49F-F5D5-FBB031371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70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67FD1BB-285C-1191-4BC2-239F723B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156238"/>
            <a:ext cx="10163264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B0AC2EE-A1C9-08D3-8659-77023D34B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406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4FB1A2-B6C4-170E-D395-78D4E693E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36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577" y="511281"/>
            <a:ext cx="6025822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8649EE-5D44-51CD-9CE5-F62E76F38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041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1016326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3" y="609600"/>
            <a:ext cx="10163263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1016326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7DE395-AE63-488C-F1C5-9806010CB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598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92DE4015-80EE-5988-AD4A-2C33C84EA32A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4349C0F-BB65-C8F8-9C1D-56CE4D79DA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8240257" y="0"/>
              <a:ext cx="3951743" cy="6858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25160B0-ADDD-641D-48CE-D3FD998E9E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0" y="0"/>
              <a:ext cx="666750" cy="6858000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750" y="156238"/>
            <a:ext cx="1016326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750" y="1633277"/>
            <a:ext cx="10173848" cy="4408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179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" TargetMode="External"/><Relationship Id="rId2" Type="http://schemas.openxmlformats.org/officeDocument/2006/relationships/hyperlink" Target="https://www.google.com/maps/@41.5496561,-8.424113,3a,75y,95.44h,86.85t/data=!3m7!1e1!3m5!1s7-h9QS8N0PZKXBvEpkr66A!2e0!5s20240301T000000!7i16384!8i8192?entry=tt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merandomstuff1.wordpress.com/2019/02/08/geoguessr-the-top-tips-tricks-and-techniques/" TargetMode="External"/><Relationship Id="rId5" Type="http://schemas.openxmlformats.org/officeDocument/2006/relationships/hyperlink" Target="https://livingatlas.arcgis.com/wayback/#active=44710&amp;ext=-8.44504,41.55974,-8.43662,41.56350&amp;localChangesOnly=true" TargetMode="External"/><Relationship Id="rId4" Type="http://schemas.openxmlformats.org/officeDocument/2006/relationships/hyperlink" Target="https://overpass-turbo.eu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images/search?view=detailv2&amp;iss=sbi&amp;form=SBIIDP&amp;sbisrc=UrlPaste&amp;q=imgurl:https%3A%2F%2Fraw.githubusercontent.com%2Fpedroaovieira%2Fosint%2Fmain%2Fpresentation%2FIMG_20190223_163027.jpg&amp;idpbck=1&amp;selectedindex=0&amp;id=https%3A%2F%2Fraw.githubusercontent.com%2Fpedroaovieira%2Fosint%2Fmain%2Fpresentation%2FIMG_20190223_163027.jpg&amp;ccid=yhNta85p&amp;mediaurl=https%3A%2F%2Fraw.githubusercontent.com%2Fpedroaovieira%2Fosint%2Fmain%2Fpresentation%2FIMG_20190223_163027.jpg&amp;exph=624&amp;expw=832&amp;vt=2&amp;sim=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pt/search?q=40.989952N+7.395051W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perisolve.com/ca136d6bce69265187f5e8d7a11dbb53" TargetMode="External"/><Relationship Id="rId5" Type="http://schemas.openxmlformats.org/officeDocument/2006/relationships/hyperlink" Target="https://cleanup.pictures/" TargetMode="External"/><Relationship Id="rId4" Type="http://schemas.openxmlformats.org/officeDocument/2006/relationships/hyperlink" Target="https://www.google.pt/maps/place/Pelourinho+de+Penedono/@40.9895398,-7.393798,3a,75y,90t/data=!3m8!1e2!3m6!1sAF1QipNKcbkyPZqIR7UaTaPRMqhMgQcgw3PgP9K4d5Ap!2e10!3e12!6shttps:%2F%2Flh5.googleusercontent.com%2Fp%2FAF1QipNKcbkyPZqIR7UaTaPRMqhMgQcgw3PgP9K4d5Ap%3Dw114-h86-k-no!7i2048!8i1536!4m13!1m7!3m6!1s0x0:0xf575df79e29a8d1d!2zNDDCsDU5JzIzLjgiTiA3wrAyMyc0Mi4yIlc!3b1!8m2!3d40.989952!4d-7.395051!3m4!1s0xd3c9fabd77009a1:0x55f520d68ddf8bdb!8m2!3d40.9895398!4d-7.393798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haveibeenpwned.com/" TargetMode="External"/><Relationship Id="rId7" Type="http://schemas.openxmlformats.org/officeDocument/2006/relationships/hyperlink" Target="https://www.cncs.gov.pt/docs/rel-riscosconflitos2023-obcibercncs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cs.gov.pt/docs/rel-sociedade2023-observ-cncs-dig.pdf" TargetMode="External"/><Relationship Id="rId5" Type="http://schemas.openxmlformats.org/officeDocument/2006/relationships/hyperlink" Target="https://haveibeenpwned.com/DomainSearch" TargetMode="External"/><Relationship Id="rId4" Type="http://schemas.openxmlformats.org/officeDocument/2006/relationships/hyperlink" Target="https://haveibeenpwned.com/PwnedWebsites#TAPAirPortugal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www.shodan.io/search?query=contabilidade+port%3A445+country%3Ap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pen-source_intelligenc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edroaovieira/osint/" TargetMode="External"/><Relationship Id="rId3" Type="http://schemas.openxmlformats.org/officeDocument/2006/relationships/hyperlink" Target="https://www.google.pt/search?q=Pedro+Ant&#243;nio+Oliveira+Vieira" TargetMode="External"/><Relationship Id="rId7" Type="http://schemas.openxmlformats.org/officeDocument/2006/relationships/hyperlink" Target="https://www.eccouncil.org/ec-council-in-news/january-2022-ethical-hacking-leaderboar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pedroaovieira/" TargetMode="External"/><Relationship Id="rId5" Type="http://schemas.openxmlformats.org/officeDocument/2006/relationships/hyperlink" Target="https://www.google.pt/search?q=%22pedro+vieira%22+bosch" TargetMode="External"/><Relationship Id="rId4" Type="http://schemas.openxmlformats.org/officeDocument/2006/relationships/hyperlink" Target="https://www.google.pt/search?q=%22Pedro+Ant%C3%B3nio+Oliveira+Vieira%22" TargetMode="External"/><Relationship Id="rId9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po.pt/pesquisa/web/tudo?q=%22Pedro%20Vieira%22%20bosch#gsc.tab=0&amp;gsc.q=%22Pedro%20Vieira%22%20bosch&amp;gsc.page=1" TargetMode="External"/><Relationship Id="rId3" Type="http://schemas.openxmlformats.org/officeDocument/2006/relationships/hyperlink" Target="https://www.bing.com/search?q=%22pedro+vieira%22+bosch" TargetMode="External"/><Relationship Id="rId7" Type="http://schemas.openxmlformats.org/officeDocument/2006/relationships/hyperlink" Target="https://yandex.com/" TargetMode="External"/><Relationship Id="rId2" Type="http://schemas.openxmlformats.org/officeDocument/2006/relationships/hyperlink" Target="https://www.google.pt/search?q=%22pedro+vieira%22+bos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idu.com/" TargetMode="External"/><Relationship Id="rId5" Type="http://schemas.openxmlformats.org/officeDocument/2006/relationships/hyperlink" Target="https://duckduckgo.com/?va=n&amp;t=hs&amp;q=%22pedro+vieira%22+bosch&amp;ia=web" TargetMode="External"/><Relationship Id="rId4" Type="http://schemas.openxmlformats.org/officeDocument/2006/relationships/hyperlink" Target="https://www.yahoo.com/" TargetMode="External"/><Relationship Id="rId9" Type="http://schemas.openxmlformats.org/officeDocument/2006/relationships/hyperlink" Target="https://inteltechniques.com/workbook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4WZ_k0vUDM?feature=oembed" TargetMode="External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ibercrime.ministeriopublico.pt/" TargetMode="External"/><Relationship Id="rId3" Type="http://schemas.openxmlformats.org/officeDocument/2006/relationships/hyperlink" Target="https://www.anacom.pt/render.jsp?categoryId=345750" TargetMode="External"/><Relationship Id="rId7" Type="http://schemas.openxmlformats.org/officeDocument/2006/relationships/hyperlink" Target="https://www.policiajudiciaria.pt/unc3t/" TargetMode="External"/><Relationship Id="rId2" Type="http://schemas.openxmlformats.org/officeDocument/2006/relationships/hyperlink" Target="https://dre.pt/dre/detalhe/decreto-lei/65-2021-1686979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cs.gov.pt/pt/certpt/" TargetMode="External"/><Relationship Id="rId5" Type="http://schemas.openxmlformats.org/officeDocument/2006/relationships/hyperlink" Target="https://www.cncs.gov.pt/pt/notificacao-incidentes/" TargetMode="External"/><Relationship Id="rId4" Type="http://schemas.openxmlformats.org/officeDocument/2006/relationships/hyperlink" Target="https://www.cncs.gov.p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quivo.pt/page/search?q=%22Pedro+Ant%C3%B3nio+Oliveira+Vieira%22" TargetMode="External"/><Relationship Id="rId2" Type="http://schemas.openxmlformats.org/officeDocument/2006/relationships/hyperlink" Target="https://arquivo.p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.archive.org/web/20240000000000*/https:/www.portugal.gov.pt" TargetMode="External"/><Relationship Id="rId4" Type="http://schemas.openxmlformats.org/officeDocument/2006/relationships/hyperlink" Target="https://web.archive.org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tinder.com/@test" TargetMode="External"/><Relationship Id="rId3" Type="http://schemas.openxmlformats.org/officeDocument/2006/relationships/hyperlink" Target="https://sync.me/" TargetMode="External"/><Relationship Id="rId7" Type="http://schemas.openxmlformats.org/officeDocument/2006/relationships/hyperlink" Target="https://pt.linkedin.com/in/pedroaoviei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" TargetMode="External"/><Relationship Id="rId5" Type="http://schemas.openxmlformats.org/officeDocument/2006/relationships/hyperlink" Target="https://mail.google.com/" TargetMode="External"/><Relationship Id="rId4" Type="http://schemas.openxmlformats.org/officeDocument/2006/relationships/hyperlink" Target="https://whatsmyname.app/" TargetMode="External"/><Relationship Id="rId9" Type="http://schemas.openxmlformats.org/officeDocument/2006/relationships/hyperlink" Target="https://www.bing.com/images/search?view=detailv2&amp;iss=sbi&amp;form=SBIHMP&amp;sbisrc=UrlPaste&amp;q=imgurl:https%3A%2F%2Fraw.githubusercontent.com%2Fpedroaovieira%2Fosint%2Fmain%2Fpresentation%2FBing_Search.jpg&amp;idpbck=1&amp;selectedindex=0&amp;id=https%3A%2F%2Fraw.githubusercontent.com%2Fpedroaovieira%2Fosint%2Fmain%2Fpresentation%2FBing_Search.jpg&amp;ccid=mKvm7Pjt&amp;mediaurl=https%3A%2F%2Fraw.githubusercontent.com%2Fpedroaovieira%2Fosint%2Fmain%2Fpresentation%2FBing_Search.jpg&amp;exph=800&amp;expw=640&amp;vt=2&amp;sim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5763-6246-3A52-9369-18E2103BEBB0}"/>
              </a:ext>
            </a:extLst>
          </p:cNvPr>
          <p:cNvSpPr txBox="1">
            <a:spLocks/>
          </p:cNvSpPr>
          <p:nvPr/>
        </p:nvSpPr>
        <p:spPr>
          <a:xfrm>
            <a:off x="697876" y="2605849"/>
            <a:ext cx="10142722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dirty="0"/>
              <a:t>OSINT</a:t>
            </a:r>
            <a:br>
              <a:rPr lang="pt-BR" dirty="0"/>
            </a:br>
            <a:r>
              <a:rPr lang="en-US" sz="4000" dirty="0"/>
              <a:t>Beware your data is out there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7179AC6-2F68-9237-4C27-58205BF945E3}"/>
              </a:ext>
            </a:extLst>
          </p:cNvPr>
          <p:cNvSpPr txBox="1">
            <a:spLocks/>
          </p:cNvSpPr>
          <p:nvPr/>
        </p:nvSpPr>
        <p:spPr>
          <a:xfrm>
            <a:off x="697876" y="4252151"/>
            <a:ext cx="10142722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Open Identity Summit 2024 – 20/06/2024</a:t>
            </a:r>
          </a:p>
        </p:txBody>
      </p:sp>
    </p:spTree>
    <p:extLst>
      <p:ext uri="{BB962C8B-B14F-4D97-AF65-F5344CB8AC3E}">
        <p14:creationId xmlns:p14="http://schemas.microsoft.com/office/powerpoint/2010/main" val="106914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Never been there. Know it like the back of my hand.</a:t>
            </a:r>
          </a:p>
          <a:p>
            <a:endParaRPr lang="en-US" dirty="0"/>
          </a:p>
          <a:p>
            <a:r>
              <a:rPr lang="en-US" dirty="0"/>
              <a:t>Street view</a:t>
            </a:r>
          </a:p>
          <a:p>
            <a:pPr lvl="1"/>
            <a:r>
              <a:rPr lang="en-US" dirty="0"/>
              <a:t>Google Street View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Map/ Satellite view</a:t>
            </a:r>
          </a:p>
          <a:p>
            <a:pPr lvl="1"/>
            <a:r>
              <a:rPr lang="en-US" dirty="0"/>
              <a:t>Google Maps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Overpass Turbo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Wizard: </a:t>
            </a:r>
            <a:r>
              <a:rPr lang="en-US" dirty="0" err="1"/>
              <a:t>plant:source</a:t>
            </a:r>
            <a:r>
              <a:rPr lang="en-US" dirty="0"/>
              <a:t>=nuclear</a:t>
            </a:r>
          </a:p>
          <a:p>
            <a:pPr lvl="1"/>
            <a:r>
              <a:rPr lang="en-US" dirty="0"/>
              <a:t>World Imagery Wayback example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cap="none" dirty="0"/>
              <a:t>Tips, Tricks and Techniques (</a:t>
            </a:r>
            <a:r>
              <a:rPr lang="en-US" cap="none" dirty="0">
                <a:hlinkClick r:id="rId6"/>
              </a:rPr>
              <a:t>link</a:t>
            </a:r>
            <a:r>
              <a:rPr lang="en-US" cap="none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10</a:t>
            </a:fld>
            <a:endParaRPr lang="pt-PT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0256A5D-F535-FF54-FC6E-8F6B2D74F475}"/>
              </a:ext>
            </a:extLst>
          </p:cNvPr>
          <p:cNvSpPr/>
          <p:nvPr/>
        </p:nvSpPr>
        <p:spPr>
          <a:xfrm>
            <a:off x="3866455" y="290999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A39EC15-C6F7-2C48-97B8-378B8DFE7BF1}"/>
              </a:ext>
            </a:extLst>
          </p:cNvPr>
          <p:cNvSpPr/>
          <p:nvPr/>
        </p:nvSpPr>
        <p:spPr>
          <a:xfrm>
            <a:off x="4970082" y="489617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ABC790A-7755-7185-3C7B-7102D4B3D521}"/>
              </a:ext>
            </a:extLst>
          </p:cNvPr>
          <p:cNvSpPr/>
          <p:nvPr/>
        </p:nvSpPr>
        <p:spPr>
          <a:xfrm>
            <a:off x="3518113" y="435445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74425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E050-ACEC-F887-39E8-C6C2182C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Photos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37FF-EAE6-B104-7902-9E9BDCDA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Photo analysis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Date it was taken</a:t>
            </a:r>
          </a:p>
          <a:p>
            <a:pPr lvl="1"/>
            <a:r>
              <a:rPr lang="en-US" dirty="0"/>
              <a:t>Identifying elements in the photo</a:t>
            </a:r>
          </a:p>
          <a:p>
            <a:endParaRPr lang="en-US" dirty="0"/>
          </a:p>
          <a:p>
            <a:r>
              <a:rPr lang="en-US" dirty="0"/>
              <a:t>Image search</a:t>
            </a:r>
          </a:p>
          <a:p>
            <a:pPr lvl="1"/>
            <a:r>
              <a:rPr lang="en-US" dirty="0"/>
              <a:t>Identify the castle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D7F8A23-63A1-BD3F-AE1C-0CE004169C21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11</a:t>
            </a:fld>
            <a:endParaRPr lang="pt-PT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EA3DBC-7A39-D907-9253-AD032E629F64}"/>
              </a:ext>
            </a:extLst>
          </p:cNvPr>
          <p:cNvSpPr/>
          <p:nvPr/>
        </p:nvSpPr>
        <p:spPr>
          <a:xfrm>
            <a:off x="3814538" y="4534411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" name="Picture 9" descr="A stone castle on a hill&#10;&#10;Description automatically generated">
            <a:extLst>
              <a:ext uri="{FF2B5EF4-FFF2-40B4-BE49-F238E27FC236}">
                <a16:creationId xmlns:a16="http://schemas.microsoft.com/office/drawing/2014/main" id="{F9F9E0FB-583E-BB9E-3F59-50B03EB84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991" y="2000559"/>
            <a:ext cx="5244687" cy="39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E050-ACEC-F887-39E8-C6C2182C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Photos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37FF-EAE6-B104-7902-9E9BDCDA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picture is worth a thousand words.</a:t>
            </a:r>
          </a:p>
          <a:p>
            <a:endParaRPr lang="en-US" dirty="0"/>
          </a:p>
          <a:p>
            <a:r>
              <a:rPr lang="en-US" dirty="0"/>
              <a:t>File analysis</a:t>
            </a:r>
          </a:p>
          <a:p>
            <a:pPr lvl="1"/>
            <a:r>
              <a:rPr lang="en-US" dirty="0"/>
              <a:t>Metadata</a:t>
            </a:r>
          </a:p>
          <a:p>
            <a:pPr lvl="1"/>
            <a:r>
              <a:rPr lang="en-US" dirty="0"/>
              <a:t>GPS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Google Maps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Tools</a:t>
            </a:r>
          </a:p>
          <a:p>
            <a:pPr lvl="1"/>
            <a:r>
              <a:rPr lang="en-US" dirty="0"/>
              <a:t>CleanUp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AperiSolve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D7F8A23-63A1-BD3F-AE1C-0CE004169C21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12</a:t>
            </a:fld>
            <a:endParaRPr lang="pt-PT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37F749-2D5B-E54F-FB66-705730DCB0BE}"/>
              </a:ext>
            </a:extLst>
          </p:cNvPr>
          <p:cNvGrpSpPr/>
          <p:nvPr/>
        </p:nvGrpSpPr>
        <p:grpSpPr>
          <a:xfrm>
            <a:off x="4334027" y="2207989"/>
            <a:ext cx="6258535" cy="3967830"/>
            <a:chOff x="2505074" y="1930400"/>
            <a:chExt cx="6258535" cy="396783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59E152D-43B5-9A7E-057F-94FDB37A0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05074" y="1930400"/>
              <a:ext cx="6258535" cy="396783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5798B3-CFED-017C-2127-5EF6493A7F94}"/>
                </a:ext>
              </a:extLst>
            </p:cNvPr>
            <p:cNvSpPr/>
            <p:nvPr/>
          </p:nvSpPr>
          <p:spPr>
            <a:xfrm>
              <a:off x="3200401" y="2695575"/>
              <a:ext cx="666750" cy="1619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20D34B-C392-7E56-7F0A-06B647CEDD85}"/>
                </a:ext>
              </a:extLst>
            </p:cNvPr>
            <p:cNvSpPr/>
            <p:nvPr/>
          </p:nvSpPr>
          <p:spPr>
            <a:xfrm>
              <a:off x="6238875" y="2466975"/>
              <a:ext cx="1638301" cy="2286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4CE1F2-64A5-CA73-A2EF-8E6690D4E758}"/>
                </a:ext>
              </a:extLst>
            </p:cNvPr>
            <p:cNvSpPr/>
            <p:nvPr/>
          </p:nvSpPr>
          <p:spPr>
            <a:xfrm>
              <a:off x="3943350" y="4381500"/>
              <a:ext cx="704849" cy="2571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EEDA51-ACBE-7169-2EA0-9FA8555F4C30}"/>
                </a:ext>
              </a:extLst>
            </p:cNvPr>
            <p:cNvSpPr/>
            <p:nvPr/>
          </p:nvSpPr>
          <p:spPr>
            <a:xfrm>
              <a:off x="3943350" y="4638675"/>
              <a:ext cx="1685925" cy="2571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3C7D67-8090-6804-A276-F93386E0155D}"/>
                </a:ext>
              </a:extLst>
            </p:cNvPr>
            <p:cNvSpPr/>
            <p:nvPr/>
          </p:nvSpPr>
          <p:spPr>
            <a:xfrm>
              <a:off x="3943350" y="4895850"/>
              <a:ext cx="962025" cy="2571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DC33EA15-D735-BBA3-3891-27A2ADB1DC5A}"/>
              </a:ext>
            </a:extLst>
          </p:cNvPr>
          <p:cNvSpPr/>
          <p:nvPr/>
        </p:nvSpPr>
        <p:spPr>
          <a:xfrm>
            <a:off x="2499519" y="3396778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0872EC5-CC6A-0F24-5172-2980F303041E}"/>
              </a:ext>
            </a:extLst>
          </p:cNvPr>
          <p:cNvSpPr/>
          <p:nvPr/>
        </p:nvSpPr>
        <p:spPr>
          <a:xfrm>
            <a:off x="3320280" y="374719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AF3B4D-6853-2A3C-D69D-7DDF06D6796F}"/>
              </a:ext>
            </a:extLst>
          </p:cNvPr>
          <p:cNvSpPr/>
          <p:nvPr/>
        </p:nvSpPr>
        <p:spPr>
          <a:xfrm>
            <a:off x="3100389" y="5270379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2480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When companies are hacked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companies are hacked, private data is exposed. Private data becomes “public”.</a:t>
            </a:r>
          </a:p>
          <a:p>
            <a:endParaRPr lang="en-US" dirty="0"/>
          </a:p>
          <a:p>
            <a:r>
              <a:rPr lang="en-US" dirty="0"/>
              <a:t>Troy Hunt</a:t>
            </a:r>
          </a:p>
          <a:p>
            <a:pPr lvl="1"/>
            <a:r>
              <a:rPr lang="en-US" dirty="0"/>
              <a:t>HaveIBeenPwned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Pwned websites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Domain search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CNCS Report</a:t>
            </a:r>
          </a:p>
          <a:p>
            <a:pPr lvl="1"/>
            <a:r>
              <a:rPr lang="en-US" dirty="0"/>
              <a:t>Cybersecurity in Portugal 2024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Cybersecurity in Portugal 2023 (</a:t>
            </a:r>
            <a:r>
              <a:rPr lang="en-US" dirty="0">
                <a:hlinkClick r:id="rId7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13</a:t>
            </a:fld>
            <a:endParaRPr lang="pt-PT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D23335-021B-F63E-A688-2399F27F5E6A}"/>
              </a:ext>
            </a:extLst>
          </p:cNvPr>
          <p:cNvSpPr/>
          <p:nvPr/>
        </p:nvSpPr>
        <p:spPr>
          <a:xfrm>
            <a:off x="3705771" y="300576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7B4E22B-D8DF-F989-42AB-F75D9F76EB0B}"/>
              </a:ext>
            </a:extLst>
          </p:cNvPr>
          <p:cNvSpPr/>
          <p:nvPr/>
        </p:nvSpPr>
        <p:spPr>
          <a:xfrm>
            <a:off x="3676896" y="3403317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D143F5-D572-00C5-A8BC-FF33FFB7BA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0363" y="4320162"/>
            <a:ext cx="4819660" cy="21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19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Awareness</a:t>
            </a:r>
            <a:br>
              <a:rPr lang="pt-PT" dirty="0"/>
            </a:br>
            <a:r>
              <a:rPr lang="pt-PT" dirty="0"/>
              <a:t>	</a:t>
            </a:r>
            <a:r>
              <a:rPr lang="pt-PT" sz="3600" dirty="0"/>
              <a:t> IOT Search engines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6AC-D22A-5083-D4BD-4E50C53C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Shared folders accessible to 8 thousand million people </a:t>
            </a:r>
            <a:r>
              <a:rPr lang="pt-PT" dirty="0"/>
              <a:t>(</a:t>
            </a:r>
            <a:r>
              <a:rPr lang="pt-PT" dirty="0">
                <a:hlinkClick r:id="rId2"/>
              </a:rPr>
              <a:t>link</a:t>
            </a:r>
            <a:r>
              <a:rPr lang="pt-PT" dirty="0"/>
              <a:t>)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Contabilidade – 6</a:t>
            </a:r>
          </a:p>
          <a:p>
            <a:pPr lvl="1"/>
            <a:r>
              <a:rPr lang="pt-PT" dirty="0"/>
              <a:t>Clientes – 3</a:t>
            </a:r>
          </a:p>
          <a:p>
            <a:pPr lvl="1"/>
            <a:r>
              <a:rPr lang="pt-PT" dirty="0"/>
              <a:t>Faturacao – 1</a:t>
            </a:r>
          </a:p>
          <a:p>
            <a:pPr lvl="1"/>
            <a:r>
              <a:rPr lang="pt-PT" dirty="0"/>
              <a:t>Faturacao – 2</a:t>
            </a:r>
          </a:p>
          <a:p>
            <a:pPr lvl="1"/>
            <a:r>
              <a:rPr lang="pt-PT" dirty="0"/>
              <a:t>Primavera – 6</a:t>
            </a:r>
          </a:p>
          <a:p>
            <a:pPr lvl="1"/>
            <a:r>
              <a:rPr lang="pt-PT" dirty="0"/>
              <a:t>SAGE – 13</a:t>
            </a:r>
          </a:p>
          <a:p>
            <a:pPr lvl="1"/>
            <a:r>
              <a:rPr lang="pt-PT" dirty="0"/>
              <a:t>Winrest – 148</a:t>
            </a:r>
          </a:p>
          <a:p>
            <a:endParaRPr lang="sv-SE" dirty="0">
              <a:latin typeface="Amasis MT Pro" panose="020B0604020202020204" pitchFamily="18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14</a:t>
            </a:fld>
            <a:endParaRPr lang="pt-PT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684836-1146-7E97-2630-84632C5D11AF}"/>
              </a:ext>
            </a:extLst>
          </p:cNvPr>
          <p:cNvGrpSpPr/>
          <p:nvPr/>
        </p:nvGrpSpPr>
        <p:grpSpPr>
          <a:xfrm>
            <a:off x="3711374" y="2443963"/>
            <a:ext cx="6130287" cy="3706756"/>
            <a:chOff x="4710311" y="2097144"/>
            <a:chExt cx="7481689" cy="396869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B9C3C53-0C15-7F3F-B35B-BDECEC06B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0311" y="2097144"/>
              <a:ext cx="3728786" cy="32415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1090DDB-92E8-91E1-82E8-EC14D17E2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2356" y="2660518"/>
              <a:ext cx="3674846" cy="29123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3A04835-226D-BD65-9D11-7B2CAAB27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9571" y="3298214"/>
              <a:ext cx="3780750" cy="21392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CED8D7A-5624-2581-69C8-9DB90482C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11508" y="3846641"/>
              <a:ext cx="3823111" cy="17579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E0416D7-00D3-6F8C-4764-9162238E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39777" y="2440401"/>
              <a:ext cx="3907834" cy="1270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61E6EA6-5B70-F645-8063-01489A8C5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46491" y="2097144"/>
              <a:ext cx="4045508" cy="13555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5C2EF18-BF01-74AC-B0D2-EEBB1A9729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14701"/>
            <a:stretch/>
          </p:blipFill>
          <p:spPr>
            <a:xfrm>
              <a:off x="9129650" y="2984049"/>
              <a:ext cx="3062350" cy="3081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38081D7D-F6CF-374D-4A08-3D70DA278062}"/>
              </a:ext>
            </a:extLst>
          </p:cNvPr>
          <p:cNvSpPr/>
          <p:nvPr/>
        </p:nvSpPr>
        <p:spPr>
          <a:xfrm>
            <a:off x="7510507" y="1827988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815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OSINT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“Information is not knowledge”</a:t>
            </a:r>
          </a:p>
          <a:p>
            <a:r>
              <a:rPr lang="en-US" dirty="0"/>
              <a:t>  Albert Einstein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15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0979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2381-CC06-462E-250E-856060CD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OSINT – Open-source intelligence</a:t>
            </a:r>
            <a:br>
              <a:rPr lang="pt-PT" dirty="0"/>
            </a:br>
            <a:r>
              <a:rPr lang="pt-PT" dirty="0"/>
              <a:t>	Digital Footprint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AFE66-CA95-258D-1A41-436508543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10173848" cy="4591645"/>
          </a:xfrm>
        </p:spPr>
        <p:txBody>
          <a:bodyPr/>
          <a:lstStyle/>
          <a:p>
            <a:r>
              <a:rPr lang="en-US" dirty="0"/>
              <a:t>Open-source intelligence (OSINT) is the collection and analysis of data gathered from open sources (overt and publicly available sources) to produce actionable intelligence. (</a:t>
            </a:r>
            <a:r>
              <a:rPr lang="en-US" dirty="0">
                <a:hlinkClick r:id="rId2"/>
              </a:rPr>
              <a:t>Wikipedia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Gathering information from:</a:t>
            </a:r>
          </a:p>
          <a:p>
            <a:pPr lvl="1"/>
            <a:r>
              <a:rPr lang="en-US" dirty="0"/>
              <a:t>search engines (Google, …)</a:t>
            </a:r>
          </a:p>
          <a:p>
            <a:pPr lvl="1"/>
            <a:r>
              <a:rPr lang="en-US" dirty="0"/>
              <a:t>social media (Facebook, …)</a:t>
            </a:r>
          </a:p>
          <a:p>
            <a:pPr lvl="1"/>
            <a:r>
              <a:rPr lang="en-US" dirty="0"/>
              <a:t>government sites</a:t>
            </a:r>
          </a:p>
          <a:p>
            <a:pPr lvl="1"/>
            <a:r>
              <a:rPr lang="en-US" dirty="0"/>
              <a:t>maps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And then extract/relate/infer new information with greater value/potential.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5547250-F9DF-0612-2BA8-CE964FAF52EC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9536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7C0D-F564-A18F-0FF7-1CB69FB6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Who Am I?</a:t>
            </a:r>
            <a:br>
              <a:rPr lang="pt-PT" dirty="0"/>
            </a:br>
            <a:r>
              <a:rPr lang="pt-PT" dirty="0"/>
              <a:t>	Search, and then search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1976-D9E6-906D-762F-45E4FBF4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with just a name</a:t>
            </a:r>
          </a:p>
          <a:p>
            <a:pPr lvl="1"/>
            <a:r>
              <a:rPr lang="en-US" dirty="0"/>
              <a:t>Pedro António Oliveira Vieira </a:t>
            </a:r>
          </a:p>
          <a:p>
            <a:r>
              <a:rPr lang="en-US" dirty="0"/>
              <a:t>Google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Google “Improved Search”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Google “Improved Search” + </a:t>
            </a:r>
            <a:r>
              <a:rPr lang="en-US" dirty="0" err="1"/>
              <a:t>empresa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LinkedIn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Public profile was showing way too much (audit is needed)</a:t>
            </a:r>
          </a:p>
          <a:p>
            <a:endParaRPr lang="en-US" dirty="0"/>
          </a:p>
          <a:p>
            <a:r>
              <a:rPr lang="en-US" dirty="0"/>
              <a:t>Certified </a:t>
            </a:r>
            <a:r>
              <a:rPr lang="en-US" b="1" u="sng" dirty="0"/>
              <a:t>Ethical</a:t>
            </a:r>
            <a:r>
              <a:rPr lang="en-US" dirty="0"/>
              <a:t> Hacker (</a:t>
            </a:r>
            <a:r>
              <a:rPr lang="en-US" dirty="0">
                <a:hlinkClick r:id="rId7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notes (</a:t>
            </a:r>
            <a:r>
              <a:rPr lang="en-US" dirty="0">
                <a:hlinkClick r:id="rId8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913C116-751D-1C8D-130B-9E5EC825C96A}"/>
              </a:ext>
            </a:extLst>
          </p:cNvPr>
          <p:cNvSpPr/>
          <p:nvPr/>
        </p:nvSpPr>
        <p:spPr>
          <a:xfrm>
            <a:off x="2457253" y="2600927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334B62D-133E-F093-7F6A-92B1513A2A03}"/>
              </a:ext>
            </a:extLst>
          </p:cNvPr>
          <p:cNvSpPr/>
          <p:nvPr/>
        </p:nvSpPr>
        <p:spPr>
          <a:xfrm>
            <a:off x="4493443" y="299685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271D3EB-8601-127F-9018-502050D56B79}"/>
              </a:ext>
            </a:extLst>
          </p:cNvPr>
          <p:cNvSpPr/>
          <p:nvPr/>
        </p:nvSpPr>
        <p:spPr>
          <a:xfrm>
            <a:off x="5603374" y="342900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6E1D52E-6235-B58B-2D6A-9FA2006F4714}"/>
              </a:ext>
            </a:extLst>
          </p:cNvPr>
          <p:cNvSpPr/>
          <p:nvPr/>
        </p:nvSpPr>
        <p:spPr>
          <a:xfrm>
            <a:off x="2631424" y="379291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erson wearing sunglasses&#10;&#10;Description automatically generated with medium confidence">
            <a:extLst>
              <a:ext uri="{FF2B5EF4-FFF2-40B4-BE49-F238E27FC236}">
                <a16:creationId xmlns:a16="http://schemas.microsoft.com/office/drawing/2014/main" id="{4C9E40CE-8E70-C179-036D-E337A3EDE4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647" y="2083782"/>
            <a:ext cx="2143033" cy="3592427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2141050-FA4A-DEE9-668D-7CE55DC468DA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71783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7C0D-F564-A18F-0FF7-1CB69FB6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Engines </a:t>
            </a:r>
            <a:br>
              <a:rPr lang="en-US" dirty="0"/>
            </a:br>
            <a:r>
              <a:rPr lang="en-US" dirty="0"/>
              <a:t>	Internet is more than Google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1976-D9E6-906D-762F-45E4FBF4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Different search engine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different rules/crawlers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u="sng" dirty="0"/>
              <a:t>different results</a:t>
            </a:r>
          </a:p>
          <a:p>
            <a:endParaRPr lang="en-US" dirty="0"/>
          </a:p>
          <a:p>
            <a:r>
              <a:rPr lang="en-US" dirty="0"/>
              <a:t>Google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Bing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Yahoo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DuckDuckGo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Baidu (China)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Yandex (Russia) (</a:t>
            </a:r>
            <a:r>
              <a:rPr lang="en-US" dirty="0">
                <a:hlinkClick r:id="rId7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SAPO (Portugal) (</a:t>
            </a:r>
            <a:r>
              <a:rPr lang="en-US" dirty="0">
                <a:hlinkClick r:id="rId8"/>
              </a:rPr>
              <a:t>link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You may ask to be removed from one search engine, not all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 (</a:t>
            </a:r>
            <a:r>
              <a:rPr lang="en-US" dirty="0">
                <a:hlinkClick r:id="rId9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913C116-751D-1C8D-130B-9E5EC825C96A}"/>
              </a:ext>
            </a:extLst>
          </p:cNvPr>
          <p:cNvSpPr/>
          <p:nvPr/>
        </p:nvSpPr>
        <p:spPr>
          <a:xfrm>
            <a:off x="2231009" y="295914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29F5997-631C-D962-51C1-E2B48C3D68B7}"/>
              </a:ext>
            </a:extLst>
          </p:cNvPr>
          <p:cNvSpPr/>
          <p:nvPr/>
        </p:nvSpPr>
        <p:spPr>
          <a:xfrm>
            <a:off x="3451807" y="4819471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5D28A0-78A7-6E2E-F1CC-0BA1037BDE72}"/>
              </a:ext>
            </a:extLst>
          </p:cNvPr>
          <p:cNvSpPr/>
          <p:nvPr/>
        </p:nvSpPr>
        <p:spPr>
          <a:xfrm>
            <a:off x="3103465" y="368466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2988A13-853D-46EB-4F71-154BA5961F1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16309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Who are YOU?</a:t>
            </a:r>
            <a:br>
              <a:rPr lang="pt-PT" dirty="0"/>
            </a:br>
            <a:r>
              <a:rPr lang="pt-PT" dirty="0"/>
              <a:t>	</a:t>
            </a:r>
            <a:r>
              <a:rPr lang="en-US" dirty="0"/>
              <a:t>Search, and then search again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6AC-D22A-5083-D4BD-4E50C53CE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10173848" cy="46821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Search your name and analyze the results</a:t>
            </a:r>
            <a:endParaRPr lang="pt-PT" dirty="0"/>
          </a:p>
          <a:p>
            <a:pPr lvl="1"/>
            <a:r>
              <a:rPr lang="en-US" dirty="0"/>
              <a:t>As you saw the search can be improved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en-US" dirty="0"/>
              <a:t>That is typically information to </a:t>
            </a:r>
            <a:r>
              <a:rPr lang="en-US" b="1" dirty="0"/>
              <a:t>verify your identity</a:t>
            </a:r>
            <a:r>
              <a:rPr lang="en-US" dirty="0"/>
              <a:t> over a phone call.</a:t>
            </a:r>
            <a:endParaRPr lang="pt-PT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19</a:t>
            </a:fld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74F42C-200A-2738-14A9-46C718506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84" y="2653590"/>
            <a:ext cx="4632960" cy="306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0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259C-38B6-CDF1-A7C2-93D82089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$whoami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09BB-8DBD-3C37-1629-95B332169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Pedro Vieira</a:t>
            </a:r>
          </a:p>
          <a:p>
            <a:r>
              <a:rPr lang="en-US" dirty="0"/>
              <a:t>Cyber Security Engineer</a:t>
            </a:r>
          </a:p>
          <a:p>
            <a:r>
              <a:rPr lang="en-US" dirty="0"/>
              <a:t>Certified Ethical Hacker</a:t>
            </a:r>
          </a:p>
          <a:p>
            <a:r>
              <a:rPr lang="en-US" dirty="0"/>
              <a:t>Degree at University of Minho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77522-409B-ED4D-18CB-694692890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674" y="2291539"/>
            <a:ext cx="4494613" cy="3618872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48EC881-2AEC-D830-0317-7B4C9070CF36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5706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True stories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20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35227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813291"/>
              </p:ext>
            </p:extLst>
          </p:nvPr>
        </p:nvGraphicFramePr>
        <p:xfrm>
          <a:off x="677334" y="3999664"/>
          <a:ext cx="8229813" cy="2032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Customer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Invoice request with NIF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Updating customer data at the counter without documents</a:t>
                      </a: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713909"/>
              </p:ext>
            </p:extLst>
          </p:nvPr>
        </p:nvGraphicFramePr>
        <p:xfrm>
          <a:off x="666750" y="1587381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Store credit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Buying a book for almost no money</a:t>
                      </a: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Card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 intel: mobile number and full name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Credito on card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True stories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Portugal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34991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True stories</a:t>
            </a:r>
            <a:br>
              <a:rPr lang="pt-PT" dirty="0"/>
            </a:br>
            <a:r>
              <a:rPr lang="pt-PT" dirty="0"/>
              <a:t>	Message from Ella | Without Consent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22</a:t>
            </a:fld>
            <a:endParaRPr lang="pt-PT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7ADDA1-ACA2-B2FA-552F-A3209E1746DF}"/>
              </a:ext>
            </a:extLst>
          </p:cNvPr>
          <p:cNvSpPr txBox="1">
            <a:spLocks/>
          </p:cNvSpPr>
          <p:nvPr/>
        </p:nvSpPr>
        <p:spPr>
          <a:xfrm>
            <a:off x="3569038" y="5910451"/>
            <a:ext cx="4403705" cy="595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Deutsche Telekom</a:t>
            </a:r>
            <a:br>
              <a:rPr lang="en-US" sz="2000" dirty="0"/>
            </a:br>
            <a:r>
              <a:rPr lang="en-US" sz="2000" dirty="0"/>
              <a:t>Message from Ella | Without Consent</a:t>
            </a:r>
            <a:endParaRPr lang="pt-PT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11823-BD90-C796-8AEA-031E88225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06" y="5910451"/>
            <a:ext cx="595332" cy="595332"/>
          </a:xfrm>
          <a:prstGeom prst="rect">
            <a:avLst/>
          </a:prstGeom>
        </p:spPr>
      </p:pic>
      <p:pic>
        <p:nvPicPr>
          <p:cNvPr id="10" name="Online Media 9" title="A Message from Ella | Without Consent">
            <a:hlinkClick r:id="" action="ppaction://media"/>
            <a:extLst>
              <a:ext uri="{FF2B5EF4-FFF2-40B4-BE49-F238E27FC236}">
                <a16:creationId xmlns:a16="http://schemas.microsoft.com/office/drawing/2014/main" id="{D2161C62-A613-BE48-0FB6-CB57DA5A9F7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33607" y="1472687"/>
            <a:ext cx="7650162" cy="43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6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62456"/>
            <a:ext cx="10163263" cy="3164992"/>
          </a:xfrm>
        </p:spPr>
        <p:txBody>
          <a:bodyPr>
            <a:normAutofit/>
          </a:bodyPr>
          <a:lstStyle/>
          <a:p>
            <a:pPr algn="ctr"/>
            <a:r>
              <a:rPr lang="pt-PT" sz="6600" dirty="0"/>
              <a:t>THANK YOU</a:t>
            </a:r>
            <a:br>
              <a:rPr lang="pt-PT" sz="6600" dirty="0"/>
            </a:br>
            <a:br>
              <a:rPr lang="pt-PT" sz="6600" dirty="0"/>
            </a:br>
            <a:r>
              <a:rPr lang="pt-PT" sz="6600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23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5957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639E-92AC-8929-DAA0-AC8C4477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 &amp; Laws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15610-7A51-74F9-1622-B4AB04F08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4E964-1996-0087-BB87-139180E06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105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3DFF-FBF5-18F3-0359-9EB9A96E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Disclaimer</a:t>
            </a:r>
            <a:br>
              <a:rPr lang="pt-PT" dirty="0"/>
            </a:br>
            <a:r>
              <a:rPr lang="pt-PT" dirty="0"/>
              <a:t>	Boring but necessary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7FF8-B043-6CFB-2B68-74367016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8770675" cy="432273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cap="none" dirty="0"/>
              <a:t>Information in this presentation is intended for </a:t>
            </a:r>
            <a:r>
              <a:rPr lang="en-US" b="1" u="sng" cap="none" dirty="0"/>
              <a:t>educational and awareness purposes only</a:t>
            </a:r>
            <a:r>
              <a:rPr lang="en-US" cap="none" dirty="0"/>
              <a:t>.</a:t>
            </a:r>
          </a:p>
          <a:p>
            <a:pPr>
              <a:spcBef>
                <a:spcPts val="600"/>
              </a:spcBef>
            </a:pPr>
            <a:endParaRPr lang="en-US" cap="none" dirty="0"/>
          </a:p>
          <a:p>
            <a:pPr>
              <a:spcBef>
                <a:spcPts val="600"/>
              </a:spcBef>
            </a:pPr>
            <a:r>
              <a:rPr lang="en-US" b="1" cap="none" dirty="0"/>
              <a:t>Live presentation</a:t>
            </a:r>
            <a:r>
              <a:rPr lang="en-US" cap="none" dirty="0"/>
              <a:t>. Not a controlled environment and some contents may be inappropriate for some users.</a:t>
            </a:r>
          </a:p>
          <a:p>
            <a:pPr>
              <a:spcBef>
                <a:spcPts val="600"/>
              </a:spcBef>
            </a:pPr>
            <a:endParaRPr lang="en-US" cap="none" dirty="0"/>
          </a:p>
          <a:p>
            <a:pPr>
              <a:spcBef>
                <a:spcPts val="600"/>
              </a:spcBef>
            </a:pPr>
            <a:r>
              <a:rPr lang="en-US" b="1" cap="none" dirty="0"/>
              <a:t>I accept no responsibility</a:t>
            </a:r>
            <a:r>
              <a:rPr lang="en-US" cap="none" dirty="0"/>
              <a:t> in any kind for the use, misuse, downloading, viewing in whatever way the links in this presentation.</a:t>
            </a:r>
          </a:p>
          <a:p>
            <a:pPr>
              <a:spcBef>
                <a:spcPts val="600"/>
              </a:spcBef>
            </a:pPr>
            <a:endParaRPr lang="en-US" cap="none" dirty="0"/>
          </a:p>
          <a:p>
            <a:pPr>
              <a:spcBef>
                <a:spcPts val="600"/>
              </a:spcBef>
            </a:pPr>
            <a:r>
              <a:rPr lang="en-US" cap="none" dirty="0"/>
              <a:t>This presentation </a:t>
            </a:r>
            <a:r>
              <a:rPr lang="en-US" b="1" cap="none" dirty="0"/>
              <a:t>is not related</a:t>
            </a:r>
            <a:r>
              <a:rPr lang="en-US" cap="none" dirty="0"/>
              <a:t> to my work or employer.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2D34793-B96B-21A5-10F4-8987C3084988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4</a:t>
            </a:fld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EF0556-C64C-D045-E242-297C60B12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369" y="2340769"/>
            <a:ext cx="2755631" cy="37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7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3DFF-FBF5-18F3-0359-9EB9A96E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Disclaimer</a:t>
            </a:r>
            <a:br>
              <a:rPr lang="pt-PT" dirty="0"/>
            </a:br>
            <a:r>
              <a:rPr lang="pt-PT" dirty="0"/>
              <a:t>	Avoid illegal activities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7FF8-B043-6CFB-2B68-74367016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8770675" cy="4322731"/>
          </a:xfrm>
        </p:spPr>
        <p:txBody>
          <a:bodyPr>
            <a:noAutofit/>
          </a:bodyPr>
          <a:lstStyle/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en-US" b="0" i="0" u="none" strike="noStrike" kern="1200" baseline="0" dirty="0">
                <a:solidFill>
                  <a:srgbClr val="404040"/>
                </a:solidFill>
              </a:rPr>
              <a:t>Some links, websites, software or other items listed may or </a:t>
            </a:r>
            <a:r>
              <a:rPr lang="en-US" b="1" i="0" u="none" strike="noStrike" kern="1200" baseline="0" dirty="0">
                <a:solidFill>
                  <a:srgbClr val="404040"/>
                </a:solidFill>
              </a:rPr>
              <a:t>may not be legal</a:t>
            </a:r>
            <a:r>
              <a:rPr lang="en-US" b="0" i="0" u="none" strike="noStrike" kern="1200" baseline="0" dirty="0">
                <a:solidFill>
                  <a:srgbClr val="404040"/>
                </a:solidFill>
              </a:rPr>
              <a:t>, illegal, a felony, misdemeanor, or worse, in your country.</a:t>
            </a:r>
          </a:p>
          <a:p>
            <a:pPr rtl="0"/>
            <a:endParaRPr lang="en-US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en-US" b="0" i="0" u="none" strike="noStrike" kern="1200" baseline="0" dirty="0">
                <a:solidFill>
                  <a:srgbClr val="404040"/>
                </a:solidFill>
              </a:rPr>
              <a:t>Please make sure that you are </a:t>
            </a:r>
            <a:r>
              <a:rPr lang="en-US" b="1" i="0" u="none" strike="noStrike" kern="1200" baseline="0" dirty="0">
                <a:solidFill>
                  <a:srgbClr val="404040"/>
                </a:solidFill>
              </a:rPr>
              <a:t>allowed</a:t>
            </a:r>
            <a:r>
              <a:rPr lang="en-US" b="0" i="0" u="none" strike="noStrike" kern="1200" baseline="0" dirty="0">
                <a:solidFill>
                  <a:srgbClr val="404040"/>
                </a:solidFill>
              </a:rPr>
              <a:t> to browse the websites, download links and software </a:t>
            </a:r>
            <a:r>
              <a:rPr lang="en-US" b="1" i="0" u="none" strike="noStrike" kern="1200" baseline="0" dirty="0">
                <a:solidFill>
                  <a:srgbClr val="404040"/>
                </a:solidFill>
              </a:rPr>
              <a:t>BEFORE USING!</a:t>
            </a:r>
          </a:p>
          <a:p>
            <a:pPr rtl="0"/>
            <a:endParaRPr lang="en-US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en-US" b="0" i="0" u="none" strike="noStrike" kern="1200" baseline="0" dirty="0">
                <a:solidFill>
                  <a:srgbClr val="404040"/>
                </a:solidFill>
              </a:rPr>
              <a:t>Ignorance about laws or rules is </a:t>
            </a:r>
            <a:r>
              <a:rPr lang="en-US" b="1" i="0" u="none" strike="noStrike" kern="1200" baseline="0" dirty="0">
                <a:solidFill>
                  <a:srgbClr val="404040"/>
                </a:solidFill>
              </a:rPr>
              <a:t>no excuse</a:t>
            </a:r>
            <a:r>
              <a:rPr lang="en-US" b="0" i="0" u="none" strike="noStrike" kern="1200" baseline="0" dirty="0">
                <a:solidFill>
                  <a:srgbClr val="404040"/>
                </a:solidFill>
              </a:rPr>
              <a:t> for illegal activities or wrongdoing.</a:t>
            </a:r>
          </a:p>
          <a:p>
            <a:pPr rtl="0"/>
            <a:endParaRPr lang="en-US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en-US" b="0" i="0" u="none" strike="noStrike" kern="1200" baseline="0" dirty="0">
                <a:solidFill>
                  <a:srgbClr val="404040"/>
                </a:solidFill>
              </a:rPr>
              <a:t>Illegal activities may get you in </a:t>
            </a:r>
            <a:r>
              <a:rPr lang="en-US" b="1" i="0" u="none" strike="noStrike" kern="1200" baseline="0" dirty="0">
                <a:solidFill>
                  <a:srgbClr val="404040"/>
                </a:solidFill>
              </a:rPr>
              <a:t>trouble or arrested</a:t>
            </a:r>
            <a:r>
              <a:rPr lang="en-US" b="0" i="0" u="none" strike="noStrike" kern="1200" baseline="0" dirty="0">
                <a:solidFill>
                  <a:srgbClr val="404040"/>
                </a:solidFill>
              </a:rPr>
              <a:t>.</a:t>
            </a:r>
          </a:p>
          <a:p>
            <a:pPr rtl="0"/>
            <a:endParaRPr lang="en-US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en-US" b="1" i="0" u="sng" strike="noStrike" kern="1200" baseline="0" dirty="0">
                <a:solidFill>
                  <a:srgbClr val="404040"/>
                </a:solidFill>
              </a:rPr>
              <a:t>Always check what is legal, and what laws apply.</a:t>
            </a:r>
            <a:endParaRPr lang="en-US" b="0" i="0" u="sng" strike="noStrike" kern="1200" baseline="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2D34793-B96B-21A5-10F4-8987C3084988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5</a:t>
            </a:fld>
            <a:endParaRPr lang="pt-P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CE780C-9EA3-E784-24F5-6D9694687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7" y="2525187"/>
            <a:ext cx="3055551" cy="305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3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5777-9950-41FF-C4F1-DCFAF627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</a:t>
            </a:r>
            <a:br>
              <a:rPr lang="en-US" dirty="0"/>
            </a:br>
            <a:r>
              <a:rPr lang="en-US" dirty="0"/>
              <a:t>	Portuguese Law and Organizations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3405-B50D-8DD1-06B0-90D32A15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Laws</a:t>
            </a:r>
          </a:p>
          <a:p>
            <a:pPr lvl="1"/>
            <a:r>
              <a:rPr lang="pt-PT" dirty="0"/>
              <a:t>Diário República Eletrónico (</a:t>
            </a:r>
            <a:r>
              <a:rPr lang="pt-PT" dirty="0">
                <a:hlinkClick r:id="rId2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ANACOM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r>
              <a:rPr lang="en-US" dirty="0"/>
              <a:t>Organizations</a:t>
            </a:r>
          </a:p>
          <a:p>
            <a:pPr lvl="1"/>
            <a:r>
              <a:rPr lang="pt-PT" dirty="0"/>
              <a:t>CNCS – Centro Nacional de Cibersegurança (</a:t>
            </a:r>
            <a:r>
              <a:rPr lang="pt-PT" dirty="0">
                <a:hlinkClick r:id="rId4"/>
              </a:rPr>
              <a:t>link</a:t>
            </a:r>
            <a:r>
              <a:rPr lang="pt-PT" dirty="0"/>
              <a:t>)</a:t>
            </a:r>
          </a:p>
          <a:p>
            <a:pPr lvl="2"/>
            <a:r>
              <a:rPr lang="pt-PT" sz="1600" dirty="0"/>
              <a:t>Incident Notification (</a:t>
            </a:r>
            <a:r>
              <a:rPr lang="pt-PT" sz="1600" dirty="0">
                <a:hlinkClick r:id="rId5"/>
              </a:rPr>
              <a:t>link</a:t>
            </a:r>
            <a:r>
              <a:rPr lang="pt-PT" sz="1600" dirty="0"/>
              <a:t>)</a:t>
            </a:r>
          </a:p>
          <a:p>
            <a:pPr lvl="2"/>
            <a:r>
              <a:rPr lang="pt-PT" sz="1600" dirty="0"/>
              <a:t>CERT.PT (</a:t>
            </a:r>
            <a:r>
              <a:rPr lang="pt-PT" sz="1600" dirty="0">
                <a:hlinkClick r:id="rId6"/>
              </a:rPr>
              <a:t>link</a:t>
            </a:r>
            <a:r>
              <a:rPr lang="pt-PT" sz="1600" dirty="0"/>
              <a:t>)</a:t>
            </a:r>
          </a:p>
          <a:p>
            <a:pPr lvl="1"/>
            <a:r>
              <a:rPr lang="pt-PT" dirty="0"/>
              <a:t>Unidade Nacional de Combate ao Cibercrime e à Criminalidade Tecnológica (UNC3T) (</a:t>
            </a:r>
            <a:r>
              <a:rPr lang="pt-PT" dirty="0">
                <a:hlinkClick r:id="rId7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Ministério Público (</a:t>
            </a:r>
            <a:r>
              <a:rPr lang="pt-PT" dirty="0">
                <a:hlinkClick r:id="rId8"/>
              </a:rPr>
              <a:t>link</a:t>
            </a:r>
            <a:r>
              <a:rPr lang="pt-PT" dirty="0"/>
              <a:t>)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6C9CA992-AF2D-00DC-9636-9EB5A1D49E67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200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pt-PT" dirty="0"/>
            </a:br>
            <a:r>
              <a:rPr lang="pt-PT" dirty="0"/>
              <a:t>Awareness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43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Internet knows and doesn’t forget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Posted information privately can get publicly and world available by someone else</a:t>
            </a:r>
          </a:p>
          <a:p>
            <a:r>
              <a:rPr lang="en-US" dirty="0"/>
              <a:t>When information is posted</a:t>
            </a:r>
          </a:p>
          <a:p>
            <a:pPr lvl="1"/>
            <a:r>
              <a:rPr lang="en-US" dirty="0"/>
              <a:t>Shows when and where (habits &amp; routines)</a:t>
            </a:r>
          </a:p>
          <a:p>
            <a:endParaRPr lang="en-US" dirty="0"/>
          </a:p>
          <a:p>
            <a:r>
              <a:rPr lang="en-US" dirty="0"/>
              <a:t>Internet has memory</a:t>
            </a:r>
          </a:p>
          <a:p>
            <a:pPr lvl="1"/>
            <a:r>
              <a:rPr lang="en-US" dirty="0"/>
              <a:t>Arquivo.pt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Example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Internet Archive - Wayback Machine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Example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pPr lvl="1"/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8</a:t>
            </a:fld>
            <a:endParaRPr lang="pt-PT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2F13513-1E4E-4733-A91C-C9CB00322C9A}"/>
              </a:ext>
            </a:extLst>
          </p:cNvPr>
          <p:cNvSpPr/>
          <p:nvPr/>
        </p:nvSpPr>
        <p:spPr>
          <a:xfrm>
            <a:off x="3113348" y="415290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4DECCD3-5B87-974A-ACB4-365DEA6C2B9F}"/>
              </a:ext>
            </a:extLst>
          </p:cNvPr>
          <p:cNvSpPr/>
          <p:nvPr/>
        </p:nvSpPr>
        <p:spPr>
          <a:xfrm>
            <a:off x="3113348" y="483870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155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number (Same number longevity)</a:t>
            </a:r>
          </a:p>
          <a:p>
            <a:pPr lvl="1"/>
            <a:r>
              <a:rPr lang="en-US" dirty="0"/>
              <a:t>Sync.Me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Username</a:t>
            </a:r>
          </a:p>
          <a:p>
            <a:pPr lvl="1"/>
            <a:r>
              <a:rPr lang="en-US" dirty="0"/>
              <a:t>WhatsMyName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Email (Username reuse)</a:t>
            </a:r>
          </a:p>
          <a:p>
            <a:pPr lvl="1"/>
            <a:r>
              <a:rPr lang="en-US" dirty="0"/>
              <a:t>Gmail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Social media (Username reuse)</a:t>
            </a:r>
          </a:p>
          <a:p>
            <a:pPr lvl="1"/>
            <a:r>
              <a:rPr lang="en-US" dirty="0"/>
              <a:t>Facebook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LinkedIn (</a:t>
            </a:r>
            <a:r>
              <a:rPr lang="en-US" dirty="0">
                <a:hlinkClick r:id="rId7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Tinder (</a:t>
            </a:r>
            <a:r>
              <a:rPr lang="en-US" dirty="0">
                <a:hlinkClick r:id="rId8"/>
              </a:rPr>
              <a:t>link</a:t>
            </a:r>
            <a:r>
              <a:rPr lang="en-US" dirty="0"/>
              <a:t>) (</a:t>
            </a:r>
            <a:r>
              <a:rPr lang="en-US" dirty="0">
                <a:hlinkClick r:id="rId9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9</a:t>
            </a:fld>
            <a:endParaRPr lang="pt-PT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0607393-C159-7D5F-3F6C-06C31CD9C4BD}"/>
              </a:ext>
            </a:extLst>
          </p:cNvPr>
          <p:cNvSpPr/>
          <p:nvPr/>
        </p:nvSpPr>
        <p:spPr>
          <a:xfrm>
            <a:off x="3418148" y="298133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A6B29AB-105F-242F-FBDB-B7E6C757C8E4}"/>
              </a:ext>
            </a:extLst>
          </p:cNvPr>
          <p:cNvSpPr/>
          <p:nvPr/>
        </p:nvSpPr>
        <p:spPr>
          <a:xfrm>
            <a:off x="3338389" y="527647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924994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10557</TotalTime>
  <Words>988</Words>
  <Application>Microsoft Office PowerPoint</Application>
  <PresentationFormat>Widescreen</PresentationFormat>
  <Paragraphs>212</Paragraphs>
  <Slides>23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Amasis MT Pro</vt:lpstr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$whoami</vt:lpstr>
      <vt:lpstr>Disclaimer &amp; Laws</vt:lpstr>
      <vt:lpstr>Disclaimer  Boring but necessary</vt:lpstr>
      <vt:lpstr>Disclaimer  Avoid illegal activities</vt:lpstr>
      <vt:lpstr>Laws  Portuguese Law and Organizations</vt:lpstr>
      <vt:lpstr> Awareness</vt:lpstr>
      <vt:lpstr>Awareness  Internet knows and doesn’t forget</vt:lpstr>
      <vt:lpstr>Awareness  Profile</vt:lpstr>
      <vt:lpstr>Awareness  Maps</vt:lpstr>
      <vt:lpstr>Awareness  Photos</vt:lpstr>
      <vt:lpstr>Awareness  Photos</vt:lpstr>
      <vt:lpstr>Awareness  When companies are hacked</vt:lpstr>
      <vt:lpstr>Awareness   IOT Search engines</vt:lpstr>
      <vt:lpstr>OSINT Time</vt:lpstr>
      <vt:lpstr>OSINT – Open-source intelligence  Digital Footprint</vt:lpstr>
      <vt:lpstr>Who Am I?  Search, and then search again</vt:lpstr>
      <vt:lpstr>Search Engines   Internet is more than Google</vt:lpstr>
      <vt:lpstr>Who are YOU?  Search, and then search again</vt:lpstr>
      <vt:lpstr>True stories</vt:lpstr>
      <vt:lpstr>True stories  Portugal</vt:lpstr>
      <vt:lpstr>True stories  Message from Ella | Without Consent</vt:lpstr>
      <vt:lpstr>THANK YOU  Q&amp;A</vt:lpstr>
    </vt:vector>
  </TitlesOfParts>
  <Company/>
  <LinksUpToDate>false</LinksUpToDate>
  <SharedDoc>false</SharedDoc>
  <HyperlinkBase>https://github.com/pedroaovieira/osint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OSINT. Beware. Your data is out there.</dc:title>
  <dc:subject>OSINT</dc:subject>
  <dc:creator>Don't OSINT Me !!</dc:creator>
  <cp:keywords>OSINT. Portugal</cp:keywords>
  <cp:lastModifiedBy>Pedro Vieira</cp:lastModifiedBy>
  <cp:revision>935</cp:revision>
  <cp:lastPrinted>2024-05-20T11:02:27Z</cp:lastPrinted>
  <dcterms:created xsi:type="dcterms:W3CDTF">1976-04-22T11:00:59Z</dcterms:created>
  <dcterms:modified xsi:type="dcterms:W3CDTF">2024-06-16T21:01:53Z</dcterms:modified>
</cp:coreProperties>
</file>