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5"/>
  </p:notesMasterIdLst>
  <p:sldIdLst>
    <p:sldId id="391" r:id="rId2"/>
    <p:sldId id="392" r:id="rId3"/>
    <p:sldId id="393" r:id="rId4"/>
    <p:sldId id="397" r:id="rId5"/>
    <p:sldId id="472" r:id="rId6"/>
    <p:sldId id="372" r:id="rId7"/>
    <p:sldId id="441" r:id="rId8"/>
    <p:sldId id="475" r:id="rId9"/>
    <p:sldId id="487" r:id="rId10"/>
    <p:sldId id="490" r:id="rId11"/>
    <p:sldId id="486" r:id="rId12"/>
    <p:sldId id="485" r:id="rId13"/>
    <p:sldId id="491" r:id="rId14"/>
    <p:sldId id="488" r:id="rId15"/>
    <p:sldId id="417" r:id="rId16"/>
    <p:sldId id="418" r:id="rId17"/>
    <p:sldId id="419" r:id="rId18"/>
    <p:sldId id="421" r:id="rId19"/>
    <p:sldId id="422" r:id="rId20"/>
    <p:sldId id="477" r:id="rId21"/>
    <p:sldId id="478" r:id="rId22"/>
    <p:sldId id="480" r:id="rId23"/>
    <p:sldId id="492" r:id="rId24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19/06/2024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68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https://raw.githubusercontent.com/pedroaovieira/osint/main/presentation/IMG_20190223_163027.jpg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4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mmaraujo@dps.uminho.pt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04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https://www.linkedin.com/in/pedroaovieira/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77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02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2" Type="http://schemas.openxmlformats.org/officeDocument/2006/relationships/hyperlink" Target="https://www.google.com/maps/@41.5496561,-8.424113,3a,75y,95.44h,86.85t/data=!3m7!1e1!3m5!1s7-h9QS8N0PZKXBvEpkr66A!2e0!5s20240301T000000!7i16384!8i8192?entry=t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merandomstuff1.wordpress.com/2019/02/08/geoguessr-the-top-tips-tricks-and-techniques/" TargetMode="External"/><Relationship Id="rId5" Type="http://schemas.openxmlformats.org/officeDocument/2006/relationships/hyperlink" Target="https://livingatlas.arcgis.com/wayback/#active=44710&amp;ext=-8.44504,41.55974,-8.43662,41.56350&amp;localChangesOnly=true" TargetMode="External"/><Relationship Id="rId4" Type="http://schemas.openxmlformats.org/officeDocument/2006/relationships/hyperlink" Target="https://overpass-turbo.e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iss=sbi&amp;form=SBIIDP&amp;sbisrc=UrlPaste&amp;q=imgurl:https%3A%2F%2Fraw.githubusercontent.com%2Fpedroaovieira%2Fosint%2Fmain%2Fpresentation%2FIMG_20190223_163027.jpg&amp;idpbck=1&amp;selectedindex=0&amp;id=https%3A%2F%2Fraw.githubusercontent.com%2Fpedroaovieira%2Fosint%2Fmain%2Fpresentation%2FIMG_20190223_163027.jpg&amp;ccid=yhNta85p&amp;mediaurl=https%3A%2F%2Fraw.githubusercontent.com%2Fpedroaovieira%2Fosint%2Fmain%2Fpresentation%2FIMG_20190223_163027.jpg&amp;exph=624&amp;expw=832&amp;vt=2&amp;sim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t/search?q=40.989952N+7.395051W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erisolve.com/ca136d6bce69265187f5e8d7a11dbb53" TargetMode="External"/><Relationship Id="rId5" Type="http://schemas.openxmlformats.org/officeDocument/2006/relationships/hyperlink" Target="https://cleanup.pictures/" TargetMode="External"/><Relationship Id="rId4" Type="http://schemas.openxmlformats.org/officeDocument/2006/relationships/hyperlink" Target="https://www.google.pt/maps/place/Pelourinho+de+Penedono/@40.9895398,-7.393798,3a,75y,90t/data=!3m8!1e2!3m6!1sAF1QipNKcbkyPZqIR7UaTaPRMqhMgQcgw3PgP9K4d5Ap!2e10!3e12!6shttps:%2F%2Flh5.googleusercontent.com%2Fp%2FAF1QipNKcbkyPZqIR7UaTaPRMqhMgQcgw3PgP9K4d5Ap%3Dw114-h86-k-no!7i2048!8i1536!4m13!1m7!3m6!1s0x0:0xf575df79e29a8d1d!2zNDDCsDU5JzIzLjgiTiA3wrAyMyc0Mi4yIlc!3b1!8m2!3d40.989952!4d-7.395051!3m4!1s0xd3c9fabd77009a1:0x55f520d68ddf8bdb!8m2!3d40.9895398!4d-7.39379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haveibeenpwned.com/" TargetMode="External"/><Relationship Id="rId7" Type="http://schemas.openxmlformats.org/officeDocument/2006/relationships/hyperlink" Target="https://www.cncs.gov.pt/docs/rel-riscosconflitos2023-obcibercnc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docs/rel-sociedade2023-observ-cncs-dig.pdf" TargetMode="External"/><Relationship Id="rId5" Type="http://schemas.openxmlformats.org/officeDocument/2006/relationships/hyperlink" Target="https://haveibeenpwned.com/DomainSearch" TargetMode="External"/><Relationship Id="rId4" Type="http://schemas.openxmlformats.org/officeDocument/2006/relationships/hyperlink" Target="https://haveibeenpwned.com/PwnedWebsites#TAPAirPortuga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shodan.io/search?query=contabilidade+port%3A445+country%3A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source_intellig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droaovieira/osint/" TargetMode="External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ec-council-in-news/january-2022-ethical-hacking-leaderboar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Relationship Id="rId9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o.pt/pesquisa/web/tudo?q=%22Pedro%20Vieira%22%20bosch#gsc.tab=0&amp;gsc.q=%22Pedro%20Vieira%22%20bosch&amp;gsc.page=1" TargetMode="External"/><Relationship Id="rId3" Type="http://schemas.openxmlformats.org/officeDocument/2006/relationships/hyperlink" Target="https://www.bing.com/search?q=%22pedro+vieira%22+bosch" TargetMode="External"/><Relationship Id="rId7" Type="http://schemas.openxmlformats.org/officeDocument/2006/relationships/hyperlink" Target="https://yandex.com/" TargetMode="External"/><Relationship Id="rId2" Type="http://schemas.openxmlformats.org/officeDocument/2006/relationships/hyperlink" Target="https://www.google.pt/search?q=%22pedro+vieira%22+bos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idu.com/" TargetMode="External"/><Relationship Id="rId5" Type="http://schemas.openxmlformats.org/officeDocument/2006/relationships/hyperlink" Target="https://duckduckgo.com/?va=n&amp;t=hs&amp;q=%22pedro+vieira%22+bosch&amp;ia=web" TargetMode="External"/><Relationship Id="rId4" Type="http://schemas.openxmlformats.org/officeDocument/2006/relationships/hyperlink" Target="https://www.yahoo.com/" TargetMode="External"/><Relationship Id="rId9" Type="http://schemas.openxmlformats.org/officeDocument/2006/relationships/hyperlink" Target="https://inteltechniques.com/workbook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4WZ_k0vUDM?feature=oembed" TargetMode="Externa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quivo.pt/page/search?q=%22Pedro+Ant%C3%B3nio+Oliveira+Vieira%22" TargetMode="External"/><Relationship Id="rId2" Type="http://schemas.openxmlformats.org/officeDocument/2006/relationships/hyperlink" Target="https://arquivo.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240000000000*/https:/www.portugal.gov.pt" TargetMode="External"/><Relationship Id="rId4" Type="http://schemas.openxmlformats.org/officeDocument/2006/relationships/hyperlink" Target="https://web.archive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inder.com/@test" TargetMode="External"/><Relationship Id="rId3" Type="http://schemas.openxmlformats.org/officeDocument/2006/relationships/hyperlink" Target="https://sync.me/" TargetMode="External"/><Relationship Id="rId7" Type="http://schemas.openxmlformats.org/officeDocument/2006/relationships/hyperlink" Target="https://pt.linkedin.com/in/pedroaovie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mail.google.com/" TargetMode="External"/><Relationship Id="rId4" Type="http://schemas.openxmlformats.org/officeDocument/2006/relationships/hyperlink" Target="https://whatsmyname.app/" TargetMode="External"/><Relationship Id="rId9" Type="http://schemas.openxmlformats.org/officeDocument/2006/relationships/hyperlink" Target="https://www.bing.com/images/search?view=detailv2&amp;iss=sbi&amp;form=SBIHMP&amp;sbisrc=UrlPaste&amp;q=imgurl:https%3A%2F%2Fraw.githubusercontent.com%2Fpedroaovieira%2Fosint%2Fmain%2Fpresentation%2FBing_Search.jpg&amp;idpbck=1&amp;selectedindex=0&amp;id=https%3A%2F%2Fraw.githubusercontent.com%2Fpedroaovieira%2Fosint%2Fmain%2Fpresentation%2FBing_Search.jpg&amp;ccid=mKvm7Pjt&amp;mediaurl=https%3A%2F%2Fraw.githubusercontent.com%2Fpedroaovieira%2Fosint%2Fmain%2Fpresentation%2FBing_Search.jpg&amp;exph=800&amp;expw=640&amp;vt=2&amp;sim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5763-6246-3A52-9369-18E2103BEBB0}"/>
              </a:ext>
            </a:extLst>
          </p:cNvPr>
          <p:cNvSpPr txBox="1">
            <a:spLocks/>
          </p:cNvSpPr>
          <p:nvPr/>
        </p:nvSpPr>
        <p:spPr>
          <a:xfrm>
            <a:off x="697876" y="2605849"/>
            <a:ext cx="1014272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OSINT</a:t>
            </a:r>
            <a:br>
              <a:rPr lang="pt-BR" dirty="0"/>
            </a:br>
            <a:r>
              <a:rPr lang="en-US" sz="4000" dirty="0"/>
              <a:t>Beware your data is out there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179AC6-2F68-9237-4C27-58205BF945E3}"/>
              </a:ext>
            </a:extLst>
          </p:cNvPr>
          <p:cNvSpPr txBox="1">
            <a:spLocks/>
          </p:cNvSpPr>
          <p:nvPr/>
        </p:nvSpPr>
        <p:spPr>
          <a:xfrm>
            <a:off x="697876" y="4252151"/>
            <a:ext cx="1014272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Open Identity Summit 2024 – 20/06/2024</a:t>
            </a:r>
          </a:p>
        </p:txBody>
      </p:sp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Never been there. Know it like the back of my hand.</a:t>
            </a:r>
          </a:p>
          <a:p>
            <a:endParaRPr lang="en-US" dirty="0"/>
          </a:p>
          <a:p>
            <a:r>
              <a:rPr lang="en-US" dirty="0"/>
              <a:t>Street view</a:t>
            </a:r>
          </a:p>
          <a:p>
            <a:pPr lvl="1"/>
            <a:r>
              <a:rPr lang="en-US" dirty="0"/>
              <a:t>Google Street View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Map/ Satellite view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Overpass Turbo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Wizard: </a:t>
            </a:r>
            <a:r>
              <a:rPr lang="en-US" dirty="0" err="1"/>
              <a:t>plant:source</a:t>
            </a:r>
            <a:r>
              <a:rPr lang="en-US" dirty="0"/>
              <a:t>=nuclear</a:t>
            </a:r>
          </a:p>
          <a:p>
            <a:pPr lvl="1"/>
            <a:r>
              <a:rPr lang="en-US" dirty="0"/>
              <a:t>World Imagery Wayback 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cap="none" dirty="0"/>
              <a:t>Tips, Tricks and Techniques (</a:t>
            </a:r>
            <a:r>
              <a:rPr lang="en-US" cap="none" dirty="0">
                <a:hlinkClick r:id="rId6"/>
              </a:rPr>
              <a:t>link</a:t>
            </a:r>
            <a:r>
              <a:rPr lang="en-US" cap="none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256A5D-F535-FF54-FC6E-8F6B2D74F475}"/>
              </a:ext>
            </a:extLst>
          </p:cNvPr>
          <p:cNvSpPr/>
          <p:nvPr/>
        </p:nvSpPr>
        <p:spPr>
          <a:xfrm>
            <a:off x="3765871" y="286694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39EC15-C6F7-2C48-97B8-378B8DFE7BF1}"/>
              </a:ext>
            </a:extLst>
          </p:cNvPr>
          <p:cNvSpPr/>
          <p:nvPr/>
        </p:nvSpPr>
        <p:spPr>
          <a:xfrm>
            <a:off x="4970082" y="489617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BC790A-7755-7185-3C7B-7102D4B3D521}"/>
              </a:ext>
            </a:extLst>
          </p:cNvPr>
          <p:cNvSpPr/>
          <p:nvPr/>
        </p:nvSpPr>
        <p:spPr>
          <a:xfrm>
            <a:off x="3417529" y="425387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44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Photo analysis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Date it was taken</a:t>
            </a:r>
          </a:p>
          <a:p>
            <a:pPr lvl="1"/>
            <a:r>
              <a:rPr lang="en-US" dirty="0"/>
              <a:t>Identifying elements in the photo</a:t>
            </a:r>
          </a:p>
          <a:p>
            <a:endParaRPr lang="en-US" dirty="0"/>
          </a:p>
          <a:p>
            <a:r>
              <a:rPr lang="en-US" dirty="0"/>
              <a:t>Image search</a:t>
            </a:r>
          </a:p>
          <a:p>
            <a:pPr lvl="1"/>
            <a:r>
              <a:rPr lang="en-US" dirty="0"/>
              <a:t>Identify the castle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EA3DBC-7A39-D907-9253-AD032E629F64}"/>
              </a:ext>
            </a:extLst>
          </p:cNvPr>
          <p:cNvSpPr/>
          <p:nvPr/>
        </p:nvSpPr>
        <p:spPr>
          <a:xfrm>
            <a:off x="3814538" y="453441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Picture 9" descr="A stone castle on a hill&#10;&#10;Description automatically generated">
            <a:extLst>
              <a:ext uri="{FF2B5EF4-FFF2-40B4-BE49-F238E27FC236}">
                <a16:creationId xmlns:a16="http://schemas.microsoft.com/office/drawing/2014/main" id="{F9F9E0FB-583E-BB9E-3F59-50B03EB84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1" y="2000559"/>
            <a:ext cx="5244687" cy="3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picture is worth a thousand words.</a:t>
            </a:r>
          </a:p>
          <a:p>
            <a:endParaRPr lang="en-US" dirty="0"/>
          </a:p>
          <a:p>
            <a:r>
              <a:rPr lang="en-US" dirty="0"/>
              <a:t>File analysis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GPS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CleanUp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AperiSolve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37F749-2D5B-E54F-FB66-705730DCB0BE}"/>
              </a:ext>
            </a:extLst>
          </p:cNvPr>
          <p:cNvGrpSpPr/>
          <p:nvPr/>
        </p:nvGrpSpPr>
        <p:grpSpPr>
          <a:xfrm>
            <a:off x="4334027" y="2207989"/>
            <a:ext cx="6258535" cy="3967830"/>
            <a:chOff x="2505074" y="1930400"/>
            <a:chExt cx="6258535" cy="39678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9E152D-43B5-9A7E-057F-94FDB37A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5074" y="1930400"/>
              <a:ext cx="6258535" cy="3967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798B3-CFED-017C-2127-5EF6493A7F94}"/>
                </a:ext>
              </a:extLst>
            </p:cNvPr>
            <p:cNvSpPr/>
            <p:nvPr/>
          </p:nvSpPr>
          <p:spPr>
            <a:xfrm>
              <a:off x="3200401" y="2695575"/>
              <a:ext cx="666750" cy="1619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20D34B-C392-7E56-7F0A-06B647CEDD85}"/>
                </a:ext>
              </a:extLst>
            </p:cNvPr>
            <p:cNvSpPr/>
            <p:nvPr/>
          </p:nvSpPr>
          <p:spPr>
            <a:xfrm>
              <a:off x="6238875" y="2466975"/>
              <a:ext cx="1638301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4CE1F2-64A5-CA73-A2EF-8E6690D4E758}"/>
                </a:ext>
              </a:extLst>
            </p:cNvPr>
            <p:cNvSpPr/>
            <p:nvPr/>
          </p:nvSpPr>
          <p:spPr>
            <a:xfrm>
              <a:off x="3943350" y="4381500"/>
              <a:ext cx="704849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EEDA51-ACBE-7169-2EA0-9FA8555F4C30}"/>
                </a:ext>
              </a:extLst>
            </p:cNvPr>
            <p:cNvSpPr/>
            <p:nvPr/>
          </p:nvSpPr>
          <p:spPr>
            <a:xfrm>
              <a:off x="3943350" y="4638675"/>
              <a:ext cx="16859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3C7D67-8090-6804-A276-F93386E0155D}"/>
                </a:ext>
              </a:extLst>
            </p:cNvPr>
            <p:cNvSpPr/>
            <p:nvPr/>
          </p:nvSpPr>
          <p:spPr>
            <a:xfrm>
              <a:off x="3943350" y="4895850"/>
              <a:ext cx="9620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33EA15-D735-BBA3-3891-27A2ADB1DC5A}"/>
              </a:ext>
            </a:extLst>
          </p:cNvPr>
          <p:cNvSpPr/>
          <p:nvPr/>
        </p:nvSpPr>
        <p:spPr>
          <a:xfrm>
            <a:off x="2499519" y="339677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872EC5-CC6A-0F24-5172-2980F303041E}"/>
              </a:ext>
            </a:extLst>
          </p:cNvPr>
          <p:cNvSpPr/>
          <p:nvPr/>
        </p:nvSpPr>
        <p:spPr>
          <a:xfrm>
            <a:off x="3320280" y="374719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AF3B4D-6853-2A3C-D69D-7DDF06D6796F}"/>
              </a:ext>
            </a:extLst>
          </p:cNvPr>
          <p:cNvSpPr/>
          <p:nvPr/>
        </p:nvSpPr>
        <p:spPr>
          <a:xfrm>
            <a:off x="3100389" y="52703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48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When companies are hacked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companies are hacked, private data is exposed. Private data becomes “public”.</a:t>
            </a:r>
          </a:p>
          <a:p>
            <a:endParaRPr lang="en-US" dirty="0"/>
          </a:p>
          <a:p>
            <a:r>
              <a:rPr lang="en-US" dirty="0"/>
              <a:t>Troy Hunt</a:t>
            </a:r>
          </a:p>
          <a:p>
            <a:pPr lvl="1"/>
            <a:r>
              <a:rPr lang="en-US" dirty="0"/>
              <a:t>HaveIBeenPwned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Pwned websites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Domain search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CNCS Report</a:t>
            </a:r>
          </a:p>
          <a:p>
            <a:pPr lvl="1"/>
            <a:r>
              <a:rPr lang="en-US" dirty="0"/>
              <a:t>Cybersecurity in Portugal 2024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Cybersecurity in Portugal 2023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D23335-021B-F63E-A688-2399F27F5E6A}"/>
              </a:ext>
            </a:extLst>
          </p:cNvPr>
          <p:cNvSpPr/>
          <p:nvPr/>
        </p:nvSpPr>
        <p:spPr>
          <a:xfrm>
            <a:off x="3705771" y="300576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B4E22B-D8DF-F989-42AB-F75D9F76EB0B}"/>
              </a:ext>
            </a:extLst>
          </p:cNvPr>
          <p:cNvSpPr/>
          <p:nvPr/>
        </p:nvSpPr>
        <p:spPr>
          <a:xfrm>
            <a:off x="3676896" y="340331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43F5-D572-00C5-A8BC-FF33FFB7B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363" y="4320162"/>
            <a:ext cx="4819660" cy="2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Awareness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 IOT Search engines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Shared folders accessible to 8 thousand million people </a:t>
            </a:r>
            <a:r>
              <a:rPr lang="pt-PT" dirty="0"/>
              <a:t>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Contabilidade – 6</a:t>
            </a:r>
          </a:p>
          <a:p>
            <a:pPr lvl="1"/>
            <a:r>
              <a:rPr lang="pt-PT" dirty="0"/>
              <a:t>Clientes – 3</a:t>
            </a:r>
          </a:p>
          <a:p>
            <a:pPr lvl="1"/>
            <a:r>
              <a:rPr lang="pt-PT" dirty="0"/>
              <a:t>Faturacao – 1</a:t>
            </a:r>
          </a:p>
          <a:p>
            <a:pPr lvl="1"/>
            <a:r>
              <a:rPr lang="pt-PT" dirty="0"/>
              <a:t>Faturacao – 2</a:t>
            </a:r>
          </a:p>
          <a:p>
            <a:pPr lvl="1"/>
            <a:r>
              <a:rPr lang="pt-PT" dirty="0"/>
              <a:t>Primavera – 6</a:t>
            </a:r>
          </a:p>
          <a:p>
            <a:pPr lvl="1"/>
            <a:r>
              <a:rPr lang="pt-PT" dirty="0"/>
              <a:t>SAGE – 13</a:t>
            </a:r>
          </a:p>
          <a:p>
            <a:pPr lvl="1"/>
            <a:r>
              <a:rPr lang="pt-PT" dirty="0"/>
              <a:t>Winrest – 148</a:t>
            </a:r>
          </a:p>
          <a:p>
            <a:endParaRPr lang="sv-SE" dirty="0">
              <a:latin typeface="Amasis MT Pro" panose="020B06040202020202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14</a:t>
            </a:fld>
            <a:endParaRPr lang="pt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84836-1146-7E97-2630-84632C5D11AF}"/>
              </a:ext>
            </a:extLst>
          </p:cNvPr>
          <p:cNvGrpSpPr/>
          <p:nvPr/>
        </p:nvGrpSpPr>
        <p:grpSpPr>
          <a:xfrm>
            <a:off x="3711374" y="2443963"/>
            <a:ext cx="6130287" cy="3706756"/>
            <a:chOff x="4710311" y="2097144"/>
            <a:chExt cx="7481689" cy="3968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9C3C53-0C15-7F3F-B35B-BDECEC06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11" y="2097144"/>
              <a:ext cx="3728786" cy="3241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090DDB-92E8-91E1-82E8-EC14D17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56" y="2660518"/>
              <a:ext cx="3674846" cy="2912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A04835-226D-BD65-9D11-7B2CAAB2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571" y="3298214"/>
              <a:ext cx="3780750" cy="2139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ED8D7A-5624-2581-69C8-9DB90482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1508" y="3846641"/>
              <a:ext cx="3823111" cy="1757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416D7-00D3-6F8C-4764-9162238E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9777" y="2440401"/>
              <a:ext cx="3907834" cy="127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1E6EA6-5B70-F645-8063-01489A8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6491" y="2097144"/>
              <a:ext cx="4045508" cy="1355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C2EF18-BF01-74AC-B0D2-EEBB1A97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701"/>
            <a:stretch/>
          </p:blipFill>
          <p:spPr>
            <a:xfrm>
              <a:off x="9129650" y="2984049"/>
              <a:ext cx="3062350" cy="308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1D7D-F6CF-374D-4A08-3D70DA278062}"/>
              </a:ext>
            </a:extLst>
          </p:cNvPr>
          <p:cNvSpPr/>
          <p:nvPr/>
        </p:nvSpPr>
        <p:spPr>
          <a:xfrm>
            <a:off x="7510507" y="18279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1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“Information is not knowledge”</a:t>
            </a:r>
          </a:p>
          <a:p>
            <a:r>
              <a:rPr lang="en-US" dirty="0"/>
              <a:t>  Albert Einstein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097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381-CC06-462E-250E-856060C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– Open-source intelligence</a:t>
            </a:r>
            <a:br>
              <a:rPr lang="pt-PT" dirty="0"/>
            </a:br>
            <a:r>
              <a:rPr lang="pt-PT" dirty="0"/>
              <a:t>	Digital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FE66-CA95-258D-1A41-43650854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591645"/>
          </a:xfrm>
        </p:spPr>
        <p:txBody>
          <a:bodyPr/>
          <a:lstStyle/>
          <a:p>
            <a:r>
              <a:rPr lang="en-US" dirty="0"/>
              <a:t>Open-source intelligence (OSINT) is the collection and analysis of data gathered from open sources (overt and publicly available sources) to produce actionable intelligence. (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Gathering information from:</a:t>
            </a:r>
          </a:p>
          <a:p>
            <a:pPr lvl="1"/>
            <a:r>
              <a:rPr lang="en-US" dirty="0"/>
              <a:t>search engines (Google, …)</a:t>
            </a:r>
          </a:p>
          <a:p>
            <a:pPr lvl="1"/>
            <a:r>
              <a:rPr lang="en-US" dirty="0"/>
              <a:t>social media (Facebook, …)</a:t>
            </a:r>
          </a:p>
          <a:p>
            <a:pPr lvl="1"/>
            <a:r>
              <a:rPr lang="en-US" dirty="0"/>
              <a:t>government sites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And then extract/relate/infer new information with greater value/potential.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547250-F9DF-0612-2BA8-CE964FAF52EC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53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Am I?</a:t>
            </a:r>
            <a:br>
              <a:rPr lang="pt-PT" dirty="0"/>
            </a:br>
            <a:r>
              <a:rPr lang="pt-PT" dirty="0"/>
              <a:t>	Search, and then search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with just a name</a:t>
            </a:r>
          </a:p>
          <a:p>
            <a:pPr lvl="1"/>
            <a:r>
              <a:rPr lang="en-US" dirty="0"/>
              <a:t>Pedro António Oliveira Vieira </a:t>
            </a:r>
          </a:p>
          <a:p>
            <a:r>
              <a:rPr lang="en-US" dirty="0"/>
              <a:t>Google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+ Company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LinkedIn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profile was showing way too much (audit is needed)</a:t>
            </a:r>
          </a:p>
          <a:p>
            <a:endParaRPr lang="en-US" dirty="0"/>
          </a:p>
          <a:p>
            <a:r>
              <a:rPr lang="en-US" dirty="0"/>
              <a:t>Certified </a:t>
            </a:r>
            <a:r>
              <a:rPr lang="en-US" b="1" u="sng" dirty="0"/>
              <a:t>Ethical</a:t>
            </a:r>
            <a:r>
              <a:rPr lang="en-US" dirty="0"/>
              <a:t> Hacker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notes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457253" y="26009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34B62D-133E-F093-7F6A-92B1513A2A03}"/>
              </a:ext>
            </a:extLst>
          </p:cNvPr>
          <p:cNvSpPr/>
          <p:nvPr/>
        </p:nvSpPr>
        <p:spPr>
          <a:xfrm>
            <a:off x="4493443" y="299685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1D3EB-8601-127F-9018-502050D56B79}"/>
              </a:ext>
            </a:extLst>
          </p:cNvPr>
          <p:cNvSpPr/>
          <p:nvPr/>
        </p:nvSpPr>
        <p:spPr>
          <a:xfrm>
            <a:off x="5603374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E1D52E-6235-B58B-2D6A-9FA2006F4714}"/>
              </a:ext>
            </a:extLst>
          </p:cNvPr>
          <p:cNvSpPr/>
          <p:nvPr/>
        </p:nvSpPr>
        <p:spPr>
          <a:xfrm>
            <a:off x="2631424" y="37929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4C9E40CE-8E70-C179-036D-E337A3EDE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47" y="2083782"/>
            <a:ext cx="2143033" cy="359242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141050-FA4A-DEE9-668D-7CE55DC468DA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78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</a:t>
            </a:r>
            <a:br>
              <a:rPr lang="en-US" dirty="0"/>
            </a:br>
            <a:r>
              <a:rPr lang="en-US" dirty="0"/>
              <a:t>	Internet is more than Google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search engine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different rules/crawlers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u="sng" dirty="0"/>
              <a:t>different results</a:t>
            </a:r>
          </a:p>
          <a:p>
            <a:endParaRPr lang="en-US" dirty="0"/>
          </a:p>
          <a:p>
            <a:r>
              <a:rPr lang="en-US" dirty="0"/>
              <a:t>Google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Bing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Yahoo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DuckDuckGo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Baidu (China)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Yandex (Russia)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SAPO (Portugal)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You may ask to be removed from one search engine, not all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231009" y="2959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9F5997-631C-D962-51C1-E2B48C3D68B7}"/>
              </a:ext>
            </a:extLst>
          </p:cNvPr>
          <p:cNvSpPr/>
          <p:nvPr/>
        </p:nvSpPr>
        <p:spPr>
          <a:xfrm>
            <a:off x="3451807" y="48194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D28A0-78A7-6E2E-F1CC-0BA1037BDE72}"/>
              </a:ext>
            </a:extLst>
          </p:cNvPr>
          <p:cNvSpPr/>
          <p:nvPr/>
        </p:nvSpPr>
        <p:spPr>
          <a:xfrm>
            <a:off x="3103465" y="368466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988A13-853D-46EB-4F71-154BA5961F1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30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565E81-54E3-6BE1-1EFF-DCB5711C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5" y="2543863"/>
            <a:ext cx="4544567" cy="3171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are YOU?</a:t>
            </a:r>
            <a:br>
              <a:rPr lang="pt-PT" dirty="0"/>
            </a:br>
            <a:r>
              <a:rPr lang="pt-PT" dirty="0"/>
              <a:t>	</a:t>
            </a:r>
            <a:r>
              <a:rPr lang="en-US" dirty="0"/>
              <a:t>Search, and then search again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682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 your name and analyze the results</a:t>
            </a:r>
            <a:endParaRPr lang="pt-PT" dirty="0"/>
          </a:p>
          <a:p>
            <a:pPr lvl="1"/>
            <a:r>
              <a:rPr lang="en-US" dirty="0"/>
              <a:t>As you saw the search can be improved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en-US" dirty="0"/>
              <a:t>That is typically information to </a:t>
            </a:r>
            <a:r>
              <a:rPr lang="en-US" b="1" dirty="0"/>
              <a:t>verify your identity</a:t>
            </a:r>
            <a:r>
              <a:rPr lang="en-US" dirty="0"/>
              <a:t> over a phone call.</a:t>
            </a:r>
            <a:endParaRPr lang="pt-PT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10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Pedro Vieira</a:t>
            </a:r>
          </a:p>
          <a:p>
            <a:r>
              <a:rPr lang="en-US" dirty="0"/>
              <a:t>Cyber Security Engineer</a:t>
            </a:r>
          </a:p>
          <a:p>
            <a:r>
              <a:rPr lang="en-US" dirty="0"/>
              <a:t>Certified Ethical Hacker</a:t>
            </a:r>
          </a:p>
          <a:p>
            <a:r>
              <a:rPr lang="en-US" dirty="0"/>
              <a:t>Degree at University of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2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813291"/>
              </p:ext>
            </p:extLst>
          </p:nvPr>
        </p:nvGraphicFramePr>
        <p:xfrm>
          <a:off x="677334" y="3999664"/>
          <a:ext cx="8229813" cy="203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Customer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 request with NIF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Updating customer data at the counter without documents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713909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Store 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Buying a book for almost no money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intel: mobile number and full name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Credito on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True stories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Portugal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49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  <a:br>
              <a:rPr lang="pt-PT" dirty="0"/>
            </a:br>
            <a:r>
              <a:rPr lang="pt-PT" dirty="0"/>
              <a:t>	Message from Ella | Without Consent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ADDA1-ACA2-B2FA-552F-A3209E1746DF}"/>
              </a:ext>
            </a:extLst>
          </p:cNvPr>
          <p:cNvSpPr txBox="1">
            <a:spLocks/>
          </p:cNvSpPr>
          <p:nvPr/>
        </p:nvSpPr>
        <p:spPr>
          <a:xfrm>
            <a:off x="3569038" y="5910451"/>
            <a:ext cx="4403705" cy="5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Deutsche Telekom</a:t>
            </a:r>
            <a:br>
              <a:rPr lang="en-US" sz="2000" dirty="0"/>
            </a:br>
            <a:r>
              <a:rPr lang="en-US" sz="2000" dirty="0"/>
              <a:t>Message from Ella | Without Consent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1823-BD90-C796-8AEA-031E8822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6" y="5910451"/>
            <a:ext cx="595332" cy="595332"/>
          </a:xfrm>
          <a:prstGeom prst="rect">
            <a:avLst/>
          </a:prstGeom>
        </p:spPr>
      </p:pic>
      <p:pic>
        <p:nvPicPr>
          <p:cNvPr id="10" name="Online Media 9" title="A Message from Ella | Without Consent">
            <a:hlinkClick r:id="" action="ppaction://media"/>
            <a:extLst>
              <a:ext uri="{FF2B5EF4-FFF2-40B4-BE49-F238E27FC236}">
                <a16:creationId xmlns:a16="http://schemas.microsoft.com/office/drawing/2014/main" id="{D2161C62-A613-BE48-0FB6-CB57DA5A9F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07" y="1472687"/>
            <a:ext cx="7650162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456"/>
            <a:ext cx="10163263" cy="3164992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THANK YOU</a:t>
            </a:r>
            <a:br>
              <a:rPr lang="pt-PT" sz="6600" dirty="0"/>
            </a:br>
            <a:br>
              <a:rPr lang="pt-PT" sz="6600" dirty="0"/>
            </a:br>
            <a:r>
              <a:rPr lang="pt-PT" sz="66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95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&amp; Laws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Boring but necessary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cap="none" dirty="0"/>
              <a:t>Information in this presentation is intended for </a:t>
            </a:r>
            <a:r>
              <a:rPr lang="en-US" b="1" u="sng" cap="none" dirty="0"/>
              <a:t>educational and awareness purposes only</a:t>
            </a:r>
            <a:r>
              <a:rPr lang="en-US" cap="none" dirty="0"/>
              <a:t>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Live presentation</a:t>
            </a:r>
            <a:r>
              <a:rPr lang="en-US" cap="none" dirty="0"/>
              <a:t>. Not a controlled environment and some contents may be inappropriate for some users.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I accept no responsibility</a:t>
            </a:r>
            <a:r>
              <a:rPr lang="en-US" cap="none" dirty="0"/>
              <a:t> in any kind for the use, misuse, downloading, viewing in whatever way the links in this presentation.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cap="none" dirty="0"/>
              <a:t>This presentation </a:t>
            </a:r>
            <a:r>
              <a:rPr lang="en-US" b="1" cap="none" dirty="0"/>
              <a:t>is not related</a:t>
            </a:r>
            <a:r>
              <a:rPr lang="en-US" cap="none" dirty="0"/>
              <a:t> to my work or employer.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F0556-C64C-D045-E242-297C60B1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69" y="2340769"/>
            <a:ext cx="2755631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Avoid illegal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Some links, websites, software or other items listed may or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may not be legal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, illegal, a felony, misdemeanor, or worse, in your country.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Please make sure that you 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allowed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to browse the websites, download links and software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BEFORE USING!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Ignorance about laws or rules is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no excuse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for illegal activities or wrongdoing.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Illegal activities may get you in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trouble or arrested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1" i="0" u="sng" strike="noStrike" kern="1200" baseline="0" dirty="0">
                <a:solidFill>
                  <a:srgbClr val="404040"/>
                </a:solidFill>
              </a:rPr>
              <a:t>Always check what is legal, and what laws apply.</a:t>
            </a:r>
            <a:endParaRPr lang="en-US" b="0" i="0" u="sng" strike="noStrike" kern="1200" baseline="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</a:t>
            </a:r>
            <a:br>
              <a:rPr lang="en-US" dirty="0"/>
            </a:br>
            <a:r>
              <a:rPr lang="en-US" dirty="0"/>
              <a:t>	Portuguese Law and Organizations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Laws</a:t>
            </a:r>
          </a:p>
          <a:p>
            <a:pPr lvl="1"/>
            <a:r>
              <a:rPr lang="pt-PT" dirty="0"/>
              <a:t>Diário República Eletrónico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ANACOM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en-US" dirty="0"/>
              <a:t>Organizations</a:t>
            </a:r>
          </a:p>
          <a:p>
            <a:pPr lvl="1"/>
            <a:r>
              <a:rPr lang="pt-PT" dirty="0"/>
              <a:t>CNCS – Centro Nacional de Cibersegurança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sz="1600" dirty="0"/>
              <a:t>Incident Notification (</a:t>
            </a:r>
            <a:r>
              <a:rPr lang="pt-PT" sz="1600" dirty="0">
                <a:hlinkClick r:id="rId5"/>
              </a:rPr>
              <a:t>link</a:t>
            </a:r>
            <a:r>
              <a:rPr lang="pt-PT" sz="1600" dirty="0"/>
              <a:t>)</a:t>
            </a:r>
          </a:p>
          <a:p>
            <a:pPr lvl="2"/>
            <a:r>
              <a:rPr lang="pt-PT" sz="1600" dirty="0"/>
              <a:t>CERT.PT (</a:t>
            </a:r>
            <a:r>
              <a:rPr lang="pt-PT" sz="1600" dirty="0">
                <a:hlinkClick r:id="rId6"/>
              </a:rPr>
              <a:t>link</a:t>
            </a:r>
            <a:r>
              <a:rPr lang="pt-PT" sz="1600" dirty="0"/>
              <a:t>)</a:t>
            </a:r>
          </a:p>
          <a:p>
            <a:pPr lvl="1"/>
            <a:r>
              <a:rPr lang="pt-PT" dirty="0"/>
              <a:t>Unidade Nacional de Combate ao Cibercrime e à Criminalidade Tecnológica (UNC3T)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Ministério Público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Awareness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Internet knows and doesn’t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information privately can get publicly and world available by someone else</a:t>
            </a:r>
          </a:p>
          <a:p>
            <a:r>
              <a:rPr lang="en-US" dirty="0"/>
              <a:t>When information is posted</a:t>
            </a:r>
          </a:p>
          <a:p>
            <a:pPr lvl="1"/>
            <a:r>
              <a:rPr lang="en-US" dirty="0"/>
              <a:t>Shows when and where (habits &amp; routines)</a:t>
            </a:r>
          </a:p>
          <a:p>
            <a:endParaRPr lang="en-US" dirty="0"/>
          </a:p>
          <a:p>
            <a:r>
              <a:rPr lang="en-US" dirty="0"/>
              <a:t>Internet has memory</a:t>
            </a:r>
          </a:p>
          <a:p>
            <a:pPr lvl="1"/>
            <a:r>
              <a:rPr lang="en-US" dirty="0"/>
              <a:t>Arquivo.pt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Internet Archive - Wayback Machine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3113348" y="41529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DECCD3-5B87-974A-ACB4-365DEA6C2B9F}"/>
              </a:ext>
            </a:extLst>
          </p:cNvPr>
          <p:cNvSpPr/>
          <p:nvPr/>
        </p:nvSpPr>
        <p:spPr>
          <a:xfrm>
            <a:off x="3113348" y="48387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5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number (Same number longevity)</a:t>
            </a:r>
          </a:p>
          <a:p>
            <a:pPr lvl="1"/>
            <a:r>
              <a:rPr lang="en-US" dirty="0"/>
              <a:t>Sync.Me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Username</a:t>
            </a:r>
          </a:p>
          <a:p>
            <a:pPr lvl="1"/>
            <a:r>
              <a:rPr lang="en-US" dirty="0"/>
              <a:t>WhatsMyName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Email (Username reuse)</a:t>
            </a:r>
          </a:p>
          <a:p>
            <a:pPr lvl="1"/>
            <a:r>
              <a:rPr lang="en-US" dirty="0"/>
              <a:t>Gmail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Social media (Username reuse)</a:t>
            </a:r>
          </a:p>
          <a:p>
            <a:pPr lvl="1"/>
            <a:r>
              <a:rPr lang="en-US" dirty="0"/>
              <a:t>Facebook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LinkedIn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Tinder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607393-C159-7D5F-3F6C-06C31CD9C4BD}"/>
              </a:ext>
            </a:extLst>
          </p:cNvPr>
          <p:cNvSpPr/>
          <p:nvPr/>
        </p:nvSpPr>
        <p:spPr>
          <a:xfrm>
            <a:off x="3418148" y="298133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6B29AB-105F-242F-FBDB-B7E6C757C8E4}"/>
              </a:ext>
            </a:extLst>
          </p:cNvPr>
          <p:cNvSpPr/>
          <p:nvPr/>
        </p:nvSpPr>
        <p:spPr>
          <a:xfrm>
            <a:off x="3338389" y="527647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99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10564</TotalTime>
  <Words>988</Words>
  <Application>Microsoft Office PowerPoint</Application>
  <PresentationFormat>Widescreen</PresentationFormat>
  <Paragraphs>212</Paragraphs>
  <Slides>23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Amasis MT Pro</vt:lpstr>
      <vt:lpstr>Arial</vt:lpstr>
      <vt:lpstr>Calibri</vt:lpstr>
      <vt:lpstr>Trebuchet MS</vt:lpstr>
      <vt:lpstr>Wingdings 3</vt:lpstr>
      <vt:lpstr>Facet</vt:lpstr>
      <vt:lpstr>PowerPoint Presentation</vt:lpstr>
      <vt:lpstr>$whoami</vt:lpstr>
      <vt:lpstr>Disclaimer &amp; Laws</vt:lpstr>
      <vt:lpstr>Disclaimer  Boring but necessary</vt:lpstr>
      <vt:lpstr>Disclaimer  Avoid illegal activities</vt:lpstr>
      <vt:lpstr>Laws  Portuguese Law and Organizations</vt:lpstr>
      <vt:lpstr> Awareness</vt:lpstr>
      <vt:lpstr>Awareness  Internet knows and doesn’t forget</vt:lpstr>
      <vt:lpstr>Awareness  Profile</vt:lpstr>
      <vt:lpstr>Awareness  Maps</vt:lpstr>
      <vt:lpstr>Awareness  Photos</vt:lpstr>
      <vt:lpstr>Awareness  Photos</vt:lpstr>
      <vt:lpstr>Awareness  When companies are hacked</vt:lpstr>
      <vt:lpstr>Awareness   IOT Search engines</vt:lpstr>
      <vt:lpstr>OSINT Time</vt:lpstr>
      <vt:lpstr>OSINT – Open-source intelligence  Digital Footprint</vt:lpstr>
      <vt:lpstr>Who Am I?  Search, and then search again</vt:lpstr>
      <vt:lpstr>Search Engines   Internet is more than Google</vt:lpstr>
      <vt:lpstr>Who are YOU?  Search, and then search again</vt:lpstr>
      <vt:lpstr>True stories</vt:lpstr>
      <vt:lpstr>True stories  Portugal</vt:lpstr>
      <vt:lpstr>True stories  Message from Ella | Without Consent</vt:lpstr>
      <vt:lpstr>THANK YOU  Q&amp;A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OSINT. Beware. Your data is out there.</dc:title>
  <dc:subject>OSINT</dc:subject>
  <dc:creator>Don't OSINT Me !!</dc:creator>
  <cp:keywords>OSINT. Portugal</cp:keywords>
  <cp:lastModifiedBy>Vieira Pedro (XC/EVI XC/EQS)</cp:lastModifiedBy>
  <cp:revision>937</cp:revision>
  <cp:lastPrinted>2024-05-20T11:02:27Z</cp:lastPrinted>
  <dcterms:created xsi:type="dcterms:W3CDTF">1976-04-22T11:00:59Z</dcterms:created>
  <dcterms:modified xsi:type="dcterms:W3CDTF">2024-06-19T14:44:31Z</dcterms:modified>
</cp:coreProperties>
</file>