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notesMasterIdLst>
    <p:notesMasterId r:id="rId20"/>
  </p:notesMasterIdLst>
  <p:sldIdLst>
    <p:sldId id="256" r:id="rId2"/>
    <p:sldId id="258" r:id="rId3"/>
    <p:sldId id="312" r:id="rId4"/>
    <p:sldId id="307" r:id="rId5"/>
    <p:sldId id="259" r:id="rId6"/>
    <p:sldId id="260" r:id="rId7"/>
    <p:sldId id="257" r:id="rId8"/>
    <p:sldId id="319" r:id="rId9"/>
    <p:sldId id="294" r:id="rId10"/>
    <p:sldId id="296" r:id="rId11"/>
    <p:sldId id="298" r:id="rId12"/>
    <p:sldId id="297" r:id="rId13"/>
    <p:sldId id="299" r:id="rId14"/>
    <p:sldId id="295" r:id="rId15"/>
    <p:sldId id="314" r:id="rId16"/>
    <p:sldId id="316" r:id="rId17"/>
    <p:sldId id="329" r:id="rId18"/>
    <p:sldId id="284" r:id="rId1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5887" autoAdjust="0"/>
  </p:normalViewPr>
  <p:slideViewPr>
    <p:cSldViewPr snapToGrid="0">
      <p:cViewPr varScale="1">
        <p:scale>
          <a:sx n="114" d="100"/>
          <a:sy n="114" d="100"/>
        </p:scale>
        <p:origin x="6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6592EC6-5A83-49E7-90B3-C3A79E6C41BE}" type="datetimeFigureOut">
              <a:rPr lang="pt-PT" smtClean="0"/>
              <a:t>11/01/2023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49E601C-C450-47E1-B990-E40DA3095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686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483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2824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1558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468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2799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4597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0521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8692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943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CB05-EA7E-44DC-97BE-58A805AD25BC}" type="datetime1">
              <a:rPr lang="pt-PT" smtClean="0"/>
              <a:t>11/01/2023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136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2A08-58DB-4CD7-9227-BCA0FCAF4AE3}" type="datetime1">
              <a:rPr lang="pt-PT" smtClean="0"/>
              <a:t>11/01/2023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738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6664-E0C7-4017-8A50-570C06B0E7C0}" type="datetime1">
              <a:rPr lang="pt-PT" smtClean="0"/>
              <a:t>11/01/2023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5144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9CCE-D00E-43FA-8FDB-8FEBC374F1C6}" type="datetime1">
              <a:rPr lang="pt-PT" smtClean="0"/>
              <a:t>11/01/2023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828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9A8A-93CD-482C-9E1D-915CF5FDBFC1}" type="datetime1">
              <a:rPr lang="pt-PT" smtClean="0"/>
              <a:t>11/01/2023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457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1E9C-3E3D-4AEE-8A25-B2C48F1A6A5C}" type="datetime1">
              <a:rPr lang="pt-PT" smtClean="0"/>
              <a:t>11/01/2023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129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AB5-A0C1-4319-8DD1-CDAB34C10BCE}" type="datetime1">
              <a:rPr lang="pt-PT" smtClean="0"/>
              <a:t>11/01/2023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177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E19E-80D2-4EB3-97E8-45865D57D424}" type="datetime1">
              <a:rPr lang="pt-PT" smtClean="0"/>
              <a:t>11/01/2023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240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6D6C-BE12-40BD-A9B2-43DEDDE28154}" type="datetime1">
              <a:rPr lang="pt-PT" smtClean="0"/>
              <a:t>11/01/2023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75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2D30-95BD-49E5-9EEE-7F8336ADB62A}" type="datetime1">
              <a:rPr lang="pt-PT" smtClean="0"/>
              <a:t>11/01/2023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486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8BAF-32BA-4955-9962-488BB89F2AE2}" type="datetime1">
              <a:rPr lang="pt-PT" smtClean="0"/>
              <a:t>11/01/2023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397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4EE7-453F-4704-BEB1-A7F76D65F11D}" type="datetime1">
              <a:rPr lang="pt-PT" smtClean="0"/>
              <a:t>11/01/2023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70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9F51-A163-481D-9BF2-9E91AACDDD45}" type="datetime1">
              <a:rPr lang="pt-PT" smtClean="0"/>
              <a:t>11/01/2023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406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D494-7F59-4819-916D-F6591409D77E}" type="datetime1">
              <a:rPr lang="pt-PT" smtClean="0"/>
              <a:t>11/01/2023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36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3504-A377-4E23-819B-2E40407CC374}" type="datetime1">
              <a:rPr lang="pt-PT" smtClean="0"/>
              <a:t>11/01/2023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041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BBA2-D950-4474-80FC-782A8D010538}" type="datetime1">
              <a:rPr lang="pt-PT" smtClean="0"/>
              <a:t>11/01/2023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598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6EE17-35F2-4844-810C-CEAEE4FAFF1D}" type="datetime1">
              <a:rPr lang="pt-PT" smtClean="0"/>
              <a:t>11/01/2023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179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hodan.io/search?query=%22authentication%3A+disabled%22+%2B+primavera+%2B+country%3Apt" TargetMode="External"/><Relationship Id="rId3" Type="http://schemas.openxmlformats.org/officeDocument/2006/relationships/hyperlink" Target="https://www.shodan.io/search?query=remote+desktop" TargetMode="External"/><Relationship Id="rId7" Type="http://schemas.openxmlformats.org/officeDocument/2006/relationships/hyperlink" Target="https://www.shodan.io/search?query=authentication+disabled+country%3Ap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ages.shodan.io/?query=vnc+screenshot.label%3Aloggedin" TargetMode="External"/><Relationship Id="rId5" Type="http://schemas.openxmlformats.org/officeDocument/2006/relationships/hyperlink" Target="https://images.shodan.io/?query=city%3Abraga" TargetMode="External"/><Relationship Id="rId4" Type="http://schemas.openxmlformats.org/officeDocument/2006/relationships/hyperlink" Target="https://www.shodan.io/search?query=remote+desktop+city%3Abraga" TargetMode="External"/><Relationship Id="rId9" Type="http://schemas.openxmlformats.org/officeDocument/2006/relationships/hyperlink" Target="https://www.shodan.io/search?query=contabilidade+country%3Ap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dan.io/search?query=fotos+country%3Ap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mages.shodan.io/?query=country%3Apt+screenshot.label%3Awebcam" TargetMode="External"/><Relationship Id="rId4" Type="http://schemas.openxmlformats.org/officeDocument/2006/relationships/hyperlink" Target="https://www.shodan.io/search?query=camera+country%3Apt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shodan.io/?query=screenshot.label%253AIC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xposure.shodan.io/#/P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pentest-tools-com/how-to-exploit-bluekeep-vulnerability-with-metasploit-security-research-ee1ec514c2bd" TargetMode="External"/><Relationship Id="rId5" Type="http://schemas.openxmlformats.org/officeDocument/2006/relationships/hyperlink" Target="https://en.wikipedia.org/wiki/BlueKeep" TargetMode="External"/><Relationship Id="rId4" Type="http://schemas.openxmlformats.org/officeDocument/2006/relationships/hyperlink" Target="https://nvd.nist.gov/vuln/detail/CVE-2015-0204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tails.boum.org/" TargetMode="External"/><Relationship Id="rId3" Type="http://schemas.openxmlformats.org/officeDocument/2006/relationships/hyperlink" Target="https://protonvpn.com/" TargetMode="External"/><Relationship Id="rId7" Type="http://schemas.openxmlformats.org/officeDocument/2006/relationships/hyperlink" Target="https://www.torproject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uerrillamail.com/" TargetMode="External"/><Relationship Id="rId5" Type="http://schemas.openxmlformats.org/officeDocument/2006/relationships/hyperlink" Target="https://www.20minutemail.com/" TargetMode="External"/><Relationship Id="rId4" Type="http://schemas.openxmlformats.org/officeDocument/2006/relationships/hyperlink" Target="https://10minutemail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pen-source_intellige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ibercrime.ministeriopublico.pt/" TargetMode="External"/><Relationship Id="rId3" Type="http://schemas.openxmlformats.org/officeDocument/2006/relationships/hyperlink" Target="https://www.anacom.pt/render.jsp?categoryId=345750" TargetMode="External"/><Relationship Id="rId7" Type="http://schemas.openxmlformats.org/officeDocument/2006/relationships/hyperlink" Target="https://www.policiajudiciaria.pt/unc3t/" TargetMode="External"/><Relationship Id="rId2" Type="http://schemas.openxmlformats.org/officeDocument/2006/relationships/hyperlink" Target="https://dre.pt/dre/detalhe/decreto-lei/65-2021-1686979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cs.gov.pt/pt/certpt/" TargetMode="External"/><Relationship Id="rId5" Type="http://schemas.openxmlformats.org/officeDocument/2006/relationships/hyperlink" Target="https://www.cncs.gov.pt/pt/notificacao-incidentes/" TargetMode="External"/><Relationship Id="rId4" Type="http://schemas.openxmlformats.org/officeDocument/2006/relationships/hyperlink" Target="https://www.cncs.gov.pt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hyperlink" Target="https://www.google.pt/search?q=Pedro+Ant&#243;nio+Oliveira+Vieira" TargetMode="External"/><Relationship Id="rId7" Type="http://schemas.openxmlformats.org/officeDocument/2006/relationships/hyperlink" Target="https://www.eccouncil.org/january-2022-ethical-hacking-leaderboar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pedroaovieira/" TargetMode="External"/><Relationship Id="rId5" Type="http://schemas.openxmlformats.org/officeDocument/2006/relationships/hyperlink" Target="https://www.google.pt/search?q=%22pedro+vieira%22+bosch" TargetMode="External"/><Relationship Id="rId4" Type="http://schemas.openxmlformats.org/officeDocument/2006/relationships/hyperlink" Target="https://www.google.pt/search?q=%22Pedro+Ant%C3%B3nio+Oliveira+Vieira%2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xposure.shodan.io/#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ps.shodan.io/" TargetMode="External"/><Relationship Id="rId5" Type="http://schemas.openxmlformats.org/officeDocument/2006/relationships/hyperlink" Target="https://images.shodan.io/" TargetMode="External"/><Relationship Id="rId4" Type="http://schemas.openxmlformats.org/officeDocument/2006/relationships/hyperlink" Target="https://www.shodan.io/explo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2779-E3A8-6AB5-914C-04D078FC0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SHODAN</a:t>
            </a:r>
            <a:endParaRPr lang="pt-PT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68D3C-A600-D893-D667-3619BCB6D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000" dirty="0"/>
              <a:t>Beware. Your data is out there.</a:t>
            </a:r>
          </a:p>
          <a:p>
            <a:r>
              <a:rPr lang="pt-PT" sz="4000"/>
              <a:t>OSINT IOT - 2023</a:t>
            </a:r>
            <a:endParaRPr lang="pt-PT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74194-E45C-A7A4-81D7-2D25FFC6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6519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Shodan</a:t>
            </a:r>
            <a:br>
              <a:rPr lang="en-US" dirty="0"/>
            </a:br>
            <a:r>
              <a:rPr lang="en-US" dirty="0"/>
              <a:t>	Internet of Things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Amasis MT Pro" panose="020B0604020202020204" pitchFamily="18" charset="0"/>
              </a:rPr>
              <a:t>Remote Desktop (</a:t>
            </a:r>
            <a:r>
              <a:rPr lang="en-US" cap="none" dirty="0">
                <a:latin typeface="Amasis MT Pro" panose="020B0604020202020204" pitchFamily="18" charset="0"/>
                <a:hlinkClick r:id="rId3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Total results: 3,482,756</a:t>
            </a:r>
            <a:endParaRPr lang="en-US" cap="none" dirty="0">
              <a:latin typeface="Amasis MT Pro" panose="020B0604020202020204" pitchFamily="18" charset="0"/>
            </a:endParaRP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Braga (</a:t>
            </a:r>
            <a:r>
              <a:rPr lang="en-US" dirty="0">
                <a:latin typeface="Amasis MT Pro" panose="020B0604020202020204" pitchFamily="18" charset="0"/>
                <a:hlinkClick r:id="rId4"/>
              </a:rPr>
              <a:t>link</a:t>
            </a:r>
            <a:r>
              <a:rPr lang="en-US" dirty="0">
                <a:latin typeface="Amasis MT Pro" panose="020B0604020202020204" pitchFamily="18" charset="0"/>
              </a:rPr>
              <a:t>)</a:t>
            </a:r>
            <a:endParaRPr lang="en-US" cap="none" dirty="0">
              <a:latin typeface="Amasis MT Pro" panose="020B0604020202020204" pitchFamily="18" charset="0"/>
            </a:endParaRPr>
          </a:p>
          <a:p>
            <a:r>
              <a:rPr lang="pt-PT" cap="none" dirty="0">
                <a:latin typeface="Amasis MT Pro" panose="020B0604020202020204" pitchFamily="18" charset="0"/>
              </a:rPr>
              <a:t>Images</a:t>
            </a:r>
          </a:p>
          <a:p>
            <a:pPr lvl="1"/>
            <a:r>
              <a:rPr lang="pt-PT" cap="none" dirty="0">
                <a:latin typeface="Amasis MT Pro" panose="020B0604020202020204" pitchFamily="18" charset="0"/>
              </a:rPr>
              <a:t>Braga </a:t>
            </a:r>
            <a:r>
              <a:rPr lang="pt-PT" dirty="0">
                <a:latin typeface="Amasis MT Pro" panose="020B0604020202020204" pitchFamily="18" charset="0"/>
              </a:rPr>
              <a:t>(</a:t>
            </a:r>
            <a:r>
              <a:rPr lang="pt-PT" dirty="0">
                <a:latin typeface="Amasis MT Pro" panose="020B0604020202020204" pitchFamily="18" charset="0"/>
                <a:hlinkClick r:id="rId5"/>
              </a:rPr>
              <a:t>link</a:t>
            </a:r>
            <a:r>
              <a:rPr lang="pt-PT" dirty="0">
                <a:latin typeface="Amasis MT Pro" panose="020B0604020202020204" pitchFamily="18" charset="0"/>
              </a:rPr>
              <a:t>)</a:t>
            </a:r>
          </a:p>
          <a:p>
            <a:pPr lvl="1"/>
            <a:r>
              <a:rPr lang="pt-PT" cap="none" dirty="0">
                <a:latin typeface="Amasis MT Pro" panose="020B0604020202020204" pitchFamily="18" charset="0"/>
              </a:rPr>
              <a:t>VNC Remote Access and Loggedin (</a:t>
            </a:r>
            <a:r>
              <a:rPr lang="pt-PT" cap="none" dirty="0">
                <a:latin typeface="Amasis MT Pro" panose="020B0604020202020204" pitchFamily="18" charset="0"/>
                <a:hlinkClick r:id="rId6"/>
              </a:rPr>
              <a:t>link</a:t>
            </a:r>
            <a:r>
              <a:rPr lang="pt-PT" cap="none" dirty="0">
                <a:latin typeface="Amasis MT Pro" panose="020B0604020202020204" pitchFamily="18" charset="0"/>
              </a:rPr>
              <a:t>)</a:t>
            </a:r>
          </a:p>
          <a:p>
            <a:r>
              <a:rPr lang="pt-PT" dirty="0">
                <a:latin typeface="Amasis MT Pro" panose="020B0604020202020204" pitchFamily="18" charset="0"/>
              </a:rPr>
              <a:t>Authentication Disabled </a:t>
            </a:r>
          </a:p>
          <a:p>
            <a:pPr lvl="1"/>
            <a:r>
              <a:rPr lang="pt-PT" cap="none" dirty="0">
                <a:latin typeface="Amasis MT Pro" panose="020B0604020202020204" pitchFamily="18" charset="0"/>
              </a:rPr>
              <a:t>Portugal (</a:t>
            </a:r>
            <a:r>
              <a:rPr lang="pt-PT" cap="none" dirty="0">
                <a:latin typeface="Amasis MT Pro" panose="020B0604020202020204" pitchFamily="18" charset="0"/>
                <a:hlinkClick r:id="rId7"/>
              </a:rPr>
              <a:t>link</a:t>
            </a:r>
            <a:r>
              <a:rPr lang="pt-PT" cap="none" dirty="0">
                <a:latin typeface="Amasis MT Pro" panose="020B0604020202020204" pitchFamily="18" charset="0"/>
              </a:rPr>
              <a:t>)</a:t>
            </a:r>
          </a:p>
          <a:p>
            <a:pPr lvl="1"/>
            <a:r>
              <a:rPr lang="pt-PT" cap="none" dirty="0">
                <a:latin typeface="Amasis MT Pro" panose="020B0604020202020204" pitchFamily="18" charset="0"/>
              </a:rPr>
              <a:t>Primavera (</a:t>
            </a:r>
            <a:r>
              <a:rPr lang="pt-PT" cap="none" dirty="0">
                <a:latin typeface="Amasis MT Pro" panose="020B0604020202020204" pitchFamily="18" charset="0"/>
                <a:hlinkClick r:id="rId8"/>
              </a:rPr>
              <a:t>link</a:t>
            </a:r>
            <a:r>
              <a:rPr lang="pt-PT" cap="none" dirty="0">
                <a:latin typeface="Amasis MT Pro" panose="020B0604020202020204" pitchFamily="18" charset="0"/>
              </a:rPr>
              <a:t>)</a:t>
            </a:r>
          </a:p>
          <a:p>
            <a:r>
              <a:rPr lang="pt-PT" cap="none" dirty="0">
                <a:latin typeface="Amasis MT Pro" panose="020B0604020202020204" pitchFamily="18" charset="0"/>
              </a:rPr>
              <a:t>Contabilidade (</a:t>
            </a:r>
            <a:r>
              <a:rPr lang="pt-PT" cap="none" dirty="0">
                <a:latin typeface="Amasis MT Pro" panose="020B0604020202020204" pitchFamily="18" charset="0"/>
                <a:hlinkClick r:id="rId9"/>
              </a:rPr>
              <a:t>link</a:t>
            </a:r>
            <a:r>
              <a:rPr lang="pt-PT" cap="none" dirty="0">
                <a:latin typeface="Amasis MT Pro" panose="020B0604020202020204" pitchFamily="18" charset="0"/>
              </a:rPr>
              <a:t>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356A0F3-1801-F9ED-498D-56FC56B92EC7}"/>
              </a:ext>
            </a:extLst>
          </p:cNvPr>
          <p:cNvSpPr/>
          <p:nvPr/>
        </p:nvSpPr>
        <p:spPr>
          <a:xfrm>
            <a:off x="2569656" y="3039291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BE5C279-0E8D-9598-69D0-600DD20394D6}"/>
              </a:ext>
            </a:extLst>
          </p:cNvPr>
          <p:cNvSpPr/>
          <p:nvPr/>
        </p:nvSpPr>
        <p:spPr>
          <a:xfrm>
            <a:off x="2743827" y="495517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6CB6F88-24D8-6A8B-3A0A-AB86B28576AB}"/>
              </a:ext>
            </a:extLst>
          </p:cNvPr>
          <p:cNvSpPr/>
          <p:nvPr/>
        </p:nvSpPr>
        <p:spPr>
          <a:xfrm>
            <a:off x="3092169" y="569540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57D7E-1309-B627-5783-903325A5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10</a:t>
            </a:fld>
            <a:endParaRPr lang="pt-P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23B3BB8-4E59-0141-9370-8B6FDF5B7FEC}"/>
              </a:ext>
            </a:extLst>
          </p:cNvPr>
          <p:cNvSpPr/>
          <p:nvPr/>
        </p:nvSpPr>
        <p:spPr>
          <a:xfrm>
            <a:off x="5129696" y="419837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9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Shodan</a:t>
            </a:r>
            <a:br>
              <a:rPr lang="en-US" dirty="0"/>
            </a:br>
            <a:r>
              <a:rPr lang="en-US" dirty="0"/>
              <a:t>	Internet of Things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Amasis MT Pro" panose="020B0604020202020204" pitchFamily="18" charset="0"/>
              </a:rPr>
              <a:t>Fotos</a:t>
            </a:r>
          </a:p>
          <a:p>
            <a:pPr lvl="1"/>
            <a:r>
              <a:rPr lang="pt-PT" cap="none" dirty="0">
                <a:latin typeface="Amasis MT Pro" panose="020B0604020202020204" pitchFamily="18" charset="0"/>
              </a:rPr>
              <a:t>Portugal </a:t>
            </a:r>
            <a:r>
              <a:rPr lang="pt-PT" dirty="0">
                <a:latin typeface="Amasis MT Pro" panose="020B0604020202020204" pitchFamily="18" charset="0"/>
              </a:rPr>
              <a:t>(</a:t>
            </a:r>
            <a:r>
              <a:rPr lang="pt-PT" dirty="0">
                <a:latin typeface="Amasis MT Pro" panose="020B0604020202020204" pitchFamily="18" charset="0"/>
                <a:hlinkClick r:id="rId3"/>
              </a:rPr>
              <a:t>link</a:t>
            </a:r>
            <a:r>
              <a:rPr lang="pt-PT" dirty="0">
                <a:latin typeface="Amasis MT Pro" panose="020B0604020202020204" pitchFamily="18" charset="0"/>
              </a:rPr>
              <a:t>)</a:t>
            </a:r>
          </a:p>
          <a:p>
            <a:r>
              <a:rPr lang="pt-PT" dirty="0">
                <a:latin typeface="Amasis MT Pro" panose="020B0604020202020204" pitchFamily="18" charset="0"/>
              </a:rPr>
              <a:t>IP Cameras</a:t>
            </a:r>
          </a:p>
          <a:p>
            <a:pPr lvl="1"/>
            <a:r>
              <a:rPr lang="pt-PT" dirty="0">
                <a:latin typeface="Amasis MT Pro" panose="020B0604020202020204" pitchFamily="18" charset="0"/>
              </a:rPr>
              <a:t>Portugal (</a:t>
            </a:r>
            <a:r>
              <a:rPr lang="pt-PT" dirty="0">
                <a:latin typeface="Amasis MT Pro" panose="020B0604020202020204" pitchFamily="18" charset="0"/>
                <a:hlinkClick r:id="rId4"/>
              </a:rPr>
              <a:t>link</a:t>
            </a:r>
            <a:r>
              <a:rPr lang="pt-PT" dirty="0">
                <a:latin typeface="Amasis MT Pro" panose="020B0604020202020204" pitchFamily="18" charset="0"/>
              </a:rPr>
              <a:t>) (default credentials?)</a:t>
            </a:r>
          </a:p>
          <a:p>
            <a:pPr lvl="1"/>
            <a:r>
              <a:rPr lang="pt-PT" b="1" dirty="0">
                <a:solidFill>
                  <a:srgbClr val="FF0000"/>
                </a:solidFill>
                <a:latin typeface="Amasis MT Pro" panose="020B0604020202020204" pitchFamily="18" charset="0"/>
              </a:rPr>
              <a:t>Webcams</a:t>
            </a:r>
            <a:r>
              <a:rPr lang="pt-PT" dirty="0">
                <a:latin typeface="Amasis MT Pro" panose="020B0604020202020204" pitchFamily="18" charset="0"/>
              </a:rPr>
              <a:t> (</a:t>
            </a:r>
            <a:r>
              <a:rPr lang="pt-PT" dirty="0">
                <a:latin typeface="Amasis MT Pro" panose="020B0604020202020204" pitchFamily="18" charset="0"/>
                <a:hlinkClick r:id="rId5"/>
              </a:rPr>
              <a:t>link</a:t>
            </a:r>
            <a:r>
              <a:rPr lang="pt-PT" dirty="0">
                <a:latin typeface="Amasis MT Pro" panose="020B0604020202020204" pitchFamily="18" charset="0"/>
              </a:rPr>
              <a:t>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246C922-E1C2-2AB7-1B4D-0D39F0883085}"/>
              </a:ext>
            </a:extLst>
          </p:cNvPr>
          <p:cNvSpPr/>
          <p:nvPr/>
        </p:nvSpPr>
        <p:spPr>
          <a:xfrm>
            <a:off x="2743827" y="267353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CA6447D-7881-6C51-32A9-A51C6CC3B87B}"/>
              </a:ext>
            </a:extLst>
          </p:cNvPr>
          <p:cNvSpPr/>
          <p:nvPr/>
        </p:nvSpPr>
        <p:spPr>
          <a:xfrm>
            <a:off x="2944125" y="381000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5F27E-7A15-11FF-A26B-0E7504A7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333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Shodan</a:t>
            </a:r>
            <a:br>
              <a:rPr lang="en-US" dirty="0"/>
            </a:br>
            <a:r>
              <a:rPr lang="en-US" dirty="0"/>
              <a:t>	Internet of Things - Images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E4B95-CDD9-A45D-D59F-0B7E5EE10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63765"/>
            <a:ext cx="3581900" cy="2019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C17D9E-A7A9-87CE-6463-62A1EE1EF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991" y="4164293"/>
            <a:ext cx="3543795" cy="26079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C95F95-732E-46A0-F78A-9C6E70D38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5895" y="4163147"/>
            <a:ext cx="3349434" cy="26091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FB7B03-0E1E-0AE0-E162-761340933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1991" y="2163765"/>
            <a:ext cx="3543795" cy="20195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087526D-FE0E-6637-B73B-E79587230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100" y="4290857"/>
            <a:ext cx="3543795" cy="22196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7201B9-91C1-74C2-5869-77F21082AB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9234" y="2173291"/>
            <a:ext cx="3543795" cy="20005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61BF1F-DF40-2AE5-26CB-BFB34F34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9595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Shodan</a:t>
            </a:r>
            <a:br>
              <a:rPr lang="en-US" dirty="0"/>
            </a:br>
            <a:r>
              <a:rPr lang="en-US" dirty="0"/>
              <a:t>	Industrial Control Systems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Amasis MT Pro" panose="020B0604020202020204" pitchFamily="18" charset="0"/>
              </a:rPr>
              <a:t>Industrial Control Systems (</a:t>
            </a:r>
            <a:r>
              <a:rPr lang="en-US" cap="none" dirty="0">
                <a:latin typeface="Amasis MT Pro" panose="020B0604020202020204" pitchFamily="18" charset="0"/>
                <a:hlinkClick r:id="rId3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endParaRPr lang="en-US" cap="none" dirty="0">
              <a:latin typeface="Amasis MT Pro" panose="020B0604020202020204" pitchFamily="18" charset="0"/>
            </a:endParaRPr>
          </a:p>
          <a:p>
            <a:endParaRPr lang="pt-PT" cap="none" dirty="0">
              <a:latin typeface="Amasis MT Pro" panose="020B0604020202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0340C-A785-8D5C-965E-7C326C834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178" y="3152598"/>
            <a:ext cx="3553321" cy="2686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3871F0-45FE-C998-8F6E-754CDE125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4126" y="1175966"/>
            <a:ext cx="3562847" cy="5325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0C571F-B08F-3EFF-FB55-F3E441E081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388" y="3152598"/>
            <a:ext cx="3496163" cy="261021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45B37-AC69-4E1F-D313-2287FB07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460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Shodan</a:t>
            </a:r>
            <a:br>
              <a:rPr lang="en-US" dirty="0"/>
            </a:br>
            <a:r>
              <a:rPr lang="en-US" dirty="0"/>
              <a:t>	Portugal – Internet Exposure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Amasis MT Pro" panose="020B0604020202020204" pitchFamily="18" charset="0"/>
              </a:rPr>
              <a:t>Internet Exposure Dashboard (</a:t>
            </a:r>
            <a:r>
              <a:rPr lang="en-US" cap="none" dirty="0">
                <a:latin typeface="Amasis MT Pro" panose="020B0604020202020204" pitchFamily="18" charset="0"/>
                <a:hlinkClick r:id="rId3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r>
              <a:rPr lang="en-US" cap="none" dirty="0">
                <a:latin typeface="Amasis MT Pro" panose="020B0604020202020204" pitchFamily="18" charset="0"/>
              </a:rPr>
              <a:t>Top Vulnerability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CVE-2015-0204 – CVSS2 4.3 Medium (</a:t>
            </a:r>
            <a:r>
              <a:rPr lang="en-US" dirty="0">
                <a:latin typeface="Amasis MT Pro" panose="020B0604020202020204" pitchFamily="18" charset="0"/>
                <a:hlinkClick r:id="rId4"/>
              </a:rPr>
              <a:t>link</a:t>
            </a:r>
            <a:r>
              <a:rPr lang="en-US" dirty="0">
                <a:latin typeface="Amasis MT Pro" panose="020B0604020202020204" pitchFamily="18" charset="0"/>
              </a:rPr>
              <a:t>)</a:t>
            </a:r>
            <a:endParaRPr lang="en-US" cap="none" dirty="0">
              <a:latin typeface="Amasis MT Pro" panose="020B0604020202020204" pitchFamily="18" charset="0"/>
            </a:endParaRPr>
          </a:p>
          <a:p>
            <a:r>
              <a:rPr lang="pt-PT" cap="none" dirty="0">
                <a:latin typeface="Amasis MT Pro" panose="020B0604020202020204" pitchFamily="18" charset="0"/>
              </a:rPr>
              <a:t>BlueKeep Unpatched (</a:t>
            </a:r>
            <a:r>
              <a:rPr lang="pt-PT" cap="none" dirty="0">
                <a:latin typeface="Amasis MT Pro" panose="020B0604020202020204" pitchFamily="18" charset="0"/>
                <a:hlinkClick r:id="rId5"/>
              </a:rPr>
              <a:t>link</a:t>
            </a:r>
            <a:r>
              <a:rPr lang="pt-PT" cap="none" dirty="0">
                <a:latin typeface="Amasis MT Pro" panose="020B0604020202020204" pitchFamily="18" charset="0"/>
              </a:rPr>
              <a:t>)</a:t>
            </a:r>
          </a:p>
          <a:p>
            <a:pPr lvl="1"/>
            <a:r>
              <a:rPr lang="pt-PT" dirty="0">
                <a:latin typeface="Amasis MT Pro" panose="020B0604020202020204" pitchFamily="18" charset="0"/>
              </a:rPr>
              <a:t>107 (</a:t>
            </a:r>
            <a:r>
              <a:rPr lang="pt-PT" dirty="0">
                <a:latin typeface="Amasis MT Pro" panose="020B0604020202020204" pitchFamily="18" charset="0"/>
                <a:hlinkClick r:id="rId6"/>
              </a:rPr>
              <a:t>link</a:t>
            </a:r>
            <a:r>
              <a:rPr lang="pt-PT" dirty="0">
                <a:latin typeface="Amasis MT Pro" panose="020B0604020202020204" pitchFamily="18" charset="0"/>
              </a:rPr>
              <a:t>)</a:t>
            </a:r>
          </a:p>
          <a:p>
            <a:r>
              <a:rPr lang="pt-PT" cap="none" dirty="0">
                <a:latin typeface="Amasis MT Pro" panose="020B0604020202020204" pitchFamily="18" charset="0"/>
              </a:rPr>
              <a:t>Industrial Control Systems</a:t>
            </a:r>
          </a:p>
          <a:p>
            <a:pPr lvl="1"/>
            <a:r>
              <a:rPr lang="pt-PT" dirty="0">
                <a:latin typeface="Amasis MT Pro" panose="020B0604020202020204" pitchFamily="18" charset="0"/>
              </a:rPr>
              <a:t>516</a:t>
            </a:r>
          </a:p>
          <a:p>
            <a:r>
              <a:rPr lang="pt-PT" cap="none" dirty="0">
                <a:latin typeface="Amasis MT Pro" panose="020B0604020202020204" pitchFamily="18" charset="0"/>
              </a:rPr>
              <a:t>SMB (shared folders)</a:t>
            </a:r>
          </a:p>
          <a:p>
            <a:pPr lvl="1"/>
            <a:r>
              <a:rPr lang="pt-PT" cap="none" dirty="0">
                <a:latin typeface="Amasis MT Pro" panose="020B0604020202020204" pitchFamily="18" charset="0"/>
              </a:rPr>
              <a:t>Authentication Disabled: 2898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334D8-2F31-8B7A-483A-F4311DF1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067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53DF-E08B-5139-444F-F7A34D2A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SAFETY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D1544-9FB1-0115-CB55-678A77ADC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D5B92-60D6-4664-69F9-F9FB379A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267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Helping Tools</a:t>
            </a:r>
            <a:br>
              <a:rPr lang="en-US" dirty="0"/>
            </a:br>
            <a:r>
              <a:rPr lang="en-US" dirty="0"/>
              <a:t>	Privacy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cap="none" dirty="0">
                <a:latin typeface="Amasis MT Pro" panose="020B0604020202020204" pitchFamily="18" charset="0"/>
              </a:rPr>
              <a:t>VPN (Different country, different </a:t>
            </a:r>
            <a:r>
              <a:rPr lang="en-US" dirty="0">
                <a:latin typeface="Amasis MT Pro" panose="020B0604020202020204" pitchFamily="18" charset="0"/>
              </a:rPr>
              <a:t>advertisements, </a:t>
            </a:r>
            <a:r>
              <a:rPr lang="en-US">
                <a:latin typeface="Amasis MT Pro" panose="020B0604020202020204" pitchFamily="18" charset="0"/>
              </a:rPr>
              <a:t>what else ?</a:t>
            </a:r>
            <a:r>
              <a:rPr lang="en-US" cap="none">
                <a:latin typeface="Amasis MT Pro" panose="020B0604020202020204" pitchFamily="18" charset="0"/>
              </a:rPr>
              <a:t>)</a:t>
            </a:r>
            <a:endParaRPr lang="en-US" cap="none" dirty="0">
              <a:latin typeface="Amasis MT Pro" panose="020B0604020202020204" pitchFamily="18" charset="0"/>
            </a:endParaRPr>
          </a:p>
          <a:p>
            <a:pPr lvl="1"/>
            <a:r>
              <a:rPr lang="en-US" sz="1800" dirty="0">
                <a:latin typeface="Amasis MT Pro" panose="020B0604020202020204" pitchFamily="18" charset="0"/>
              </a:rPr>
              <a:t>ProtonVPN (</a:t>
            </a:r>
            <a:r>
              <a:rPr lang="en-US" sz="1800" dirty="0">
                <a:latin typeface="Amasis MT Pro" panose="020B0604020202020204" pitchFamily="18" charset="0"/>
                <a:hlinkClick r:id="rId3"/>
              </a:rPr>
              <a:t>link</a:t>
            </a:r>
            <a:r>
              <a:rPr lang="en-US" sz="1800" dirty="0">
                <a:latin typeface="Amasis MT Pro" panose="020B0604020202020204" pitchFamily="18" charset="0"/>
              </a:rPr>
              <a:t>)</a:t>
            </a:r>
            <a:endParaRPr lang="en-US" sz="1800" cap="none" dirty="0">
              <a:latin typeface="Amasis MT Pro" panose="020B0604020202020204" pitchFamily="18" charset="0"/>
            </a:endParaRPr>
          </a:p>
          <a:p>
            <a:endParaRPr lang="en-US" sz="1100" dirty="0">
              <a:latin typeface="Amasis MT Pro" panose="02040504050005020304" pitchFamily="18" charset="0"/>
            </a:endParaRPr>
          </a:p>
          <a:p>
            <a:r>
              <a:rPr lang="en-US" dirty="0">
                <a:latin typeface="Amasis MT Pro" panose="02040504050005020304" pitchFamily="18" charset="0"/>
              </a:rPr>
              <a:t>Temporary Email (Need to register? Activate software?)</a:t>
            </a:r>
          </a:p>
          <a:p>
            <a:pPr lvl="1"/>
            <a:r>
              <a:rPr lang="en-US" sz="1800" dirty="0">
                <a:latin typeface="Amasis MT Pro" panose="02040504050005020304" pitchFamily="18" charset="0"/>
              </a:rPr>
              <a:t>10 minute email (</a:t>
            </a:r>
            <a:r>
              <a:rPr lang="en-US" sz="1800" dirty="0">
                <a:latin typeface="Amasis MT Pro" panose="02040504050005020304" pitchFamily="18" charset="0"/>
                <a:hlinkClick r:id="rId4"/>
              </a:rPr>
              <a:t>link</a:t>
            </a:r>
            <a:r>
              <a:rPr lang="en-US" sz="1800" dirty="0">
                <a:latin typeface="Amasis MT Pro" panose="020405040500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Amasis MT Pro" panose="02040504050005020304" pitchFamily="18" charset="0"/>
              </a:rPr>
              <a:t>20 minute email (</a:t>
            </a:r>
            <a:r>
              <a:rPr lang="en-US" sz="1800" dirty="0">
                <a:latin typeface="Amasis MT Pro" panose="02040504050005020304" pitchFamily="18" charset="0"/>
                <a:hlinkClick r:id="rId5"/>
              </a:rPr>
              <a:t>link</a:t>
            </a:r>
            <a:r>
              <a:rPr lang="en-US" sz="1800" dirty="0">
                <a:latin typeface="Amasis MT Pro" panose="02040504050005020304" pitchFamily="18" charset="0"/>
              </a:rPr>
              <a:t>)</a:t>
            </a:r>
          </a:p>
          <a:p>
            <a:r>
              <a:rPr lang="en-US" dirty="0">
                <a:latin typeface="Amasis MT Pro" panose="02040504050005020304" pitchFamily="18" charset="0"/>
              </a:rPr>
              <a:t>Disposable Email</a:t>
            </a:r>
          </a:p>
          <a:p>
            <a:pPr lvl="1"/>
            <a:r>
              <a:rPr lang="en-US" sz="1800" dirty="0">
                <a:latin typeface="Amasis MT Pro" panose="02040504050005020304" pitchFamily="18" charset="0"/>
              </a:rPr>
              <a:t>60 minute email (</a:t>
            </a:r>
            <a:r>
              <a:rPr lang="en-US" sz="1800" dirty="0">
                <a:latin typeface="Amasis MT Pro" panose="02040504050005020304" pitchFamily="18" charset="0"/>
                <a:hlinkClick r:id="rId6"/>
              </a:rPr>
              <a:t>link</a:t>
            </a:r>
            <a:r>
              <a:rPr lang="en-US" sz="1800" dirty="0">
                <a:latin typeface="Amasis MT Pro" panose="02040504050005020304" pitchFamily="18" charset="0"/>
              </a:rPr>
              <a:t>)</a:t>
            </a:r>
          </a:p>
          <a:p>
            <a:endParaRPr lang="en-US" sz="1100" dirty="0">
              <a:latin typeface="Amasis MT Pro" panose="02040504050005020304" pitchFamily="18" charset="0"/>
            </a:endParaRPr>
          </a:p>
          <a:p>
            <a:r>
              <a:rPr lang="en-US" dirty="0">
                <a:latin typeface="Amasis MT Pro" panose="02040504050005020304" pitchFamily="18" charset="0"/>
              </a:rPr>
              <a:t>Internet Access (DarkWeb included)</a:t>
            </a:r>
          </a:p>
          <a:p>
            <a:pPr lvl="1"/>
            <a:r>
              <a:rPr lang="en-US" sz="1800" dirty="0">
                <a:latin typeface="Amasis MT Pro" panose="02040504050005020304" pitchFamily="18" charset="0"/>
              </a:rPr>
              <a:t>Tor (</a:t>
            </a:r>
            <a:r>
              <a:rPr lang="en-US" sz="1800" dirty="0">
                <a:latin typeface="Amasis MT Pro" panose="02040504050005020304" pitchFamily="18" charset="0"/>
                <a:hlinkClick r:id="rId7"/>
              </a:rPr>
              <a:t>link</a:t>
            </a:r>
            <a:r>
              <a:rPr lang="en-US" sz="1800" dirty="0">
                <a:latin typeface="Amasis MT Pro" panose="02040504050005020304" pitchFamily="18" charset="0"/>
              </a:rPr>
              <a:t>) (internet browser)</a:t>
            </a:r>
          </a:p>
          <a:p>
            <a:pPr lvl="1"/>
            <a:r>
              <a:rPr lang="en-US" sz="1800" dirty="0">
                <a:latin typeface="Amasis MT Pro" panose="02040504050005020304" pitchFamily="18" charset="0"/>
              </a:rPr>
              <a:t>Tails (</a:t>
            </a:r>
            <a:r>
              <a:rPr lang="en-US" sz="1800" dirty="0">
                <a:latin typeface="Amasis MT Pro" panose="02040504050005020304" pitchFamily="18" charset="0"/>
                <a:hlinkClick r:id="rId8"/>
              </a:rPr>
              <a:t>link</a:t>
            </a:r>
            <a:r>
              <a:rPr lang="en-US" sz="1800" dirty="0">
                <a:latin typeface="Amasis MT Pro" panose="02040504050005020304" pitchFamily="18" charset="0"/>
              </a:rPr>
              <a:t>) (OS that runs on usb or VM)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724837F-2337-4D02-B1DF-B84FB8B5A3B4}"/>
              </a:ext>
            </a:extLst>
          </p:cNvPr>
          <p:cNvSpPr/>
          <p:nvPr/>
        </p:nvSpPr>
        <p:spPr>
          <a:xfrm>
            <a:off x="3596640" y="3544388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30767A8-705F-4A5B-9672-912E781C000E}"/>
              </a:ext>
            </a:extLst>
          </p:cNvPr>
          <p:cNvSpPr/>
          <p:nvPr/>
        </p:nvSpPr>
        <p:spPr>
          <a:xfrm>
            <a:off x="3148149" y="255596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CAEEB9B-3032-4057-AEEC-CC7AB4E01FC4}"/>
              </a:ext>
            </a:extLst>
          </p:cNvPr>
          <p:cNvSpPr/>
          <p:nvPr/>
        </p:nvSpPr>
        <p:spPr>
          <a:xfrm>
            <a:off x="4114800" y="5455919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D4D4809-9B2F-4904-A696-7FC9B9861FB4}"/>
              </a:ext>
            </a:extLst>
          </p:cNvPr>
          <p:cNvSpPr/>
          <p:nvPr/>
        </p:nvSpPr>
        <p:spPr>
          <a:xfrm>
            <a:off x="5168538" y="578684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63DE90-DE18-7055-AD03-9E4B5F65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432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53DF-E08B-5139-444F-F7A34D2A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to Share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D1544-9FB1-0115-CB55-678A77ADC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D300D-9FE7-0986-5457-77A91091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4354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>
                <a:latin typeface="Amasis MT Pro" panose="020B0604020202020204" pitchFamily="18" charset="0"/>
              </a:rPr>
              <a:t>Feel free to use/modify/share</a:t>
            </a:r>
          </a:p>
          <a:p>
            <a:r>
              <a:rPr lang="en-US" dirty="0">
                <a:latin typeface="Amasis MT Pro" panose="020B0604020202020204" pitchFamily="18" charset="0"/>
              </a:rPr>
              <a:t>Teach someone</a:t>
            </a:r>
          </a:p>
          <a:p>
            <a:r>
              <a:rPr lang="en-US" cap="none" dirty="0">
                <a:latin typeface="Amasis MT Pro" panose="020B0604020202020204" pitchFamily="18" charset="0"/>
              </a:rPr>
              <a:t>Improve awareness</a:t>
            </a:r>
          </a:p>
          <a:p>
            <a:endParaRPr lang="pt-PT" cap="none" dirty="0">
              <a:latin typeface="Amasis MT Pro" panose="020B0604020202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DBD03-E37B-2424-854F-F9946852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463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5777-9950-41FF-C4F1-DCFAF627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OSINT – Open-source intelligence</a:t>
            </a:r>
            <a:br>
              <a:rPr lang="en-US" dirty="0"/>
            </a:br>
            <a:r>
              <a:rPr lang="en-US" dirty="0"/>
              <a:t>	Digital Footprint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3405-B50D-8DD1-06B0-90D32A15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Amasis MT Pro" panose="020B0604020202020204" pitchFamily="18" charset="0"/>
              </a:rPr>
              <a:t>Open-source intelligence (OSINT) is the collection and analysis of data gathered from open sources (overt and publicly available sources) to produce actionable intelligence. (</a:t>
            </a:r>
            <a:r>
              <a:rPr lang="en-US" dirty="0">
                <a:latin typeface="Amasis MT Pro" panose="020B0604020202020204" pitchFamily="18" charset="0"/>
                <a:hlinkClick r:id="rId2"/>
              </a:rPr>
              <a:t>Wikipedia</a:t>
            </a:r>
            <a:r>
              <a:rPr lang="en-US" dirty="0">
                <a:latin typeface="Amasis MT Pro" panose="020B0604020202020204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Amasis MT Pro" panose="020B0604020202020204" pitchFamily="18" charset="0"/>
            </a:endParaRPr>
          </a:p>
          <a:p>
            <a:r>
              <a:rPr lang="en-US" dirty="0">
                <a:latin typeface="Amasis MT Pro" panose="020B0604020202020204" pitchFamily="18" charset="0"/>
              </a:rPr>
              <a:t>It’s about digital footprint. Gathering information from: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search engines (Google, …)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social media (Facebook, …)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government sites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…</a:t>
            </a:r>
          </a:p>
          <a:p>
            <a:pPr marL="0" indent="0">
              <a:buNone/>
            </a:pPr>
            <a:endParaRPr lang="pt-PT" dirty="0">
              <a:latin typeface="Amasis MT Pro" panose="02040504050005020304" pitchFamily="18" charset="0"/>
            </a:endParaRPr>
          </a:p>
          <a:p>
            <a:r>
              <a:rPr lang="pt-PT" dirty="0">
                <a:latin typeface="Amasis MT Pro" panose="02040504050005020304" pitchFamily="18" charset="0"/>
              </a:rPr>
              <a:t>The constant battles:</a:t>
            </a:r>
          </a:p>
          <a:p>
            <a:pPr lvl="1"/>
            <a:r>
              <a:rPr lang="pt-PT" dirty="0">
                <a:latin typeface="Amasis MT Pro" panose="02040504050005020304" pitchFamily="18" charset="0"/>
              </a:rPr>
              <a:t>Privacy vs Publicaly available information</a:t>
            </a:r>
          </a:p>
          <a:p>
            <a:pPr lvl="1"/>
            <a:r>
              <a:rPr lang="pt-PT" dirty="0">
                <a:latin typeface="Amasis MT Pro" panose="02040504050005020304" pitchFamily="18" charset="0"/>
              </a:rPr>
              <a:t>Convinience vs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0053E-BC73-0E69-399A-009D127D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314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53DF-E08B-5139-444F-F7A34D2A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 &amp; Laws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D1544-9FB1-0115-CB55-678A77ADC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DE4F0-1210-B6A9-4044-3F9FA84C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230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5777-9950-41FF-C4F1-DCFAF627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  <a:br>
              <a:rPr lang="en-US" dirty="0"/>
            </a:br>
            <a:r>
              <a:rPr lang="en-US" dirty="0"/>
              <a:t>	Boring but necessary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3405-B50D-8DD1-06B0-90D32A15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cap="none" dirty="0">
                <a:latin typeface="Amasis MT Pro" panose="020B0604020202020204" pitchFamily="18" charset="0"/>
              </a:rPr>
              <a:t>Information in this presentation is intended for </a:t>
            </a:r>
            <a:r>
              <a:rPr lang="en-US" b="1" u="sng" cap="none" dirty="0">
                <a:latin typeface="Amasis MT Pro" panose="020B0604020202020204" pitchFamily="18" charset="0"/>
              </a:rPr>
              <a:t>educational and awareness purposes only</a:t>
            </a:r>
            <a:r>
              <a:rPr lang="en-US" cap="none" dirty="0">
                <a:latin typeface="Amasis MT Pro" panose="020B0604020202020204" pitchFamily="18" charset="0"/>
              </a:rPr>
              <a:t>.</a:t>
            </a:r>
          </a:p>
          <a:p>
            <a:pPr>
              <a:spcBef>
                <a:spcPts val="600"/>
              </a:spcBef>
            </a:pPr>
            <a:endParaRPr lang="en-US" dirty="0">
              <a:latin typeface="Amasis MT Pro" panose="020B0604020202020204" pitchFamily="18" charset="0"/>
            </a:endParaRPr>
          </a:p>
          <a:p>
            <a:pPr>
              <a:spcBef>
                <a:spcPts val="600"/>
              </a:spcBef>
            </a:pPr>
            <a:r>
              <a:rPr lang="en-US" b="1" dirty="0">
                <a:latin typeface="Amasis MT Pro" panose="020B0604020202020204" pitchFamily="18" charset="0"/>
              </a:rPr>
              <a:t>Live presentation</a:t>
            </a:r>
            <a:r>
              <a:rPr lang="en-US" dirty="0">
                <a:latin typeface="Amasis MT Pro" panose="020B0604020202020204" pitchFamily="18" charset="0"/>
              </a:rPr>
              <a:t>. Not a controlled environment and some contents may be inappropriate for some users.</a:t>
            </a:r>
          </a:p>
          <a:p>
            <a:pPr>
              <a:spcBef>
                <a:spcPts val="600"/>
              </a:spcBef>
            </a:pPr>
            <a:endParaRPr lang="en-US" dirty="0">
              <a:latin typeface="Amasis MT Pro" panose="020B0604020202020204" pitchFamily="18" charset="0"/>
            </a:endParaRPr>
          </a:p>
          <a:p>
            <a:pPr>
              <a:spcBef>
                <a:spcPts val="600"/>
              </a:spcBef>
            </a:pPr>
            <a:r>
              <a:rPr lang="en-US" b="1" dirty="0">
                <a:latin typeface="Amasis MT Pro" panose="020B0604020202020204" pitchFamily="18" charset="0"/>
              </a:rPr>
              <a:t>I accept no responsibility </a:t>
            </a:r>
            <a:r>
              <a:rPr lang="en-US" dirty="0">
                <a:latin typeface="Amasis MT Pro" panose="020B0604020202020204" pitchFamily="18" charset="0"/>
              </a:rPr>
              <a:t>in any kind for the use, misuse, downloading, viewing in whatever way the links in this presentation.</a:t>
            </a:r>
          </a:p>
          <a:p>
            <a:pPr>
              <a:spcBef>
                <a:spcPts val="600"/>
              </a:spcBef>
            </a:pPr>
            <a:endParaRPr lang="en-US" dirty="0">
              <a:latin typeface="Amasis MT Pro" panose="020B0604020202020204" pitchFamily="18" charset="0"/>
            </a:endParaRPr>
          </a:p>
          <a:p>
            <a:pPr>
              <a:spcBef>
                <a:spcPts val="600"/>
              </a:spcBef>
            </a:pPr>
            <a:r>
              <a:rPr lang="en-US" cap="none" dirty="0">
                <a:latin typeface="Amasis MT Pro" panose="020B0604020202020204" pitchFamily="18" charset="0"/>
              </a:rPr>
              <a:t>This presentation is not related to my work or employer.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BB836F64-0E6E-DC2E-1AAA-A81C61462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2062975"/>
            <a:ext cx="2754575" cy="37016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141AE-6C1C-9688-80DB-92B54D00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109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5777-9950-41FF-C4F1-DCFAF627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  <a:br>
              <a:rPr lang="en-US" dirty="0"/>
            </a:br>
            <a:r>
              <a:rPr lang="en-US" dirty="0"/>
              <a:t>	Avoid illegal activities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3405-B50D-8DD1-06B0-90D32A15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Amasis MT Pro" panose="020B0604020202020204" pitchFamily="18" charset="0"/>
              </a:rPr>
              <a:t>Some links, websites, software or other items listed may or </a:t>
            </a:r>
            <a:r>
              <a:rPr lang="en-US" b="1" dirty="0">
                <a:latin typeface="Amasis MT Pro" panose="020B0604020202020204" pitchFamily="18" charset="0"/>
              </a:rPr>
              <a:t>may not be legal</a:t>
            </a:r>
            <a:r>
              <a:rPr lang="en-US" dirty="0">
                <a:latin typeface="Amasis MT Pro" panose="020B0604020202020204" pitchFamily="18" charset="0"/>
              </a:rPr>
              <a:t>, illegal, a felony, misdemeanor, or worse, in your country.</a:t>
            </a:r>
          </a:p>
          <a:p>
            <a:pPr marL="0" indent="0">
              <a:spcBef>
                <a:spcPts val="600"/>
              </a:spcBef>
              <a:buNone/>
            </a:pPr>
            <a:endParaRPr lang="en-US" sz="1000" dirty="0">
              <a:latin typeface="Amasis MT Pro" panose="020B0604020202020204" pitchFamily="18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Amasis MT Pro" panose="020B0604020202020204" pitchFamily="18" charset="0"/>
              </a:rPr>
              <a:t>Please make sure that you are </a:t>
            </a:r>
            <a:r>
              <a:rPr lang="en-US" b="1" dirty="0">
                <a:latin typeface="Amasis MT Pro" panose="020B0604020202020204" pitchFamily="18" charset="0"/>
              </a:rPr>
              <a:t>allowed</a:t>
            </a:r>
            <a:r>
              <a:rPr lang="en-US" dirty="0">
                <a:latin typeface="Amasis MT Pro" panose="020B0604020202020204" pitchFamily="18" charset="0"/>
              </a:rPr>
              <a:t> to browse the websites, download links and software </a:t>
            </a:r>
            <a:r>
              <a:rPr lang="en-US" b="1" dirty="0">
                <a:latin typeface="Amasis MT Pro" panose="020B0604020202020204" pitchFamily="18" charset="0"/>
              </a:rPr>
              <a:t>BEFORE USING</a:t>
            </a:r>
            <a:r>
              <a:rPr lang="en-US" dirty="0">
                <a:latin typeface="Amasis MT Pro" panose="020B0604020202020204" pitchFamily="18" charset="0"/>
              </a:rPr>
              <a:t>!</a:t>
            </a:r>
          </a:p>
          <a:p>
            <a:pPr marL="0" indent="0">
              <a:spcBef>
                <a:spcPts val="600"/>
              </a:spcBef>
              <a:buNone/>
            </a:pPr>
            <a:endParaRPr lang="en-US" sz="1000" dirty="0">
              <a:latin typeface="Amasis MT Pro" panose="020B0604020202020204" pitchFamily="18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Amasis MT Pro" panose="020B0604020202020204" pitchFamily="18" charset="0"/>
              </a:rPr>
              <a:t>Ignorance about laws or rules is </a:t>
            </a:r>
            <a:r>
              <a:rPr lang="en-US" b="1" dirty="0">
                <a:latin typeface="Amasis MT Pro" panose="020B0604020202020204" pitchFamily="18" charset="0"/>
              </a:rPr>
              <a:t>no excuse</a:t>
            </a:r>
            <a:r>
              <a:rPr lang="en-US" dirty="0">
                <a:latin typeface="Amasis MT Pro" panose="020B0604020202020204" pitchFamily="18" charset="0"/>
              </a:rPr>
              <a:t> for illegal activities or wrongdoing.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Amasis MT Pro" panose="020B0604020202020204" pitchFamily="18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Amasis MT Pro" panose="020B0604020202020204" pitchFamily="18" charset="0"/>
              </a:rPr>
              <a:t>Illegal activities may get you in </a:t>
            </a:r>
            <a:r>
              <a:rPr lang="en-US" b="1" dirty="0">
                <a:latin typeface="Amasis MT Pro" panose="020B0604020202020204" pitchFamily="18" charset="0"/>
              </a:rPr>
              <a:t>trouble or arrested</a:t>
            </a:r>
            <a:r>
              <a:rPr lang="en-US" dirty="0">
                <a:latin typeface="Amasis MT Pro" panose="020B0604020202020204" pitchFamily="18" charset="0"/>
              </a:rPr>
              <a:t>.</a:t>
            </a:r>
          </a:p>
          <a:p>
            <a:pPr>
              <a:spcBef>
                <a:spcPts val="600"/>
              </a:spcBef>
            </a:pPr>
            <a:endParaRPr lang="en-US" dirty="0">
              <a:latin typeface="Amasis MT Pro" panose="020B0604020202020204" pitchFamily="18" charset="0"/>
            </a:endParaRPr>
          </a:p>
          <a:p>
            <a:pPr>
              <a:spcBef>
                <a:spcPts val="600"/>
              </a:spcBef>
            </a:pPr>
            <a:r>
              <a:rPr lang="en-US" b="1" u="sng" dirty="0">
                <a:latin typeface="Amasis MT Pro" panose="020B0604020202020204" pitchFamily="18" charset="0"/>
              </a:rPr>
              <a:t>Always check what is legal, and what laws apply</a:t>
            </a:r>
            <a:r>
              <a:rPr lang="en-US" dirty="0">
                <a:latin typeface="Amasis MT Pro" panose="020B0604020202020204" pitchFamily="18" charset="0"/>
              </a:rPr>
              <a:t>.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BB836F64-0E6E-DC2E-1AAA-A81C61462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2062975"/>
            <a:ext cx="2754575" cy="37016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2853B-FB02-BF3A-EB39-86B7BB88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727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5777-9950-41FF-C4F1-DCFAF627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</a:t>
            </a:r>
            <a:br>
              <a:rPr lang="en-US" dirty="0"/>
            </a:br>
            <a:r>
              <a:rPr lang="en-US" dirty="0"/>
              <a:t>	Portuguese Law and Organizations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3405-B50D-8DD1-06B0-90D32A15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masis MT Pro" panose="02040504050005020304" pitchFamily="18" charset="0"/>
              </a:rPr>
              <a:t>Laws</a:t>
            </a:r>
          </a:p>
          <a:p>
            <a:pPr lvl="1"/>
            <a:r>
              <a:rPr lang="en-US" dirty="0">
                <a:latin typeface="Amasis MT Pro" panose="02040504050005020304" pitchFamily="18" charset="0"/>
              </a:rPr>
              <a:t>Diário República Eletrónico (</a:t>
            </a:r>
            <a:r>
              <a:rPr lang="en-US" dirty="0">
                <a:latin typeface="Amasis MT Pro" panose="02040504050005020304" pitchFamily="18" charset="0"/>
                <a:hlinkClick r:id="rId2"/>
              </a:rPr>
              <a:t>link</a:t>
            </a:r>
            <a:r>
              <a:rPr lang="en-US" dirty="0">
                <a:latin typeface="Amasis MT Pro" panose="02040504050005020304" pitchFamily="18" charset="0"/>
              </a:rPr>
              <a:t>)</a:t>
            </a:r>
          </a:p>
          <a:p>
            <a:pPr lvl="1"/>
            <a:r>
              <a:rPr lang="en-US" dirty="0">
                <a:latin typeface="Amasis MT Pro" panose="02040504050005020304" pitchFamily="18" charset="0"/>
              </a:rPr>
              <a:t>ANACOM (</a:t>
            </a:r>
            <a:r>
              <a:rPr lang="en-US" dirty="0">
                <a:latin typeface="Amasis MT Pro" panose="02040504050005020304" pitchFamily="18" charset="0"/>
                <a:hlinkClick r:id="rId3"/>
              </a:rPr>
              <a:t>link</a:t>
            </a:r>
            <a:r>
              <a:rPr lang="en-US" dirty="0">
                <a:latin typeface="Amasis MT Pro" panose="02040504050005020304" pitchFamily="18" charset="0"/>
              </a:rPr>
              <a:t>)</a:t>
            </a:r>
          </a:p>
          <a:p>
            <a:r>
              <a:rPr lang="pt-PT" dirty="0">
                <a:latin typeface="Amasis MT Pro" panose="02040504050005020304" pitchFamily="18" charset="0"/>
              </a:rPr>
              <a:t>Organizations</a:t>
            </a:r>
          </a:p>
          <a:p>
            <a:pPr lvl="1"/>
            <a:r>
              <a:rPr lang="pt-PT" dirty="0">
                <a:latin typeface="Amasis MT Pro" panose="02040504050005020304" pitchFamily="18" charset="0"/>
              </a:rPr>
              <a:t>CNCS – Centro Nacional de Cibersegurança (</a:t>
            </a:r>
            <a:r>
              <a:rPr lang="pt-PT" dirty="0">
                <a:latin typeface="Amasis MT Pro" panose="02040504050005020304" pitchFamily="18" charset="0"/>
                <a:hlinkClick r:id="rId4"/>
              </a:rPr>
              <a:t>link</a:t>
            </a:r>
            <a:r>
              <a:rPr lang="pt-PT" dirty="0">
                <a:latin typeface="Amasis MT Pro" panose="02040504050005020304" pitchFamily="18" charset="0"/>
              </a:rPr>
              <a:t>)</a:t>
            </a:r>
          </a:p>
          <a:p>
            <a:pPr lvl="2"/>
            <a:r>
              <a:rPr lang="en-US" sz="1600" dirty="0">
                <a:latin typeface="Amasis MT Pro" panose="02040504050005020304" pitchFamily="18" charset="0"/>
              </a:rPr>
              <a:t>Incident Notification (</a:t>
            </a:r>
            <a:r>
              <a:rPr lang="en-US" sz="1600" dirty="0">
                <a:latin typeface="Amasis MT Pro" panose="02040504050005020304" pitchFamily="18" charset="0"/>
                <a:hlinkClick r:id="rId5"/>
              </a:rPr>
              <a:t>link</a:t>
            </a:r>
            <a:r>
              <a:rPr lang="en-US" sz="1600" dirty="0">
                <a:latin typeface="Amasis MT Pro" panose="02040504050005020304" pitchFamily="18" charset="0"/>
              </a:rPr>
              <a:t>)</a:t>
            </a:r>
          </a:p>
          <a:p>
            <a:pPr lvl="2"/>
            <a:r>
              <a:rPr lang="en-US" sz="1600" dirty="0">
                <a:latin typeface="Amasis MT Pro" panose="02040504050005020304" pitchFamily="18" charset="0"/>
              </a:rPr>
              <a:t>CERT.PT (</a:t>
            </a:r>
            <a:r>
              <a:rPr lang="en-US" sz="1600" dirty="0">
                <a:latin typeface="Amasis MT Pro" panose="02040504050005020304" pitchFamily="18" charset="0"/>
                <a:hlinkClick r:id="rId6"/>
              </a:rPr>
              <a:t>link</a:t>
            </a:r>
            <a:r>
              <a:rPr lang="en-US" sz="1600" dirty="0">
                <a:latin typeface="Amasis MT Pro" panose="02040504050005020304" pitchFamily="18" charset="0"/>
              </a:rPr>
              <a:t>)</a:t>
            </a:r>
          </a:p>
          <a:p>
            <a:pPr lvl="1"/>
            <a:r>
              <a:rPr lang="pt-PT" dirty="0">
                <a:latin typeface="Amasis MT Pro" panose="02040504050005020304" pitchFamily="18" charset="0"/>
              </a:rPr>
              <a:t>Unidade Nacional de Combate ao Cibercrime e à Criminalidade Tecnológica (UNC3T) (</a:t>
            </a:r>
            <a:r>
              <a:rPr lang="pt-PT" dirty="0">
                <a:latin typeface="Amasis MT Pro" panose="02040504050005020304" pitchFamily="18" charset="0"/>
                <a:hlinkClick r:id="rId7"/>
              </a:rPr>
              <a:t>link</a:t>
            </a:r>
            <a:r>
              <a:rPr lang="pt-PT" dirty="0">
                <a:latin typeface="Amasis MT Pro" panose="02040504050005020304" pitchFamily="18" charset="0"/>
              </a:rPr>
              <a:t>)</a:t>
            </a:r>
            <a:endParaRPr lang="en-US" dirty="0">
              <a:latin typeface="Amasis MT Pro" panose="02040504050005020304" pitchFamily="18" charset="0"/>
            </a:endParaRPr>
          </a:p>
          <a:p>
            <a:pPr lvl="1"/>
            <a:r>
              <a:rPr lang="pt-PT" dirty="0">
                <a:latin typeface="Amasis MT Pro" panose="02040504050005020304" pitchFamily="18" charset="0"/>
              </a:rPr>
              <a:t>Ministério Público (</a:t>
            </a:r>
            <a:r>
              <a:rPr lang="pt-PT" dirty="0">
                <a:latin typeface="Amasis MT Pro" panose="02040504050005020304" pitchFamily="18" charset="0"/>
                <a:hlinkClick r:id="rId8"/>
              </a:rPr>
              <a:t>link</a:t>
            </a:r>
            <a:r>
              <a:rPr lang="pt-PT" dirty="0">
                <a:latin typeface="Amasis MT Pro" panose="02040504050005020304" pitchFamily="18" charset="0"/>
              </a:rPr>
              <a:t>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4384FA8-8685-4406-B5DD-8FCF984B6211}"/>
              </a:ext>
            </a:extLst>
          </p:cNvPr>
          <p:cNvSpPr/>
          <p:nvPr/>
        </p:nvSpPr>
        <p:spPr>
          <a:xfrm>
            <a:off x="4450080" y="2664822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EB94A28-57AE-4289-94FF-5B68D4746609}"/>
              </a:ext>
            </a:extLst>
          </p:cNvPr>
          <p:cNvSpPr/>
          <p:nvPr/>
        </p:nvSpPr>
        <p:spPr>
          <a:xfrm>
            <a:off x="2917998" y="304364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FBED2F7-70CF-4222-B48C-64B343580710}"/>
              </a:ext>
            </a:extLst>
          </p:cNvPr>
          <p:cNvSpPr/>
          <p:nvPr/>
        </p:nvSpPr>
        <p:spPr>
          <a:xfrm>
            <a:off x="5856515" y="3809999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8AF0BFC-C782-467D-919F-DCA527CB3C45}"/>
              </a:ext>
            </a:extLst>
          </p:cNvPr>
          <p:cNvSpPr/>
          <p:nvPr/>
        </p:nvSpPr>
        <p:spPr>
          <a:xfrm>
            <a:off x="4275909" y="417892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C7A1C52-2C1F-4E8E-96AC-67D36A5B2CF0}"/>
              </a:ext>
            </a:extLst>
          </p:cNvPr>
          <p:cNvSpPr/>
          <p:nvPr/>
        </p:nvSpPr>
        <p:spPr>
          <a:xfrm>
            <a:off x="3266340" y="454250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FFF1755-EB09-45FE-AF41-2F54B57ABD08}"/>
              </a:ext>
            </a:extLst>
          </p:cNvPr>
          <p:cNvSpPr/>
          <p:nvPr/>
        </p:nvSpPr>
        <p:spPr>
          <a:xfrm>
            <a:off x="3640807" y="554300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2F13513-1E4E-4733-A91C-C9CB00322C9A}"/>
              </a:ext>
            </a:extLst>
          </p:cNvPr>
          <p:cNvSpPr/>
          <p:nvPr/>
        </p:nvSpPr>
        <p:spPr>
          <a:xfrm>
            <a:off x="2024743" y="517724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58252AA-F9E0-07C9-197B-B5D04BC2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883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  <a:br>
              <a:rPr lang="en-US" dirty="0"/>
            </a:br>
            <a:r>
              <a:rPr lang="en-US" dirty="0"/>
              <a:t>	Let’s OSINT me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Amasis MT Pro" panose="020B0604020202020204" pitchFamily="18" charset="0"/>
              </a:rPr>
              <a:t>Just got a name</a:t>
            </a:r>
          </a:p>
          <a:p>
            <a:pPr lvl="1"/>
            <a:r>
              <a:rPr lang="en-US" cap="none" dirty="0">
                <a:latin typeface="Amasis MT Pro" panose="020B0604020202020204" pitchFamily="18" charset="0"/>
              </a:rPr>
              <a:t>Pedro António Oliveira Vieira </a:t>
            </a:r>
          </a:p>
          <a:p>
            <a:r>
              <a:rPr lang="en-US" dirty="0">
                <a:latin typeface="Amasis MT Pro" panose="020B0604020202020204" pitchFamily="18" charset="0"/>
              </a:rPr>
              <a:t>Google (</a:t>
            </a:r>
            <a:r>
              <a:rPr lang="en-US" dirty="0">
                <a:latin typeface="Amasis MT Pro" panose="020B0604020202020204" pitchFamily="18" charset="0"/>
                <a:hlinkClick r:id="rId3"/>
              </a:rPr>
              <a:t>link</a:t>
            </a:r>
            <a:r>
              <a:rPr lang="en-US" dirty="0">
                <a:latin typeface="Amasis MT Pro" panose="020B0604020202020204" pitchFamily="18" charset="0"/>
              </a:rPr>
              <a:t>)</a:t>
            </a:r>
          </a:p>
          <a:p>
            <a:r>
              <a:rPr lang="en-US" dirty="0">
                <a:latin typeface="Amasis MT Pro" panose="020B0604020202020204" pitchFamily="18" charset="0"/>
              </a:rPr>
              <a:t>Google “Improved Search” (</a:t>
            </a:r>
            <a:r>
              <a:rPr lang="en-US" dirty="0">
                <a:latin typeface="Amasis MT Pro" panose="020B0604020202020204" pitchFamily="18" charset="0"/>
                <a:hlinkClick r:id="rId4"/>
              </a:rPr>
              <a:t>link</a:t>
            </a:r>
            <a:r>
              <a:rPr lang="en-US" dirty="0">
                <a:latin typeface="Amasis MT Pro" panose="020B0604020202020204" pitchFamily="18" charset="0"/>
              </a:rPr>
              <a:t>)</a:t>
            </a:r>
          </a:p>
          <a:p>
            <a:r>
              <a:rPr lang="en-US" dirty="0">
                <a:latin typeface="Amasis MT Pro" panose="020B0604020202020204" pitchFamily="18" charset="0"/>
              </a:rPr>
              <a:t>Google “Improved Search” (</a:t>
            </a:r>
            <a:r>
              <a:rPr lang="en-US" dirty="0">
                <a:latin typeface="Amasis MT Pro" panose="020B0604020202020204" pitchFamily="18" charset="0"/>
                <a:hlinkClick r:id="rId5"/>
              </a:rPr>
              <a:t>link</a:t>
            </a:r>
            <a:r>
              <a:rPr lang="en-US" dirty="0">
                <a:latin typeface="Amasis MT Pro" panose="020B0604020202020204" pitchFamily="18" charset="0"/>
              </a:rPr>
              <a:t>)</a:t>
            </a:r>
          </a:p>
          <a:p>
            <a:r>
              <a:rPr lang="en-US" cap="none" dirty="0">
                <a:latin typeface="Amasis MT Pro" panose="020B0604020202020204" pitchFamily="18" charset="0"/>
              </a:rPr>
              <a:t>LinkedIn (</a:t>
            </a:r>
            <a:r>
              <a:rPr lang="en-US" cap="none" dirty="0">
                <a:latin typeface="Amasis MT Pro" panose="020B0604020202020204" pitchFamily="18" charset="0"/>
                <a:hlinkClick r:id="rId6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Public profile was showing way too much</a:t>
            </a:r>
            <a:endParaRPr lang="en-US" cap="none" dirty="0">
              <a:latin typeface="Amasis MT Pro" panose="020B0604020202020204" pitchFamily="18" charset="0"/>
            </a:endParaRPr>
          </a:p>
          <a:p>
            <a:endParaRPr lang="en-US" cap="none" dirty="0">
              <a:latin typeface="Amasis MT Pro" panose="020B0604020202020204" pitchFamily="18" charset="0"/>
            </a:endParaRPr>
          </a:p>
          <a:p>
            <a:r>
              <a:rPr lang="en-US" cap="none" dirty="0">
                <a:latin typeface="Amasis MT Pro" panose="020B0604020202020204" pitchFamily="18" charset="0"/>
              </a:rPr>
              <a:t>Certified</a:t>
            </a:r>
            <a:r>
              <a:rPr lang="en-US" dirty="0">
                <a:latin typeface="Amasis MT Pro" panose="020B0604020202020204" pitchFamily="18" charset="0"/>
              </a:rPr>
              <a:t> </a:t>
            </a:r>
            <a:r>
              <a:rPr lang="en-US" b="1" u="sng" cap="none" dirty="0">
                <a:latin typeface="Amasis MT Pro" panose="020B0604020202020204" pitchFamily="18" charset="0"/>
              </a:rPr>
              <a:t>Ethical</a:t>
            </a:r>
            <a:r>
              <a:rPr lang="en-US" cap="none" dirty="0">
                <a:latin typeface="Amasis MT Pro" panose="020B0604020202020204" pitchFamily="18" charset="0"/>
              </a:rPr>
              <a:t> Hacker (</a:t>
            </a:r>
            <a:r>
              <a:rPr lang="en-US" cap="none" dirty="0">
                <a:latin typeface="Amasis MT Pro" panose="020B0604020202020204" pitchFamily="18" charset="0"/>
                <a:hlinkClick r:id="rId7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pPr marL="0" indent="0">
              <a:buNone/>
            </a:pPr>
            <a:endParaRPr lang="pt-PT" cap="none" dirty="0">
              <a:latin typeface="Amasis MT Pro" panose="020B0604020202020204" pitchFamily="18" charset="0"/>
            </a:endParaRPr>
          </a:p>
        </p:txBody>
      </p:sp>
      <p:pic>
        <p:nvPicPr>
          <p:cNvPr id="7" name="Picture 6" descr="A person wearing sunglasses&#10;&#10;Description automatically generated with medium confidence">
            <a:extLst>
              <a:ext uri="{FF2B5EF4-FFF2-40B4-BE49-F238E27FC236}">
                <a16:creationId xmlns:a16="http://schemas.microsoft.com/office/drawing/2014/main" id="{76D9A650-7D6D-D8C5-DEB1-C584D88C37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85" y="2160589"/>
            <a:ext cx="2143033" cy="359242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E2CCBCC-3FE3-4A26-A9B8-3EB642D56364}"/>
              </a:ext>
            </a:extLst>
          </p:cNvPr>
          <p:cNvSpPr/>
          <p:nvPr/>
        </p:nvSpPr>
        <p:spPr>
          <a:xfrm>
            <a:off x="2438400" y="3047999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2DCEAD1-6667-4563-9B30-3B6EF3C80DD7}"/>
              </a:ext>
            </a:extLst>
          </p:cNvPr>
          <p:cNvSpPr/>
          <p:nvPr/>
        </p:nvSpPr>
        <p:spPr>
          <a:xfrm>
            <a:off x="4345577" y="342900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48165D-2C04-4F60-8AEC-CF11BB2A10F2}"/>
              </a:ext>
            </a:extLst>
          </p:cNvPr>
          <p:cNvSpPr/>
          <p:nvPr/>
        </p:nvSpPr>
        <p:spPr>
          <a:xfrm>
            <a:off x="4345577" y="3833361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70445BA-7C14-4364-B121-275B5F025BC0}"/>
              </a:ext>
            </a:extLst>
          </p:cNvPr>
          <p:cNvSpPr/>
          <p:nvPr/>
        </p:nvSpPr>
        <p:spPr>
          <a:xfrm>
            <a:off x="2612571" y="422365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BDDB120-0B92-46E6-A409-709C450E8C14}"/>
              </a:ext>
            </a:extLst>
          </p:cNvPr>
          <p:cNvSpPr/>
          <p:nvPr/>
        </p:nvSpPr>
        <p:spPr>
          <a:xfrm>
            <a:off x="4171406" y="5412772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FCAD3-250C-11F7-F363-006870A1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727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53DF-E08B-5139-444F-F7A34D2A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SHODAN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D1544-9FB1-0115-CB55-678A77ADC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4FE83-E951-C119-2E39-5AD0B370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322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7E8-1151-AFD2-2C61-E00CACC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Shodan</a:t>
            </a:r>
            <a:br>
              <a:rPr lang="en-US" dirty="0"/>
            </a:br>
            <a:r>
              <a:rPr lang="en-US" dirty="0"/>
              <a:t>	</a:t>
            </a:r>
            <a:r>
              <a:rPr lang="en-US" cap="none" dirty="0">
                <a:latin typeface="Amasis MT Pro" panose="020B0604020202020204" pitchFamily="18" charset="0"/>
              </a:rPr>
              <a:t>Search Engine for Internet Of Things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B22-D26C-6EA8-1060-E0964A33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masis MT Pro" panose="020B0604020202020204" pitchFamily="18" charset="0"/>
              </a:rPr>
              <a:t>Internet Exposure Observatory</a:t>
            </a:r>
          </a:p>
          <a:p>
            <a:pPr lvl="1"/>
            <a:r>
              <a:rPr lang="en-US" dirty="0">
                <a:latin typeface="Amasis MT Pro" panose="020B0604020202020204" pitchFamily="18" charset="0"/>
              </a:rPr>
              <a:t>Exposure  Dashboard </a:t>
            </a:r>
            <a:r>
              <a:rPr lang="en-US" cap="none" dirty="0">
                <a:latin typeface="Amasis MT Pro" panose="020B0604020202020204" pitchFamily="18" charset="0"/>
              </a:rPr>
              <a:t>(</a:t>
            </a:r>
            <a:r>
              <a:rPr lang="en-US" cap="none" dirty="0">
                <a:latin typeface="Amasis MT Pro" panose="020B0604020202020204" pitchFamily="18" charset="0"/>
                <a:hlinkClick r:id="rId3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pPr marL="0" indent="0">
              <a:buNone/>
            </a:pPr>
            <a:endParaRPr lang="en-US" cap="none" dirty="0">
              <a:latin typeface="Amasis MT Pro" panose="020B0604020202020204" pitchFamily="18" charset="0"/>
            </a:endParaRPr>
          </a:p>
          <a:p>
            <a:r>
              <a:rPr lang="en-US" cap="none" dirty="0">
                <a:latin typeface="Amasis MT Pro" panose="020B0604020202020204" pitchFamily="18" charset="0"/>
              </a:rPr>
              <a:t>Explore</a:t>
            </a:r>
          </a:p>
          <a:p>
            <a:pPr lvl="1"/>
            <a:r>
              <a:rPr lang="en-US" cap="none" dirty="0">
                <a:latin typeface="Amasis MT Pro" panose="020B0604020202020204" pitchFamily="18" charset="0"/>
              </a:rPr>
              <a:t>Shodan explore (</a:t>
            </a:r>
            <a:r>
              <a:rPr lang="en-US" cap="none" dirty="0">
                <a:latin typeface="Amasis MT Pro" panose="020B0604020202020204" pitchFamily="18" charset="0"/>
                <a:hlinkClick r:id="rId4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r>
              <a:rPr lang="en-US" cap="none" dirty="0">
                <a:latin typeface="Amasis MT Pro" panose="020B0604020202020204" pitchFamily="18" charset="0"/>
              </a:rPr>
              <a:t>Images</a:t>
            </a:r>
          </a:p>
          <a:p>
            <a:pPr lvl="1"/>
            <a:r>
              <a:rPr lang="en-US" cap="none" dirty="0">
                <a:latin typeface="Amasis MT Pro" panose="020B0604020202020204" pitchFamily="18" charset="0"/>
              </a:rPr>
              <a:t>Shodan images (</a:t>
            </a:r>
            <a:r>
              <a:rPr lang="en-US" cap="none" dirty="0">
                <a:latin typeface="Amasis MT Pro" panose="020B0604020202020204" pitchFamily="18" charset="0"/>
                <a:hlinkClick r:id="rId5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r>
              <a:rPr lang="en-US" cap="none" dirty="0">
                <a:latin typeface="Amasis MT Pro" panose="020B0604020202020204" pitchFamily="18" charset="0"/>
              </a:rPr>
              <a:t>Maps</a:t>
            </a:r>
          </a:p>
          <a:p>
            <a:pPr lvl="1"/>
            <a:r>
              <a:rPr lang="en-US" cap="none" dirty="0">
                <a:latin typeface="Amasis MT Pro" panose="020B0604020202020204" pitchFamily="18" charset="0"/>
              </a:rPr>
              <a:t>Shodan maps (</a:t>
            </a:r>
            <a:r>
              <a:rPr lang="en-US" cap="none" dirty="0">
                <a:latin typeface="Amasis MT Pro" panose="020B0604020202020204" pitchFamily="18" charset="0"/>
                <a:hlinkClick r:id="rId6"/>
              </a:rPr>
              <a:t>link</a:t>
            </a:r>
            <a:r>
              <a:rPr lang="en-US" cap="none" dirty="0">
                <a:latin typeface="Amasis MT Pro" panose="020B0604020202020204" pitchFamily="18" charset="0"/>
              </a:rPr>
              <a:t>)</a:t>
            </a:r>
          </a:p>
          <a:p>
            <a:endParaRPr lang="en-US" cap="none" dirty="0">
              <a:latin typeface="Amasis MT Pro" panose="020B0604020202020204" pitchFamily="18" charset="0"/>
            </a:endParaRPr>
          </a:p>
          <a:p>
            <a:endParaRPr lang="pt-PT" cap="none" dirty="0">
              <a:latin typeface="Amasis MT Pro" panose="020B06040202020202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29CD2-EF2D-50A4-D20A-159D6982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6215-EA79-476C-9133-848521ABED31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37681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4820</TotalTime>
  <Words>663</Words>
  <Application>Microsoft Office PowerPoint</Application>
  <PresentationFormat>Widescreen</PresentationFormat>
  <Paragraphs>142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Amasis MT Pro</vt:lpstr>
      <vt:lpstr>Arial</vt:lpstr>
      <vt:lpstr>Calibri</vt:lpstr>
      <vt:lpstr>Trebuchet MS</vt:lpstr>
      <vt:lpstr>Wingdings 3</vt:lpstr>
      <vt:lpstr>Facet</vt:lpstr>
      <vt:lpstr>SHODAN</vt:lpstr>
      <vt:lpstr>OSINT – Open-source intelligence  Digital Footprint</vt:lpstr>
      <vt:lpstr>Disclaimer &amp; Laws</vt:lpstr>
      <vt:lpstr>Disclaimer  Boring but necessary</vt:lpstr>
      <vt:lpstr>Disclaimer  Avoid illegal activities</vt:lpstr>
      <vt:lpstr>Laws  Portuguese Law and Organizations</vt:lpstr>
      <vt:lpstr>Who Am I  Let’s OSINT me </vt:lpstr>
      <vt:lpstr>SHODAN</vt:lpstr>
      <vt:lpstr>Shodan  Search Engine for Internet Of Things</vt:lpstr>
      <vt:lpstr>Shodan  Internet of Things</vt:lpstr>
      <vt:lpstr>Shodan  Internet of Things</vt:lpstr>
      <vt:lpstr>Shodan  Internet of Things - Images</vt:lpstr>
      <vt:lpstr>Shodan  Industrial Control Systems</vt:lpstr>
      <vt:lpstr>Shodan  Portugal – Internet Exposure</vt:lpstr>
      <vt:lpstr>ONLINE SAFETY</vt:lpstr>
      <vt:lpstr>Helping Tools  Privacy</vt:lpstr>
      <vt:lpstr>Free to Share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OSINT</dc:title>
  <dc:creator>Pedro Vieira</dc:creator>
  <cp:lastModifiedBy>Pedro Vieira</cp:lastModifiedBy>
  <cp:revision>255</cp:revision>
  <cp:lastPrinted>2022-07-21T21:37:46Z</cp:lastPrinted>
  <dcterms:created xsi:type="dcterms:W3CDTF">2022-07-02T11:00:59Z</dcterms:created>
  <dcterms:modified xsi:type="dcterms:W3CDTF">2023-01-11T21:32:06Z</dcterms:modified>
</cp:coreProperties>
</file>