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2"/>
  </p:notesMasterIdLst>
  <p:sldIdLst>
    <p:sldId id="391" r:id="rId2"/>
    <p:sldId id="392" r:id="rId3"/>
    <p:sldId id="393" r:id="rId4"/>
    <p:sldId id="397" r:id="rId5"/>
    <p:sldId id="472" r:id="rId6"/>
    <p:sldId id="372" r:id="rId7"/>
    <p:sldId id="443" r:id="rId8"/>
    <p:sldId id="432" r:id="rId9"/>
    <p:sldId id="464" r:id="rId10"/>
    <p:sldId id="465" r:id="rId11"/>
    <p:sldId id="466" r:id="rId12"/>
    <p:sldId id="454" r:id="rId13"/>
    <p:sldId id="470" r:id="rId14"/>
    <p:sldId id="468" r:id="rId15"/>
    <p:sldId id="461" r:id="rId16"/>
    <p:sldId id="471" r:id="rId17"/>
    <p:sldId id="467" r:id="rId18"/>
    <p:sldId id="463" r:id="rId19"/>
    <p:sldId id="473" r:id="rId20"/>
    <p:sldId id="492" r:id="rId21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2009" autoAdjust="0"/>
  </p:normalViewPr>
  <p:slideViewPr>
    <p:cSldViewPr snapToGrid="0">
      <p:cViewPr varScale="1">
        <p:scale>
          <a:sx n="101" d="100"/>
          <a:sy n="101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29/05/2024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57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583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97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30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53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19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noProof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88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21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85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71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55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coes.mj.pt/Pesquisa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publicacoes.mj.pt/Index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riodarepublica.pt/dr/pesquisa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ariodarepublica.pt/" TargetMode="External"/><Relationship Id="rId5" Type="http://schemas.openxmlformats.org/officeDocument/2006/relationships/hyperlink" Target="https://dre.tretas.org/" TargetMode="External"/><Relationship Id="rId4" Type="http://schemas.openxmlformats.org/officeDocument/2006/relationships/hyperlink" Target="https://diariodarepublica.pt/dr/pesquisa-avancad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pt/" TargetMode="External"/><Relationship Id="rId3" Type="http://schemas.openxmlformats.org/officeDocument/2006/relationships/hyperlink" Target="https://www.civilonline.mj.pt/CivilOnline/" TargetMode="External"/><Relationship Id="rId7" Type="http://schemas.openxmlformats.org/officeDocument/2006/relationships/hyperlink" Target="https://dados.gov.pt/pt/datasets/arquivo-pt-api-full-text-url-search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dos.gov.pt/pt/datasets/contratos-publicos-portal-base-impic/#resources" TargetMode="External"/><Relationship Id="rId5" Type="http://schemas.openxmlformats.org/officeDocument/2006/relationships/hyperlink" Target="https://dados.gov.pt/pt/datasets/" TargetMode="External"/><Relationship Id="rId10" Type="http://schemas.openxmlformats.org/officeDocument/2006/relationships/image" Target="../media/image14.emf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ges.gov.pt/" TargetMode="External"/><Relationship Id="rId3" Type="http://schemas.openxmlformats.org/officeDocument/2006/relationships/hyperlink" Target="https://www.dgae.medu.pt/informacao-consolidada/listas/concurso-externo-2022-2023-listas-definitivas" TargetMode="External"/><Relationship Id="rId7" Type="http://schemas.openxmlformats.org/officeDocument/2006/relationships/hyperlink" Target="https://dges.gov.pt/coloc/202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dgae.medu.pt/" TargetMode="External"/><Relationship Id="rId4" Type="http://schemas.openxmlformats.org/officeDocument/2006/relationships/hyperlink" Target="https://www.dgae.medu.pt/download/recrutamento-2/listas-2/202223-listas-recrutamento/listas-definitivas-2022-2023-ext/ordenacao-definitivas-ext-2022/grupo-110-1o-ciclo-do-ensino-basico-132681.pdf" TargetMode="Externa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%22recibo+de+vencimento%22+filetype%3A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%22pedro%22+%22curriculum+vitae%22+filetype%3Apdf+site%3A.pt" TargetMode="External"/><Relationship Id="rId4" Type="http://schemas.openxmlformats.org/officeDocument/2006/relationships/hyperlink" Target="https://www.google.com/search?q=%22curriculum+vitae%22+filetype%3Apdf+site%3A.p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%22Lista+de+s%C3%B3cios%22+filetype%3Apdf" TargetMode="External"/><Relationship Id="rId3" Type="http://schemas.openxmlformats.org/officeDocument/2006/relationships/hyperlink" Target="https://www.google.com/search?q=pautas+aluno+filetype%3Apdf" TargetMode="External"/><Relationship Id="rId7" Type="http://schemas.openxmlformats.org/officeDocument/2006/relationships/hyperlink" Target="https://www.google.com/search?q=%22caderno+eleitoral%22+filetype%3A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eproencaanova.pt/documentos/pautas/pauta_9b.pdf" TargetMode="External"/><Relationship Id="rId5" Type="http://schemas.openxmlformats.org/officeDocument/2006/relationships/hyperlink" Target="https://sigarra.up.pt/cdup/pt/web_gessi_docs.download_file?p_name=F-668089774/Listagem%20Atribui%E7%E3o%20Estatuto%202008-2009.pdf" TargetMode="External"/><Relationship Id="rId10" Type="http://schemas.openxmlformats.org/officeDocument/2006/relationships/hyperlink" Target="https://www.google.com/search?q=%22caderno+eleitoral%22+filetype%3Apdf+site%3Aministeriopublico.pt" TargetMode="External"/><Relationship Id="rId4" Type="http://schemas.openxmlformats.org/officeDocument/2006/relationships/hyperlink" Target="https://www.google.com/search?q=%22Lista+de+alunos%22+filetype%3Apdf+site%3Aup.pt" TargetMode="External"/><Relationship Id="rId9" Type="http://schemas.openxmlformats.org/officeDocument/2006/relationships/hyperlink" Target="https://www.google.com/search?q=%22cadernos+eleitorais%22+filetype%3Apdf+site%3Auminho.pt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oa.pt/media/117834/cdp.pdf" TargetMode="External"/><Relationship Id="rId3" Type="http://schemas.openxmlformats.org/officeDocument/2006/relationships/hyperlink" Target="https://www.google.com/search?q=filetype%3Apdf+site%3Ahttps%3A%2F%2Fwww.occ.pt%2F" TargetMode="External"/><Relationship Id="rId7" Type="http://schemas.openxmlformats.org/officeDocument/2006/relationships/hyperlink" Target="https://portal.oa.pt/media/123496/lista-de-advogados-inscritos-11a-candidatura-nomeacoes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filetype%3Apdf+site%3Ahttps%3A%2F%2Fportal.oa.pt%2F" TargetMode="External"/><Relationship Id="rId5" Type="http://schemas.openxmlformats.org/officeDocument/2006/relationships/hyperlink" Target="https://files.dre.pt/gratuitos/3s/2005/11/2005d211s000.pdf" TargetMode="External"/><Relationship Id="rId4" Type="http://schemas.openxmlformats.org/officeDocument/2006/relationships/hyperlink" Target="https://www.occ.pt/fotos/editor2/caderno1.pdf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squisabenspenhorados.com/" TargetMode="External"/><Relationship Id="rId3" Type="http://schemas.openxmlformats.org/officeDocument/2006/relationships/hyperlink" Target="https://igf.gov.pt/subvencoes-publicas" TargetMode="External"/><Relationship Id="rId7" Type="http://schemas.openxmlformats.org/officeDocument/2006/relationships/hyperlink" Target="https://static.portaldasfinancas.gov.pt/app/devedores_static/de-devedor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g-social.pt/lista-de-devedores-na-seguranca-social" TargetMode="External"/><Relationship Id="rId5" Type="http://schemas.openxmlformats.org/officeDocument/2006/relationships/hyperlink" Target="https://www.citius.mj.pt/portal/consultas/ConsultasVenda.aspx" TargetMode="External"/><Relationship Id="rId4" Type="http://schemas.openxmlformats.org/officeDocument/2006/relationships/hyperlink" Target="https://www.citius.mj.pt/portal/execucoes/listapublicaexecucoes.aspx" TargetMode="External"/><Relationship Id="rId9" Type="http://schemas.openxmlformats.org/officeDocument/2006/relationships/hyperlink" Target="https://www.penhorado.p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rlamento.pt/DeputadoGP/Paginas/Biografia.aspx?BID=2061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portugal.gov.pt/pt/gc24/governo/composicao" TargetMode="External"/><Relationship Id="rId7" Type="http://schemas.openxmlformats.org/officeDocument/2006/relationships/hyperlink" Target="https://www.parlamento.pt/DeputadoGP/Paginas/Deputados_ef.aspx" TargetMode="External"/><Relationship Id="rId12" Type="http://schemas.openxmlformats.org/officeDocument/2006/relationships/hyperlink" Target="https://www.parlamento.p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parlamento.pt/Cidadania/Paginas/DadosAbertos.aspx" TargetMode="External"/><Relationship Id="rId5" Type="http://schemas.openxmlformats.org/officeDocument/2006/relationships/hyperlink" Target="https://www.portugal.gov.pt/" TargetMode="External"/><Relationship Id="rId10" Type="http://schemas.openxmlformats.org/officeDocument/2006/relationships/hyperlink" Target="https://www.parlamento.pt/DeputadoGP/Paginas/RegistoInteresses.aspx?BID=2061" TargetMode="External"/><Relationship Id="rId4" Type="http://schemas.openxmlformats.org/officeDocument/2006/relationships/hyperlink" Target="https://www.portugal.gov.pt/pt/gc24/primeiro-ministro" TargetMode="External"/><Relationship Id="rId9" Type="http://schemas.openxmlformats.org/officeDocument/2006/relationships/hyperlink" Target="https://www.parlamento.pt/DeputadoGP/Paginas/XIIL_RegInteresses.aspx?BID=1561&amp;leg=XIII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se.gov.pt/Base4/pt/detalhe/?type=entidades&amp;id=141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www.base.gov.pt/" TargetMode="External"/><Relationship Id="rId7" Type="http://schemas.openxmlformats.org/officeDocument/2006/relationships/hyperlink" Target="https://www.base.gov.pt/Base4/pt/estatisticas/indicadores-das-entidades-adjudicantes/" TargetMode="External"/><Relationship Id="rId12" Type="http://schemas.openxmlformats.org/officeDocument/2006/relationships/hyperlink" Target="https://www.base.gov.pt/Base4/pt/resultados/?type=doc_documentos&amp;id=2043319&amp;ext=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se.gov.pt/Base4/pt/pesquisa/?type=entidades&amp;texto=" TargetMode="External"/><Relationship Id="rId11" Type="http://schemas.openxmlformats.org/officeDocument/2006/relationships/hyperlink" Target="https://www.base.gov.pt/Base4/pt/detalhe/?type=contratos&amp;id=4976641" TargetMode="External"/><Relationship Id="rId5" Type="http://schemas.openxmlformats.org/officeDocument/2006/relationships/hyperlink" Target="https://www.base.gov.pt/Base4/pt/pesquisa/?type=anuncios&amp;texto=&amp;numeroanuncio=&amp;emissora=&amp;desdedatapublicacao=&amp;atedatapublicacao=&amp;desdeprecobase=&amp;ateprecobase=&amp;tipoacto=0&amp;tipomodelo=0&amp;tipocontrato=0&amp;cpv=" TargetMode="External"/><Relationship Id="rId10" Type="http://schemas.openxmlformats.org/officeDocument/2006/relationships/hyperlink" Target="https://www.base.gov.pt/Base4/pt/detalhe/?type=entidades&amp;id=107613" TargetMode="External"/><Relationship Id="rId4" Type="http://schemas.openxmlformats.org/officeDocument/2006/relationships/hyperlink" Target="https://www.base.gov.pt/Base4/pt/pesquisa/?type=contratos&amp;texto=&amp;tipo=0&amp;tipocontrato=0&amp;cpv=&amp;aqinfo=&amp;adjudicante=&amp;adjudicataria=&amp;sel_price=price_c1&amp;desdeprecocontrato=&amp;ateprecocontrato=&amp;desdeprecoefectivo=&amp;ateprecoefectivo=&amp;desdeprazoexecucao=&amp;ateprazoexecucao=&amp;sel_date=date_c1&amp;desdedatacontrato=&amp;atedatacontrato=&amp;desdedatapublicacao=&amp;atedatapublicacao=&amp;desdedatafecho=&amp;atedatafecho=&amp;pais=0&amp;distrito=0&amp;concelho=0" TargetMode="External"/><Relationship Id="rId9" Type="http://schemas.openxmlformats.org/officeDocument/2006/relationships/hyperlink" Target="https://www.base.gov.pt/Base4/pt/detalhe/?type=entidades&amp;id=5213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6">
            <a:extLst>
              <a:ext uri="{FF2B5EF4-FFF2-40B4-BE49-F238E27FC236}">
                <a16:creationId xmlns:a16="http://schemas.microsoft.com/office/drawing/2014/main" id="{EA3CBCB0-7868-0066-8C9A-6E91110A0AD5}"/>
              </a:ext>
            </a:extLst>
          </p:cNvPr>
          <p:cNvSpPr txBox="1">
            <a:spLocks/>
          </p:cNvSpPr>
          <p:nvPr/>
        </p:nvSpPr>
        <p:spPr>
          <a:xfrm>
            <a:off x="697876" y="5423757"/>
            <a:ext cx="8455649" cy="54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EDIÇÃO PORTUGAL</a:t>
            </a:r>
            <a:endParaRPr lang="pt-PT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42D1E-3E0F-FF18-6CD0-7F6C62B40614}"/>
              </a:ext>
            </a:extLst>
          </p:cNvPr>
          <p:cNvSpPr txBox="1">
            <a:spLocks/>
          </p:cNvSpPr>
          <p:nvPr/>
        </p:nvSpPr>
        <p:spPr>
          <a:xfrm>
            <a:off x="697876" y="2509309"/>
            <a:ext cx="1014272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Portugal</a:t>
            </a:r>
            <a:br>
              <a:rPr lang="pt-BR" dirty="0"/>
            </a:br>
            <a:r>
              <a:rPr lang="pt-BR" dirty="0"/>
              <a:t>Sol, Mar e Transparência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181C90A-4E4D-FFE3-B48A-516A8F66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CDAYS - 2024</a:t>
            </a:r>
          </a:p>
        </p:txBody>
      </p:sp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65406"/>
              </p:ext>
            </p:extLst>
          </p:nvPr>
        </p:nvGraphicFramePr>
        <p:xfrm>
          <a:off x="666750" y="1587381"/>
          <a:ext cx="10174288" cy="34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Publicações de Atos Societários e de outras entidades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Consultar e pesquisar todas as publicações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Oliveiras Gold de Portugal, Lda – </a:t>
                      </a:r>
                      <a:r>
                        <a:rPr lang="pt-PT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510172466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José Pedro Aguiar-Branco &amp; Associados ... – 506584020 (Não disponível)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Farfetch – 507398505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Ajuda: Para obter NIF, pesquisar em motor de busca por: “nome da empresa” nif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E1A65DCC-1192-01DF-7E59-6F77C4E81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2" y="2252866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 Ministério da Justiça – Publicações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D387C91-60E4-9502-8ED2-8C9EFEFF8382}"/>
              </a:ext>
            </a:extLst>
          </p:cNvPr>
          <p:cNvSpPr/>
          <p:nvPr/>
        </p:nvSpPr>
        <p:spPr>
          <a:xfrm>
            <a:off x="7541752" y="289454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010257"/>
              </p:ext>
            </p:extLst>
          </p:nvPr>
        </p:nvGraphicFramePr>
        <p:xfrm>
          <a:off x="666750" y="1587381"/>
          <a:ext cx="10174288" cy="377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“Luís Filipe Montenegro Cardoso de Morais Esteves”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“Pedro António Oliveira Vieira”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Pesquisar por número/ano do despacho</a:t>
                      </a:r>
                    </a:p>
                    <a:p>
                      <a:pPr marL="1200150" marR="0" lvl="2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“28227/2007”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avançada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alternativo – DRE Tretas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6"/>
            <a:extLst>
              <a:ext uri="{FF2B5EF4-FFF2-40B4-BE49-F238E27FC236}">
                <a16:creationId xmlns:a16="http://schemas.microsoft.com/office/drawing/2014/main" id="{52D34722-8C83-824C-1DBB-4148E5EDA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728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 Portal DRE – Diário da República Electrónico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C5DF2A-24B3-4C9D-BB63-7DAB2712F9FF}"/>
              </a:ext>
            </a:extLst>
          </p:cNvPr>
          <p:cNvSpPr/>
          <p:nvPr/>
        </p:nvSpPr>
        <p:spPr>
          <a:xfrm>
            <a:off x="6353032" y="289454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6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Membros do Governo/Parlamento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0713910-0AD3-2CF9-74BF-A3CBF27E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98" y="1816026"/>
            <a:ext cx="10096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RGPD andas perdido?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Acumulação compulsiva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274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082121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Registo Civil 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Registo Civil Online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nascimento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casamento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óbito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perfilhação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8908E1EF-AE84-12DD-9204-0960B1696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11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14</a:t>
            </a:fld>
            <a:endParaRPr lang="pt-PT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41811D4-E9A9-C404-5EDA-FE41EE9A9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123394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Plataforma aberta para dados públicos portugueses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Conjuntos de dados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Contratos Públicos - Portal BASE – IMPIC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Arquivo.pt - pesquise páginas do passado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C58820EF-853B-4EF7-31F8-C6BCC8822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12" y="4614336"/>
            <a:ext cx="1554697" cy="1457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331AC-16A4-969C-909B-5248233FC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478" y="2488136"/>
            <a:ext cx="332613" cy="254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ECA8C3-FF29-9EC4-777A-3207F7AFA1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478" y="2844358"/>
            <a:ext cx="332613" cy="254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86B31-9996-0E4A-2A4E-9E91C16E24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478" y="3200580"/>
            <a:ext cx="332613" cy="254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89D539-261E-D702-AA1B-DE01B1A6F3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3894" y="3556802"/>
            <a:ext cx="332613" cy="2545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030FF88-FD54-5134-9542-B5C3B6390A37}"/>
              </a:ext>
            </a:extLst>
          </p:cNvPr>
          <p:cNvSpPr/>
          <p:nvPr/>
        </p:nvSpPr>
        <p:spPr>
          <a:xfrm>
            <a:off x="5416136" y="21940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5FA7F69-756A-E90C-B485-242C3846022B}"/>
              </a:ext>
            </a:extLst>
          </p:cNvPr>
          <p:cNvSpPr/>
          <p:nvPr/>
        </p:nvSpPr>
        <p:spPr>
          <a:xfrm>
            <a:off x="7708232" y="53431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277290"/>
              </p:ext>
            </p:extLst>
          </p:nvPr>
        </p:nvGraphicFramePr>
        <p:xfrm>
          <a:off x="677334" y="3999664"/>
          <a:ext cx="10174288" cy="267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DGAE - Direção – Geral da Administração Escolar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Concurso Externo 2022/2023 – Listas Definitivas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 110 - 1º Ciclo do Ensino Básico 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BACC2A63-CDF7-2159-6F5E-B0D85A9FB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2" y="4614336"/>
            <a:ext cx="1554697" cy="145752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859785"/>
              </p:ext>
            </p:extLst>
          </p:nvPr>
        </p:nvGraphicFramePr>
        <p:xfrm>
          <a:off x="666750" y="1587381"/>
          <a:ext cx="10174288" cy="231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DGES - Direção-Geral de Ensino Superior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Candidatura ao ensino superior público - colocações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Listagem Ordenada de Candidatos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Listagem de Colocados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Nota: Já não é possível consultar os anos anteriores, pelo menos aqui 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4" name="Picture 3">
            <a:hlinkClick r:id="rId8"/>
            <a:extLst>
              <a:ext uri="{FF2B5EF4-FFF2-40B4-BE49-F238E27FC236}">
                <a16:creationId xmlns:a16="http://schemas.microsoft.com/office/drawing/2014/main" id="{69577FB6-1E35-3666-F64C-D80A84DBC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13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Ensino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4C35FA5-60CD-C692-38A8-24C525ED8242}"/>
              </a:ext>
            </a:extLst>
          </p:cNvPr>
          <p:cNvSpPr/>
          <p:nvPr/>
        </p:nvSpPr>
        <p:spPr>
          <a:xfrm>
            <a:off x="8364712" y="2207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AB024F-709C-FA62-1524-A3E94B0E3839}"/>
              </a:ext>
            </a:extLst>
          </p:cNvPr>
          <p:cNvSpPr/>
          <p:nvPr/>
        </p:nvSpPr>
        <p:spPr>
          <a:xfrm>
            <a:off x="7998082" y="460879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B98BAB-8EF3-EDEE-5E5C-AF2062B3CAC8}"/>
              </a:ext>
            </a:extLst>
          </p:cNvPr>
          <p:cNvSpPr/>
          <p:nvPr/>
        </p:nvSpPr>
        <p:spPr>
          <a:xfrm>
            <a:off x="7505176" y="534049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6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537187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Recibos de vencimento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"recibo de vencimento"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Exemplos: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 questões de privacidade não serão apresentados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Pela taxa de IRS é possível inferir estado civil e número de filhos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306562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Curriculum Vitae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"curriculum vitae" filetype:pdf site:.pt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135000 resultados; muitos falsos positivos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melhorada: "nome" "curriculum vitae" filetype:pdf site:.pt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Phishing de informação: Anúncios de emprego falsos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Curriculum Vitae e Recibos de Vencimento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DDA632-2FDD-8BB3-C0C4-CD2C543C7D64}"/>
              </a:ext>
            </a:extLst>
          </p:cNvPr>
          <p:cNvSpPr/>
          <p:nvPr/>
        </p:nvSpPr>
        <p:spPr>
          <a:xfrm>
            <a:off x="6096000" y="219496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A2387E-9CE5-CB4C-7025-1CC6DB0ACC0E}"/>
              </a:ext>
            </a:extLst>
          </p:cNvPr>
          <p:cNvSpPr/>
          <p:nvPr/>
        </p:nvSpPr>
        <p:spPr>
          <a:xfrm>
            <a:off x="5831824" y="461191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986805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Lista de alunos/inscrições/pautas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pautas aluno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"Lista de alunos" filetype:pdf site:up.pt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do Porto – 2008/2009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Agrupamento de Escolas de Proença-a-Nova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49644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Cadernos eleitorais/associados/membros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"caderno eleitoral"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"Lista de sócios"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do Minho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Ministério Público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Cadernos eleitorais e Listas de alunos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15616D-2519-1F61-C300-69A1B2A448C6}"/>
              </a:ext>
            </a:extLst>
          </p:cNvPr>
          <p:cNvSpPr/>
          <p:nvPr/>
        </p:nvSpPr>
        <p:spPr>
          <a:xfrm>
            <a:off x="5410624" y="220410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72E2155-96AF-1E1D-8B9F-0A4403444F6F}"/>
              </a:ext>
            </a:extLst>
          </p:cNvPr>
          <p:cNvSpPr/>
          <p:nvPr/>
        </p:nvSpPr>
        <p:spPr>
          <a:xfrm>
            <a:off x="6187440" y="498079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8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370152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Ordem dos Contabilistas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Ficheiros PDF “expostos”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Caderno eleitoral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dos técnicos oficiais de contas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Diário da República III série – 2005 – referência 23 751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87328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Ordem dos Advogados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Ficheiros PDF “expostos”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Listas de inscritos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Pautas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Emails da ordem usados em sites pessoais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~1500 credenciais expostas em listas de credenciais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Ordens Profissionais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3C7D87F-1DDA-2717-324B-15FDCF544821}"/>
              </a:ext>
            </a:extLst>
          </p:cNvPr>
          <p:cNvSpPr/>
          <p:nvPr/>
        </p:nvSpPr>
        <p:spPr>
          <a:xfrm>
            <a:off x="3974592" y="219496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9DB6593-3DE3-40E9-A606-29000264A760}"/>
              </a:ext>
            </a:extLst>
          </p:cNvPr>
          <p:cNvSpPr/>
          <p:nvPr/>
        </p:nvSpPr>
        <p:spPr>
          <a:xfrm>
            <a:off x="7032117" y="606923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47853C-E78E-61BE-4A80-3D818AD0E695}"/>
              </a:ext>
            </a:extLst>
          </p:cNvPr>
          <p:cNvSpPr/>
          <p:nvPr/>
        </p:nvSpPr>
        <p:spPr>
          <a:xfrm>
            <a:off x="3279267" y="256851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44069"/>
              </p:ext>
            </p:extLst>
          </p:nvPr>
        </p:nvGraphicFramePr>
        <p:xfrm>
          <a:off x="666750" y="1587381"/>
          <a:ext cx="8229813" cy="34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de subvenções e benefícios públicos e de doações (IGF)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pública de execuções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 de Bens Penhorados em Processos Executivos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de devedores na Segurança Social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Listas de Devedores na Autoridade Tributária e Aduaneira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de bens penhorados – não oficial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de bens penhorados – não oficial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Listas p</a:t>
            </a:r>
            <a:r>
              <a:rPr lang="en-US" sz="3200" dirty="0"/>
              <a:t>ú</a:t>
            </a:r>
            <a:r>
              <a:rPr lang="pt-PT" sz="3200" dirty="0"/>
              <a:t>blicas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B2187F5-DB1C-1431-320F-CAE982F67DC8}"/>
              </a:ext>
            </a:extLst>
          </p:cNvPr>
          <p:cNvSpPr/>
          <p:nvPr/>
        </p:nvSpPr>
        <p:spPr>
          <a:xfrm>
            <a:off x="5218176" y="329619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719044-7896-4D13-7B2E-A68FF7813626}"/>
              </a:ext>
            </a:extLst>
          </p:cNvPr>
          <p:cNvSpPr/>
          <p:nvPr/>
        </p:nvSpPr>
        <p:spPr>
          <a:xfrm>
            <a:off x="6864096" y="365800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Pedro Vieira</a:t>
            </a:r>
          </a:p>
          <a:p>
            <a:r>
              <a:rPr lang="pt-PT" dirty="0"/>
              <a:t>Engenheiro de Cibersegurança</a:t>
            </a:r>
          </a:p>
          <a:p>
            <a:r>
              <a:rPr lang="pt-PT" dirty="0"/>
              <a:t>Certified Ethical Hacker</a:t>
            </a:r>
          </a:p>
          <a:p>
            <a:r>
              <a:rPr lang="pt-PT" dirty="0"/>
              <a:t>Licenciado pela Universidade do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OBRIGADO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Legal &amp; Leis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– Aborrecido, mas necessário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PT" cap="none" dirty="0"/>
              <a:t>Toda a informação contida nesta apresentação destina-se exclusivamente para </a:t>
            </a:r>
            <a:r>
              <a:rPr lang="pt-PT" b="1" cap="none" dirty="0"/>
              <a:t>fins educacionais e de consciencialização</a:t>
            </a:r>
            <a:r>
              <a:rPr lang="pt-PT" cap="none" dirty="0"/>
              <a:t>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b="1" cap="none" dirty="0"/>
              <a:t>Apresentação ao vivo</a:t>
            </a:r>
            <a:r>
              <a:rPr lang="pt-PT" cap="none" dirty="0"/>
              <a:t>. Não é um ambiente controlado e alguns conteúdos podem ser inapropriados para alguns participantes.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b="1" cap="none" dirty="0"/>
              <a:t>Declino qualquer responsabilidade</a:t>
            </a:r>
            <a:r>
              <a:rPr lang="pt-PT" cap="none" dirty="0"/>
              <a:t> pelo uso, uso indevido, download, ou visualização dos links desta apresentação.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cap="none" dirty="0"/>
              <a:t>Esta apresentação </a:t>
            </a:r>
            <a:r>
              <a:rPr lang="pt-PT" b="1" cap="none" dirty="0"/>
              <a:t>não está diretamente relacionada</a:t>
            </a:r>
            <a:r>
              <a:rPr lang="pt-PT" cap="none" dirty="0"/>
              <a:t> com o meu trabalho ou empregador.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F8599E1-54EF-5868-7599-B4EFB609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25" y="2364174"/>
            <a:ext cx="2754575" cy="37016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- Evitem atividades ilegais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Alguns links, sites, software ou outros itens listados podem ou não ser legais, delito, crime no seu país.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Por favor, </a:t>
            </a:r>
            <a:r>
              <a:rPr lang="pt-PT" b="1" i="0" u="none" strike="noStrike" kern="1200" baseline="0" dirty="0">
                <a:solidFill>
                  <a:srgbClr val="404040"/>
                </a:solidFill>
              </a:rPr>
              <a:t>verifique que lhe é permitida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 a consulta dos sites, e o eventual uso do software listado.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Ignorância acerca das leis aplicáveis </a:t>
            </a:r>
            <a:r>
              <a:rPr lang="pt-PT" b="1" i="0" u="none" strike="noStrike" kern="1200" baseline="0" dirty="0">
                <a:solidFill>
                  <a:srgbClr val="404040"/>
                </a:solidFill>
              </a:rPr>
              <a:t>não é desculpa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 para transgressões ou actividades ilegais.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Atividades ilegais podem implicar problemas ou mesmo prisão.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1" i="0" u="none" strike="noStrike" kern="1200" baseline="0" dirty="0">
                <a:solidFill>
                  <a:srgbClr val="404040"/>
                </a:solidFill>
              </a:rPr>
              <a:t>Verifique sempre o que é legal e as leis aplicáveis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Leis</a:t>
            </a:r>
            <a:br>
              <a:rPr lang="pt-PT" dirty="0"/>
            </a:br>
            <a:r>
              <a:rPr lang="pt-PT" dirty="0"/>
              <a:t>	Lei Portuguesa e Organizações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Lei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Organizações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Notificação de Incidentes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Portugal – Sol, Mar e Transparência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Ser transparente com 8 mil milhoes de pessoas?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063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Membros do Governo/Parlamento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26733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do Governo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Membros do Governo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Primeiro-Ministro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Redes sociais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rId5"/>
            <a:extLst>
              <a:ext uri="{FF2B5EF4-FFF2-40B4-BE49-F238E27FC236}">
                <a16:creationId xmlns:a16="http://schemas.microsoft.com/office/drawing/2014/main" id="{66A75B9C-C808-F825-A852-F1640FE81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3" y="2252866"/>
            <a:ext cx="1560413" cy="1457528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567014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da Assembleia da República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Deputados em funções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Informação Pessoal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Registo de interesses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Participação em empresas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 Abertos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8</a:t>
            </a:fld>
            <a:endParaRPr lang="pt-PT" dirty="0"/>
          </a:p>
        </p:txBody>
      </p:sp>
      <p:pic>
        <p:nvPicPr>
          <p:cNvPr id="10" name="Picture 9">
            <a:hlinkClick r:id="rId12"/>
            <a:extLst>
              <a:ext uri="{FF2B5EF4-FFF2-40B4-BE49-F238E27FC236}">
                <a16:creationId xmlns:a16="http://schemas.microsoft.com/office/drawing/2014/main" id="{7C55F2FB-23C2-FD72-D769-FC3365D070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013" y="4618337"/>
            <a:ext cx="1560413" cy="145752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2A64B11-6119-944A-5D41-7F8E0F38411A}"/>
              </a:ext>
            </a:extLst>
          </p:cNvPr>
          <p:cNvSpPr/>
          <p:nvPr/>
        </p:nvSpPr>
        <p:spPr>
          <a:xfrm>
            <a:off x="5637930" y="2562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F222859-C186-A80B-FD96-DA39597E39BA}"/>
              </a:ext>
            </a:extLst>
          </p:cNvPr>
          <p:cNvSpPr/>
          <p:nvPr/>
        </p:nvSpPr>
        <p:spPr>
          <a:xfrm>
            <a:off x="5344452" y="497462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65079C-8D67-98FC-7021-A4BEBD165785}"/>
              </a:ext>
            </a:extLst>
          </p:cNvPr>
          <p:cNvSpPr/>
          <p:nvPr/>
        </p:nvSpPr>
        <p:spPr>
          <a:xfrm>
            <a:off x="5518623" y="531966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3B2199-DE62-6521-1078-8B0634489EAB}"/>
              </a:ext>
            </a:extLst>
          </p:cNvPr>
          <p:cNvSpPr/>
          <p:nvPr/>
        </p:nvSpPr>
        <p:spPr>
          <a:xfrm>
            <a:off x="5986272" y="569486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2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848097"/>
              </p:ext>
            </p:extLst>
          </p:nvPr>
        </p:nvGraphicFramePr>
        <p:xfrm>
          <a:off x="666750" y="1587381"/>
          <a:ext cx="10174288" cy="476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Portal BASE centraliza a informação sobre os contratos públicos 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Anúncios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Entidades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Empresas e Pessoas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Indicadores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Assembleia da República – </a:t>
                      </a:r>
                      <a:r>
                        <a:rPr lang="pt-PT" sz="1600" dirty="0"/>
                        <a:t>600054128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SP&amp;M, Sociedade de Advogados, RL – 510445020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José Pedro Aguiar-Branco &amp; Associados ... – 506584020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Proteção de dados pessoais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05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D71120CD-DA00-F913-1806-F34A592930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012" y="2252866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Portal BASE - Contratos Públicos Online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0E0B3C-4C92-C3D3-1A52-A6805898CF5A}"/>
              </a:ext>
            </a:extLst>
          </p:cNvPr>
          <p:cNvSpPr/>
          <p:nvPr/>
        </p:nvSpPr>
        <p:spPr>
          <a:xfrm>
            <a:off x="4505944" y="256761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EAA256-118B-960E-5302-5689902EB040}"/>
              </a:ext>
            </a:extLst>
          </p:cNvPr>
          <p:cNvSpPr/>
          <p:nvPr/>
        </p:nvSpPr>
        <p:spPr>
          <a:xfrm>
            <a:off x="9041368" y="546626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C165DC-A955-A1BD-6708-B8F0C9249CD3}"/>
              </a:ext>
            </a:extLst>
          </p:cNvPr>
          <p:cNvSpPr/>
          <p:nvPr/>
        </p:nvSpPr>
        <p:spPr>
          <a:xfrm>
            <a:off x="6609064" y="58503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0DA804-294E-6CCD-632F-3AD0EC9F2006}"/>
              </a:ext>
            </a:extLst>
          </p:cNvPr>
          <p:cNvSpPr/>
          <p:nvPr/>
        </p:nvSpPr>
        <p:spPr>
          <a:xfrm>
            <a:off x="7465552" y="474998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DC35EA-DFA5-B780-302B-08F33A15B855}"/>
              </a:ext>
            </a:extLst>
          </p:cNvPr>
          <p:cNvSpPr/>
          <p:nvPr/>
        </p:nvSpPr>
        <p:spPr>
          <a:xfrm>
            <a:off x="4505944" y="325482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14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10504</TotalTime>
  <Words>1084</Words>
  <Application>Microsoft Office PowerPoint</Application>
  <PresentationFormat>Widescreen</PresentationFormat>
  <Paragraphs>199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PowerPoint Presentation</vt:lpstr>
      <vt:lpstr>$whoami</vt:lpstr>
      <vt:lpstr>Aviso Legal &amp; Leis</vt:lpstr>
      <vt:lpstr>Aviso Legal  Disclaimer – Aborrecido, mas necessário</vt:lpstr>
      <vt:lpstr>Aviso Legal  Disclaimer - Evitem atividades ilegais</vt:lpstr>
      <vt:lpstr>Leis  Lei Portuguesa e Organizações</vt:lpstr>
      <vt:lpstr>Portugal – Sol, Mar e Transparência</vt:lpstr>
      <vt:lpstr>Portugal  Membros do Governo/Parlamento</vt:lpstr>
      <vt:lpstr>Portugal  Portal BASE - Contratos Públicos Online</vt:lpstr>
      <vt:lpstr>Portugal   Ministério da Justiça – Publicações</vt:lpstr>
      <vt:lpstr>Portugal   Portal DRE – Diário da República Electrónico</vt:lpstr>
      <vt:lpstr>Portugal  Membros do Governo/Parlamento</vt:lpstr>
      <vt:lpstr>RGPD andas perdido?</vt:lpstr>
      <vt:lpstr>Portugal  </vt:lpstr>
      <vt:lpstr>Portugal  Ensino</vt:lpstr>
      <vt:lpstr>Portugal  Curriculum Vitae e Recibos de Vencimento</vt:lpstr>
      <vt:lpstr>Portugal  Cadernos eleitorais e Listas de alunos</vt:lpstr>
      <vt:lpstr>Portugal  Ordens Profissionais</vt:lpstr>
      <vt:lpstr>Portugal  Listas públicas</vt:lpstr>
      <vt:lpstr>OBRIGADO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Portugal - Sol, Mar e Transparência</dc:title>
  <dc:subject>OSINT</dc:subject>
  <dc:creator>Don't OSINT Me !!</dc:creator>
  <cp:keywords>OSINT. Portugal</cp:keywords>
  <cp:lastModifiedBy>Pedro Vieira</cp:lastModifiedBy>
  <cp:revision>896</cp:revision>
  <cp:lastPrinted>2024-05-20T11:02:27Z</cp:lastPrinted>
  <dcterms:created xsi:type="dcterms:W3CDTF">1976-04-22T11:00:59Z</dcterms:created>
  <dcterms:modified xsi:type="dcterms:W3CDTF">2024-05-29T22:10:16Z</dcterms:modified>
</cp:coreProperties>
</file>