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48"/>
  </p:notesMasterIdLst>
  <p:sldIdLst>
    <p:sldId id="391" r:id="rId2"/>
    <p:sldId id="392" r:id="rId3"/>
    <p:sldId id="393" r:id="rId4"/>
    <p:sldId id="397" r:id="rId5"/>
    <p:sldId id="472" r:id="rId6"/>
    <p:sldId id="372" r:id="rId7"/>
    <p:sldId id="399" r:id="rId8"/>
    <p:sldId id="441" r:id="rId9"/>
    <p:sldId id="475" r:id="rId10"/>
    <p:sldId id="487" r:id="rId11"/>
    <p:sldId id="490" r:id="rId12"/>
    <p:sldId id="486" r:id="rId13"/>
    <p:sldId id="485" r:id="rId14"/>
    <p:sldId id="491" r:id="rId15"/>
    <p:sldId id="488" r:id="rId16"/>
    <p:sldId id="417" r:id="rId17"/>
    <p:sldId id="418" r:id="rId18"/>
    <p:sldId id="419" r:id="rId19"/>
    <p:sldId id="421" r:id="rId20"/>
    <p:sldId id="422" r:id="rId21"/>
    <p:sldId id="443" r:id="rId22"/>
    <p:sldId id="432" r:id="rId23"/>
    <p:sldId id="464" r:id="rId24"/>
    <p:sldId id="465" r:id="rId25"/>
    <p:sldId id="466" r:id="rId26"/>
    <p:sldId id="454" r:id="rId27"/>
    <p:sldId id="470" r:id="rId28"/>
    <p:sldId id="468" r:id="rId29"/>
    <p:sldId id="461" r:id="rId30"/>
    <p:sldId id="471" r:id="rId31"/>
    <p:sldId id="467" r:id="rId32"/>
    <p:sldId id="463" r:id="rId33"/>
    <p:sldId id="473" r:id="rId34"/>
    <p:sldId id="455" r:id="rId35"/>
    <p:sldId id="450" r:id="rId36"/>
    <p:sldId id="453" r:id="rId37"/>
    <p:sldId id="451" r:id="rId38"/>
    <p:sldId id="477" r:id="rId39"/>
    <p:sldId id="478" r:id="rId40"/>
    <p:sldId id="479" r:id="rId41"/>
    <p:sldId id="480" r:id="rId42"/>
    <p:sldId id="481" r:id="rId43"/>
    <p:sldId id="482" r:id="rId44"/>
    <p:sldId id="483" r:id="rId45"/>
    <p:sldId id="484" r:id="rId46"/>
    <p:sldId id="492" r:id="rId47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 autoAdjust="0"/>
    <p:restoredTop sz="92009" autoAdjust="0"/>
  </p:normalViewPr>
  <p:slideViewPr>
    <p:cSldViewPr snapToGrid="0">
      <p:cViewPr varScale="1">
        <p:scale>
          <a:sx n="101" d="100"/>
          <a:sy n="101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9606E-8F8C-46E6-B4A5-E9D4FDF0A30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4DD2DCE-6ADE-42A0-8A00-C6F3F365A26B}">
      <dgm:prSet phldrT="[Text]"/>
      <dgm:spPr/>
      <dgm:t>
        <a:bodyPr/>
        <a:lstStyle/>
        <a:p>
          <a:r>
            <a:rPr lang="pt-PT" dirty="0"/>
            <a:t>Tempo de OSINT</a:t>
          </a:r>
          <a:endParaRPr lang="de-DE" dirty="0"/>
        </a:p>
      </dgm:t>
    </dgm:pt>
    <dgm:pt modelId="{DD953020-148C-4CC3-BC67-71AAF0BC95CE}" type="parTrans" cxnId="{16B9EE9A-E111-4D9E-9CD9-D1F766F9D8D8}">
      <dgm:prSet/>
      <dgm:spPr/>
      <dgm:t>
        <a:bodyPr/>
        <a:lstStyle/>
        <a:p>
          <a:endParaRPr lang="de-DE"/>
        </a:p>
      </dgm:t>
    </dgm:pt>
    <dgm:pt modelId="{95E61F59-8332-43EC-97E6-9194DD0F6BA5}" type="sibTrans" cxnId="{16B9EE9A-E111-4D9E-9CD9-D1F766F9D8D8}">
      <dgm:prSet/>
      <dgm:spPr/>
      <dgm:t>
        <a:bodyPr/>
        <a:lstStyle/>
        <a:p>
          <a:endParaRPr lang="de-DE"/>
        </a:p>
      </dgm:t>
    </dgm:pt>
    <dgm:pt modelId="{46C02386-F1CA-434D-A82F-93433FD3D345}">
      <dgm:prSet phldrT="[Text]"/>
      <dgm:spPr/>
      <dgm:t>
        <a:bodyPr/>
        <a:lstStyle/>
        <a:p>
          <a:r>
            <a:rPr lang="pt-PT" dirty="0"/>
            <a:t>Portugal – Sol, Mar e Transparência</a:t>
          </a:r>
          <a:endParaRPr lang="de-DE" dirty="0"/>
        </a:p>
      </dgm:t>
    </dgm:pt>
    <dgm:pt modelId="{62787198-15BC-4CDA-AE6F-9BF5EDA1802F}" type="parTrans" cxnId="{03054909-0353-41E4-922D-6B264DB6DE5B}">
      <dgm:prSet/>
      <dgm:spPr/>
      <dgm:t>
        <a:bodyPr/>
        <a:lstStyle/>
        <a:p>
          <a:endParaRPr lang="en-US"/>
        </a:p>
      </dgm:t>
    </dgm:pt>
    <dgm:pt modelId="{7DDDC6FD-AF16-4A53-B819-656C79F3932E}" type="sibTrans" cxnId="{03054909-0353-41E4-922D-6B264DB6DE5B}">
      <dgm:prSet/>
      <dgm:spPr/>
      <dgm:t>
        <a:bodyPr/>
        <a:lstStyle/>
        <a:p>
          <a:endParaRPr lang="en-US"/>
        </a:p>
      </dgm:t>
    </dgm:pt>
    <dgm:pt modelId="{957BDCC7-3D29-4961-A074-8D80B048EBFC}">
      <dgm:prSet phldrT="[Text]"/>
      <dgm:spPr/>
      <dgm:t>
        <a:bodyPr/>
        <a:lstStyle/>
        <a:p>
          <a:r>
            <a:rPr lang="pt-PT" dirty="0"/>
            <a:t>Consciencialização</a:t>
          </a:r>
          <a:endParaRPr lang="de-DE" dirty="0"/>
        </a:p>
      </dgm:t>
    </dgm:pt>
    <dgm:pt modelId="{5F599995-5A01-4D64-95D6-2BE6B518EF57}" type="parTrans" cxnId="{ED84FD95-2848-43EE-9598-8AD2D712F2A9}">
      <dgm:prSet/>
      <dgm:spPr/>
      <dgm:t>
        <a:bodyPr/>
        <a:lstStyle/>
        <a:p>
          <a:endParaRPr lang="pt-PT"/>
        </a:p>
      </dgm:t>
    </dgm:pt>
    <dgm:pt modelId="{E3E3290A-5CCB-49A7-9FF0-E93DD88E394C}" type="sibTrans" cxnId="{ED84FD95-2848-43EE-9598-8AD2D712F2A9}">
      <dgm:prSet/>
      <dgm:spPr/>
      <dgm:t>
        <a:bodyPr/>
        <a:lstStyle/>
        <a:p>
          <a:endParaRPr lang="pt-PT"/>
        </a:p>
      </dgm:t>
    </dgm:pt>
    <dgm:pt modelId="{A2CB98D1-F075-4B7D-9F44-D70221B09056}">
      <dgm:prSet phldrT="[Text]"/>
      <dgm:spPr/>
      <dgm:t>
        <a:bodyPr/>
        <a:lstStyle/>
        <a:p>
          <a:r>
            <a:rPr lang="pt-PT"/>
            <a:t>Antes de começar a pesquisar</a:t>
          </a:r>
          <a:endParaRPr lang="de-DE" dirty="0"/>
        </a:p>
      </dgm:t>
    </dgm:pt>
    <dgm:pt modelId="{E6D12D87-AE14-45EF-886A-18C37DB41860}" type="parTrans" cxnId="{C3442FE1-5BCE-4AA2-8E4E-61A8642BFC69}">
      <dgm:prSet/>
      <dgm:spPr/>
      <dgm:t>
        <a:bodyPr/>
        <a:lstStyle/>
        <a:p>
          <a:endParaRPr lang="en-US"/>
        </a:p>
      </dgm:t>
    </dgm:pt>
    <dgm:pt modelId="{069E108D-2B5C-4DB8-8BCA-66ADA94D14FC}" type="sibTrans" cxnId="{C3442FE1-5BCE-4AA2-8E4E-61A8642BFC69}">
      <dgm:prSet/>
      <dgm:spPr/>
      <dgm:t>
        <a:bodyPr/>
        <a:lstStyle/>
        <a:p>
          <a:endParaRPr lang="en-US"/>
        </a:p>
      </dgm:t>
    </dgm:pt>
    <dgm:pt modelId="{ADE006FA-C44F-45C4-BDAD-5EF193BBC251}">
      <dgm:prSet phldrT="[Text]"/>
      <dgm:spPr/>
      <dgm:t>
        <a:bodyPr/>
        <a:lstStyle/>
        <a:p>
          <a:r>
            <a:rPr lang="pt-PT"/>
            <a:t>RGPD andas perdido?</a:t>
          </a:r>
          <a:endParaRPr lang="de-DE" dirty="0"/>
        </a:p>
      </dgm:t>
    </dgm:pt>
    <dgm:pt modelId="{2574B3B6-B36F-49FE-8EC0-AE3148CD6902}" type="parTrans" cxnId="{B965EBA2-DD7B-4F66-80E4-F902EBF97190}">
      <dgm:prSet/>
      <dgm:spPr/>
      <dgm:t>
        <a:bodyPr/>
        <a:lstStyle/>
        <a:p>
          <a:endParaRPr lang="en-US"/>
        </a:p>
      </dgm:t>
    </dgm:pt>
    <dgm:pt modelId="{3184B4AA-3CFF-439F-9B1B-C19561AA7882}" type="sibTrans" cxnId="{B965EBA2-DD7B-4F66-80E4-F902EBF97190}">
      <dgm:prSet/>
      <dgm:spPr/>
      <dgm:t>
        <a:bodyPr/>
        <a:lstStyle/>
        <a:p>
          <a:endParaRPr lang="en-US"/>
        </a:p>
      </dgm:t>
    </dgm:pt>
    <dgm:pt modelId="{09583E39-7F81-466B-ABA0-E8CB137F35EF}">
      <dgm:prSet phldrT="[Text]"/>
      <dgm:spPr/>
      <dgm:t>
        <a:bodyPr/>
        <a:lstStyle/>
        <a:p>
          <a:r>
            <a:rPr lang="de-DE" dirty="0"/>
            <a:t>Automóvel</a:t>
          </a:r>
        </a:p>
      </dgm:t>
    </dgm:pt>
    <dgm:pt modelId="{22D1E0C7-677C-4F21-9744-6A6078B93B4A}" type="parTrans" cxnId="{C9FDB332-9CA6-4AE1-A68D-B2E957F52A69}">
      <dgm:prSet/>
      <dgm:spPr/>
      <dgm:t>
        <a:bodyPr/>
        <a:lstStyle/>
        <a:p>
          <a:endParaRPr lang="en-US"/>
        </a:p>
      </dgm:t>
    </dgm:pt>
    <dgm:pt modelId="{5BABB379-EC7D-4821-9F4E-0955E712B4D7}" type="sibTrans" cxnId="{C9FDB332-9CA6-4AE1-A68D-B2E957F52A69}">
      <dgm:prSet/>
      <dgm:spPr/>
      <dgm:t>
        <a:bodyPr/>
        <a:lstStyle/>
        <a:p>
          <a:endParaRPr lang="en-US"/>
        </a:p>
      </dgm:t>
    </dgm:pt>
    <dgm:pt modelId="{50866EBB-B04A-4AAB-B579-0EEB9F9B1FCE}">
      <dgm:prSet phldrT="[Text]"/>
      <dgm:spPr/>
      <dgm:t>
        <a:bodyPr/>
        <a:lstStyle/>
        <a:p>
          <a:r>
            <a:rPr lang="pt-PT"/>
            <a:t>Histórias verídicas</a:t>
          </a:r>
          <a:endParaRPr lang="de-DE" dirty="0"/>
        </a:p>
      </dgm:t>
    </dgm:pt>
    <dgm:pt modelId="{574887B7-234B-49F7-A12A-625CCB07FE81}" type="parTrans" cxnId="{B2CB76E1-1FFE-421E-AA28-38943074B65A}">
      <dgm:prSet/>
      <dgm:spPr/>
      <dgm:t>
        <a:bodyPr/>
        <a:lstStyle/>
        <a:p>
          <a:endParaRPr lang="en-US"/>
        </a:p>
      </dgm:t>
    </dgm:pt>
    <dgm:pt modelId="{8CD6FF2C-3B30-4B8F-AB8E-D00DC638641C}" type="sibTrans" cxnId="{B2CB76E1-1FFE-421E-AA28-38943074B65A}">
      <dgm:prSet/>
      <dgm:spPr/>
      <dgm:t>
        <a:bodyPr/>
        <a:lstStyle/>
        <a:p>
          <a:endParaRPr lang="en-US"/>
        </a:p>
      </dgm:t>
    </dgm:pt>
    <dgm:pt modelId="{55850409-4DE0-454C-A21C-B1F663681D7A}" type="pres">
      <dgm:prSet presAssocID="{7759606E-8F8C-46E6-B4A5-E9D4FDF0A303}" presName="Name0" presStyleCnt="0">
        <dgm:presLayoutVars>
          <dgm:chMax val="7"/>
          <dgm:chPref val="7"/>
          <dgm:dir/>
        </dgm:presLayoutVars>
      </dgm:prSet>
      <dgm:spPr/>
    </dgm:pt>
    <dgm:pt modelId="{8E6B8565-0C85-42A9-9335-A8077DD5C6AA}" type="pres">
      <dgm:prSet presAssocID="{7759606E-8F8C-46E6-B4A5-E9D4FDF0A303}" presName="Name1" presStyleCnt="0"/>
      <dgm:spPr/>
    </dgm:pt>
    <dgm:pt modelId="{B9E3A042-9F5D-48AF-997C-8315DAD36198}" type="pres">
      <dgm:prSet presAssocID="{7759606E-8F8C-46E6-B4A5-E9D4FDF0A303}" presName="cycle" presStyleCnt="0"/>
      <dgm:spPr/>
    </dgm:pt>
    <dgm:pt modelId="{FB24CC59-8232-4E9A-BAB1-D60D51A29459}" type="pres">
      <dgm:prSet presAssocID="{7759606E-8F8C-46E6-B4A5-E9D4FDF0A303}" presName="srcNode" presStyleLbl="node1" presStyleIdx="0" presStyleCnt="7"/>
      <dgm:spPr/>
    </dgm:pt>
    <dgm:pt modelId="{FC97BD6D-CD99-4821-80ED-782211115F1A}" type="pres">
      <dgm:prSet presAssocID="{7759606E-8F8C-46E6-B4A5-E9D4FDF0A303}" presName="conn" presStyleLbl="parChTrans1D2" presStyleIdx="0" presStyleCnt="1"/>
      <dgm:spPr/>
    </dgm:pt>
    <dgm:pt modelId="{29E6EA9F-4111-4090-BC7A-02D89083AA83}" type="pres">
      <dgm:prSet presAssocID="{7759606E-8F8C-46E6-B4A5-E9D4FDF0A303}" presName="extraNode" presStyleLbl="node1" presStyleIdx="0" presStyleCnt="7"/>
      <dgm:spPr/>
    </dgm:pt>
    <dgm:pt modelId="{A4208F82-C493-4577-B79D-AF15C3CCDFB0}" type="pres">
      <dgm:prSet presAssocID="{7759606E-8F8C-46E6-B4A5-E9D4FDF0A303}" presName="dstNode" presStyleLbl="node1" presStyleIdx="0" presStyleCnt="7"/>
      <dgm:spPr/>
    </dgm:pt>
    <dgm:pt modelId="{9E119EE7-A625-4F40-B32A-14E14D5047ED}" type="pres">
      <dgm:prSet presAssocID="{957BDCC7-3D29-4961-A074-8D80B048EBFC}" presName="text_1" presStyleLbl="node1" presStyleIdx="0" presStyleCnt="7">
        <dgm:presLayoutVars>
          <dgm:bulletEnabled val="1"/>
        </dgm:presLayoutVars>
      </dgm:prSet>
      <dgm:spPr/>
    </dgm:pt>
    <dgm:pt modelId="{93385736-703B-4327-8222-0117E0B0A3F9}" type="pres">
      <dgm:prSet presAssocID="{957BDCC7-3D29-4961-A074-8D80B048EBFC}" presName="accent_1" presStyleCnt="0"/>
      <dgm:spPr/>
    </dgm:pt>
    <dgm:pt modelId="{7DCD0DC2-E2AC-4090-91AD-9B3F1295C10E}" type="pres">
      <dgm:prSet presAssocID="{957BDCC7-3D29-4961-A074-8D80B048EBFC}" presName="accentRepeatNode" presStyleLbl="solidFgAcc1" presStyleIdx="0" presStyleCnt="7"/>
      <dgm:spPr/>
    </dgm:pt>
    <dgm:pt modelId="{8A18B016-947D-42B8-B993-BF2A18A35B11}" type="pres">
      <dgm:prSet presAssocID="{E4DD2DCE-6ADE-42A0-8A00-C6F3F365A26B}" presName="text_2" presStyleLbl="node1" presStyleIdx="1" presStyleCnt="7">
        <dgm:presLayoutVars>
          <dgm:bulletEnabled val="1"/>
        </dgm:presLayoutVars>
      </dgm:prSet>
      <dgm:spPr/>
    </dgm:pt>
    <dgm:pt modelId="{F2CB09D5-61FC-4E2D-9FCD-6DB89645B8EA}" type="pres">
      <dgm:prSet presAssocID="{E4DD2DCE-6ADE-42A0-8A00-C6F3F365A26B}" presName="accent_2" presStyleCnt="0"/>
      <dgm:spPr/>
    </dgm:pt>
    <dgm:pt modelId="{A839D322-B1CB-4685-8BE1-D7C4CBA1DED5}" type="pres">
      <dgm:prSet presAssocID="{E4DD2DCE-6ADE-42A0-8A00-C6F3F365A26B}" presName="accentRepeatNode" presStyleLbl="solidFgAcc1" presStyleIdx="1" presStyleCnt="7"/>
      <dgm:spPr/>
    </dgm:pt>
    <dgm:pt modelId="{BCCAFC38-9764-4C2C-9CB3-4031AD3E5B1C}" type="pres">
      <dgm:prSet presAssocID="{46C02386-F1CA-434D-A82F-93433FD3D345}" presName="text_3" presStyleLbl="node1" presStyleIdx="2" presStyleCnt="7">
        <dgm:presLayoutVars>
          <dgm:bulletEnabled val="1"/>
        </dgm:presLayoutVars>
      </dgm:prSet>
      <dgm:spPr/>
    </dgm:pt>
    <dgm:pt modelId="{BC1AE05B-C809-44C4-A5A7-A6DD373B69BF}" type="pres">
      <dgm:prSet presAssocID="{46C02386-F1CA-434D-A82F-93433FD3D345}" presName="accent_3" presStyleCnt="0"/>
      <dgm:spPr/>
    </dgm:pt>
    <dgm:pt modelId="{B45A13D0-BCAB-4182-B0B2-95E4541F1250}" type="pres">
      <dgm:prSet presAssocID="{46C02386-F1CA-434D-A82F-93433FD3D345}" presName="accentRepeatNode" presStyleLbl="solidFgAcc1" presStyleIdx="2" presStyleCnt="7"/>
      <dgm:spPr/>
    </dgm:pt>
    <dgm:pt modelId="{82158E9D-FA75-4799-B428-485EF54367C8}" type="pres">
      <dgm:prSet presAssocID="{ADE006FA-C44F-45C4-BDAD-5EF193BBC251}" presName="text_4" presStyleLbl="node1" presStyleIdx="3" presStyleCnt="7">
        <dgm:presLayoutVars>
          <dgm:bulletEnabled val="1"/>
        </dgm:presLayoutVars>
      </dgm:prSet>
      <dgm:spPr/>
    </dgm:pt>
    <dgm:pt modelId="{16B263C5-3763-4CDE-A14C-2F0D8743C87F}" type="pres">
      <dgm:prSet presAssocID="{ADE006FA-C44F-45C4-BDAD-5EF193BBC251}" presName="accent_4" presStyleCnt="0"/>
      <dgm:spPr/>
    </dgm:pt>
    <dgm:pt modelId="{7F269E48-91DB-4624-9C3B-1C69ACFE5947}" type="pres">
      <dgm:prSet presAssocID="{ADE006FA-C44F-45C4-BDAD-5EF193BBC251}" presName="accentRepeatNode" presStyleLbl="solidFgAcc1" presStyleIdx="3" presStyleCnt="7"/>
      <dgm:spPr/>
    </dgm:pt>
    <dgm:pt modelId="{4A2A701B-33CE-4EE4-AFA3-231E05F0DDFC}" type="pres">
      <dgm:prSet presAssocID="{09583E39-7F81-466B-ABA0-E8CB137F35EF}" presName="text_5" presStyleLbl="node1" presStyleIdx="4" presStyleCnt="7">
        <dgm:presLayoutVars>
          <dgm:bulletEnabled val="1"/>
        </dgm:presLayoutVars>
      </dgm:prSet>
      <dgm:spPr/>
    </dgm:pt>
    <dgm:pt modelId="{16904197-0BC7-4553-B5FE-022B102905AF}" type="pres">
      <dgm:prSet presAssocID="{09583E39-7F81-466B-ABA0-E8CB137F35EF}" presName="accent_5" presStyleCnt="0"/>
      <dgm:spPr/>
    </dgm:pt>
    <dgm:pt modelId="{6BCC1123-F3F2-4180-903A-29D7C6E20999}" type="pres">
      <dgm:prSet presAssocID="{09583E39-7F81-466B-ABA0-E8CB137F35EF}" presName="accentRepeatNode" presStyleLbl="solidFgAcc1" presStyleIdx="4" presStyleCnt="7"/>
      <dgm:spPr/>
    </dgm:pt>
    <dgm:pt modelId="{6265B21D-8CDA-480C-ABC6-0E6BCE7DCFA8}" type="pres">
      <dgm:prSet presAssocID="{50866EBB-B04A-4AAB-B579-0EEB9F9B1FCE}" presName="text_6" presStyleLbl="node1" presStyleIdx="5" presStyleCnt="7">
        <dgm:presLayoutVars>
          <dgm:bulletEnabled val="1"/>
        </dgm:presLayoutVars>
      </dgm:prSet>
      <dgm:spPr/>
    </dgm:pt>
    <dgm:pt modelId="{F451D277-6B7E-4D38-858C-826ADC37A91D}" type="pres">
      <dgm:prSet presAssocID="{50866EBB-B04A-4AAB-B579-0EEB9F9B1FCE}" presName="accent_6" presStyleCnt="0"/>
      <dgm:spPr/>
    </dgm:pt>
    <dgm:pt modelId="{C58B1428-30AE-4419-9B2D-60C31EB550BC}" type="pres">
      <dgm:prSet presAssocID="{50866EBB-B04A-4AAB-B579-0EEB9F9B1FCE}" presName="accentRepeatNode" presStyleLbl="solidFgAcc1" presStyleIdx="5" presStyleCnt="7"/>
      <dgm:spPr/>
    </dgm:pt>
    <dgm:pt modelId="{B731C72A-AA78-4C06-8CE5-BAFD2A0063E9}" type="pres">
      <dgm:prSet presAssocID="{A2CB98D1-F075-4B7D-9F44-D70221B09056}" presName="text_7" presStyleLbl="node1" presStyleIdx="6" presStyleCnt="7">
        <dgm:presLayoutVars>
          <dgm:bulletEnabled val="1"/>
        </dgm:presLayoutVars>
      </dgm:prSet>
      <dgm:spPr/>
    </dgm:pt>
    <dgm:pt modelId="{13CB1FC7-4387-4013-8578-9D4DEE976B4F}" type="pres">
      <dgm:prSet presAssocID="{A2CB98D1-F075-4B7D-9F44-D70221B09056}" presName="accent_7" presStyleCnt="0"/>
      <dgm:spPr/>
    </dgm:pt>
    <dgm:pt modelId="{D3017F14-1550-4C21-AC98-B3F3B650C851}" type="pres">
      <dgm:prSet presAssocID="{A2CB98D1-F075-4B7D-9F44-D70221B09056}" presName="accentRepeatNode" presStyleLbl="solidFgAcc1" presStyleIdx="6" presStyleCnt="7"/>
      <dgm:spPr/>
    </dgm:pt>
  </dgm:ptLst>
  <dgm:cxnLst>
    <dgm:cxn modelId="{78F37600-0370-4316-A7D4-9479A4F5AB28}" type="presOf" srcId="{A2CB98D1-F075-4B7D-9F44-D70221B09056}" destId="{B731C72A-AA78-4C06-8CE5-BAFD2A0063E9}" srcOrd="0" destOrd="0" presId="urn:microsoft.com/office/officeart/2008/layout/VerticalCurvedList"/>
    <dgm:cxn modelId="{03054909-0353-41E4-922D-6B264DB6DE5B}" srcId="{7759606E-8F8C-46E6-B4A5-E9D4FDF0A303}" destId="{46C02386-F1CA-434D-A82F-93433FD3D345}" srcOrd="2" destOrd="0" parTransId="{62787198-15BC-4CDA-AE6F-9BF5EDA1802F}" sibTransId="{7DDDC6FD-AF16-4A53-B819-656C79F3932E}"/>
    <dgm:cxn modelId="{2241981F-3779-4FF0-9199-8D1C7950CA7C}" type="presOf" srcId="{50866EBB-B04A-4AAB-B579-0EEB9F9B1FCE}" destId="{6265B21D-8CDA-480C-ABC6-0E6BCE7DCFA8}" srcOrd="0" destOrd="0" presId="urn:microsoft.com/office/officeart/2008/layout/VerticalCurvedList"/>
    <dgm:cxn modelId="{5EE9AB21-3060-4BCD-ABE1-9238B9134EFA}" type="presOf" srcId="{957BDCC7-3D29-4961-A074-8D80B048EBFC}" destId="{9E119EE7-A625-4F40-B32A-14E14D5047ED}" srcOrd="0" destOrd="0" presId="urn:microsoft.com/office/officeart/2008/layout/VerticalCurvedList"/>
    <dgm:cxn modelId="{C9FDB332-9CA6-4AE1-A68D-B2E957F52A69}" srcId="{7759606E-8F8C-46E6-B4A5-E9D4FDF0A303}" destId="{09583E39-7F81-466B-ABA0-E8CB137F35EF}" srcOrd="4" destOrd="0" parTransId="{22D1E0C7-677C-4F21-9744-6A6078B93B4A}" sibTransId="{5BABB379-EC7D-4821-9F4E-0955E712B4D7}"/>
    <dgm:cxn modelId="{A3972463-B7F0-4DFA-93EE-A85F7C92B0CA}" type="presOf" srcId="{46C02386-F1CA-434D-A82F-93433FD3D345}" destId="{BCCAFC38-9764-4C2C-9CB3-4031AD3E5B1C}" srcOrd="0" destOrd="0" presId="urn:microsoft.com/office/officeart/2008/layout/VerticalCurvedList"/>
    <dgm:cxn modelId="{9732017D-71CA-44DB-A6F3-55EC042D1CD8}" type="presOf" srcId="{7759606E-8F8C-46E6-B4A5-E9D4FDF0A303}" destId="{55850409-4DE0-454C-A21C-B1F663681D7A}" srcOrd="0" destOrd="0" presId="urn:microsoft.com/office/officeart/2008/layout/VerticalCurvedList"/>
    <dgm:cxn modelId="{ED84FD95-2848-43EE-9598-8AD2D712F2A9}" srcId="{7759606E-8F8C-46E6-B4A5-E9D4FDF0A303}" destId="{957BDCC7-3D29-4961-A074-8D80B048EBFC}" srcOrd="0" destOrd="0" parTransId="{5F599995-5A01-4D64-95D6-2BE6B518EF57}" sibTransId="{E3E3290A-5CCB-49A7-9FF0-E93DD88E394C}"/>
    <dgm:cxn modelId="{16B9EE9A-E111-4D9E-9CD9-D1F766F9D8D8}" srcId="{7759606E-8F8C-46E6-B4A5-E9D4FDF0A303}" destId="{E4DD2DCE-6ADE-42A0-8A00-C6F3F365A26B}" srcOrd="1" destOrd="0" parTransId="{DD953020-148C-4CC3-BC67-71AAF0BC95CE}" sibTransId="{95E61F59-8332-43EC-97E6-9194DD0F6BA5}"/>
    <dgm:cxn modelId="{B965EBA2-DD7B-4F66-80E4-F902EBF97190}" srcId="{7759606E-8F8C-46E6-B4A5-E9D4FDF0A303}" destId="{ADE006FA-C44F-45C4-BDAD-5EF193BBC251}" srcOrd="3" destOrd="0" parTransId="{2574B3B6-B36F-49FE-8EC0-AE3148CD6902}" sibTransId="{3184B4AA-3CFF-439F-9B1B-C19561AA7882}"/>
    <dgm:cxn modelId="{F44522A4-B921-47E3-8927-31E183213143}" type="presOf" srcId="{09583E39-7F81-466B-ABA0-E8CB137F35EF}" destId="{4A2A701B-33CE-4EE4-AFA3-231E05F0DDFC}" srcOrd="0" destOrd="0" presId="urn:microsoft.com/office/officeart/2008/layout/VerticalCurvedList"/>
    <dgm:cxn modelId="{B95FD1AB-32AD-44B5-9ACC-E80C3023F60D}" type="presOf" srcId="{E4DD2DCE-6ADE-42A0-8A00-C6F3F365A26B}" destId="{8A18B016-947D-42B8-B993-BF2A18A35B11}" srcOrd="0" destOrd="0" presId="urn:microsoft.com/office/officeart/2008/layout/VerticalCurvedList"/>
    <dgm:cxn modelId="{D2575FAC-5864-4E93-935C-1BD78ED4630F}" type="presOf" srcId="{E3E3290A-5CCB-49A7-9FF0-E93DD88E394C}" destId="{FC97BD6D-CD99-4821-80ED-782211115F1A}" srcOrd="0" destOrd="0" presId="urn:microsoft.com/office/officeart/2008/layout/VerticalCurvedList"/>
    <dgm:cxn modelId="{B69113E1-6719-461F-977D-B929F0C3A96F}" type="presOf" srcId="{ADE006FA-C44F-45C4-BDAD-5EF193BBC251}" destId="{82158E9D-FA75-4799-B428-485EF54367C8}" srcOrd="0" destOrd="0" presId="urn:microsoft.com/office/officeart/2008/layout/VerticalCurvedList"/>
    <dgm:cxn modelId="{C3442FE1-5BCE-4AA2-8E4E-61A8642BFC69}" srcId="{7759606E-8F8C-46E6-B4A5-E9D4FDF0A303}" destId="{A2CB98D1-F075-4B7D-9F44-D70221B09056}" srcOrd="6" destOrd="0" parTransId="{E6D12D87-AE14-45EF-886A-18C37DB41860}" sibTransId="{069E108D-2B5C-4DB8-8BCA-66ADA94D14FC}"/>
    <dgm:cxn modelId="{B2CB76E1-1FFE-421E-AA28-38943074B65A}" srcId="{7759606E-8F8C-46E6-B4A5-E9D4FDF0A303}" destId="{50866EBB-B04A-4AAB-B579-0EEB9F9B1FCE}" srcOrd="5" destOrd="0" parTransId="{574887B7-234B-49F7-A12A-625CCB07FE81}" sibTransId="{8CD6FF2C-3B30-4B8F-AB8E-D00DC638641C}"/>
    <dgm:cxn modelId="{8230AFCF-8038-4B0A-9AD5-191B05E4B705}" type="presParOf" srcId="{55850409-4DE0-454C-A21C-B1F663681D7A}" destId="{8E6B8565-0C85-42A9-9335-A8077DD5C6AA}" srcOrd="0" destOrd="0" presId="urn:microsoft.com/office/officeart/2008/layout/VerticalCurvedList"/>
    <dgm:cxn modelId="{2F984471-F7C7-4B69-AAE9-E895C6815C05}" type="presParOf" srcId="{8E6B8565-0C85-42A9-9335-A8077DD5C6AA}" destId="{B9E3A042-9F5D-48AF-997C-8315DAD36198}" srcOrd="0" destOrd="0" presId="urn:microsoft.com/office/officeart/2008/layout/VerticalCurvedList"/>
    <dgm:cxn modelId="{D3ABBE97-CAFD-4785-90C7-3F68944F1C64}" type="presParOf" srcId="{B9E3A042-9F5D-48AF-997C-8315DAD36198}" destId="{FB24CC59-8232-4E9A-BAB1-D60D51A29459}" srcOrd="0" destOrd="0" presId="urn:microsoft.com/office/officeart/2008/layout/VerticalCurvedList"/>
    <dgm:cxn modelId="{A79196C2-D204-4609-8824-1BBD901008E7}" type="presParOf" srcId="{B9E3A042-9F5D-48AF-997C-8315DAD36198}" destId="{FC97BD6D-CD99-4821-80ED-782211115F1A}" srcOrd="1" destOrd="0" presId="urn:microsoft.com/office/officeart/2008/layout/VerticalCurvedList"/>
    <dgm:cxn modelId="{CC8EB40E-3396-42AD-9138-846EC5C54EA8}" type="presParOf" srcId="{B9E3A042-9F5D-48AF-997C-8315DAD36198}" destId="{29E6EA9F-4111-4090-BC7A-02D89083AA83}" srcOrd="2" destOrd="0" presId="urn:microsoft.com/office/officeart/2008/layout/VerticalCurvedList"/>
    <dgm:cxn modelId="{2F8BD978-AF78-4EF0-AC06-232B51E45BF7}" type="presParOf" srcId="{B9E3A042-9F5D-48AF-997C-8315DAD36198}" destId="{A4208F82-C493-4577-B79D-AF15C3CCDFB0}" srcOrd="3" destOrd="0" presId="urn:microsoft.com/office/officeart/2008/layout/VerticalCurvedList"/>
    <dgm:cxn modelId="{B7874B12-99FD-43D5-B074-20F127FB0FF3}" type="presParOf" srcId="{8E6B8565-0C85-42A9-9335-A8077DD5C6AA}" destId="{9E119EE7-A625-4F40-B32A-14E14D5047ED}" srcOrd="1" destOrd="0" presId="urn:microsoft.com/office/officeart/2008/layout/VerticalCurvedList"/>
    <dgm:cxn modelId="{FE3F4CA3-CC91-45B3-ABE7-3BB6320A3350}" type="presParOf" srcId="{8E6B8565-0C85-42A9-9335-A8077DD5C6AA}" destId="{93385736-703B-4327-8222-0117E0B0A3F9}" srcOrd="2" destOrd="0" presId="urn:microsoft.com/office/officeart/2008/layout/VerticalCurvedList"/>
    <dgm:cxn modelId="{D467FE9A-FFA8-4C93-A897-C1BC02B26A92}" type="presParOf" srcId="{93385736-703B-4327-8222-0117E0B0A3F9}" destId="{7DCD0DC2-E2AC-4090-91AD-9B3F1295C10E}" srcOrd="0" destOrd="0" presId="urn:microsoft.com/office/officeart/2008/layout/VerticalCurvedList"/>
    <dgm:cxn modelId="{6934AA22-C98B-4DDE-BC68-DAC08C0FFE5B}" type="presParOf" srcId="{8E6B8565-0C85-42A9-9335-A8077DD5C6AA}" destId="{8A18B016-947D-42B8-B993-BF2A18A35B11}" srcOrd="3" destOrd="0" presId="urn:microsoft.com/office/officeart/2008/layout/VerticalCurvedList"/>
    <dgm:cxn modelId="{11B243DB-503E-4193-840E-22D708CB6C8D}" type="presParOf" srcId="{8E6B8565-0C85-42A9-9335-A8077DD5C6AA}" destId="{F2CB09D5-61FC-4E2D-9FCD-6DB89645B8EA}" srcOrd="4" destOrd="0" presId="urn:microsoft.com/office/officeart/2008/layout/VerticalCurvedList"/>
    <dgm:cxn modelId="{BB453183-3291-4647-83D2-69A30D76F6F1}" type="presParOf" srcId="{F2CB09D5-61FC-4E2D-9FCD-6DB89645B8EA}" destId="{A839D322-B1CB-4685-8BE1-D7C4CBA1DED5}" srcOrd="0" destOrd="0" presId="urn:microsoft.com/office/officeart/2008/layout/VerticalCurvedList"/>
    <dgm:cxn modelId="{1E885917-CDDB-45F4-B264-6240C8FC13AF}" type="presParOf" srcId="{8E6B8565-0C85-42A9-9335-A8077DD5C6AA}" destId="{BCCAFC38-9764-4C2C-9CB3-4031AD3E5B1C}" srcOrd="5" destOrd="0" presId="urn:microsoft.com/office/officeart/2008/layout/VerticalCurvedList"/>
    <dgm:cxn modelId="{73494851-6CF7-45C7-88EC-46A4FB82F6A4}" type="presParOf" srcId="{8E6B8565-0C85-42A9-9335-A8077DD5C6AA}" destId="{BC1AE05B-C809-44C4-A5A7-A6DD373B69BF}" srcOrd="6" destOrd="0" presId="urn:microsoft.com/office/officeart/2008/layout/VerticalCurvedList"/>
    <dgm:cxn modelId="{7628DF96-3632-4EFC-81C0-1739330CFF79}" type="presParOf" srcId="{BC1AE05B-C809-44C4-A5A7-A6DD373B69BF}" destId="{B45A13D0-BCAB-4182-B0B2-95E4541F1250}" srcOrd="0" destOrd="0" presId="urn:microsoft.com/office/officeart/2008/layout/VerticalCurvedList"/>
    <dgm:cxn modelId="{0281143E-2492-41FB-B49B-0965F94A03CB}" type="presParOf" srcId="{8E6B8565-0C85-42A9-9335-A8077DD5C6AA}" destId="{82158E9D-FA75-4799-B428-485EF54367C8}" srcOrd="7" destOrd="0" presId="urn:microsoft.com/office/officeart/2008/layout/VerticalCurvedList"/>
    <dgm:cxn modelId="{0D4A199A-1FB2-4207-AE20-A0D2CED5582B}" type="presParOf" srcId="{8E6B8565-0C85-42A9-9335-A8077DD5C6AA}" destId="{16B263C5-3763-4CDE-A14C-2F0D8743C87F}" srcOrd="8" destOrd="0" presId="urn:microsoft.com/office/officeart/2008/layout/VerticalCurvedList"/>
    <dgm:cxn modelId="{7F1C30FC-7B66-48C5-9B07-DF05FBBC44E3}" type="presParOf" srcId="{16B263C5-3763-4CDE-A14C-2F0D8743C87F}" destId="{7F269E48-91DB-4624-9C3B-1C69ACFE5947}" srcOrd="0" destOrd="0" presId="urn:microsoft.com/office/officeart/2008/layout/VerticalCurvedList"/>
    <dgm:cxn modelId="{C57BD344-961E-4C36-B073-892A3F168681}" type="presParOf" srcId="{8E6B8565-0C85-42A9-9335-A8077DD5C6AA}" destId="{4A2A701B-33CE-4EE4-AFA3-231E05F0DDFC}" srcOrd="9" destOrd="0" presId="urn:microsoft.com/office/officeart/2008/layout/VerticalCurvedList"/>
    <dgm:cxn modelId="{F58FA4F2-A785-457A-B5EA-74CCF3F58EB9}" type="presParOf" srcId="{8E6B8565-0C85-42A9-9335-A8077DD5C6AA}" destId="{16904197-0BC7-4553-B5FE-022B102905AF}" srcOrd="10" destOrd="0" presId="urn:microsoft.com/office/officeart/2008/layout/VerticalCurvedList"/>
    <dgm:cxn modelId="{0D294AE3-D21C-4C4E-9C3C-4DAB5843AAF9}" type="presParOf" srcId="{16904197-0BC7-4553-B5FE-022B102905AF}" destId="{6BCC1123-F3F2-4180-903A-29D7C6E20999}" srcOrd="0" destOrd="0" presId="urn:microsoft.com/office/officeart/2008/layout/VerticalCurvedList"/>
    <dgm:cxn modelId="{A72A42E9-0ACE-4472-BBF7-31F06AC3F953}" type="presParOf" srcId="{8E6B8565-0C85-42A9-9335-A8077DD5C6AA}" destId="{6265B21D-8CDA-480C-ABC6-0E6BCE7DCFA8}" srcOrd="11" destOrd="0" presId="urn:microsoft.com/office/officeart/2008/layout/VerticalCurvedList"/>
    <dgm:cxn modelId="{799D9B49-8D27-4A56-B17E-8338D01BBBA5}" type="presParOf" srcId="{8E6B8565-0C85-42A9-9335-A8077DD5C6AA}" destId="{F451D277-6B7E-4D38-858C-826ADC37A91D}" srcOrd="12" destOrd="0" presId="urn:microsoft.com/office/officeart/2008/layout/VerticalCurvedList"/>
    <dgm:cxn modelId="{82615080-9A25-40F3-B747-38D6DBF10EB1}" type="presParOf" srcId="{F451D277-6B7E-4D38-858C-826ADC37A91D}" destId="{C58B1428-30AE-4419-9B2D-60C31EB550BC}" srcOrd="0" destOrd="0" presId="urn:microsoft.com/office/officeart/2008/layout/VerticalCurvedList"/>
    <dgm:cxn modelId="{A9D849BE-A354-43FE-8A64-9E37FC855AF3}" type="presParOf" srcId="{8E6B8565-0C85-42A9-9335-A8077DD5C6AA}" destId="{B731C72A-AA78-4C06-8CE5-BAFD2A0063E9}" srcOrd="13" destOrd="0" presId="urn:microsoft.com/office/officeart/2008/layout/VerticalCurvedList"/>
    <dgm:cxn modelId="{2183A287-A3E4-4F59-A400-FDE077D426EE}" type="presParOf" srcId="{8E6B8565-0C85-42A9-9335-A8077DD5C6AA}" destId="{13CB1FC7-4387-4013-8578-9D4DEE976B4F}" srcOrd="14" destOrd="0" presId="urn:microsoft.com/office/officeart/2008/layout/VerticalCurvedList"/>
    <dgm:cxn modelId="{576942C6-D14D-4925-8B1F-3CE9D8A2D4E6}" type="presParOf" srcId="{13CB1FC7-4387-4013-8578-9D4DEE976B4F}" destId="{D3017F14-1550-4C21-AC98-B3F3B650C85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7BD6D-CD99-4821-80ED-782211115F1A}">
      <dsp:nvSpPr>
        <dsp:cNvPr id="0" name=""/>
        <dsp:cNvSpPr/>
      </dsp:nvSpPr>
      <dsp:spPr>
        <a:xfrm>
          <a:off x="-4885529" y="-748915"/>
          <a:ext cx="5820592" cy="5820592"/>
        </a:xfrm>
        <a:prstGeom prst="blockArc">
          <a:avLst>
            <a:gd name="adj1" fmla="val 18900000"/>
            <a:gd name="adj2" fmla="val 2700000"/>
            <a:gd name="adj3" fmla="val 371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19EE7-A625-4F40-B32A-14E14D5047ED}">
      <dsp:nvSpPr>
        <dsp:cNvPr id="0" name=""/>
        <dsp:cNvSpPr/>
      </dsp:nvSpPr>
      <dsp:spPr>
        <a:xfrm>
          <a:off x="303241" y="196512"/>
          <a:ext cx="9813337" cy="392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82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Consciencialização</a:t>
          </a:r>
          <a:endParaRPr lang="de-DE" sz="2100" kern="1200" dirty="0"/>
        </a:p>
      </dsp:txBody>
      <dsp:txXfrm>
        <a:off x="303241" y="196512"/>
        <a:ext cx="9813337" cy="392852"/>
      </dsp:txXfrm>
    </dsp:sp>
    <dsp:sp modelId="{7DCD0DC2-E2AC-4090-91AD-9B3F1295C10E}">
      <dsp:nvSpPr>
        <dsp:cNvPr id="0" name=""/>
        <dsp:cNvSpPr/>
      </dsp:nvSpPr>
      <dsp:spPr>
        <a:xfrm>
          <a:off x="57708" y="147406"/>
          <a:ext cx="491065" cy="491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8B016-947D-42B8-B993-BF2A18A35B11}">
      <dsp:nvSpPr>
        <dsp:cNvPr id="0" name=""/>
        <dsp:cNvSpPr/>
      </dsp:nvSpPr>
      <dsp:spPr>
        <a:xfrm>
          <a:off x="659005" y="786137"/>
          <a:ext cx="9457574" cy="392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82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Tempo de OSINT</a:t>
          </a:r>
          <a:endParaRPr lang="de-DE" sz="2100" kern="1200" dirty="0"/>
        </a:p>
      </dsp:txBody>
      <dsp:txXfrm>
        <a:off x="659005" y="786137"/>
        <a:ext cx="9457574" cy="392852"/>
      </dsp:txXfrm>
    </dsp:sp>
    <dsp:sp modelId="{A839D322-B1CB-4685-8BE1-D7C4CBA1DED5}">
      <dsp:nvSpPr>
        <dsp:cNvPr id="0" name=""/>
        <dsp:cNvSpPr/>
      </dsp:nvSpPr>
      <dsp:spPr>
        <a:xfrm>
          <a:off x="413472" y="737030"/>
          <a:ext cx="491065" cy="491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AFC38-9764-4C2C-9CB3-4031AD3E5B1C}">
      <dsp:nvSpPr>
        <dsp:cNvPr id="0" name=""/>
        <dsp:cNvSpPr/>
      </dsp:nvSpPr>
      <dsp:spPr>
        <a:xfrm>
          <a:off x="853961" y="1375329"/>
          <a:ext cx="9262617" cy="392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82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Portugal – Sol, Mar e Transparência</a:t>
          </a:r>
          <a:endParaRPr lang="de-DE" sz="2100" kern="1200" dirty="0"/>
        </a:p>
      </dsp:txBody>
      <dsp:txXfrm>
        <a:off x="853961" y="1375329"/>
        <a:ext cx="9262617" cy="392852"/>
      </dsp:txXfrm>
    </dsp:sp>
    <dsp:sp modelId="{B45A13D0-BCAB-4182-B0B2-95E4541F1250}">
      <dsp:nvSpPr>
        <dsp:cNvPr id="0" name=""/>
        <dsp:cNvSpPr/>
      </dsp:nvSpPr>
      <dsp:spPr>
        <a:xfrm>
          <a:off x="608428" y="1326223"/>
          <a:ext cx="491065" cy="491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58E9D-FA75-4799-B428-485EF54367C8}">
      <dsp:nvSpPr>
        <dsp:cNvPr id="0" name=""/>
        <dsp:cNvSpPr/>
      </dsp:nvSpPr>
      <dsp:spPr>
        <a:xfrm>
          <a:off x="916209" y="1964954"/>
          <a:ext cx="9200369" cy="392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82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RGPD andas perdido?</a:t>
          </a:r>
          <a:endParaRPr lang="de-DE" sz="2100" kern="1200" dirty="0"/>
        </a:p>
      </dsp:txBody>
      <dsp:txXfrm>
        <a:off x="916209" y="1964954"/>
        <a:ext cx="9200369" cy="392852"/>
      </dsp:txXfrm>
    </dsp:sp>
    <dsp:sp modelId="{7F269E48-91DB-4624-9C3B-1C69ACFE5947}">
      <dsp:nvSpPr>
        <dsp:cNvPr id="0" name=""/>
        <dsp:cNvSpPr/>
      </dsp:nvSpPr>
      <dsp:spPr>
        <a:xfrm>
          <a:off x="670676" y="1915848"/>
          <a:ext cx="491065" cy="491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A701B-33CE-4EE4-AFA3-231E05F0DDFC}">
      <dsp:nvSpPr>
        <dsp:cNvPr id="0" name=""/>
        <dsp:cNvSpPr/>
      </dsp:nvSpPr>
      <dsp:spPr>
        <a:xfrm>
          <a:off x="853961" y="2554579"/>
          <a:ext cx="9262617" cy="392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82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Automóvel</a:t>
          </a:r>
        </a:p>
      </dsp:txBody>
      <dsp:txXfrm>
        <a:off x="853961" y="2554579"/>
        <a:ext cx="9262617" cy="392852"/>
      </dsp:txXfrm>
    </dsp:sp>
    <dsp:sp modelId="{6BCC1123-F3F2-4180-903A-29D7C6E20999}">
      <dsp:nvSpPr>
        <dsp:cNvPr id="0" name=""/>
        <dsp:cNvSpPr/>
      </dsp:nvSpPr>
      <dsp:spPr>
        <a:xfrm>
          <a:off x="608428" y="2505472"/>
          <a:ext cx="491065" cy="491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5B21D-8CDA-480C-ABC6-0E6BCE7DCFA8}">
      <dsp:nvSpPr>
        <dsp:cNvPr id="0" name=""/>
        <dsp:cNvSpPr/>
      </dsp:nvSpPr>
      <dsp:spPr>
        <a:xfrm>
          <a:off x="659005" y="3143771"/>
          <a:ext cx="9457574" cy="392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82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Histórias verídicas</a:t>
          </a:r>
          <a:endParaRPr lang="de-DE" sz="2100" kern="1200" dirty="0"/>
        </a:p>
      </dsp:txBody>
      <dsp:txXfrm>
        <a:off x="659005" y="3143771"/>
        <a:ext cx="9457574" cy="392852"/>
      </dsp:txXfrm>
    </dsp:sp>
    <dsp:sp modelId="{C58B1428-30AE-4419-9B2D-60C31EB550BC}">
      <dsp:nvSpPr>
        <dsp:cNvPr id="0" name=""/>
        <dsp:cNvSpPr/>
      </dsp:nvSpPr>
      <dsp:spPr>
        <a:xfrm>
          <a:off x="413472" y="3094665"/>
          <a:ext cx="491065" cy="491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1C72A-AA78-4C06-8CE5-BAFD2A0063E9}">
      <dsp:nvSpPr>
        <dsp:cNvPr id="0" name=""/>
        <dsp:cNvSpPr/>
      </dsp:nvSpPr>
      <dsp:spPr>
        <a:xfrm>
          <a:off x="303241" y="3733396"/>
          <a:ext cx="9813337" cy="392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82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Antes de começar a pesquisar</a:t>
          </a:r>
          <a:endParaRPr lang="de-DE" sz="2100" kern="1200" dirty="0"/>
        </a:p>
      </dsp:txBody>
      <dsp:txXfrm>
        <a:off x="303241" y="3733396"/>
        <a:ext cx="9813337" cy="392852"/>
      </dsp:txXfrm>
    </dsp:sp>
    <dsp:sp modelId="{D3017F14-1550-4C21-AC98-B3F3B650C851}">
      <dsp:nvSpPr>
        <dsp:cNvPr id="0" name=""/>
        <dsp:cNvSpPr/>
      </dsp:nvSpPr>
      <dsp:spPr>
        <a:xfrm>
          <a:off x="57708" y="3684290"/>
          <a:ext cx="491065" cy="491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592EC6-5A83-49E7-90B3-C3A79E6C41BE}" type="datetimeFigureOut">
              <a:rPr lang="pt-PT" smtClean="0"/>
              <a:t>21/05/2024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5"/>
            <a:ext cx="5486400" cy="390861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9E601C-C450-47E1-B990-E40DA3095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86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upaeganha.pt/identificar-viatura-matricula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oupaeganha.pt/identificar-viatura-matricula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8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noProof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8883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211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785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710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3556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5830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8976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Guia para identificar viaturas pela matrícula (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3"/>
              </a:rPr>
              <a:t>link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  <a:p>
            <a:r>
              <a:rPr lang="en-US" dirty="0"/>
              <a:t>VIN: WDD2221631A248762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334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Guia para identificar viaturas pela matrícula (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3"/>
              </a:rPr>
              <a:t>link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  <a:p>
            <a:r>
              <a:rPr lang="en-US" dirty="0"/>
              <a:t>VIN: WDD2221631A248762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3649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noProof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98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680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02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https://raw.githubusercontent.com/pedroaovieira/osint/main/presentation/IMG_20190223_163027.jpg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46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mmaraujo@dps.uminho.pt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04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https://www.linkedin.com/in/pedroaovieira/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977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457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3072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535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219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499FD4-AB4B-8210-EDF2-9578E953AF0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21FBB7-5F1C-24C7-5656-14BFDF3841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21CD60-2BED-5388-90DE-E36189584C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76" y="2404534"/>
            <a:ext cx="1014272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76" y="4050833"/>
            <a:ext cx="1014272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EF58E6-B404-B402-016A-1E2C3F38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10163262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5408BF-5CED-D3E5-BB7B-CE3414DA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990926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9A246A-5F5A-DDA5-CC7F-2F9608DBE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4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163262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0FAA7E-5361-8156-6C12-A093C7358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77" y="609600"/>
            <a:ext cx="10142718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6C4A0E-0168-8DF7-1DE9-55E6AA52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45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15479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76C86F-A5B1-68E0-58EB-DC7243243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2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AB5C7F-8CBB-C28D-6E86-6C115C6C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7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5855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609600"/>
            <a:ext cx="8698019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BEE4F4-5ED3-23A1-506D-F6945067D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4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322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1C4197-5724-A41C-7EED-7B42BC0E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7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10163263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163262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7C26E-E97F-5661-794A-402779A8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51853"/>
            <a:ext cx="4963302" cy="4537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ABE86-C800-AE13-E4EC-F907455F05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77296" y="1651853"/>
            <a:ext cx="4963302" cy="45379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7B2801-5D3E-53CF-89E9-FBD6335F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13D689F-5B51-8A65-6F6A-98711717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9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87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323F77-B66E-83E7-CDA5-B50BB7D12AC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7729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D61D1A-F49E-BDAB-8D3A-FFC481A545F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877296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6C64A7-2FEE-E49F-F5D5-FBB031371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7FD1BB-285C-1191-4BC2-239F723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B0AC2EE-A1C9-08D3-8659-77023D34B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06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4FB1A2-B6C4-170E-D395-78D4E693E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577" y="511281"/>
            <a:ext cx="6025822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8649EE-5D44-51CD-9CE5-F62E76F38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1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1632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3" y="609600"/>
            <a:ext cx="10163263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16326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7DE395-AE63-488C-F1C5-9806010CB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9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2DE4015-80EE-5988-AD4A-2C33C84EA3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4349C0F-BB65-C8F8-9C1D-56CE4D79DA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25160B0-ADDD-641D-48CE-D3FD998E9E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633277"/>
            <a:ext cx="10173848" cy="440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7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inder.com/@test" TargetMode="External"/><Relationship Id="rId3" Type="http://schemas.openxmlformats.org/officeDocument/2006/relationships/hyperlink" Target="https://sync.me/" TargetMode="External"/><Relationship Id="rId7" Type="http://schemas.openxmlformats.org/officeDocument/2006/relationships/hyperlink" Target="https://pt.linkedin.com/in/pedroaoviei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" TargetMode="External"/><Relationship Id="rId5" Type="http://schemas.openxmlformats.org/officeDocument/2006/relationships/hyperlink" Target="https://mail.google.com/" TargetMode="External"/><Relationship Id="rId4" Type="http://schemas.openxmlformats.org/officeDocument/2006/relationships/hyperlink" Target="https://whatsmyname.app/" TargetMode="External"/><Relationship Id="rId9" Type="http://schemas.openxmlformats.org/officeDocument/2006/relationships/hyperlink" Target="https://www.bing.com/images/search?view=detailv2&amp;iss=sbi&amp;form=SBIHMP&amp;sbisrc=UrlPaste&amp;q=imgurl:https%3A%2F%2Fraw.githubusercontent.com%2Fpedroaovieira%2Fosint%2Fmain%2Fpresentation%2FBing_Search.jpg&amp;idpbck=1&amp;selectedindex=0&amp;id=https%3A%2F%2Fraw.githubusercontent.com%2Fpedroaovieira%2Fosint%2Fmain%2Fpresentation%2FBing_Search.jpg&amp;ccid=mKvm7Pjt&amp;mediaurl=https%3A%2F%2Fraw.githubusercontent.com%2Fpedroaovieira%2Fosint%2Fmain%2Fpresentation%2FBing_Search.jpg&amp;exph=800&amp;expw=640&amp;vt=2&amp;sim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" TargetMode="External"/><Relationship Id="rId2" Type="http://schemas.openxmlformats.org/officeDocument/2006/relationships/hyperlink" Target="https://www.google.com/maps/@41.5496561,-8.424113,3a,75y,95.44h,86.85t/data=!3m7!1e1!3m5!1s7-h9QS8N0PZKXBvEpkr66A!2e0!5s20240301T000000!7i16384!8i8192?entry=tt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merandomstuff1.wordpress.com/2019/02/08/geoguessr-the-top-tips-tricks-and-techniques/" TargetMode="External"/><Relationship Id="rId5" Type="http://schemas.openxmlformats.org/officeDocument/2006/relationships/hyperlink" Target="https://livingatlas.arcgis.com/wayback/#active=44710&amp;ext=-8.44504,41.55974,-8.43662,41.56350&amp;localChangesOnly=true" TargetMode="External"/><Relationship Id="rId4" Type="http://schemas.openxmlformats.org/officeDocument/2006/relationships/hyperlink" Target="https://overpass-turbo.eu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iss=sbi&amp;form=SBIIDP&amp;sbisrc=UrlPaste&amp;q=imgurl:https%3A%2F%2Fraw.githubusercontent.com%2Fpedroaovieira%2Fosint%2Fmain%2Fpresentation%2FIMG_20190223_163027.jpg&amp;idpbck=1&amp;selectedindex=0&amp;id=https%3A%2F%2Fraw.githubusercontent.com%2Fpedroaovieira%2Fosint%2Fmain%2Fpresentation%2FIMG_20190223_163027.jpg&amp;ccid=yhNta85p&amp;mediaurl=https%3A%2F%2Fraw.githubusercontent.com%2Fpedroaovieira%2Fosint%2Fmain%2Fpresentation%2FIMG_20190223_163027.jpg&amp;exph=624&amp;expw=832&amp;vt=2&amp;sim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pt/search?q=40.989952N+7.395051W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erisolve.com/ca136d6bce69265187f5e8d7a11dbb53" TargetMode="External"/><Relationship Id="rId5" Type="http://schemas.openxmlformats.org/officeDocument/2006/relationships/hyperlink" Target="https://cleanup.pictures/" TargetMode="External"/><Relationship Id="rId4" Type="http://schemas.openxmlformats.org/officeDocument/2006/relationships/hyperlink" Target="https://www.google.pt/maps/place/Pelourinho+de+Penedono/@40.9895398,-7.393798,3a,75y,90t/data=!3m8!1e2!3m6!1sAF1QipNKcbkyPZqIR7UaTaPRMqhMgQcgw3PgP9K4d5Ap!2e10!3e12!6shttps:%2F%2Flh5.googleusercontent.com%2Fp%2FAF1QipNKcbkyPZqIR7UaTaPRMqhMgQcgw3PgP9K4d5Ap%3Dw114-h86-k-no!7i2048!8i1536!4m13!1m7!3m6!1s0x0:0xf575df79e29a8d1d!2zNDDCsDU5JzIzLjgiTiA3wrAyMyc0Mi4yIlc!3b1!8m2!3d40.989952!4d-7.395051!3m4!1s0xd3c9fabd77009a1:0x55f520d68ddf8bdb!8m2!3d40.9895398!4d-7.393798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haveibeenpwned.com/" TargetMode="External"/><Relationship Id="rId7" Type="http://schemas.openxmlformats.org/officeDocument/2006/relationships/hyperlink" Target="https://www.cncs.gov.pt/docs/rel-riscosconflitos2023-obcibercnc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docs/rel-sociedade2023-observ-cncs-dig.pdf" TargetMode="External"/><Relationship Id="rId5" Type="http://schemas.openxmlformats.org/officeDocument/2006/relationships/hyperlink" Target="https://haveibeenpwned.com/DomainSearch" TargetMode="External"/><Relationship Id="rId4" Type="http://schemas.openxmlformats.org/officeDocument/2006/relationships/hyperlink" Target="https://haveibeenpwned.com/PwnedWebsites#TAPAirPortuga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www.shodan.io/search?query=contabilidade+port%3A445+country%3Ap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droaovieira/osint/" TargetMode="External"/><Relationship Id="rId3" Type="http://schemas.openxmlformats.org/officeDocument/2006/relationships/hyperlink" Target="https://www.google.pt/search?q=Pedro+Ant&#243;nio+Oliveira+Vieira" TargetMode="External"/><Relationship Id="rId7" Type="http://schemas.openxmlformats.org/officeDocument/2006/relationships/hyperlink" Target="https://www.eccouncil.org/ec-council-in-news/january-2022-ethical-hacking-leaderboar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pedroaovieira/" TargetMode="External"/><Relationship Id="rId5" Type="http://schemas.openxmlformats.org/officeDocument/2006/relationships/hyperlink" Target="https://www.google.pt/search?q=%22pedro+vieira%22+bosch" TargetMode="External"/><Relationship Id="rId4" Type="http://schemas.openxmlformats.org/officeDocument/2006/relationships/hyperlink" Target="https://www.google.pt/search?q=%22Pedro+Ant%C3%B3nio+Oliveira+Vieira%22" TargetMode="External"/><Relationship Id="rId9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o.pt/pesquisa/web/tudo?q=%22Pedro%20Vieira%22%20bosch#gsc.tab=0&amp;gsc.q=%22Pedro%20Vieira%22%20bosch&amp;gsc.page=1" TargetMode="External"/><Relationship Id="rId3" Type="http://schemas.openxmlformats.org/officeDocument/2006/relationships/hyperlink" Target="https://www.bing.com/search?q=%22pedro+vieira%22+bosch" TargetMode="External"/><Relationship Id="rId7" Type="http://schemas.openxmlformats.org/officeDocument/2006/relationships/hyperlink" Target="https://yandex.com/" TargetMode="External"/><Relationship Id="rId2" Type="http://schemas.openxmlformats.org/officeDocument/2006/relationships/hyperlink" Target="https://www.google.pt/search?q=%22pedro+vieira%22+bos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idu.com/" TargetMode="External"/><Relationship Id="rId5" Type="http://schemas.openxmlformats.org/officeDocument/2006/relationships/hyperlink" Target="https://duckduckgo.com/?va=n&amp;t=hs&amp;q=%22pedro+vieira%22+bosch&amp;ia=web" TargetMode="External"/><Relationship Id="rId4" Type="http://schemas.openxmlformats.org/officeDocument/2006/relationships/hyperlink" Target="https://www.yahoo.com/" TargetMode="External"/><Relationship Id="rId9" Type="http://schemas.openxmlformats.org/officeDocument/2006/relationships/hyperlink" Target="https://inteltechniques.com/workbook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rlamento.pt/DeputadoGP/Paginas/Biografia.aspx?BID=2061" TargetMode="External"/><Relationship Id="rId13" Type="http://schemas.openxmlformats.org/officeDocument/2006/relationships/image" Target="../media/image20.png"/><Relationship Id="rId3" Type="http://schemas.openxmlformats.org/officeDocument/2006/relationships/hyperlink" Target="https://www.portugal.gov.pt/pt/gc24/governo/composicao" TargetMode="External"/><Relationship Id="rId7" Type="http://schemas.openxmlformats.org/officeDocument/2006/relationships/hyperlink" Target="https://www.parlamento.pt/DeputadoGP/Paginas/Deputados_ef.aspx" TargetMode="External"/><Relationship Id="rId12" Type="http://schemas.openxmlformats.org/officeDocument/2006/relationships/hyperlink" Target="https://www.parlamento.p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hyperlink" Target="https://www.parlamento.pt/Cidadania/Paginas/DadosAbertos.aspx" TargetMode="External"/><Relationship Id="rId5" Type="http://schemas.openxmlformats.org/officeDocument/2006/relationships/hyperlink" Target="https://www.portugal.gov.pt/" TargetMode="External"/><Relationship Id="rId10" Type="http://schemas.openxmlformats.org/officeDocument/2006/relationships/hyperlink" Target="https://www.parlamento.pt/DeputadoGP/Paginas/RegistoInteresses.aspx?BID=2061" TargetMode="External"/><Relationship Id="rId4" Type="http://schemas.openxmlformats.org/officeDocument/2006/relationships/hyperlink" Target="https://www.portugal.gov.pt/pt/gc24/primeiro-ministro" TargetMode="External"/><Relationship Id="rId9" Type="http://schemas.openxmlformats.org/officeDocument/2006/relationships/hyperlink" Target="https://www.parlamento.pt/DeputadoGP/Paginas/XIIL_RegInteresses.aspx?BID=1561&amp;leg=XIII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se.gov.pt/Base4/pt/detalhe/?type=entidades&amp;id=141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www.base.gov.pt/" TargetMode="External"/><Relationship Id="rId7" Type="http://schemas.openxmlformats.org/officeDocument/2006/relationships/hyperlink" Target="https://www.base.gov.pt/Base4/pt/estatisticas/indicadores-das-entidades-adjudicantes/" TargetMode="External"/><Relationship Id="rId12" Type="http://schemas.openxmlformats.org/officeDocument/2006/relationships/hyperlink" Target="https://www.base.gov.pt/Base4/pt/resultados/?type=doc_documentos&amp;id=2043319&amp;ext=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se.gov.pt/Base4/pt/pesquisa/?type=entidades&amp;texto=" TargetMode="External"/><Relationship Id="rId11" Type="http://schemas.openxmlformats.org/officeDocument/2006/relationships/hyperlink" Target="https://www.base.gov.pt/Base4/pt/detalhe/?type=contratos&amp;id=4976641" TargetMode="External"/><Relationship Id="rId5" Type="http://schemas.openxmlformats.org/officeDocument/2006/relationships/hyperlink" Target="https://www.base.gov.pt/Base4/pt/pesquisa/?type=anuncios&amp;texto=&amp;numeroanuncio=&amp;emissora=&amp;desdedatapublicacao=&amp;atedatapublicacao=&amp;desdeprecobase=&amp;ateprecobase=&amp;tipoacto=0&amp;tipomodelo=0&amp;tipocontrato=0&amp;cpv=" TargetMode="External"/><Relationship Id="rId10" Type="http://schemas.openxmlformats.org/officeDocument/2006/relationships/hyperlink" Target="https://www.base.gov.pt/Base4/pt/detalhe/?type=entidades&amp;id=107613" TargetMode="External"/><Relationship Id="rId4" Type="http://schemas.openxmlformats.org/officeDocument/2006/relationships/hyperlink" Target="https://www.base.gov.pt/Base4/pt/pesquisa/?type=contratos&amp;texto=&amp;tipo=0&amp;tipocontrato=0&amp;cpv=&amp;aqinfo=&amp;adjudicante=&amp;adjudicataria=&amp;sel_price=price_c1&amp;desdeprecocontrato=&amp;ateprecocontrato=&amp;desdeprecoefectivo=&amp;ateprecoefectivo=&amp;desdeprazoexecucao=&amp;ateprazoexecucao=&amp;sel_date=date_c1&amp;desdedatacontrato=&amp;atedatacontrato=&amp;desdedatapublicacao=&amp;atedatapublicacao=&amp;desdedatafecho=&amp;atedatafecho=&amp;pais=0&amp;distrito=0&amp;concelho=0" TargetMode="External"/><Relationship Id="rId9" Type="http://schemas.openxmlformats.org/officeDocument/2006/relationships/hyperlink" Target="https://www.base.gov.pt/Base4/pt/detalhe/?type=entidades&amp;id=521362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coes.mj.pt/Pesquisa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publicacoes.mj.pt/Index.asp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ariodarepublica.pt/dr/pesquisa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ariodarepublica.pt/" TargetMode="External"/><Relationship Id="rId5" Type="http://schemas.openxmlformats.org/officeDocument/2006/relationships/hyperlink" Target="https://dre.tretas.org/" TargetMode="External"/><Relationship Id="rId4" Type="http://schemas.openxmlformats.org/officeDocument/2006/relationships/hyperlink" Target="https://diariodarepublica.pt/dr/pesquisa-avancad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ados.gov.pt/" TargetMode="External"/><Relationship Id="rId3" Type="http://schemas.openxmlformats.org/officeDocument/2006/relationships/hyperlink" Target="https://www.civilonline.mj.pt/CivilOnline/" TargetMode="External"/><Relationship Id="rId7" Type="http://schemas.openxmlformats.org/officeDocument/2006/relationships/hyperlink" Target="https://dados.gov.pt/pt/datasets/arquivo-pt-api-full-text-url-search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dos.gov.pt/pt/datasets/contratos-publicos-portal-base-impic/#resources" TargetMode="External"/><Relationship Id="rId5" Type="http://schemas.openxmlformats.org/officeDocument/2006/relationships/hyperlink" Target="https://dados.gov.pt/pt/datasets/" TargetMode="External"/><Relationship Id="rId10" Type="http://schemas.openxmlformats.org/officeDocument/2006/relationships/image" Target="../media/image27.emf"/><Relationship Id="rId4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ges.gov.pt/" TargetMode="External"/><Relationship Id="rId3" Type="http://schemas.openxmlformats.org/officeDocument/2006/relationships/hyperlink" Target="https://www.dgae.medu.pt/informacao-consolidada/listas/concurso-externo-2022-2023-listas-definitivas" TargetMode="External"/><Relationship Id="rId7" Type="http://schemas.openxmlformats.org/officeDocument/2006/relationships/hyperlink" Target="https://dges.gov.pt/coloc/2023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www.dgae.medu.pt/" TargetMode="External"/><Relationship Id="rId4" Type="http://schemas.openxmlformats.org/officeDocument/2006/relationships/hyperlink" Target="https://www.dgae.medu.pt/download/recrutamento-2/listas-2/202223-listas-recrutamento/listas-definitivas-2022-2023-ext/ordenacao-definitivas-ext-2022/grupo-110-1o-ciclo-do-ensino-basico-132681.pdf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%22recibo+de+vencimento%22+filetype%3A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q=%22pedro%22+%22curriculum+vitae%22+filetype%3Apdf+site%3A.pt" TargetMode="External"/><Relationship Id="rId4" Type="http://schemas.openxmlformats.org/officeDocument/2006/relationships/hyperlink" Target="https://www.google.com/search?q=%22curriculum+vitae%22+filetype%3Apdf+site%3A.pt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q=%22Lista+de+s%C3%B3cios%22+filetype%3Apdf" TargetMode="External"/><Relationship Id="rId3" Type="http://schemas.openxmlformats.org/officeDocument/2006/relationships/hyperlink" Target="https://www.google.com/search?q=pautas+aluno+filetype%3Apdf" TargetMode="External"/><Relationship Id="rId7" Type="http://schemas.openxmlformats.org/officeDocument/2006/relationships/hyperlink" Target="https://www.google.com/search?q=%22caderno+eleitoral%22+filetype%3A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eproencaanova.pt/documentos/pautas/pauta_9b.pdf" TargetMode="External"/><Relationship Id="rId5" Type="http://schemas.openxmlformats.org/officeDocument/2006/relationships/hyperlink" Target="https://sigarra.up.pt/cdup/pt/web_gessi_docs.download_file?p_name=F-668089774/Listagem%20Atribui%E7%E3o%20Estatuto%202008-2009.pdf" TargetMode="External"/><Relationship Id="rId10" Type="http://schemas.openxmlformats.org/officeDocument/2006/relationships/hyperlink" Target="https://www.google.com/search?q=%22caderno+eleitoral%22+filetype%3Apdf+site%3Aministeriopublico.pt" TargetMode="External"/><Relationship Id="rId4" Type="http://schemas.openxmlformats.org/officeDocument/2006/relationships/hyperlink" Target="https://www.google.com/search?q=%22Lista+de+alunos%22+filetype%3Apdf+site%3Aup.pt" TargetMode="External"/><Relationship Id="rId9" Type="http://schemas.openxmlformats.org/officeDocument/2006/relationships/hyperlink" Target="https://www.google.com/search?q=%22cadernos+eleitorais%22+filetype%3Apdf+site%3Auminho.pt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oa.pt/media/117834/cdp.pdf" TargetMode="External"/><Relationship Id="rId3" Type="http://schemas.openxmlformats.org/officeDocument/2006/relationships/hyperlink" Target="https://www.google.com/search?q=filetype%3Apdf+site%3Ahttps%3A%2F%2Fwww.occ.pt%2F" TargetMode="External"/><Relationship Id="rId7" Type="http://schemas.openxmlformats.org/officeDocument/2006/relationships/hyperlink" Target="https://portal.oa.pt/media/123496/lista-de-advogados-inscritos-11a-candidatura-nomeacoes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filetype%3Apdf+site%3Ahttps%3A%2F%2Fportal.oa.pt%2F" TargetMode="External"/><Relationship Id="rId5" Type="http://schemas.openxmlformats.org/officeDocument/2006/relationships/hyperlink" Target="https://files.dre.pt/gratuitos/3s/2005/11/2005d211s000.pdf" TargetMode="External"/><Relationship Id="rId4" Type="http://schemas.openxmlformats.org/officeDocument/2006/relationships/hyperlink" Target="https://www.occ.pt/fotos/editor2/caderno1.pdf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squisabenspenhorados.com/" TargetMode="External"/><Relationship Id="rId3" Type="http://schemas.openxmlformats.org/officeDocument/2006/relationships/hyperlink" Target="https://igf.gov.pt/subvencoes-publicas" TargetMode="External"/><Relationship Id="rId7" Type="http://schemas.openxmlformats.org/officeDocument/2006/relationships/hyperlink" Target="https://static.portaldasfinancas.gov.pt/app/devedores_static/de-devedore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g-social.pt/lista-de-devedores-na-seguranca-social" TargetMode="External"/><Relationship Id="rId5" Type="http://schemas.openxmlformats.org/officeDocument/2006/relationships/hyperlink" Target="https://www.citius.mj.pt/portal/consultas/ConsultasVenda.aspx" TargetMode="External"/><Relationship Id="rId4" Type="http://schemas.openxmlformats.org/officeDocument/2006/relationships/hyperlink" Target="https://www.citius.mj.pt/portal/execucoes/listapublicaexecucoes.aspx" TargetMode="External"/><Relationship Id="rId9" Type="http://schemas.openxmlformats.org/officeDocument/2006/relationships/hyperlink" Target="https://www.penhorado.pt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sca_esv=573754553&amp;q=%2289-qs-04%22&amp;tbm=isch" TargetMode="External"/><Relationship Id="rId3" Type="http://schemas.openxmlformats.org/officeDocument/2006/relationships/hyperlink" Target="https://servicos.imt-ip.pt/" TargetMode="External"/><Relationship Id="rId7" Type="http://schemas.openxmlformats.org/officeDocument/2006/relationships/hyperlink" Target="https://poupaeganha.pt/wp-content/uploads/2021/10/certidao-permanente-do-registo-automovel.jpg" TargetMode="External"/><Relationship Id="rId12" Type="http://schemas.openxmlformats.org/officeDocument/2006/relationships/image" Target="../media/image3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utomovelonline.mj.pt/AutoOnlineProd/FrontOfficeController?action=validaMatricula&amp;url=FrontOfficeController%3Faction%3Dpedidocertidao&amp;contr=FrontOfficeController" TargetMode="External"/><Relationship Id="rId11" Type="http://schemas.openxmlformats.org/officeDocument/2006/relationships/image" Target="../media/image27.emf"/><Relationship Id="rId5" Type="http://schemas.openxmlformats.org/officeDocument/2006/relationships/image" Target="../media/image30.png"/><Relationship Id="rId10" Type="http://schemas.openxmlformats.org/officeDocument/2006/relationships/image" Target="../media/image31.png"/><Relationship Id="rId4" Type="http://schemas.openxmlformats.org/officeDocument/2006/relationships/hyperlink" Target="http://www.imtonline.pt/" TargetMode="External"/><Relationship Id="rId9" Type="http://schemas.openxmlformats.org/officeDocument/2006/relationships/hyperlink" Target="https://www.automovelonline.mj.pt/AutoOnlineProd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midor.asf.com.pt/servi%C3%A7os/verificar-seguro-atrav%C3%A9s-da-matr%C3%ADcul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www.lastvin.com/vin/Yz6Xk2RyPWGE1xjL9" TargetMode="Externa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IWqvJXKLjg" TargetMode="External"/><Relationship Id="rId2" Type="http://schemas.openxmlformats.org/officeDocument/2006/relationships/hyperlink" Target="https://www.tmz.com/2020/02/19/pop-smoke-dead-dies-20-murdered-home-invasion-robbery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4WZ_k0vUDM?feature=oembed" TargetMode="External"/><Relationship Id="rId4" Type="http://schemas.openxmlformats.org/officeDocument/2006/relationships/image" Target="../media/image3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inteltechniques.com/books.html" TargetMode="External"/><Relationship Id="rId13" Type="http://schemas.openxmlformats.org/officeDocument/2006/relationships/hyperlink" Target="https://osintcurio.us/" TargetMode="External"/><Relationship Id="rId3" Type="http://schemas.openxmlformats.org/officeDocument/2006/relationships/hyperlink" Target="https://github.com/pedroaovieira/osint/blob/main/presentation/RootedCON/OSINT_RootedCON_pt_Portugal_Edition.pdf" TargetMode="External"/><Relationship Id="rId7" Type="http://schemas.openxmlformats.org/officeDocument/2006/relationships/hyperlink" Target="https://inteltechniques.com/" TargetMode="External"/><Relationship Id="rId12" Type="http://schemas.openxmlformats.org/officeDocument/2006/relationships/hyperlink" Target="https://www.osintdojo.com/" TargetMode="External"/><Relationship Id="rId17" Type="http://schemas.openxmlformats.org/officeDocument/2006/relationships/hyperlink" Target="https://i-intelligence.eu/uploads/public-documents/OSINT_Handbook_2020.pdf" TargetMode="External"/><Relationship Id="rId2" Type="http://schemas.openxmlformats.org/officeDocument/2006/relationships/hyperlink" Target="https://github.com/pedroaovieira/osint" TargetMode="External"/><Relationship Id="rId16" Type="http://schemas.openxmlformats.org/officeDocument/2006/relationships/hyperlink" Target="https://start.me/p/DPYPMz/the-ultimate-osint-coll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lhix.com/videos/" TargetMode="External"/><Relationship Id="rId11" Type="http://schemas.openxmlformats.org/officeDocument/2006/relationships/hyperlink" Target="https://www.osintcombine.com/free-osint-tools/osint-bookmark-stack" TargetMode="External"/><Relationship Id="rId5" Type="http://schemas.openxmlformats.org/officeDocument/2006/relationships/hyperlink" Target="https://gralhix.com/" TargetMode="External"/><Relationship Id="rId15" Type="http://schemas.openxmlformats.org/officeDocument/2006/relationships/hyperlink" Target="https://start.me/pages/int/osint" TargetMode="External"/><Relationship Id="rId10" Type="http://schemas.openxmlformats.org/officeDocument/2006/relationships/hyperlink" Target="https://www.osintcombine.com/" TargetMode="External"/><Relationship Id="rId4" Type="http://schemas.openxmlformats.org/officeDocument/2006/relationships/hyperlink" Target="https://github.com/pedroaovieira/osint/blob/main/presentation/others/AWARENESS.pptx" TargetMode="External"/><Relationship Id="rId9" Type="http://schemas.openxmlformats.org/officeDocument/2006/relationships/hyperlink" Target="https://inteltechniques.com/magazine.html" TargetMode="External"/><Relationship Id="rId14" Type="http://schemas.openxmlformats.org/officeDocument/2006/relationships/hyperlink" Target="https://www.osinttechniques.com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tryhackme.com/hacktivities?tab=search" TargetMode="External"/><Relationship Id="rId3" Type="http://schemas.openxmlformats.org/officeDocument/2006/relationships/hyperlink" Target="https://github.com/pedroaovieira/osint/blob/main/TraceLabs/README.md" TargetMode="External"/><Relationship Id="rId7" Type="http://schemas.openxmlformats.org/officeDocument/2006/relationships/hyperlink" Target="https://tryhackme.com/" TargetMode="External"/><Relationship Id="rId2" Type="http://schemas.openxmlformats.org/officeDocument/2006/relationships/hyperlink" Target="https://www.tracelabs.org/initiatives/search-par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lhix.com/list-of-osint-exercises/" TargetMode="External"/><Relationship Id="rId5" Type="http://schemas.openxmlformats.org/officeDocument/2006/relationships/hyperlink" Target="https://github.com/pedroaovieira/osint/tree/main/hacktoria" TargetMode="External"/><Relationship Id="rId10" Type="http://schemas.openxmlformats.org/officeDocument/2006/relationships/hyperlink" Target="https://blueteamlabs.online/" TargetMode="External"/><Relationship Id="rId4" Type="http://schemas.openxmlformats.org/officeDocument/2006/relationships/hyperlink" Target="https://hacktoria.com/category/contracts/" TargetMode="External"/><Relationship Id="rId9" Type="http://schemas.openxmlformats.org/officeDocument/2006/relationships/hyperlink" Target="https://github.com/pedroaovieira/osint/tree/main/TryHackM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me/p/L1rEYQ/osint4all" TargetMode="External"/><Relationship Id="rId7" Type="http://schemas.openxmlformats.org/officeDocument/2006/relationships/hyperlink" Target="https://www.aware-online.com/en/osint-tools/" TargetMode="External"/><Relationship Id="rId2" Type="http://schemas.openxmlformats.org/officeDocument/2006/relationships/hyperlink" Target="https://osintframewor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pher387/osint_stuff_tool_collection" TargetMode="External"/><Relationship Id="rId5" Type="http://schemas.openxmlformats.org/officeDocument/2006/relationships/hyperlink" Target="https://www.osinttechniques.com/osint-tools.html" TargetMode="External"/><Relationship Id="rId4" Type="http://schemas.openxmlformats.org/officeDocument/2006/relationships/hyperlink" Target="https://inteltechniques.com/tools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ibercrime.ministeriopublico.pt/" TargetMode="External"/><Relationship Id="rId3" Type="http://schemas.openxmlformats.org/officeDocument/2006/relationships/hyperlink" Target="https://www.anacom.pt/render.jsp?categoryId=345750" TargetMode="External"/><Relationship Id="rId7" Type="http://schemas.openxmlformats.org/officeDocument/2006/relationships/hyperlink" Target="https://www.policiajudiciaria.pt/unc3t/" TargetMode="External"/><Relationship Id="rId2" Type="http://schemas.openxmlformats.org/officeDocument/2006/relationships/hyperlink" Target="https://dre.pt/dre/detalhe/decreto-lei/65-2021-168697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pt/certpt/" TargetMode="External"/><Relationship Id="rId5" Type="http://schemas.openxmlformats.org/officeDocument/2006/relationships/hyperlink" Target="https://www.cncs.gov.pt/pt/notificacao-incidentes/" TargetMode="External"/><Relationship Id="rId4" Type="http://schemas.openxmlformats.org/officeDocument/2006/relationships/hyperlink" Target="https://www.cncs.gov.p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quivo.pt/page/search?q=%22Pedro+Ant%C3%B3nio+Oliveira+Vieira%22" TargetMode="External"/><Relationship Id="rId2" Type="http://schemas.openxmlformats.org/officeDocument/2006/relationships/hyperlink" Target="https://arquivo.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archive.org/web/20240000000000*/https:/www.portugal.gov.pt" TargetMode="External"/><Relationship Id="rId4" Type="http://schemas.openxmlformats.org/officeDocument/2006/relationships/hyperlink" Target="https://web.archiv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CF9A28-2FD7-9C61-B41A-8DFD7B599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PT" sz="8800" dirty="0"/>
              <a:t>OSINT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6152E78-79FC-1BB0-26CD-6FB9FCD01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3400" dirty="0"/>
              <a:t>Beware. Your data is out there.</a:t>
            </a:r>
          </a:p>
          <a:p>
            <a:pPr algn="l"/>
            <a:r>
              <a:rPr lang="en-US" sz="3400" dirty="0"/>
              <a:t>RootedCON – 25/05/2024</a:t>
            </a: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EA3CBCB0-7868-0066-8C9A-6E91110A0AD5}"/>
              </a:ext>
            </a:extLst>
          </p:cNvPr>
          <p:cNvSpPr txBox="1">
            <a:spLocks/>
          </p:cNvSpPr>
          <p:nvPr/>
        </p:nvSpPr>
        <p:spPr>
          <a:xfrm>
            <a:off x="697876" y="5423757"/>
            <a:ext cx="8455649" cy="54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EDIÇÃO PORTUGAL</a:t>
            </a:r>
            <a:endParaRPr lang="pt-PT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EF8BE-CFB6-9865-1642-FB5AB9493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523" y="4333523"/>
            <a:ext cx="2524477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4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Perfil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Telefone/Telemóvel (Longevidade do mesmo número)</a:t>
            </a:r>
          </a:p>
          <a:p>
            <a:pPr lvl="1"/>
            <a:r>
              <a:rPr lang="pt-PT" dirty="0"/>
              <a:t>Sync.Me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Username</a:t>
            </a:r>
          </a:p>
          <a:p>
            <a:pPr lvl="1"/>
            <a:r>
              <a:rPr lang="pt-PT" dirty="0"/>
              <a:t>WhatsMyName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Email (Reutilização do mesmo username)</a:t>
            </a:r>
          </a:p>
          <a:p>
            <a:pPr lvl="1"/>
            <a:r>
              <a:rPr lang="pt-PT" dirty="0"/>
              <a:t>Gmail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Redes Sociais (Reutilização do mesmo username)</a:t>
            </a:r>
          </a:p>
          <a:p>
            <a:pPr lvl="1"/>
            <a:r>
              <a:rPr lang="pt-PT" dirty="0"/>
              <a:t>Facebook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LinkedIn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Tinder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 (</a:t>
            </a:r>
            <a:r>
              <a:rPr lang="pt-PT" dirty="0">
                <a:hlinkClick r:id="rId9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10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0607393-C159-7D5F-3F6C-06C31CD9C4BD}"/>
              </a:ext>
            </a:extLst>
          </p:cNvPr>
          <p:cNvSpPr/>
          <p:nvPr/>
        </p:nvSpPr>
        <p:spPr>
          <a:xfrm>
            <a:off x="3418148" y="298133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6B29AB-105F-242F-FBDB-B7E6C757C8E4}"/>
              </a:ext>
            </a:extLst>
          </p:cNvPr>
          <p:cNvSpPr/>
          <p:nvPr/>
        </p:nvSpPr>
        <p:spPr>
          <a:xfrm>
            <a:off x="3338389" y="527647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249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Mapas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Nunca lá estive, mas conheço como a palma da minha mão.</a:t>
            </a:r>
          </a:p>
          <a:p>
            <a:endParaRPr lang="pt-PT" dirty="0"/>
          </a:p>
          <a:p>
            <a:r>
              <a:rPr lang="pt-PT" dirty="0"/>
              <a:t>Vista de estrada</a:t>
            </a:r>
          </a:p>
          <a:p>
            <a:pPr lvl="1"/>
            <a:r>
              <a:rPr lang="pt-PT" dirty="0"/>
              <a:t>Google Street View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/>
              <a:t>Mapa/ Vista de Satélite</a:t>
            </a:r>
          </a:p>
          <a:p>
            <a:pPr lvl="1"/>
            <a:r>
              <a:rPr lang="pt-PT" dirty="0"/>
              <a:t>Google Maps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Overpass Turbo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Wizard: plant:source=nuclear</a:t>
            </a:r>
          </a:p>
          <a:p>
            <a:pPr lvl="1"/>
            <a:r>
              <a:rPr lang="pt-PT" dirty="0"/>
              <a:t>World Imagery Wayback example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cap="none" dirty="0"/>
              <a:t>Tips, Tricks and Techniques (</a:t>
            </a:r>
            <a:r>
              <a:rPr lang="pt-PT" cap="none" dirty="0">
                <a:hlinkClick r:id="rId6"/>
              </a:rPr>
              <a:t>link</a:t>
            </a:r>
            <a:r>
              <a:rPr lang="pt-PT" cap="none" dirty="0"/>
              <a:t>)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11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256A5D-F535-FF54-FC6E-8F6B2D74F475}"/>
              </a:ext>
            </a:extLst>
          </p:cNvPr>
          <p:cNvSpPr/>
          <p:nvPr/>
        </p:nvSpPr>
        <p:spPr>
          <a:xfrm>
            <a:off x="3866455" y="290999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39EC15-C6F7-2C48-97B8-378B8DFE7BF1}"/>
              </a:ext>
            </a:extLst>
          </p:cNvPr>
          <p:cNvSpPr/>
          <p:nvPr/>
        </p:nvSpPr>
        <p:spPr>
          <a:xfrm>
            <a:off x="5104835" y="501167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BC790A-7755-7185-3C7B-7102D4B3D521}"/>
              </a:ext>
            </a:extLst>
          </p:cNvPr>
          <p:cNvSpPr/>
          <p:nvPr/>
        </p:nvSpPr>
        <p:spPr>
          <a:xfrm>
            <a:off x="3518113" y="435445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442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Fotografias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Análise da fotografia</a:t>
            </a:r>
          </a:p>
          <a:p>
            <a:pPr lvl="1"/>
            <a:r>
              <a:rPr lang="pt-PT" dirty="0"/>
              <a:t>Localização</a:t>
            </a:r>
          </a:p>
          <a:p>
            <a:pPr lvl="1"/>
            <a:r>
              <a:rPr lang="pt-PT" dirty="0"/>
              <a:t>Data em que foi tirada</a:t>
            </a:r>
          </a:p>
          <a:p>
            <a:pPr lvl="1"/>
            <a:r>
              <a:rPr lang="pt-PT" dirty="0"/>
              <a:t>Elementos identificativos na imagem</a:t>
            </a:r>
          </a:p>
          <a:p>
            <a:endParaRPr lang="pt-PT" dirty="0"/>
          </a:p>
          <a:p>
            <a:r>
              <a:rPr lang="pt-PT" dirty="0"/>
              <a:t>Pesquisa de imagem</a:t>
            </a:r>
          </a:p>
          <a:p>
            <a:pPr lvl="1"/>
            <a:r>
              <a:rPr lang="pt-PT" dirty="0"/>
              <a:t>Identificar o castelo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12</a:t>
            </a:fld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EA3DBC-7A39-D907-9253-AD032E629F64}"/>
              </a:ext>
            </a:extLst>
          </p:cNvPr>
          <p:cNvSpPr/>
          <p:nvPr/>
        </p:nvSpPr>
        <p:spPr>
          <a:xfrm>
            <a:off x="3987792" y="452478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Picture 9" descr="A stone castle on a hill&#10;&#10;Description automatically generated">
            <a:extLst>
              <a:ext uri="{FF2B5EF4-FFF2-40B4-BE49-F238E27FC236}">
                <a16:creationId xmlns:a16="http://schemas.microsoft.com/office/drawing/2014/main" id="{F9F9E0FB-583E-BB9E-3F59-50B03EB84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91" y="2000559"/>
            <a:ext cx="5244687" cy="39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Fotografias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Uma imagem vale mais do que mil palavras.</a:t>
            </a:r>
          </a:p>
          <a:p>
            <a:endParaRPr lang="pt-PT" dirty="0"/>
          </a:p>
          <a:p>
            <a:r>
              <a:rPr lang="pt-PT" dirty="0"/>
              <a:t>Análise do ficheiro</a:t>
            </a:r>
          </a:p>
          <a:p>
            <a:pPr lvl="1"/>
            <a:r>
              <a:rPr lang="pt-PT" dirty="0"/>
              <a:t>Metadados</a:t>
            </a:r>
          </a:p>
          <a:p>
            <a:pPr lvl="1"/>
            <a:r>
              <a:rPr lang="pt-PT" dirty="0"/>
              <a:t>GPS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Google Maps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1"/>
            <a:endParaRPr lang="pt-PT" dirty="0"/>
          </a:p>
          <a:p>
            <a:r>
              <a:rPr lang="pt-PT" dirty="0"/>
              <a:t>Ferramentas</a:t>
            </a:r>
          </a:p>
          <a:p>
            <a:pPr lvl="1"/>
            <a:r>
              <a:rPr lang="pt-PT" dirty="0"/>
              <a:t>CleanUp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AperiSolve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13</a:t>
            </a:fld>
            <a:endParaRPr lang="pt-PT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37F749-2D5B-E54F-FB66-705730DCB0BE}"/>
              </a:ext>
            </a:extLst>
          </p:cNvPr>
          <p:cNvGrpSpPr/>
          <p:nvPr/>
        </p:nvGrpSpPr>
        <p:grpSpPr>
          <a:xfrm>
            <a:off x="4334027" y="2207989"/>
            <a:ext cx="6258535" cy="3967830"/>
            <a:chOff x="2505074" y="1930400"/>
            <a:chExt cx="6258535" cy="39678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9E152D-43B5-9A7E-057F-94FDB37A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5074" y="1930400"/>
              <a:ext cx="6258535" cy="39678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5798B3-CFED-017C-2127-5EF6493A7F94}"/>
                </a:ext>
              </a:extLst>
            </p:cNvPr>
            <p:cNvSpPr/>
            <p:nvPr/>
          </p:nvSpPr>
          <p:spPr>
            <a:xfrm>
              <a:off x="3200401" y="2695575"/>
              <a:ext cx="666750" cy="1619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20D34B-C392-7E56-7F0A-06B647CEDD85}"/>
                </a:ext>
              </a:extLst>
            </p:cNvPr>
            <p:cNvSpPr/>
            <p:nvPr/>
          </p:nvSpPr>
          <p:spPr>
            <a:xfrm>
              <a:off x="6238875" y="2466975"/>
              <a:ext cx="1638301" cy="228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4CE1F2-64A5-CA73-A2EF-8E6690D4E758}"/>
                </a:ext>
              </a:extLst>
            </p:cNvPr>
            <p:cNvSpPr/>
            <p:nvPr/>
          </p:nvSpPr>
          <p:spPr>
            <a:xfrm>
              <a:off x="3943350" y="4381500"/>
              <a:ext cx="704849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EEDA51-ACBE-7169-2EA0-9FA8555F4C30}"/>
                </a:ext>
              </a:extLst>
            </p:cNvPr>
            <p:cNvSpPr/>
            <p:nvPr/>
          </p:nvSpPr>
          <p:spPr>
            <a:xfrm>
              <a:off x="3943350" y="4638675"/>
              <a:ext cx="16859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3C7D67-8090-6804-A276-F93386E0155D}"/>
                </a:ext>
              </a:extLst>
            </p:cNvPr>
            <p:cNvSpPr/>
            <p:nvPr/>
          </p:nvSpPr>
          <p:spPr>
            <a:xfrm>
              <a:off x="3943350" y="4895850"/>
              <a:ext cx="9620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33EA15-D735-BBA3-3891-27A2ADB1DC5A}"/>
              </a:ext>
            </a:extLst>
          </p:cNvPr>
          <p:cNvSpPr/>
          <p:nvPr/>
        </p:nvSpPr>
        <p:spPr>
          <a:xfrm>
            <a:off x="2499519" y="339677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872EC5-CC6A-0F24-5172-2980F303041E}"/>
              </a:ext>
            </a:extLst>
          </p:cNvPr>
          <p:cNvSpPr/>
          <p:nvPr/>
        </p:nvSpPr>
        <p:spPr>
          <a:xfrm>
            <a:off x="3320280" y="374719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AF3B4D-6853-2A3C-D69D-7DDF06D6796F}"/>
              </a:ext>
            </a:extLst>
          </p:cNvPr>
          <p:cNvSpPr/>
          <p:nvPr/>
        </p:nvSpPr>
        <p:spPr>
          <a:xfrm>
            <a:off x="3100389" y="527037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480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Quando empresas são atacada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Quando as empresas são atacadas os dados privados são expostos. Passam a ser “públicos”.</a:t>
            </a:r>
          </a:p>
          <a:p>
            <a:endParaRPr lang="pt-PT" dirty="0"/>
          </a:p>
          <a:p>
            <a:r>
              <a:rPr lang="pt-PT" dirty="0"/>
              <a:t>Troy Hunt</a:t>
            </a:r>
          </a:p>
          <a:p>
            <a:pPr lvl="1"/>
            <a:r>
              <a:rPr lang="pt-PT" dirty="0"/>
              <a:t>HaveIBeenPwned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Pwned websites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Domain search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/>
              <a:t>Relatório CNCS</a:t>
            </a:r>
          </a:p>
          <a:p>
            <a:pPr lvl="1"/>
            <a:r>
              <a:rPr lang="pt-PT" dirty="0"/>
              <a:t>Cibersegurança em Portugal 2024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Cibersegurança em Portugal 2023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14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D23335-021B-F63E-A688-2399F27F5E6A}"/>
              </a:ext>
            </a:extLst>
          </p:cNvPr>
          <p:cNvSpPr/>
          <p:nvPr/>
        </p:nvSpPr>
        <p:spPr>
          <a:xfrm>
            <a:off x="3705771" y="300576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B4E22B-D8DF-F989-42AB-F75D9F76EB0B}"/>
              </a:ext>
            </a:extLst>
          </p:cNvPr>
          <p:cNvSpPr/>
          <p:nvPr/>
        </p:nvSpPr>
        <p:spPr>
          <a:xfrm>
            <a:off x="3676896" y="340331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143F5-D572-00C5-A8BC-FF33FFB7B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0363" y="4320162"/>
            <a:ext cx="4819660" cy="21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1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</a:t>
            </a:r>
            <a:r>
              <a:rPr lang="pt-PT" sz="3600" dirty="0"/>
              <a:t> Motores de busca para IOT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dirty="0"/>
              <a:t>Pastas partilhadas acessíveis a 8 mil milhões de pessoas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Contabilidade – 6</a:t>
            </a:r>
          </a:p>
          <a:p>
            <a:pPr lvl="1"/>
            <a:r>
              <a:rPr lang="pt-PT" dirty="0"/>
              <a:t>Clientes – 3</a:t>
            </a:r>
          </a:p>
          <a:p>
            <a:pPr lvl="1"/>
            <a:r>
              <a:rPr lang="pt-PT" dirty="0"/>
              <a:t>Faturacao – 1</a:t>
            </a:r>
          </a:p>
          <a:p>
            <a:pPr lvl="1"/>
            <a:r>
              <a:rPr lang="pt-PT" dirty="0"/>
              <a:t>Faturacao – 2</a:t>
            </a:r>
          </a:p>
          <a:p>
            <a:pPr lvl="1"/>
            <a:r>
              <a:rPr lang="pt-PT" dirty="0"/>
              <a:t>Primavera – 6</a:t>
            </a:r>
          </a:p>
          <a:p>
            <a:pPr lvl="1"/>
            <a:r>
              <a:rPr lang="pt-PT" dirty="0"/>
              <a:t>SAGE – 13</a:t>
            </a:r>
          </a:p>
          <a:p>
            <a:pPr lvl="1"/>
            <a:r>
              <a:rPr lang="pt-PT" dirty="0"/>
              <a:t>Winrest – 148</a:t>
            </a:r>
          </a:p>
          <a:p>
            <a:endParaRPr lang="sv-SE" dirty="0">
              <a:latin typeface="Amasis MT Pro" panose="020B06040202020202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15</a:t>
            </a:fld>
            <a:endParaRPr lang="pt-P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684836-1146-7E97-2630-84632C5D11AF}"/>
              </a:ext>
            </a:extLst>
          </p:cNvPr>
          <p:cNvGrpSpPr/>
          <p:nvPr/>
        </p:nvGrpSpPr>
        <p:grpSpPr>
          <a:xfrm>
            <a:off x="3711374" y="2443963"/>
            <a:ext cx="6130287" cy="3706756"/>
            <a:chOff x="4710311" y="2097144"/>
            <a:chExt cx="7481689" cy="39686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9C3C53-0C15-7F3F-B35B-BDECEC06B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11" y="2097144"/>
              <a:ext cx="3728786" cy="3241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090DDB-92E8-91E1-82E8-EC14D17E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2356" y="2660518"/>
              <a:ext cx="3674846" cy="29123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A04835-226D-BD65-9D11-7B2CAAB27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9571" y="3298214"/>
              <a:ext cx="3780750" cy="2139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ED8D7A-5624-2581-69C8-9DB90482C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1508" y="3846641"/>
              <a:ext cx="3823111" cy="1757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0416D7-00D3-6F8C-4764-9162238E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9777" y="2440401"/>
              <a:ext cx="3907834" cy="1270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1E6EA6-5B70-F645-8063-01489A8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6491" y="2097144"/>
              <a:ext cx="4045508" cy="1355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C2EF18-BF01-74AC-B0D2-EEBB1A972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4701"/>
            <a:stretch/>
          </p:blipFill>
          <p:spPr>
            <a:xfrm>
              <a:off x="9129650" y="2984049"/>
              <a:ext cx="3062350" cy="3081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081D7D-F6CF-374D-4A08-3D70DA278062}"/>
              </a:ext>
            </a:extLst>
          </p:cNvPr>
          <p:cNvSpPr/>
          <p:nvPr/>
        </p:nvSpPr>
        <p:spPr>
          <a:xfrm>
            <a:off x="7510507" y="182798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81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Tempo de OSINT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“Information is not knowledge”</a:t>
            </a:r>
          </a:p>
          <a:p>
            <a:r>
              <a:rPr lang="en-US" dirty="0"/>
              <a:t>  Albert Einstein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097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2381-CC06-462E-250E-856060C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– Open-source intelligence</a:t>
            </a:r>
            <a:br>
              <a:rPr lang="pt-PT" dirty="0"/>
            </a:br>
            <a:r>
              <a:rPr lang="pt-PT" dirty="0"/>
              <a:t>	Pegada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FE66-CA95-258D-1A41-436508543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591645"/>
          </a:xfrm>
        </p:spPr>
        <p:txBody>
          <a:bodyPr/>
          <a:lstStyle/>
          <a:p>
            <a:r>
              <a:rPr lang="pt-PT" dirty="0"/>
              <a:t>Open-source intelligence (OSINT) consiste na recolha e análise de dados obtidos de fontes disponíveis ao público em geral, como jornais, revistas científicas e comunição social para produzir conhecimento.</a:t>
            </a:r>
          </a:p>
          <a:p>
            <a:endParaRPr lang="pt-PT" dirty="0"/>
          </a:p>
          <a:p>
            <a:r>
              <a:rPr lang="pt-PT" dirty="0"/>
              <a:t>Colecionar dados de:</a:t>
            </a:r>
          </a:p>
          <a:p>
            <a:pPr lvl="1"/>
            <a:r>
              <a:rPr lang="pt-PT" dirty="0"/>
              <a:t>motores de busca (Google, …)</a:t>
            </a:r>
          </a:p>
          <a:p>
            <a:pPr lvl="1"/>
            <a:r>
              <a:rPr lang="pt-PT" dirty="0"/>
              <a:t>redes sociais (Facebook, …)</a:t>
            </a:r>
          </a:p>
          <a:p>
            <a:pPr lvl="1"/>
            <a:r>
              <a:rPr lang="pt-PT" dirty="0"/>
              <a:t>sites governamentais</a:t>
            </a:r>
          </a:p>
          <a:p>
            <a:pPr lvl="1"/>
            <a:r>
              <a:rPr lang="pt-PT" dirty="0"/>
              <a:t>mapas</a:t>
            </a:r>
          </a:p>
          <a:p>
            <a:pPr lvl="1"/>
            <a:r>
              <a:rPr lang="pt-PT" dirty="0"/>
              <a:t>…</a:t>
            </a:r>
          </a:p>
          <a:p>
            <a:endParaRPr lang="pt-PT" dirty="0"/>
          </a:p>
          <a:p>
            <a:r>
              <a:rPr lang="pt-PT" dirty="0"/>
              <a:t>E depois extrair/relacionar/inferir nova informação com maior valor/potencial.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5547250-F9DF-0612-2BA8-CE964FAF52EC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953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Quem sou eu?</a:t>
            </a:r>
            <a:br>
              <a:rPr lang="pt-PT" dirty="0"/>
            </a:br>
            <a:r>
              <a:rPr lang="pt-PT" dirty="0"/>
              <a:t>	Pesquisar, e voltar a pesquisar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Começando apenas com um nome</a:t>
            </a:r>
          </a:p>
          <a:p>
            <a:pPr lvl="1"/>
            <a:r>
              <a:rPr lang="pt-PT" dirty="0"/>
              <a:t>Pedro António Oliveira Vieira </a:t>
            </a:r>
          </a:p>
          <a:p>
            <a:r>
              <a:rPr lang="pt-PT" dirty="0"/>
              <a:t>Google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Google “Improved Search”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Google “Improved Search” + empresa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LinkedIn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Perfil público estava a expor demasiada informação</a:t>
            </a:r>
          </a:p>
          <a:p>
            <a:endParaRPr lang="pt-PT" dirty="0"/>
          </a:p>
          <a:p>
            <a:r>
              <a:rPr lang="pt-PT" dirty="0"/>
              <a:t>Certified </a:t>
            </a:r>
            <a:r>
              <a:rPr lang="pt-PT" b="1" u="sng" dirty="0"/>
              <a:t>Ethical</a:t>
            </a:r>
            <a:r>
              <a:rPr lang="pt-PT" dirty="0"/>
              <a:t> Hacker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/>
              <a:t>As minhas notas no github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457253" y="260092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34B62D-133E-F093-7F6A-92B1513A2A03}"/>
              </a:ext>
            </a:extLst>
          </p:cNvPr>
          <p:cNvSpPr/>
          <p:nvPr/>
        </p:nvSpPr>
        <p:spPr>
          <a:xfrm>
            <a:off x="4493443" y="299685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71D3EB-8601-127F-9018-502050D56B79}"/>
              </a:ext>
            </a:extLst>
          </p:cNvPr>
          <p:cNvSpPr/>
          <p:nvPr/>
        </p:nvSpPr>
        <p:spPr>
          <a:xfrm>
            <a:off x="5603374" y="3429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E1D52E-6235-B58B-2D6A-9FA2006F4714}"/>
              </a:ext>
            </a:extLst>
          </p:cNvPr>
          <p:cNvSpPr/>
          <p:nvPr/>
        </p:nvSpPr>
        <p:spPr>
          <a:xfrm>
            <a:off x="2631424" y="379291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4C9E40CE-8E70-C179-036D-E337A3EDE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647" y="2083782"/>
            <a:ext cx="2143033" cy="3592427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2141050-FA4A-DEE9-668D-7CE55DC468DA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178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Motores de Busca</a:t>
            </a:r>
            <a:br>
              <a:rPr lang="pt-PT" dirty="0"/>
            </a:br>
            <a:r>
              <a:rPr lang="pt-PT" dirty="0"/>
              <a:t>	A internet é mais do que o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Motores de busca diferentes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regras/crawlers diferentes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resultados diferentes</a:t>
            </a:r>
          </a:p>
          <a:p>
            <a:endParaRPr lang="pt-PT" dirty="0"/>
          </a:p>
          <a:p>
            <a:r>
              <a:rPr lang="pt-PT" dirty="0"/>
              <a:t>Google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Bing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Yahoo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DuckDuckGo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Baidu (China)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Yandex (Russia)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SAPO (Portugal)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 </a:t>
            </a:r>
          </a:p>
          <a:p>
            <a:endParaRPr lang="pt-PT" dirty="0"/>
          </a:p>
          <a:p>
            <a:r>
              <a:rPr lang="pt-PT" dirty="0"/>
              <a:t>Podem pedir para serem removidos de um motor de busca, mas não de todos </a:t>
            </a:r>
            <a:r>
              <a:rPr lang="pt-PT" dirty="0">
                <a:sym typeface="Wingdings" panose="05000000000000000000" pitchFamily="2" charset="2"/>
              </a:rPr>
              <a:t></a:t>
            </a:r>
            <a:r>
              <a:rPr lang="pt-PT" dirty="0"/>
              <a:t> (</a:t>
            </a:r>
            <a:r>
              <a:rPr lang="pt-PT" dirty="0">
                <a:hlinkClick r:id="rId9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231009" y="295914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9F5997-631C-D962-51C1-E2B48C3D68B7}"/>
              </a:ext>
            </a:extLst>
          </p:cNvPr>
          <p:cNvSpPr/>
          <p:nvPr/>
        </p:nvSpPr>
        <p:spPr>
          <a:xfrm>
            <a:off x="3451807" y="481947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5D28A0-78A7-6E2E-F1CC-0BA1037BDE72}"/>
              </a:ext>
            </a:extLst>
          </p:cNvPr>
          <p:cNvSpPr/>
          <p:nvPr/>
        </p:nvSpPr>
        <p:spPr>
          <a:xfrm>
            <a:off x="3103465" y="368466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988A13-853D-46EB-4F71-154BA5961F1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630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59C-38B6-CDF1-A7C2-93D82089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09BB-8DBD-3C37-1629-95B33216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Pedro Vieira</a:t>
            </a:r>
          </a:p>
          <a:p>
            <a:r>
              <a:rPr lang="pt-PT" dirty="0"/>
              <a:t>Engenheiro de Cibersegurança</a:t>
            </a:r>
          </a:p>
          <a:p>
            <a:r>
              <a:rPr lang="pt-PT" dirty="0"/>
              <a:t>Certified Ethical Hacker</a:t>
            </a:r>
          </a:p>
          <a:p>
            <a:r>
              <a:rPr lang="pt-PT" dirty="0"/>
              <a:t>Licenciado pela Universidade do 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7522-409B-ED4D-18CB-69469289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74" y="2291539"/>
            <a:ext cx="4494613" cy="3618872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48EC881-2AEC-D830-0317-7B4C9070CF36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570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Quem és tu?</a:t>
            </a:r>
            <a:br>
              <a:rPr lang="pt-PT" dirty="0"/>
            </a:br>
            <a:r>
              <a:rPr lang="pt-PT" dirty="0"/>
              <a:t>	Pesquisar, e voltar a pesquisar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682169"/>
          </a:xfrm>
        </p:spPr>
        <p:txBody>
          <a:bodyPr>
            <a:normAutofit lnSpcReduction="10000"/>
          </a:bodyPr>
          <a:lstStyle/>
          <a:p>
            <a:r>
              <a:rPr lang="pt-PT" dirty="0"/>
              <a:t>Pesquisem o vosso nome e analisem os resultados</a:t>
            </a:r>
          </a:p>
          <a:p>
            <a:pPr lvl="1"/>
            <a:r>
              <a:rPr lang="pt-PT" dirty="0"/>
              <a:t>Como viram a pesquisa pode ser melhorada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Tipicamente esta informação permite </a:t>
            </a:r>
            <a:r>
              <a:rPr lang="pt-PT" b="1" dirty="0"/>
              <a:t>validar a identidade</a:t>
            </a:r>
            <a:r>
              <a:rPr lang="pt-PT" dirty="0"/>
              <a:t> numa chamada telefónica.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20</a:t>
            </a:fld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4F42C-200A-2738-14A9-46C71850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84" y="2653590"/>
            <a:ext cx="4632960" cy="30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01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Portugal – Sol, Mar e Transparência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Ser transparente com 8 mil milhoes de pessoas?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0634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Membros do Governo/Parlamento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026733"/>
              </p:ext>
            </p:extLst>
          </p:nvPr>
        </p:nvGraphicFramePr>
        <p:xfrm>
          <a:off x="666750" y="1587381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 do Governo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Membros do Governo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Primeiro-Ministro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Redes sociais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11" name="Picture 10">
            <a:hlinkClick r:id="rId5"/>
            <a:extLst>
              <a:ext uri="{FF2B5EF4-FFF2-40B4-BE49-F238E27FC236}">
                <a16:creationId xmlns:a16="http://schemas.microsoft.com/office/drawing/2014/main" id="{66A75B9C-C808-F825-A852-F1640FE81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13" y="2252866"/>
            <a:ext cx="1560413" cy="1457528"/>
          </a:xfrm>
          <a:prstGeom prst="rect">
            <a:avLst/>
          </a:prstGeom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567014"/>
              </p:ext>
            </p:extLst>
          </p:nvPr>
        </p:nvGraphicFramePr>
        <p:xfrm>
          <a:off x="677334" y="3999664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 da Assembleia da República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Deputados em funções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Informação Pessoal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Registo de interesses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Participação em empresas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Dados Abertos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22</a:t>
            </a:fld>
            <a:endParaRPr lang="pt-PT" dirty="0"/>
          </a:p>
        </p:txBody>
      </p:sp>
      <p:pic>
        <p:nvPicPr>
          <p:cNvPr id="10" name="Picture 9">
            <a:hlinkClick r:id="rId12"/>
            <a:extLst>
              <a:ext uri="{FF2B5EF4-FFF2-40B4-BE49-F238E27FC236}">
                <a16:creationId xmlns:a16="http://schemas.microsoft.com/office/drawing/2014/main" id="{7C55F2FB-23C2-FD72-D769-FC3365D070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013" y="4618337"/>
            <a:ext cx="1560413" cy="145752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2A64B11-6119-944A-5D41-7F8E0F38411A}"/>
              </a:ext>
            </a:extLst>
          </p:cNvPr>
          <p:cNvSpPr/>
          <p:nvPr/>
        </p:nvSpPr>
        <p:spPr>
          <a:xfrm>
            <a:off x="5637930" y="2562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F222859-C186-A80B-FD96-DA39597E39BA}"/>
              </a:ext>
            </a:extLst>
          </p:cNvPr>
          <p:cNvSpPr/>
          <p:nvPr/>
        </p:nvSpPr>
        <p:spPr>
          <a:xfrm>
            <a:off x="5344452" y="497462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65079C-8D67-98FC-7021-A4BEBD165785}"/>
              </a:ext>
            </a:extLst>
          </p:cNvPr>
          <p:cNvSpPr/>
          <p:nvPr/>
        </p:nvSpPr>
        <p:spPr>
          <a:xfrm>
            <a:off x="5518623" y="531966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3B2199-DE62-6521-1078-8B0634489EAB}"/>
              </a:ext>
            </a:extLst>
          </p:cNvPr>
          <p:cNvSpPr/>
          <p:nvPr/>
        </p:nvSpPr>
        <p:spPr>
          <a:xfrm>
            <a:off x="5986272" y="569486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2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848097"/>
              </p:ext>
            </p:extLst>
          </p:nvPr>
        </p:nvGraphicFramePr>
        <p:xfrm>
          <a:off x="666750" y="1587381"/>
          <a:ext cx="10174288" cy="476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 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Portal BASE centraliza a informação sobre os contratos públicos 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Contratos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Anúncios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Entidades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Empresas e Pessoas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Indicadores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Assembleia da República – </a:t>
                      </a:r>
                      <a:r>
                        <a:rPr lang="pt-PT" sz="1600" dirty="0"/>
                        <a:t>600054128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SP&amp;M, Sociedade de Advogados, RL – 510445020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José Pedro Aguiar-Branco &amp; Associados ... – 506584020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Proteção de dados pessoais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05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D71120CD-DA00-F913-1806-F34A592930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012" y="2252866"/>
            <a:ext cx="1560413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Portal BASE - Contratos Públicos Online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23</a:t>
            </a:fld>
            <a:endParaRPr lang="pt-PT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30E0B3C-4C92-C3D3-1A52-A6805898CF5A}"/>
              </a:ext>
            </a:extLst>
          </p:cNvPr>
          <p:cNvSpPr/>
          <p:nvPr/>
        </p:nvSpPr>
        <p:spPr>
          <a:xfrm>
            <a:off x="4505944" y="256761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7EAA256-118B-960E-5302-5689902EB040}"/>
              </a:ext>
            </a:extLst>
          </p:cNvPr>
          <p:cNvSpPr/>
          <p:nvPr/>
        </p:nvSpPr>
        <p:spPr>
          <a:xfrm>
            <a:off x="9041368" y="546626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2C165DC-A955-A1BD-6708-B8F0C9249CD3}"/>
              </a:ext>
            </a:extLst>
          </p:cNvPr>
          <p:cNvSpPr/>
          <p:nvPr/>
        </p:nvSpPr>
        <p:spPr>
          <a:xfrm>
            <a:off x="6609064" y="585031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20DA804-294E-6CCD-632F-3AD0EC9F2006}"/>
              </a:ext>
            </a:extLst>
          </p:cNvPr>
          <p:cNvSpPr/>
          <p:nvPr/>
        </p:nvSpPr>
        <p:spPr>
          <a:xfrm>
            <a:off x="7465552" y="474998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DC35EA-DFA5-B780-302B-08F33A15B855}"/>
              </a:ext>
            </a:extLst>
          </p:cNvPr>
          <p:cNvSpPr/>
          <p:nvPr/>
        </p:nvSpPr>
        <p:spPr>
          <a:xfrm>
            <a:off x="4505944" y="325482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14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165406"/>
              </p:ext>
            </p:extLst>
          </p:nvPr>
        </p:nvGraphicFramePr>
        <p:xfrm>
          <a:off x="666750" y="1587381"/>
          <a:ext cx="10174288" cy="340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Publicações de Atos Societários e de outras entidades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Consultar e pesquisar todas as publicações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Oliveiras Gold de Portugal, Lda – </a:t>
                      </a:r>
                      <a:r>
                        <a:rPr lang="pt-PT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510172466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José Pedro Aguiar-Branco &amp; Associados ... – 506584020 (Não disponível)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Farfetch – 507398505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Ajuda: Para obter NIF, pesquisar em motor de busca por: “nome da empresa” nif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E1A65DCC-1192-01DF-7E59-6F77C4E81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2" y="2252866"/>
            <a:ext cx="1560413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 Ministério da Justiça – Publicações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24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D387C91-60E4-9502-8ED2-8C9EFEFF8382}"/>
              </a:ext>
            </a:extLst>
          </p:cNvPr>
          <p:cNvSpPr/>
          <p:nvPr/>
        </p:nvSpPr>
        <p:spPr>
          <a:xfrm>
            <a:off x="7541752" y="289454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0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010257"/>
              </p:ext>
            </p:extLst>
          </p:nvPr>
        </p:nvGraphicFramePr>
        <p:xfrm>
          <a:off x="666750" y="1587381"/>
          <a:ext cx="10174288" cy="377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PT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“Luís Filipe Montenegro Cardoso de Morais Esteves”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“Pedro António Oliveira Vieira”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Pesquisar por número/ano do despacho</a:t>
                      </a:r>
                    </a:p>
                    <a:p>
                      <a:pPr marL="1200150" marR="0" lvl="2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“28227/2007”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avançada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 alternativo – DRE Tretas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3" name="Picture 2">
            <a:hlinkClick r:id="rId6"/>
            <a:extLst>
              <a:ext uri="{FF2B5EF4-FFF2-40B4-BE49-F238E27FC236}">
                <a16:creationId xmlns:a16="http://schemas.microsoft.com/office/drawing/2014/main" id="{52D34722-8C83-824C-1DBB-4148E5EDA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728" y="2252866"/>
            <a:ext cx="1554697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 Portal DRE – Diário da República Electrónico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25</a:t>
            </a:fld>
            <a:endParaRPr lang="pt-PT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C5DF2A-24B3-4C9D-BB63-7DAB2712F9FF}"/>
              </a:ext>
            </a:extLst>
          </p:cNvPr>
          <p:cNvSpPr/>
          <p:nvPr/>
        </p:nvSpPr>
        <p:spPr>
          <a:xfrm>
            <a:off x="6353032" y="289454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69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600" dirty="0"/>
              <a:t>Membros do Governo/Parlamento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26</a:t>
            </a:fld>
            <a:endParaRPr lang="pt-PT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0713910-0AD3-2CF9-74BF-A3CBF27E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98" y="1816026"/>
            <a:ext cx="100965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91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RGPD andas perdido?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Acumulação compulsiva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2740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082121"/>
              </p:ext>
            </p:extLst>
          </p:nvPr>
        </p:nvGraphicFramePr>
        <p:xfrm>
          <a:off x="666750" y="1587381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Registo Civil Online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Registo Civil Online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nascimento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casamento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óbito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perfilhação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8908E1EF-AE84-12DD-9204-0960B1696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11" y="2252866"/>
            <a:ext cx="1554697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28</a:t>
            </a:fld>
            <a:endParaRPr lang="pt-PT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41811D4-E9A9-C404-5EDA-FE41EE9A9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123394"/>
              </p:ext>
            </p:extLst>
          </p:nvPr>
        </p:nvGraphicFramePr>
        <p:xfrm>
          <a:off x="677334" y="3999664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Plataforma aberta para dados públicos portugueses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Conjuntos de dados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Contratos Públicos - Portal BASE – IMPIC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Arquivo.pt - pesquise páginas do passado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id="{C58820EF-853B-4EF7-31F8-C6BCC88227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12" y="4614336"/>
            <a:ext cx="1554697" cy="1457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331AC-16A4-969C-909B-5248233FCD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4478" y="2488136"/>
            <a:ext cx="332613" cy="2545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ECA8C3-FF29-9EC4-777A-3207F7AFA1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4478" y="2844358"/>
            <a:ext cx="332613" cy="254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786B31-9996-0E4A-2A4E-9E91C16E24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4478" y="3200580"/>
            <a:ext cx="332613" cy="254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89D539-261E-D702-AA1B-DE01B1A6F3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3894" y="3556802"/>
            <a:ext cx="332613" cy="25455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030FF88-FD54-5134-9542-B5C3B6390A37}"/>
              </a:ext>
            </a:extLst>
          </p:cNvPr>
          <p:cNvSpPr/>
          <p:nvPr/>
        </p:nvSpPr>
        <p:spPr>
          <a:xfrm>
            <a:off x="5416136" y="21940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5FA7F69-756A-E90C-B485-242C3846022B}"/>
              </a:ext>
            </a:extLst>
          </p:cNvPr>
          <p:cNvSpPr/>
          <p:nvPr/>
        </p:nvSpPr>
        <p:spPr>
          <a:xfrm>
            <a:off x="7708232" y="53431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22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277290"/>
              </p:ext>
            </p:extLst>
          </p:nvPr>
        </p:nvGraphicFramePr>
        <p:xfrm>
          <a:off x="677334" y="3999664"/>
          <a:ext cx="10174288" cy="267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DGAE - Direção – Geral da Administração Escolar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Concurso Externo 2022/2023 – Listas Definitivas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Grupo 110 - 1º Ciclo do Ensino Básico 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9" name="Picture 8">
            <a:hlinkClick r:id="rId5"/>
            <a:extLst>
              <a:ext uri="{FF2B5EF4-FFF2-40B4-BE49-F238E27FC236}">
                <a16:creationId xmlns:a16="http://schemas.microsoft.com/office/drawing/2014/main" id="{BACC2A63-CDF7-2159-6F5E-B0D85A9FB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12" y="4614336"/>
            <a:ext cx="1554697" cy="145752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859785"/>
              </p:ext>
            </p:extLst>
          </p:nvPr>
        </p:nvGraphicFramePr>
        <p:xfrm>
          <a:off x="666750" y="1587381"/>
          <a:ext cx="10174288" cy="231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DGES - Direção-Geral de Ensino Superior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Candidatura ao ensino superior público - colocações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Listagem Ordenada de Candidatos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Listagem de Colocados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Nota: Já não é possível consultar os anos anteriores, pelo menos aqui 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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4" name="Picture 3">
            <a:hlinkClick r:id="rId8"/>
            <a:extLst>
              <a:ext uri="{FF2B5EF4-FFF2-40B4-BE49-F238E27FC236}">
                <a16:creationId xmlns:a16="http://schemas.microsoft.com/office/drawing/2014/main" id="{69577FB6-1E35-3666-F64C-D80A84DBC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13" y="2252866"/>
            <a:ext cx="1554697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Ensino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29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4C35FA5-60CD-C692-38A8-24C525ED8242}"/>
              </a:ext>
            </a:extLst>
          </p:cNvPr>
          <p:cNvSpPr/>
          <p:nvPr/>
        </p:nvSpPr>
        <p:spPr>
          <a:xfrm>
            <a:off x="8364712" y="220714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AB024F-709C-FA62-1524-A3E94B0E3839}"/>
              </a:ext>
            </a:extLst>
          </p:cNvPr>
          <p:cNvSpPr/>
          <p:nvPr/>
        </p:nvSpPr>
        <p:spPr>
          <a:xfrm>
            <a:off x="7998082" y="460879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2B98BAB-8EF3-EDEE-5E5C-AF2062B3CAC8}"/>
              </a:ext>
            </a:extLst>
          </p:cNvPr>
          <p:cNvSpPr/>
          <p:nvPr/>
        </p:nvSpPr>
        <p:spPr>
          <a:xfrm>
            <a:off x="7505176" y="534049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6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639E-92AC-8929-DAA0-AC8C4477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Aviso Legal &amp; Leis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5610-7A51-74F9-1622-B4AB04F08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E964-1996-0087-BB87-139180E0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1052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537187"/>
              </p:ext>
            </p:extLst>
          </p:nvPr>
        </p:nvGraphicFramePr>
        <p:xfrm>
          <a:off x="677334" y="3999664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Recibos de vencimento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"recibo de vencimento" filetype:pdf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Exemplos: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 questões de privacidade não serão apresentados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Pela taxa de IRS é possível inferir estado civil e número de filhos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306562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Curriculum Vitae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"curriculum vitae" filetype:pdf site:.pt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135000 resultados; muitos falsos positivos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melhorada: "nome" "curriculum vitae" filetype:pdf site:.pt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Phishing de informação: Anúncios de emprego falsos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Curriculum Vitae e Recibos de Vencimento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30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9DDA632-2FDD-8BB3-C0C4-CD2C543C7D64}"/>
              </a:ext>
            </a:extLst>
          </p:cNvPr>
          <p:cNvSpPr/>
          <p:nvPr/>
        </p:nvSpPr>
        <p:spPr>
          <a:xfrm>
            <a:off x="6096000" y="219496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5A2387E-9CE5-CB4C-7025-1CC6DB0ACC0E}"/>
              </a:ext>
            </a:extLst>
          </p:cNvPr>
          <p:cNvSpPr/>
          <p:nvPr/>
        </p:nvSpPr>
        <p:spPr>
          <a:xfrm>
            <a:off x="5831824" y="461191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69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986805"/>
              </p:ext>
            </p:extLst>
          </p:nvPr>
        </p:nvGraphicFramePr>
        <p:xfrm>
          <a:off x="677334" y="3999664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Lista de alunos/inscrições/pautas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pautas aluno filetype:pdf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"Lista de alunos" filetype:pdf site:up.pt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do Porto – 2008/2009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Agrupamento de Escolas de Proença-a-Nova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249644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Cadernos eleitorais/associados/membros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"caderno eleitoral" filetype:pdf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"Lista de sócios" filetype:pdf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do Minho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Ministério Público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Cadernos eleitorais e Listas de alunos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31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315616D-2519-1F61-C300-69A1B2A448C6}"/>
              </a:ext>
            </a:extLst>
          </p:cNvPr>
          <p:cNvSpPr/>
          <p:nvPr/>
        </p:nvSpPr>
        <p:spPr>
          <a:xfrm>
            <a:off x="5410624" y="220410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72E2155-96AF-1E1D-8B9F-0A4403444F6F}"/>
              </a:ext>
            </a:extLst>
          </p:cNvPr>
          <p:cNvSpPr/>
          <p:nvPr/>
        </p:nvSpPr>
        <p:spPr>
          <a:xfrm>
            <a:off x="6187440" y="498079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80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370152"/>
              </p:ext>
            </p:extLst>
          </p:nvPr>
        </p:nvGraphicFramePr>
        <p:xfrm>
          <a:off x="677334" y="3999664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Ordem dos Contabilistas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Ficheiros PDF “expostos”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Caderno eleitoral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dos técnicos oficiais de contas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Diário da República III série – 2005 – referência 23 751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287328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Ordem dos Advogados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Ficheiros PDF “expostos”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Listas de inscritos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Pautas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Emails da ordem usados em sites pessoais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~1500 credenciais expostas em listas de credenciais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Ordens Profissionais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32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3C7D87F-1DDA-2717-324B-15FDCF544821}"/>
              </a:ext>
            </a:extLst>
          </p:cNvPr>
          <p:cNvSpPr/>
          <p:nvPr/>
        </p:nvSpPr>
        <p:spPr>
          <a:xfrm>
            <a:off x="3974592" y="219496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9DB6593-3DE3-40E9-A606-29000264A760}"/>
              </a:ext>
            </a:extLst>
          </p:cNvPr>
          <p:cNvSpPr/>
          <p:nvPr/>
        </p:nvSpPr>
        <p:spPr>
          <a:xfrm>
            <a:off x="7032117" y="606923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347853C-E78E-61BE-4A80-3D818AD0E695}"/>
              </a:ext>
            </a:extLst>
          </p:cNvPr>
          <p:cNvSpPr/>
          <p:nvPr/>
        </p:nvSpPr>
        <p:spPr>
          <a:xfrm>
            <a:off x="3279267" y="256851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7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944069"/>
              </p:ext>
            </p:extLst>
          </p:nvPr>
        </p:nvGraphicFramePr>
        <p:xfrm>
          <a:off x="666750" y="1587381"/>
          <a:ext cx="8229813" cy="340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endParaRPr lang="pt-PT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de subvenções e benefícios públicos e de doações (IGF)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pública de execuções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Venda de Bens Penhorados em Processos Executivos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de devedores na Segurança Social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Listas de Devedores na Autoridade Tributária e Aduaneira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de bens penhorados – não oficial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de bens penhorados – não oficial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Listas p</a:t>
            </a:r>
            <a:r>
              <a:rPr lang="en-US" sz="3200" dirty="0"/>
              <a:t>ú</a:t>
            </a:r>
            <a:r>
              <a:rPr lang="pt-PT" sz="3200" dirty="0"/>
              <a:t>blicas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33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B2187F5-DB1C-1431-320F-CAE982F67DC8}"/>
              </a:ext>
            </a:extLst>
          </p:cNvPr>
          <p:cNvSpPr/>
          <p:nvPr/>
        </p:nvSpPr>
        <p:spPr>
          <a:xfrm>
            <a:off x="5218176" y="329619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B719044-7896-4D13-7B2E-A68FF7813626}"/>
              </a:ext>
            </a:extLst>
          </p:cNvPr>
          <p:cNvSpPr/>
          <p:nvPr/>
        </p:nvSpPr>
        <p:spPr>
          <a:xfrm>
            <a:off x="6864096" y="365800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4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Automóvel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1093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987745"/>
              </p:ext>
            </p:extLst>
          </p:nvPr>
        </p:nvGraphicFramePr>
        <p:xfrm>
          <a:off x="677334" y="3999664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IMT - Instituto da Mobilidade e dos Transportes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Serviços IMT online.pt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Veículos 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Certidão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Número de inspeções obrigatórias</a:t>
                      </a: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Caraterísticas do Veículo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EDC95189-1B66-859F-BF30-6B1A633F1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3" y="4618337"/>
            <a:ext cx="1554697" cy="145752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018019"/>
              </p:ext>
            </p:extLst>
          </p:nvPr>
        </p:nvGraphicFramePr>
        <p:xfrm>
          <a:off x="666750" y="1587381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Automóvel On-line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Pedido da Certidão Permanente do Registo Automóvel 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600" b="1" kern="1200" noProof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 do documento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Pesquisar carro do Primeiro-Ministro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Matrícula : 89-QS-04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3" name="Picture 2">
            <a:hlinkClick r:id="rId9"/>
            <a:extLst>
              <a:ext uri="{FF2B5EF4-FFF2-40B4-BE49-F238E27FC236}">
                <a16:creationId xmlns:a16="http://schemas.microsoft.com/office/drawing/2014/main" id="{CB83B28A-BCEB-4628-9EC5-2BD34983C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729" y="2252866"/>
            <a:ext cx="1554697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Automóvel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35</a:t>
            </a:fld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55AC8-E67B-8C1D-C0BF-8CA38782A9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1931" y="2125590"/>
            <a:ext cx="332613" cy="2545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2741CD-DD2E-BD3F-5AD8-E2689CF2F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60136" y="4514444"/>
            <a:ext cx="265176" cy="31751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2DF3C4B4-B2A3-7763-614B-5DBE0453AEBC}"/>
              </a:ext>
            </a:extLst>
          </p:cNvPr>
          <p:cNvSpPr/>
          <p:nvPr/>
        </p:nvSpPr>
        <p:spPr>
          <a:xfrm>
            <a:off x="6248458" y="255937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CB1AA3-C620-32E1-92BD-3A52CAD44C4A}"/>
              </a:ext>
            </a:extLst>
          </p:cNvPr>
          <p:cNvSpPr/>
          <p:nvPr/>
        </p:nvSpPr>
        <p:spPr>
          <a:xfrm>
            <a:off x="6928104" y="292197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7CC3960-5B25-0502-7AA1-6D7BBC927F94}"/>
              </a:ext>
            </a:extLst>
          </p:cNvPr>
          <p:cNvSpPr/>
          <p:nvPr/>
        </p:nvSpPr>
        <p:spPr>
          <a:xfrm>
            <a:off x="5912366" y="328938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2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644222"/>
              </p:ext>
            </p:extLst>
          </p:nvPr>
        </p:nvGraphicFramePr>
        <p:xfrm>
          <a:off x="666750" y="1587381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ASF – Autoridade de Supervisão de Seguros e Fundos de Pensões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Verificar Seguro Através da Matrícula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Matrícula : 89-QS-04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6482034-AC43-F471-2414-901DF359D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29" y="2252866"/>
            <a:ext cx="1554697" cy="1457528"/>
          </a:xfrm>
          <a:prstGeom prst="rect">
            <a:avLst/>
          </a:prstGeom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126780"/>
              </p:ext>
            </p:extLst>
          </p:nvPr>
        </p:nvGraphicFramePr>
        <p:xfrm>
          <a:off x="677334" y="3999664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Lastvin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Mercedes-Benz VIN Decoder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Será que o Luís Montenegro fica com o carro?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BFF4680-BAAA-B28D-5C07-DCD5CBEC7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13" y="4618337"/>
            <a:ext cx="1560413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Automóvel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36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A09379A-618E-57FC-BEF3-DD0016257ADE}"/>
              </a:ext>
            </a:extLst>
          </p:cNvPr>
          <p:cNvSpPr/>
          <p:nvPr/>
        </p:nvSpPr>
        <p:spPr>
          <a:xfrm>
            <a:off x="7001256" y="21923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A54A68-8E7D-63C3-9318-7D0406085436}"/>
              </a:ext>
            </a:extLst>
          </p:cNvPr>
          <p:cNvSpPr/>
          <p:nvPr/>
        </p:nvSpPr>
        <p:spPr>
          <a:xfrm>
            <a:off x="6178296" y="461172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07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Automóvel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37</a:t>
            </a:fld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BEBDD-9DF1-D431-AEEE-179B30C8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1" y="1531826"/>
            <a:ext cx="103060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39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Histórias verídicas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227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74140"/>
              </p:ext>
            </p:extLst>
          </p:nvPr>
        </p:nvGraphicFramePr>
        <p:xfrm>
          <a:off x="677334" y="3999664"/>
          <a:ext cx="8229813" cy="203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Dados de clientes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Pedido de fatura com NIF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Morada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Atualização de dados de cliente no balcão sem documentos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216900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Crédito de loja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Como c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omprar um livro quase sem precisar de dinheiro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Cartão de cliente de loja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Informação certa: número de telemóvel e nome completo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Crédito no cartão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Histórias verídicas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Portugal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499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Aviso Legal</a:t>
            </a:r>
            <a:br>
              <a:rPr lang="pt-PT" dirty="0"/>
            </a:br>
            <a:r>
              <a:rPr lang="pt-PT" dirty="0"/>
              <a:t>	Disclaimer – Aborrecido, mas necessário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pt-PT" cap="none" dirty="0"/>
              <a:t>Toda a informação contida nesta apresentação destina-se exclusivamente para </a:t>
            </a:r>
            <a:r>
              <a:rPr lang="pt-PT" b="1" cap="none" dirty="0"/>
              <a:t>fins educacionais e de consciencialização</a:t>
            </a:r>
            <a:r>
              <a:rPr lang="pt-PT" cap="none" dirty="0"/>
              <a:t>.</a:t>
            </a:r>
          </a:p>
          <a:p>
            <a:pPr>
              <a:spcBef>
                <a:spcPts val="600"/>
              </a:spcBef>
            </a:pPr>
            <a:endParaRPr lang="pt-PT" cap="none" dirty="0"/>
          </a:p>
          <a:p>
            <a:pPr>
              <a:spcBef>
                <a:spcPts val="600"/>
              </a:spcBef>
            </a:pPr>
            <a:r>
              <a:rPr lang="pt-PT" b="1" cap="none" dirty="0"/>
              <a:t>Apresentação ao vivo</a:t>
            </a:r>
            <a:r>
              <a:rPr lang="pt-PT" cap="none" dirty="0"/>
              <a:t>. Não é um ambiente controlado e alguns conteúdos podem ser inapropriados para alguns participantes.</a:t>
            </a:r>
          </a:p>
          <a:p>
            <a:pPr>
              <a:spcBef>
                <a:spcPts val="600"/>
              </a:spcBef>
            </a:pPr>
            <a:endParaRPr lang="pt-PT" cap="none" dirty="0"/>
          </a:p>
          <a:p>
            <a:pPr>
              <a:spcBef>
                <a:spcPts val="600"/>
              </a:spcBef>
            </a:pPr>
            <a:r>
              <a:rPr lang="pt-PT" b="1" cap="none" dirty="0"/>
              <a:t>Declino qualquer responsabilidade</a:t>
            </a:r>
            <a:r>
              <a:rPr lang="pt-PT" cap="none" dirty="0"/>
              <a:t> pelo uso, uso indevido, download, ou visualização dos links desta apresentação.</a:t>
            </a:r>
          </a:p>
          <a:p>
            <a:pPr>
              <a:spcBef>
                <a:spcPts val="600"/>
              </a:spcBef>
            </a:pPr>
            <a:endParaRPr lang="pt-PT" cap="none" dirty="0"/>
          </a:p>
          <a:p>
            <a:pPr>
              <a:spcBef>
                <a:spcPts val="600"/>
              </a:spcBef>
            </a:pPr>
            <a:r>
              <a:rPr lang="pt-PT" cap="none" dirty="0"/>
              <a:t>Esta apresentação </a:t>
            </a:r>
            <a:r>
              <a:rPr lang="pt-PT" b="1" cap="none" dirty="0"/>
              <a:t>não está diretamente relacionada</a:t>
            </a:r>
            <a:r>
              <a:rPr lang="pt-PT" cap="none" dirty="0"/>
              <a:t> com o meu trabalho ou empregador.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F8599E1-54EF-5868-7599-B4EFB609E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25" y="2364174"/>
            <a:ext cx="2754575" cy="3701663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6972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Histórias verídicas</a:t>
            </a:r>
            <a:br>
              <a:rPr lang="pt-PT" dirty="0"/>
            </a:br>
            <a:r>
              <a:rPr lang="pt-PT" dirty="0"/>
              <a:t>	O caso do rapper Pop Smoke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600" dirty="0"/>
              <a:t>Rapper Pop Smoke Murdered in Home Invasion ... By 4 Masked Gunmen  (</a:t>
            </a:r>
            <a:r>
              <a:rPr lang="pt-PT" sz="1600" dirty="0">
                <a:hlinkClick r:id="rId2"/>
              </a:rPr>
              <a:t>link</a:t>
            </a:r>
            <a:r>
              <a:rPr lang="pt-PT" sz="1600" dirty="0"/>
              <a:t>)</a:t>
            </a:r>
          </a:p>
          <a:p>
            <a:r>
              <a:rPr lang="pt-PT" sz="1600" dirty="0"/>
              <a:t>Instagram Posts</a:t>
            </a:r>
          </a:p>
          <a:p>
            <a:pPr lvl="1"/>
            <a:r>
              <a:rPr lang="pt-PT" dirty="0"/>
              <a:t>Location Tag</a:t>
            </a:r>
          </a:p>
          <a:p>
            <a:r>
              <a:rPr lang="pt-PT" sz="1600" dirty="0"/>
              <a:t>Geolocation</a:t>
            </a:r>
          </a:p>
          <a:p>
            <a:pPr lvl="1"/>
            <a:r>
              <a:rPr lang="pt-PT" dirty="0"/>
              <a:t>Reverse Image</a:t>
            </a:r>
          </a:p>
          <a:p>
            <a:r>
              <a:rPr lang="pt-PT" sz="1600" dirty="0"/>
              <a:t>Google Maps</a:t>
            </a:r>
          </a:p>
          <a:p>
            <a:pPr lvl="1"/>
            <a:r>
              <a:rPr lang="pt-PT" dirty="0"/>
              <a:t>Local Recon</a:t>
            </a:r>
          </a:p>
          <a:p>
            <a:r>
              <a:rPr lang="pt-PT" sz="1600" dirty="0"/>
              <a:t>Airbnb/Zillow (Rent/Real-estate)</a:t>
            </a:r>
          </a:p>
          <a:p>
            <a:pPr lvl="1"/>
            <a:r>
              <a:rPr lang="pt-PT" dirty="0"/>
              <a:t>House photos (Outside and Inside)</a:t>
            </a:r>
          </a:p>
          <a:p>
            <a:pPr lvl="1"/>
            <a:r>
              <a:rPr lang="pt-PT" dirty="0"/>
              <a:t>Layout</a:t>
            </a:r>
          </a:p>
          <a:p>
            <a:endParaRPr lang="pt-PT" sz="1600" dirty="0"/>
          </a:p>
          <a:p>
            <a:r>
              <a:rPr lang="pt-PT" sz="1600" dirty="0"/>
              <a:t>YouTube Video: The Cyber Mentor (</a:t>
            </a:r>
            <a:r>
              <a:rPr lang="pt-PT" sz="1600" dirty="0">
                <a:hlinkClick r:id="rId3"/>
              </a:rPr>
              <a:t>link</a:t>
            </a:r>
            <a:r>
              <a:rPr lang="pt-PT" sz="1600" dirty="0"/>
              <a:t>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40</a:t>
            </a:fld>
            <a:endParaRPr lang="pt-PT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D540E99-6E0D-019F-3533-D4CD33476721}"/>
              </a:ext>
            </a:extLst>
          </p:cNvPr>
          <p:cNvSpPr/>
          <p:nvPr/>
        </p:nvSpPr>
        <p:spPr>
          <a:xfrm>
            <a:off x="8235696" y="181091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07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Histórias verídicas</a:t>
            </a:r>
            <a:br>
              <a:rPr lang="pt-PT" dirty="0"/>
            </a:br>
            <a:r>
              <a:rPr lang="pt-PT" dirty="0"/>
              <a:t>	Mensagem da Ella do futuro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41</a:t>
            </a:fld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7ADDA1-ACA2-B2FA-552F-A3209E1746DF}"/>
              </a:ext>
            </a:extLst>
          </p:cNvPr>
          <p:cNvSpPr txBox="1">
            <a:spLocks/>
          </p:cNvSpPr>
          <p:nvPr/>
        </p:nvSpPr>
        <p:spPr>
          <a:xfrm>
            <a:off x="3569038" y="5910451"/>
            <a:ext cx="4403705" cy="59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Deutsche Telekom</a:t>
            </a:r>
            <a:br>
              <a:rPr lang="en-US" sz="2000" dirty="0"/>
            </a:br>
            <a:r>
              <a:rPr lang="en-US" sz="2000" dirty="0"/>
              <a:t>Message from Ella | Without Consent</a:t>
            </a:r>
            <a:endParaRPr lang="pt-P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11823-BD90-C796-8AEA-031E88225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6" y="5910451"/>
            <a:ext cx="595332" cy="595332"/>
          </a:xfrm>
          <a:prstGeom prst="rect">
            <a:avLst/>
          </a:prstGeom>
        </p:spPr>
      </p:pic>
      <p:pic>
        <p:nvPicPr>
          <p:cNvPr id="10" name="Online Media 9" title="A Message from Ella | Without Consent">
            <a:hlinkClick r:id="" action="ppaction://media"/>
            <a:extLst>
              <a:ext uri="{FF2B5EF4-FFF2-40B4-BE49-F238E27FC236}">
                <a16:creationId xmlns:a16="http://schemas.microsoft.com/office/drawing/2014/main" id="{D2161C62-A613-BE48-0FB6-CB57DA5A9F7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33607" y="1472687"/>
            <a:ext cx="7650162" cy="43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Antes de começar a pesquisar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Don’t get under the spotlight.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42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398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OSINT Notes</a:t>
            </a:r>
            <a:br>
              <a:rPr lang="pt-PT" dirty="0"/>
            </a:br>
            <a:r>
              <a:rPr lang="pt-PT" dirty="0"/>
              <a:t>	As minhas notas e alguns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cap="none" dirty="0"/>
              <a:t>My OSINT notes (</a:t>
            </a:r>
            <a:r>
              <a:rPr lang="en-US" sz="1600" cap="none" dirty="0">
                <a:hlinkClick r:id="rId2"/>
              </a:rPr>
              <a:t>link</a:t>
            </a:r>
            <a:r>
              <a:rPr lang="en-US" sz="1600" cap="none" dirty="0"/>
              <a:t>)</a:t>
            </a:r>
          </a:p>
          <a:p>
            <a:pPr lvl="1"/>
            <a:r>
              <a:rPr lang="en-US" sz="1400" dirty="0"/>
              <a:t>OSINT (</a:t>
            </a:r>
            <a:r>
              <a:rPr lang="en-US" sz="1400" dirty="0">
                <a:hlinkClick r:id="rId3"/>
              </a:rPr>
              <a:t>Presentation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Awareness (</a:t>
            </a:r>
            <a:r>
              <a:rPr lang="en-US" sz="1400" dirty="0">
                <a:hlinkClick r:id="rId4"/>
              </a:rPr>
              <a:t>Presentation</a:t>
            </a:r>
            <a:r>
              <a:rPr lang="en-US" sz="1400" dirty="0"/>
              <a:t>)</a:t>
            </a:r>
          </a:p>
          <a:p>
            <a:r>
              <a:rPr lang="en-US" sz="1600" b="1" u="sng" dirty="0"/>
              <a:t>Sofia Santos</a:t>
            </a:r>
            <a:r>
              <a:rPr lang="en-US" sz="1600" b="1" dirty="0"/>
              <a:t> </a:t>
            </a:r>
            <a:r>
              <a:rPr lang="en-US" sz="1600" dirty="0"/>
              <a:t>– Awesome tutorials and exercises (</a:t>
            </a:r>
            <a:r>
              <a:rPr lang="en-US" sz="1600" dirty="0">
                <a:hlinkClick r:id="rId5"/>
              </a:rPr>
              <a:t>blog</a:t>
            </a:r>
            <a:r>
              <a:rPr lang="en-US" sz="1600" dirty="0"/>
              <a:t>) (</a:t>
            </a:r>
            <a:r>
              <a:rPr lang="en-US" sz="1600" dirty="0">
                <a:hlinkClick r:id="rId6"/>
              </a:rPr>
              <a:t>videos</a:t>
            </a:r>
            <a:r>
              <a:rPr lang="en-US" sz="1600" dirty="0"/>
              <a:t>)</a:t>
            </a:r>
          </a:p>
          <a:p>
            <a:r>
              <a:rPr lang="en-US" sz="1600" dirty="0"/>
              <a:t>Michael Bazzel – IntelTechniques (</a:t>
            </a:r>
            <a:r>
              <a:rPr lang="en-US" sz="1600" dirty="0">
                <a:hlinkClick r:id="rId7"/>
              </a:rPr>
              <a:t>link</a:t>
            </a:r>
            <a:r>
              <a:rPr lang="en-US" sz="1600" dirty="0"/>
              <a:t>) (</a:t>
            </a:r>
            <a:r>
              <a:rPr lang="en-US" sz="1600" dirty="0">
                <a:hlinkClick r:id="rId8"/>
              </a:rPr>
              <a:t>book</a:t>
            </a:r>
            <a:r>
              <a:rPr lang="en-US" sz="1600" dirty="0"/>
              <a:t>) (</a:t>
            </a:r>
            <a:r>
              <a:rPr lang="en-US" sz="1600" dirty="0">
                <a:hlinkClick r:id="rId9"/>
              </a:rPr>
              <a:t>magazine</a:t>
            </a:r>
            <a:r>
              <a:rPr lang="en-US" sz="1600" dirty="0"/>
              <a:t>)</a:t>
            </a:r>
          </a:p>
          <a:p>
            <a:r>
              <a:rPr lang="en-US" sz="1600" dirty="0"/>
              <a:t>OSINT Combine (</a:t>
            </a:r>
            <a:r>
              <a:rPr lang="en-US" sz="1600" dirty="0">
                <a:hlinkClick r:id="rId10"/>
              </a:rPr>
              <a:t>link</a:t>
            </a:r>
            <a:r>
              <a:rPr lang="en-US" sz="1600" dirty="0"/>
              <a:t>) (</a:t>
            </a:r>
            <a:r>
              <a:rPr lang="en-US" sz="1600" dirty="0">
                <a:hlinkClick r:id="rId11"/>
              </a:rPr>
              <a:t>bookmarks</a:t>
            </a:r>
            <a:r>
              <a:rPr lang="en-US" sz="1600" dirty="0"/>
              <a:t>)</a:t>
            </a:r>
          </a:p>
          <a:p>
            <a:r>
              <a:rPr lang="en-US" sz="1600" dirty="0"/>
              <a:t>OSINT Dojo (</a:t>
            </a:r>
            <a:r>
              <a:rPr lang="en-US" sz="1600" dirty="0">
                <a:hlinkClick r:id="rId12"/>
              </a:rPr>
              <a:t>link</a:t>
            </a:r>
            <a:r>
              <a:rPr lang="en-US" sz="1600" dirty="0"/>
              <a:t>)</a:t>
            </a:r>
          </a:p>
          <a:p>
            <a:r>
              <a:rPr lang="en-US" sz="1600" dirty="0"/>
              <a:t>OSINTCurio.us (</a:t>
            </a:r>
            <a:r>
              <a:rPr lang="en-US" sz="1600" dirty="0">
                <a:hlinkClick r:id="rId13"/>
              </a:rPr>
              <a:t>link</a:t>
            </a:r>
            <a:r>
              <a:rPr lang="en-US" sz="1600" dirty="0"/>
              <a:t>)</a:t>
            </a:r>
          </a:p>
          <a:p>
            <a:r>
              <a:rPr lang="en-US" sz="1600" dirty="0"/>
              <a:t>OSINT Techniques (</a:t>
            </a:r>
            <a:r>
              <a:rPr lang="en-US" sz="1600" dirty="0">
                <a:hlinkClick r:id="rId14"/>
              </a:rPr>
              <a:t>link</a:t>
            </a:r>
            <a:r>
              <a:rPr lang="en-US" sz="1600" dirty="0"/>
              <a:t>)</a:t>
            </a:r>
          </a:p>
          <a:p>
            <a:r>
              <a:rPr lang="en-US" sz="1600" dirty="0"/>
              <a:t>Start.me pages (</a:t>
            </a:r>
            <a:r>
              <a:rPr lang="en-US" sz="1600" dirty="0">
                <a:hlinkClick r:id="rId15"/>
              </a:rPr>
              <a:t>link</a:t>
            </a:r>
            <a:r>
              <a:rPr lang="en-US" sz="1600" dirty="0"/>
              <a:t>) (</a:t>
            </a:r>
            <a:r>
              <a:rPr lang="en-US" sz="1600" dirty="0">
                <a:hlinkClick r:id="rId16"/>
              </a:rPr>
              <a:t>example</a:t>
            </a:r>
            <a:r>
              <a:rPr lang="en-US" sz="1600" dirty="0"/>
              <a:t>)</a:t>
            </a:r>
          </a:p>
          <a:p>
            <a:r>
              <a:rPr lang="en-US" sz="1600" dirty="0"/>
              <a:t>Open-Source Intelligence Tools and Resources Handbook 2020 (</a:t>
            </a:r>
            <a:r>
              <a:rPr lang="en-US" sz="1600" dirty="0">
                <a:hlinkClick r:id="rId17"/>
              </a:rPr>
              <a:t>link</a:t>
            </a:r>
            <a:r>
              <a:rPr lang="en-US" sz="1600" dirty="0"/>
              <a:t>)</a:t>
            </a:r>
            <a:endParaRPr lang="pt-PT" cap="non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8188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OSINT</a:t>
            </a:r>
            <a:br>
              <a:rPr lang="pt-PT" dirty="0"/>
            </a:br>
            <a:r>
              <a:rPr lang="pt-PT" dirty="0"/>
              <a:t>	Capture The Flag &amp; Desafios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v-SE" cap="none" dirty="0"/>
              <a:t>TraceLabs CTF (</a:t>
            </a:r>
            <a:r>
              <a:rPr lang="sv-SE" cap="none" dirty="0">
                <a:hlinkClick r:id="rId2"/>
              </a:rPr>
              <a:t>link</a:t>
            </a:r>
            <a:r>
              <a:rPr lang="sv-SE" cap="none" dirty="0"/>
              <a:t>) (</a:t>
            </a:r>
            <a:r>
              <a:rPr lang="sv-SE" cap="none" dirty="0">
                <a:hlinkClick r:id="rId3"/>
              </a:rPr>
              <a:t>notes</a:t>
            </a:r>
            <a:r>
              <a:rPr lang="sv-SE" cap="none" dirty="0"/>
              <a:t>)</a:t>
            </a:r>
          </a:p>
          <a:p>
            <a:r>
              <a:rPr lang="sv-SE" cap="none" dirty="0"/>
              <a:t>Hacktoria (</a:t>
            </a:r>
            <a:r>
              <a:rPr lang="sv-SE" cap="none" dirty="0">
                <a:hlinkClick r:id="rId4"/>
              </a:rPr>
              <a:t>link</a:t>
            </a:r>
            <a:r>
              <a:rPr lang="sv-SE" cap="none" dirty="0"/>
              <a:t>) (</a:t>
            </a:r>
            <a:r>
              <a:rPr lang="sv-SE" cap="none" dirty="0">
                <a:hlinkClick r:id="rId5"/>
              </a:rPr>
              <a:t>notes</a:t>
            </a:r>
            <a:r>
              <a:rPr lang="sv-SE" cap="none" dirty="0"/>
              <a:t>)</a:t>
            </a:r>
          </a:p>
          <a:p>
            <a:r>
              <a:rPr lang="sv-SE" dirty="0"/>
              <a:t>Sofia Santos Exercises (</a:t>
            </a:r>
            <a:r>
              <a:rPr lang="sv-SE" dirty="0">
                <a:hlinkClick r:id="rId6"/>
              </a:rPr>
              <a:t>link</a:t>
            </a:r>
            <a:r>
              <a:rPr lang="sv-SE" dirty="0"/>
              <a:t>)</a:t>
            </a:r>
            <a:endParaRPr lang="sv-SE" cap="none" dirty="0"/>
          </a:p>
          <a:p>
            <a:r>
              <a:rPr lang="sv-SE" dirty="0"/>
              <a:t>TryHackMe (</a:t>
            </a:r>
            <a:r>
              <a:rPr lang="sv-SE" dirty="0">
                <a:hlinkClick r:id="rId7"/>
              </a:rPr>
              <a:t>link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Search for OSINT (</a:t>
            </a:r>
            <a:r>
              <a:rPr lang="sv-SE" dirty="0">
                <a:hlinkClick r:id="rId8"/>
              </a:rPr>
              <a:t>link</a:t>
            </a:r>
            <a:r>
              <a:rPr lang="sv-SE" dirty="0"/>
              <a:t>) (</a:t>
            </a:r>
            <a:r>
              <a:rPr lang="sv-SE" dirty="0">
                <a:hlinkClick r:id="rId9"/>
              </a:rPr>
              <a:t>notes</a:t>
            </a:r>
            <a:r>
              <a:rPr lang="sv-SE" dirty="0"/>
              <a:t>)</a:t>
            </a:r>
          </a:p>
          <a:p>
            <a:r>
              <a:rPr lang="en-US" dirty="0"/>
              <a:t>Blue Team Labs Online - Cyber Range</a:t>
            </a:r>
            <a:r>
              <a:rPr lang="sv-SE" dirty="0"/>
              <a:t> (</a:t>
            </a:r>
            <a:r>
              <a:rPr lang="sv-SE" dirty="0">
                <a:hlinkClick r:id="rId10"/>
              </a:rPr>
              <a:t>link</a:t>
            </a:r>
            <a:r>
              <a:rPr lang="sv-SE" dirty="0"/>
              <a:t>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5353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OSINT</a:t>
            </a:r>
            <a:br>
              <a:rPr lang="pt-PT" dirty="0"/>
            </a:br>
            <a:r>
              <a:rPr lang="pt-PT" dirty="0"/>
              <a:t>	Ferramentas e mais ferramentas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700" cap="none" dirty="0"/>
              <a:t>OSINT FRAMEWORK (</a:t>
            </a:r>
            <a:r>
              <a:rPr lang="pt-PT" sz="1700" cap="none" dirty="0">
                <a:hlinkClick r:id="rId2"/>
              </a:rPr>
              <a:t>link</a:t>
            </a:r>
            <a:r>
              <a:rPr lang="pt-PT" sz="1700" cap="none" dirty="0"/>
              <a:t>)</a:t>
            </a:r>
          </a:p>
          <a:p>
            <a:pPr lvl="1"/>
            <a:r>
              <a:rPr lang="pt-PT" sz="1500" dirty="0"/>
              <a:t>Yups, only one link is all it takes. But others worth mentioning.</a:t>
            </a:r>
          </a:p>
          <a:p>
            <a:endParaRPr lang="pt-PT" sz="1700" dirty="0"/>
          </a:p>
          <a:p>
            <a:r>
              <a:rPr lang="pt-PT" sz="1700" dirty="0"/>
              <a:t>OSINT4ALL (</a:t>
            </a:r>
            <a:r>
              <a:rPr lang="pt-PT" sz="1700" dirty="0">
                <a:hlinkClick r:id="rId3"/>
              </a:rPr>
              <a:t>link</a:t>
            </a:r>
            <a:r>
              <a:rPr lang="pt-PT" sz="1700" dirty="0"/>
              <a:t>)</a:t>
            </a:r>
          </a:p>
          <a:p>
            <a:r>
              <a:rPr lang="pt-PT" sz="1700" dirty="0"/>
              <a:t>Intel Techniques (</a:t>
            </a:r>
            <a:r>
              <a:rPr lang="pt-PT" sz="1700" dirty="0">
                <a:hlinkClick r:id="rId4"/>
              </a:rPr>
              <a:t>link</a:t>
            </a:r>
            <a:r>
              <a:rPr lang="pt-PT" sz="1700" dirty="0"/>
              <a:t>)</a:t>
            </a:r>
          </a:p>
          <a:p>
            <a:r>
              <a:rPr lang="pt-PT" sz="1700" dirty="0"/>
              <a:t>OSINT Techniques (</a:t>
            </a:r>
            <a:r>
              <a:rPr lang="pt-PT" sz="1700" dirty="0">
                <a:hlinkClick r:id="rId5"/>
              </a:rPr>
              <a:t>link</a:t>
            </a:r>
            <a:r>
              <a:rPr lang="pt-PT" sz="1700" dirty="0"/>
              <a:t>)</a:t>
            </a:r>
          </a:p>
          <a:p>
            <a:r>
              <a:rPr lang="pt-PT" sz="1700" dirty="0"/>
              <a:t>Cyber Detective (</a:t>
            </a:r>
            <a:r>
              <a:rPr lang="pt-PT" sz="1700" dirty="0">
                <a:hlinkClick r:id="rId6"/>
              </a:rPr>
              <a:t>link</a:t>
            </a:r>
            <a:r>
              <a:rPr lang="pt-PT" sz="1700" dirty="0"/>
              <a:t>)</a:t>
            </a:r>
          </a:p>
          <a:p>
            <a:r>
              <a:rPr lang="pt-PT" sz="1700"/>
              <a:t>Aware </a:t>
            </a:r>
            <a:r>
              <a:rPr lang="pt-PT" sz="1700" dirty="0"/>
              <a:t>Online (</a:t>
            </a:r>
            <a:r>
              <a:rPr lang="pt-PT" sz="1700" dirty="0">
                <a:hlinkClick r:id="rId7"/>
              </a:rPr>
              <a:t>link</a:t>
            </a:r>
            <a:r>
              <a:rPr lang="pt-PT" sz="1700" dirty="0"/>
              <a:t>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45</a:t>
            </a:fld>
            <a:endParaRPr lang="pt-PT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33C9289-4D92-87AE-535F-D408499951ED}"/>
              </a:ext>
            </a:extLst>
          </p:cNvPr>
          <p:cNvSpPr/>
          <p:nvPr/>
        </p:nvSpPr>
        <p:spPr>
          <a:xfrm>
            <a:off x="3617976" y="182920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9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456"/>
            <a:ext cx="10163263" cy="3164992"/>
          </a:xfrm>
        </p:spPr>
        <p:txBody>
          <a:bodyPr>
            <a:normAutofit/>
          </a:bodyPr>
          <a:lstStyle/>
          <a:p>
            <a:pPr algn="ctr"/>
            <a:r>
              <a:rPr lang="pt-PT" sz="6600" dirty="0"/>
              <a:t>OBRIGADO</a:t>
            </a:r>
            <a:br>
              <a:rPr lang="pt-PT" sz="6600" dirty="0"/>
            </a:br>
            <a:br>
              <a:rPr lang="pt-PT" sz="6600" dirty="0"/>
            </a:br>
            <a:r>
              <a:rPr lang="pt-PT" sz="6600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46</a:t>
            </a:fld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35EC7-4A7C-DD20-F8A5-D6218E77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0" y="3752850"/>
            <a:ext cx="31051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Aviso Legal</a:t>
            </a:r>
            <a:br>
              <a:rPr lang="pt-PT" dirty="0"/>
            </a:br>
            <a:r>
              <a:rPr lang="pt-PT" dirty="0"/>
              <a:t>	Disclaimer - Evitem atividades ilegais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>
            <a:noAutofit/>
          </a:bodyPr>
          <a:lstStyle/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Alguns links, sites, software ou outros itens listados podem ou não ser legais, delito, crime no seu país.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Por favor, </a:t>
            </a:r>
            <a:r>
              <a:rPr lang="pt-PT" b="1" i="0" u="none" strike="noStrike" kern="1200" baseline="0" dirty="0">
                <a:solidFill>
                  <a:srgbClr val="404040"/>
                </a:solidFill>
              </a:rPr>
              <a:t>verifique que lhe é permitida</a:t>
            </a:r>
            <a:r>
              <a:rPr lang="pt-PT" b="0" i="0" u="none" strike="noStrike" kern="1200" baseline="0" dirty="0">
                <a:solidFill>
                  <a:srgbClr val="404040"/>
                </a:solidFill>
              </a:rPr>
              <a:t> a consulta dos sites, e o eventual uso do software listado.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Ignorância acerca das leis aplicáveis </a:t>
            </a:r>
            <a:r>
              <a:rPr lang="pt-PT" b="1" i="0" u="none" strike="noStrike" kern="1200" baseline="0" dirty="0">
                <a:solidFill>
                  <a:srgbClr val="404040"/>
                </a:solidFill>
              </a:rPr>
              <a:t>não é desculpa</a:t>
            </a:r>
            <a:r>
              <a:rPr lang="pt-PT" b="0" i="0" u="none" strike="noStrike" kern="1200" baseline="0" dirty="0">
                <a:solidFill>
                  <a:srgbClr val="404040"/>
                </a:solidFill>
              </a:rPr>
              <a:t> para transgressões ou actividades ilegais.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Atividades ilegais podem implicar problemas ou mesmo prisão.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1" i="0" u="none" strike="noStrike" kern="1200" baseline="0" dirty="0">
                <a:solidFill>
                  <a:srgbClr val="404040"/>
                </a:solidFill>
              </a:rPr>
              <a:t>Verifique sempre o que é legal e as leis aplicáveis</a:t>
            </a:r>
            <a:r>
              <a:rPr lang="pt-PT" b="0" i="0" u="none" strike="noStrike" kern="1200" baseline="0" dirty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5</a:t>
            </a:fld>
            <a:endParaRPr lang="pt-P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CE780C-9EA3-E784-24F5-6D969468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7" y="2525187"/>
            <a:ext cx="3055551" cy="3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Leis</a:t>
            </a:r>
            <a:br>
              <a:rPr lang="pt-PT" dirty="0"/>
            </a:br>
            <a:r>
              <a:rPr lang="pt-PT" dirty="0"/>
              <a:t>	Lei Portuguesa e Organizações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dirty="0"/>
          </a:p>
          <a:p>
            <a:r>
              <a:rPr lang="pt-PT" dirty="0"/>
              <a:t>Lei</a:t>
            </a:r>
          </a:p>
          <a:p>
            <a:pPr lvl="1"/>
            <a:r>
              <a:rPr lang="pt-PT" dirty="0"/>
              <a:t>Diário República Eletrónico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ANACOM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Organizações</a:t>
            </a:r>
          </a:p>
          <a:p>
            <a:pPr lvl="1"/>
            <a:r>
              <a:rPr lang="pt-PT" dirty="0"/>
              <a:t>CNCS – Centro Nacional de Cibersegurança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sz="1600" dirty="0"/>
              <a:t>Notificação de Incidentes (</a:t>
            </a:r>
            <a:r>
              <a:rPr lang="pt-PT" sz="1600" dirty="0">
                <a:hlinkClick r:id="rId5"/>
              </a:rPr>
              <a:t>link</a:t>
            </a:r>
            <a:r>
              <a:rPr lang="pt-PT" sz="1600" dirty="0"/>
              <a:t>)</a:t>
            </a:r>
          </a:p>
          <a:p>
            <a:pPr lvl="2"/>
            <a:r>
              <a:rPr lang="pt-PT" sz="1600" dirty="0"/>
              <a:t>CERT.PT (</a:t>
            </a:r>
            <a:r>
              <a:rPr lang="pt-PT" sz="1600" dirty="0">
                <a:hlinkClick r:id="rId6"/>
              </a:rPr>
              <a:t>link</a:t>
            </a:r>
            <a:r>
              <a:rPr lang="pt-PT" sz="1600" dirty="0"/>
              <a:t>)</a:t>
            </a:r>
          </a:p>
          <a:p>
            <a:pPr lvl="1"/>
            <a:r>
              <a:rPr lang="pt-PT" dirty="0"/>
              <a:t>Unidade Nacional de Combate ao Cibercrime e à Criminalidade Tecnológica (UNC3T)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Ministério Público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C9CA992-AF2D-00DC-9636-9EB5A1D49E67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20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241E-7F31-BE38-2420-E970179C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909D6FF-E358-D8DE-A77F-E36A1DBAD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881681"/>
              </p:ext>
            </p:extLst>
          </p:nvPr>
        </p:nvGraphicFramePr>
        <p:xfrm>
          <a:off x="666750" y="1719263"/>
          <a:ext cx="10174288" cy="432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5A78FDA-8C8D-09E5-2C93-66E4E939952F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23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PT" dirty="0"/>
            </a:br>
            <a:r>
              <a:rPr lang="pt-PT" dirty="0"/>
              <a:t>Consciencialização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43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A internet sabe e não esquece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Informação publicada em modo privado pode ser tornada pública por outra pessoa</a:t>
            </a:r>
          </a:p>
          <a:p>
            <a:r>
              <a:rPr lang="pt-PT" dirty="0"/>
              <a:t>Quando a informação é publicada</a:t>
            </a:r>
          </a:p>
          <a:p>
            <a:pPr lvl="1"/>
            <a:r>
              <a:rPr lang="pt-PT" dirty="0"/>
              <a:t>Mostra onde e quando (hábitos e rotinas)</a:t>
            </a:r>
          </a:p>
          <a:p>
            <a:endParaRPr lang="pt-PT" dirty="0"/>
          </a:p>
          <a:p>
            <a:r>
              <a:rPr lang="pt-PT" dirty="0"/>
              <a:t>A internet tem memória</a:t>
            </a:r>
          </a:p>
          <a:p>
            <a:pPr lvl="1"/>
            <a:r>
              <a:rPr lang="pt-PT" dirty="0"/>
              <a:t>Arquivo.pt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Exemplo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Internet Archive - Wayback Machine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Exemplo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9</a:t>
            </a:fld>
            <a:endParaRPr lang="pt-PT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13513-1E4E-4733-A91C-C9CB00322C9A}"/>
              </a:ext>
            </a:extLst>
          </p:cNvPr>
          <p:cNvSpPr/>
          <p:nvPr/>
        </p:nvSpPr>
        <p:spPr>
          <a:xfrm>
            <a:off x="3113348" y="41529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4DECCD3-5B87-974A-ACB4-365DEA6C2B9F}"/>
              </a:ext>
            </a:extLst>
          </p:cNvPr>
          <p:cNvSpPr/>
          <p:nvPr/>
        </p:nvSpPr>
        <p:spPr>
          <a:xfrm>
            <a:off x="3113348" y="48387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15585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10476</TotalTime>
  <Words>2284</Words>
  <Application>Microsoft Office PowerPoint</Application>
  <PresentationFormat>Widescreen</PresentationFormat>
  <Paragraphs>463</Paragraphs>
  <Slides>46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Amasis MT Pro</vt:lpstr>
      <vt:lpstr>Arial</vt:lpstr>
      <vt:lpstr>Calibri</vt:lpstr>
      <vt:lpstr>Trebuchet MS</vt:lpstr>
      <vt:lpstr>Wingdings</vt:lpstr>
      <vt:lpstr>Wingdings 3</vt:lpstr>
      <vt:lpstr>Facet</vt:lpstr>
      <vt:lpstr>OSINT</vt:lpstr>
      <vt:lpstr>$whoami</vt:lpstr>
      <vt:lpstr>Aviso Legal &amp; Leis</vt:lpstr>
      <vt:lpstr>Aviso Legal  Disclaimer – Aborrecido, mas necessário</vt:lpstr>
      <vt:lpstr>Aviso Legal  Disclaimer - Evitem atividades ilegais</vt:lpstr>
      <vt:lpstr>Leis  Lei Portuguesa e Organizações</vt:lpstr>
      <vt:lpstr>Agenda</vt:lpstr>
      <vt:lpstr> Consciencialização</vt:lpstr>
      <vt:lpstr>Consciencialização  A internet sabe e não esquece</vt:lpstr>
      <vt:lpstr>Consciencialização  Perfil</vt:lpstr>
      <vt:lpstr>Consciencialização  Mapas</vt:lpstr>
      <vt:lpstr>Consciencialização  Fotografias</vt:lpstr>
      <vt:lpstr>Consciencialização  Fotografias</vt:lpstr>
      <vt:lpstr>Consciencialização  Quando empresas são atacada</vt:lpstr>
      <vt:lpstr>Consciencialização   Motores de busca para IOT</vt:lpstr>
      <vt:lpstr>Tempo de OSINT</vt:lpstr>
      <vt:lpstr>OSINT – Open-source intelligence  Pegada Digital</vt:lpstr>
      <vt:lpstr>Quem sou eu?  Pesquisar, e voltar a pesquisar</vt:lpstr>
      <vt:lpstr>Motores de Busca  A internet é mais do que o Google</vt:lpstr>
      <vt:lpstr>Quem és tu?  Pesquisar, e voltar a pesquisar</vt:lpstr>
      <vt:lpstr>Portugal – Sol, Mar e Transparência</vt:lpstr>
      <vt:lpstr>Portugal  Membros do Governo/Parlamento</vt:lpstr>
      <vt:lpstr>Portugal  Portal BASE - Contratos Públicos Online</vt:lpstr>
      <vt:lpstr>Portugal   Ministério da Justiça – Publicações</vt:lpstr>
      <vt:lpstr>Portugal   Portal DRE – Diário da República Electrónico</vt:lpstr>
      <vt:lpstr>Portugal  Membros do Governo/Parlamento</vt:lpstr>
      <vt:lpstr>RGPD andas perdido?</vt:lpstr>
      <vt:lpstr>Portugal  </vt:lpstr>
      <vt:lpstr>Portugal  Ensino</vt:lpstr>
      <vt:lpstr>Portugal  Curriculum Vitae e Recibos de Vencimento</vt:lpstr>
      <vt:lpstr>Portugal  Cadernos eleitorais e Listas de alunos</vt:lpstr>
      <vt:lpstr>Portugal  Ordens Profissionais</vt:lpstr>
      <vt:lpstr>Portugal  Listas públicas</vt:lpstr>
      <vt:lpstr>Automóvel</vt:lpstr>
      <vt:lpstr>Portugal  Automóvel</vt:lpstr>
      <vt:lpstr>Portugal  Automóvel</vt:lpstr>
      <vt:lpstr>Portugal  Automóvel</vt:lpstr>
      <vt:lpstr>Histórias verídicas</vt:lpstr>
      <vt:lpstr>Histórias verídicas  Portugal</vt:lpstr>
      <vt:lpstr>Histórias verídicas  O caso do rapper Pop Smoke</vt:lpstr>
      <vt:lpstr>Histórias verídicas  Mensagem da Ella do futuro</vt:lpstr>
      <vt:lpstr>Antes de começar a pesquisar</vt:lpstr>
      <vt:lpstr>OSINT Notes  As minhas notas e alguns links</vt:lpstr>
      <vt:lpstr>OSINT  Capture The Flag &amp; Desafios</vt:lpstr>
      <vt:lpstr>OSINT  Ferramentas e mais ferramentas</vt:lpstr>
      <vt:lpstr>OBRIGADO  Q&amp;A</vt:lpstr>
    </vt:vector>
  </TitlesOfParts>
  <Company/>
  <LinksUpToDate>false</LinksUpToDate>
  <SharedDoc>false</SharedDoc>
  <HyperlinkBase>https://github.com/pedroaovieira/osint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OSINT. Beware. Your data is out there.</dc:title>
  <dc:subject>OSINT</dc:subject>
  <dc:creator>Don't OSINT Me !!</dc:creator>
  <cp:keywords>OSINT. Portugal</cp:keywords>
  <cp:lastModifiedBy>Pedro Vieira</cp:lastModifiedBy>
  <cp:revision>892</cp:revision>
  <cp:lastPrinted>2024-05-20T11:02:27Z</cp:lastPrinted>
  <dcterms:created xsi:type="dcterms:W3CDTF">1976-04-22T11:00:59Z</dcterms:created>
  <dcterms:modified xsi:type="dcterms:W3CDTF">2024-05-21T21:18:58Z</dcterms:modified>
</cp:coreProperties>
</file>