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04" r:id="rId4"/>
    <p:sldId id="343" r:id="rId5"/>
    <p:sldId id="344" r:id="rId6"/>
    <p:sldId id="353" r:id="rId7"/>
    <p:sldId id="356" r:id="rId8"/>
    <p:sldId id="357" r:id="rId9"/>
    <p:sldId id="313" r:id="rId10"/>
    <p:sldId id="358" r:id="rId11"/>
    <p:sldId id="359" r:id="rId12"/>
    <p:sldId id="360" r:id="rId13"/>
    <p:sldId id="362" r:id="rId14"/>
    <p:sldId id="316" r:id="rId15"/>
    <p:sldId id="350" r:id="rId16"/>
    <p:sldId id="366" r:id="rId17"/>
    <p:sldId id="361" r:id="rId18"/>
    <p:sldId id="363" r:id="rId19"/>
    <p:sldId id="364" r:id="rId20"/>
    <p:sldId id="3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ston\Desktop\New%20Text%20Documen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ston\Desktop\New%20Text%20Documen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ston\Desktop\New%20Text%20Document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ston\Downloads\Source%20Assignment%20(2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Category</a:t>
            </a:r>
            <a:r>
              <a:rPr lang="en-US" baseline="0"/>
              <a:t> of Call by Neighborhood Income Level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'New Text Document'!$C$1</c:f>
              <c:strCache>
                <c:ptCount val="1"/>
                <c:pt idx="0">
                  <c:v>Count - Low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'New Text Document'!$B$2:$B$17</c:f>
              <c:strCache>
                <c:ptCount val="16"/>
                <c:pt idx="0">
                  <c:v>Animals / Pets</c:v>
                </c:pt>
                <c:pt idx="1">
                  <c:v>Capital Projects</c:v>
                </c:pt>
                <c:pt idx="2">
                  <c:v>City Facilities</c:v>
                </c:pt>
                <c:pt idx="3">
                  <c:v>Data Not Available</c:v>
                </c:pt>
                <c:pt idx="4">
                  <c:v>Government</c:v>
                </c:pt>
                <c:pt idx="5">
                  <c:v>Lights / Signals</c:v>
                </c:pt>
                <c:pt idx="6">
                  <c:v>Mowing / Weeds</c:v>
                </c:pt>
                <c:pt idx="7">
                  <c:v>Parks &amp; Recreation</c:v>
                </c:pt>
                <c:pt idx="8">
                  <c:v>Property / Buildings / Construction</c:v>
                </c:pt>
                <c:pt idx="9">
                  <c:v>Public Health</c:v>
                </c:pt>
                <c:pt idx="10">
                  <c:v>Public Safety</c:v>
                </c:pt>
                <c:pt idx="11">
                  <c:v>Sidewalks / Curbs / Ditch</c:v>
                </c:pt>
                <c:pt idx="12">
                  <c:v>Signs</c:v>
                </c:pt>
                <c:pt idx="13">
                  <c:v>Storm Water / Sewer</c:v>
                </c:pt>
                <c:pt idx="14">
                  <c:v>Streets / Roadways / Alleys</c:v>
                </c:pt>
                <c:pt idx="15">
                  <c:v>Trash / Recycling</c:v>
                </c:pt>
              </c:strCache>
            </c:strRef>
          </c:cat>
          <c:val>
            <c:numRef>
              <c:f>'New Text Document'!$C$2:$C$17</c:f>
              <c:numCache>
                <c:formatCode>General</c:formatCode>
                <c:ptCount val="16"/>
                <c:pt idx="0">
                  <c:v>876</c:v>
                </c:pt>
                <c:pt idx="1">
                  <c:v>41</c:v>
                </c:pt>
                <c:pt idx="2">
                  <c:v>2</c:v>
                </c:pt>
                <c:pt idx="3">
                  <c:v>5</c:v>
                </c:pt>
                <c:pt idx="4">
                  <c:v>28</c:v>
                </c:pt>
                <c:pt idx="5">
                  <c:v>229</c:v>
                </c:pt>
                <c:pt idx="6">
                  <c:v>288</c:v>
                </c:pt>
                <c:pt idx="7">
                  <c:v>61</c:v>
                </c:pt>
                <c:pt idx="8">
                  <c:v>958</c:v>
                </c:pt>
                <c:pt idx="9">
                  <c:v>231</c:v>
                </c:pt>
                <c:pt idx="10">
                  <c:v>40</c:v>
                </c:pt>
                <c:pt idx="11">
                  <c:v>47</c:v>
                </c:pt>
                <c:pt idx="12">
                  <c:v>150</c:v>
                </c:pt>
                <c:pt idx="13">
                  <c:v>253</c:v>
                </c:pt>
                <c:pt idx="14">
                  <c:v>755</c:v>
                </c:pt>
                <c:pt idx="15">
                  <c:v>2211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DA-41A3-B7BB-F55347FA65D9}"/>
            </c:ext>
          </c:extLst>
        </c:ser>
        <c:ser>
          <c:idx val="1"/>
          <c:order val="1"/>
          <c:tx>
            <c:strRef>
              <c:f>'New Text Document'!$D$1</c:f>
              <c:strCache>
                <c:ptCount val="1"/>
                <c:pt idx="0">
                  <c:v>Count - Moderate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'New Text Document'!$B$2:$B$17</c:f>
              <c:strCache>
                <c:ptCount val="16"/>
                <c:pt idx="0">
                  <c:v>Animals / Pets</c:v>
                </c:pt>
                <c:pt idx="1">
                  <c:v>Capital Projects</c:v>
                </c:pt>
                <c:pt idx="2">
                  <c:v>City Facilities</c:v>
                </c:pt>
                <c:pt idx="3">
                  <c:v>Data Not Available</c:v>
                </c:pt>
                <c:pt idx="4">
                  <c:v>Government</c:v>
                </c:pt>
                <c:pt idx="5">
                  <c:v>Lights / Signals</c:v>
                </c:pt>
                <c:pt idx="6">
                  <c:v>Mowing / Weeds</c:v>
                </c:pt>
                <c:pt idx="7">
                  <c:v>Parks &amp; Recreation</c:v>
                </c:pt>
                <c:pt idx="8">
                  <c:v>Property / Buildings / Construction</c:v>
                </c:pt>
                <c:pt idx="9">
                  <c:v>Public Health</c:v>
                </c:pt>
                <c:pt idx="10">
                  <c:v>Public Safety</c:v>
                </c:pt>
                <c:pt idx="11">
                  <c:v>Sidewalks / Curbs / Ditch</c:v>
                </c:pt>
                <c:pt idx="12">
                  <c:v>Signs</c:v>
                </c:pt>
                <c:pt idx="13">
                  <c:v>Storm Water / Sewer</c:v>
                </c:pt>
                <c:pt idx="14">
                  <c:v>Streets / Roadways / Alleys</c:v>
                </c:pt>
                <c:pt idx="15">
                  <c:v>Trash / Recycling</c:v>
                </c:pt>
              </c:strCache>
            </c:strRef>
          </c:cat>
          <c:val>
            <c:numRef>
              <c:f>'New Text Document'!$D$2:$D$17</c:f>
              <c:numCache>
                <c:formatCode>General</c:formatCode>
                <c:ptCount val="16"/>
                <c:pt idx="0">
                  <c:v>3430</c:v>
                </c:pt>
                <c:pt idx="1">
                  <c:v>300</c:v>
                </c:pt>
                <c:pt idx="2">
                  <c:v>20</c:v>
                </c:pt>
                <c:pt idx="3">
                  <c:v>14</c:v>
                </c:pt>
                <c:pt idx="4">
                  <c:v>299</c:v>
                </c:pt>
                <c:pt idx="5">
                  <c:v>1634</c:v>
                </c:pt>
                <c:pt idx="6">
                  <c:v>1184</c:v>
                </c:pt>
                <c:pt idx="7">
                  <c:v>327</c:v>
                </c:pt>
                <c:pt idx="8">
                  <c:v>5487</c:v>
                </c:pt>
                <c:pt idx="9">
                  <c:v>1060</c:v>
                </c:pt>
                <c:pt idx="10">
                  <c:v>160</c:v>
                </c:pt>
                <c:pt idx="11">
                  <c:v>456</c:v>
                </c:pt>
                <c:pt idx="12">
                  <c:v>907</c:v>
                </c:pt>
                <c:pt idx="13">
                  <c:v>1509</c:v>
                </c:pt>
                <c:pt idx="14">
                  <c:v>6428</c:v>
                </c:pt>
                <c:pt idx="15">
                  <c:v>11565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DA-41A3-B7BB-F55347FA65D9}"/>
            </c:ext>
          </c:extLst>
        </c:ser>
        <c:ser>
          <c:idx val="2"/>
          <c:order val="2"/>
          <c:tx>
            <c:strRef>
              <c:f>'New Text Document'!$E$1</c:f>
              <c:strCache>
                <c:ptCount val="1"/>
                <c:pt idx="0">
                  <c:v>Count - 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'New Text Document'!$B$2:$B$17</c:f>
              <c:strCache>
                <c:ptCount val="16"/>
                <c:pt idx="0">
                  <c:v>Animals / Pets</c:v>
                </c:pt>
                <c:pt idx="1">
                  <c:v>Capital Projects</c:v>
                </c:pt>
                <c:pt idx="2">
                  <c:v>City Facilities</c:v>
                </c:pt>
                <c:pt idx="3">
                  <c:v>Data Not Available</c:v>
                </c:pt>
                <c:pt idx="4">
                  <c:v>Government</c:v>
                </c:pt>
                <c:pt idx="5">
                  <c:v>Lights / Signals</c:v>
                </c:pt>
                <c:pt idx="6">
                  <c:v>Mowing / Weeds</c:v>
                </c:pt>
                <c:pt idx="7">
                  <c:v>Parks &amp; Recreation</c:v>
                </c:pt>
                <c:pt idx="8">
                  <c:v>Property / Buildings / Construction</c:v>
                </c:pt>
                <c:pt idx="9">
                  <c:v>Public Health</c:v>
                </c:pt>
                <c:pt idx="10">
                  <c:v>Public Safety</c:v>
                </c:pt>
                <c:pt idx="11">
                  <c:v>Sidewalks / Curbs / Ditch</c:v>
                </c:pt>
                <c:pt idx="12">
                  <c:v>Signs</c:v>
                </c:pt>
                <c:pt idx="13">
                  <c:v>Storm Water / Sewer</c:v>
                </c:pt>
                <c:pt idx="14">
                  <c:v>Streets / Roadways / Alleys</c:v>
                </c:pt>
                <c:pt idx="15">
                  <c:v>Trash / Recycling</c:v>
                </c:pt>
              </c:strCache>
            </c:strRef>
          </c:cat>
          <c:val>
            <c:numRef>
              <c:f>'New Text Document'!$E$2:$E$17</c:f>
              <c:numCache>
                <c:formatCode>General</c:formatCode>
                <c:ptCount val="16"/>
                <c:pt idx="0">
                  <c:v>672</c:v>
                </c:pt>
                <c:pt idx="1">
                  <c:v>125</c:v>
                </c:pt>
                <c:pt idx="2">
                  <c:v>4</c:v>
                </c:pt>
                <c:pt idx="3">
                  <c:v>3</c:v>
                </c:pt>
                <c:pt idx="4">
                  <c:v>72</c:v>
                </c:pt>
                <c:pt idx="5">
                  <c:v>801</c:v>
                </c:pt>
                <c:pt idx="6">
                  <c:v>246</c:v>
                </c:pt>
                <c:pt idx="7">
                  <c:v>79</c:v>
                </c:pt>
                <c:pt idx="8">
                  <c:v>815</c:v>
                </c:pt>
                <c:pt idx="9">
                  <c:v>141</c:v>
                </c:pt>
                <c:pt idx="10">
                  <c:v>12</c:v>
                </c:pt>
                <c:pt idx="11">
                  <c:v>272</c:v>
                </c:pt>
                <c:pt idx="12">
                  <c:v>374</c:v>
                </c:pt>
                <c:pt idx="13">
                  <c:v>471</c:v>
                </c:pt>
                <c:pt idx="14">
                  <c:v>2967</c:v>
                </c:pt>
                <c:pt idx="15">
                  <c:v>4400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DA-41A3-B7BB-F55347FA65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60891896"/>
        <c:axId val="760897144"/>
      </c:barChart>
      <c:catAx>
        <c:axId val="760891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897144"/>
        <c:crosses val="autoZero"/>
        <c:auto val="1"/>
        <c:lblAlgn val="ctr"/>
        <c:lblOffset val="100"/>
        <c:noMultiLvlLbl val="0"/>
      </c:catAx>
      <c:valAx>
        <c:axId val="760897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891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Time by Category (Values log 10)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'New Text Document'!$F$1</c:f>
              <c:strCache>
                <c:ptCount val="1"/>
                <c:pt idx="0">
                  <c:v>Total Time -Low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'New Text Document'!$B$2:$B$17</c:f>
              <c:strCache>
                <c:ptCount val="16"/>
                <c:pt idx="0">
                  <c:v>Animals / Pets</c:v>
                </c:pt>
                <c:pt idx="1">
                  <c:v>Capital Projects</c:v>
                </c:pt>
                <c:pt idx="2">
                  <c:v>City Facilities</c:v>
                </c:pt>
                <c:pt idx="3">
                  <c:v>Data Not Available</c:v>
                </c:pt>
                <c:pt idx="4">
                  <c:v>Government</c:v>
                </c:pt>
                <c:pt idx="5">
                  <c:v>Lights / Signals</c:v>
                </c:pt>
                <c:pt idx="6">
                  <c:v>Mowing / Weeds</c:v>
                </c:pt>
                <c:pt idx="7">
                  <c:v>Parks &amp; Recreation</c:v>
                </c:pt>
                <c:pt idx="8">
                  <c:v>Property / Buildings / Construction</c:v>
                </c:pt>
                <c:pt idx="9">
                  <c:v>Public Health</c:v>
                </c:pt>
                <c:pt idx="10">
                  <c:v>Public Safety</c:v>
                </c:pt>
                <c:pt idx="11">
                  <c:v>Sidewalks / Curbs / Ditch</c:v>
                </c:pt>
                <c:pt idx="12">
                  <c:v>Signs</c:v>
                </c:pt>
                <c:pt idx="13">
                  <c:v>Storm Water / Sewer</c:v>
                </c:pt>
                <c:pt idx="14">
                  <c:v>Streets / Roadways / Alleys</c:v>
                </c:pt>
                <c:pt idx="15">
                  <c:v>Trash / Recycling</c:v>
                </c:pt>
              </c:strCache>
            </c:strRef>
          </c:cat>
          <c:val>
            <c:numRef>
              <c:f>'New Text Document'!$F$2:$F$17</c:f>
              <c:numCache>
                <c:formatCode>General</c:formatCode>
                <c:ptCount val="16"/>
                <c:pt idx="0">
                  <c:v>11856</c:v>
                </c:pt>
                <c:pt idx="1">
                  <c:v>1703</c:v>
                </c:pt>
                <c:pt idx="2">
                  <c:v>203</c:v>
                </c:pt>
                <c:pt idx="3">
                  <c:v>400</c:v>
                </c:pt>
                <c:pt idx="4">
                  <c:v>517</c:v>
                </c:pt>
                <c:pt idx="5">
                  <c:v>1394</c:v>
                </c:pt>
                <c:pt idx="6">
                  <c:v>24128</c:v>
                </c:pt>
                <c:pt idx="7">
                  <c:v>1539</c:v>
                </c:pt>
                <c:pt idx="8">
                  <c:v>62313</c:v>
                </c:pt>
                <c:pt idx="9">
                  <c:v>4109</c:v>
                </c:pt>
                <c:pt idx="10">
                  <c:v>1149</c:v>
                </c:pt>
                <c:pt idx="11">
                  <c:v>924</c:v>
                </c:pt>
                <c:pt idx="12">
                  <c:v>1440</c:v>
                </c:pt>
                <c:pt idx="13">
                  <c:v>7278</c:v>
                </c:pt>
                <c:pt idx="14">
                  <c:v>17085</c:v>
                </c:pt>
                <c:pt idx="15">
                  <c:v>56216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A6-4265-88D0-43B224A4AC0C}"/>
            </c:ext>
          </c:extLst>
        </c:ser>
        <c:ser>
          <c:idx val="1"/>
          <c:order val="1"/>
          <c:tx>
            <c:strRef>
              <c:f>'New Text Document'!$G$1</c:f>
              <c:strCache>
                <c:ptCount val="1"/>
                <c:pt idx="0">
                  <c:v>Total Time -Moderate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'New Text Document'!$B$2:$B$17</c:f>
              <c:strCache>
                <c:ptCount val="16"/>
                <c:pt idx="0">
                  <c:v>Animals / Pets</c:v>
                </c:pt>
                <c:pt idx="1">
                  <c:v>Capital Projects</c:v>
                </c:pt>
                <c:pt idx="2">
                  <c:v>City Facilities</c:v>
                </c:pt>
                <c:pt idx="3">
                  <c:v>Data Not Available</c:v>
                </c:pt>
                <c:pt idx="4">
                  <c:v>Government</c:v>
                </c:pt>
                <c:pt idx="5">
                  <c:v>Lights / Signals</c:v>
                </c:pt>
                <c:pt idx="6">
                  <c:v>Mowing / Weeds</c:v>
                </c:pt>
                <c:pt idx="7">
                  <c:v>Parks &amp; Recreation</c:v>
                </c:pt>
                <c:pt idx="8">
                  <c:v>Property / Buildings / Construction</c:v>
                </c:pt>
                <c:pt idx="9">
                  <c:v>Public Health</c:v>
                </c:pt>
                <c:pt idx="10">
                  <c:v>Public Safety</c:v>
                </c:pt>
                <c:pt idx="11">
                  <c:v>Sidewalks / Curbs / Ditch</c:v>
                </c:pt>
                <c:pt idx="12">
                  <c:v>Signs</c:v>
                </c:pt>
                <c:pt idx="13">
                  <c:v>Storm Water / Sewer</c:v>
                </c:pt>
                <c:pt idx="14">
                  <c:v>Streets / Roadways / Alleys</c:v>
                </c:pt>
                <c:pt idx="15">
                  <c:v>Trash / Recycling</c:v>
                </c:pt>
              </c:strCache>
            </c:strRef>
          </c:cat>
          <c:val>
            <c:numRef>
              <c:f>'New Text Document'!$G$2:$G$17</c:f>
              <c:numCache>
                <c:formatCode>General</c:formatCode>
                <c:ptCount val="16"/>
                <c:pt idx="0">
                  <c:v>34004</c:v>
                </c:pt>
                <c:pt idx="1">
                  <c:v>11998</c:v>
                </c:pt>
                <c:pt idx="2">
                  <c:v>1413</c:v>
                </c:pt>
                <c:pt idx="3">
                  <c:v>606</c:v>
                </c:pt>
                <c:pt idx="4">
                  <c:v>3543</c:v>
                </c:pt>
                <c:pt idx="5">
                  <c:v>13305</c:v>
                </c:pt>
                <c:pt idx="6">
                  <c:v>93181</c:v>
                </c:pt>
                <c:pt idx="7">
                  <c:v>8583</c:v>
                </c:pt>
                <c:pt idx="8">
                  <c:v>360537</c:v>
                </c:pt>
                <c:pt idx="9">
                  <c:v>17524</c:v>
                </c:pt>
                <c:pt idx="10">
                  <c:v>4337</c:v>
                </c:pt>
                <c:pt idx="11">
                  <c:v>6859</c:v>
                </c:pt>
                <c:pt idx="12">
                  <c:v>18387</c:v>
                </c:pt>
                <c:pt idx="13">
                  <c:v>41734</c:v>
                </c:pt>
                <c:pt idx="14">
                  <c:v>172339</c:v>
                </c:pt>
                <c:pt idx="15">
                  <c:v>236724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A6-4265-88D0-43B224A4AC0C}"/>
            </c:ext>
          </c:extLst>
        </c:ser>
        <c:ser>
          <c:idx val="2"/>
          <c:order val="2"/>
          <c:tx>
            <c:strRef>
              <c:f>'New Text Document'!$H$1</c:f>
              <c:strCache>
                <c:ptCount val="1"/>
                <c:pt idx="0">
                  <c:v>Total Time -High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'New Text Document'!$B$2:$B$17</c:f>
              <c:strCache>
                <c:ptCount val="16"/>
                <c:pt idx="0">
                  <c:v>Animals / Pets</c:v>
                </c:pt>
                <c:pt idx="1">
                  <c:v>Capital Projects</c:v>
                </c:pt>
                <c:pt idx="2">
                  <c:v>City Facilities</c:v>
                </c:pt>
                <c:pt idx="3">
                  <c:v>Data Not Available</c:v>
                </c:pt>
                <c:pt idx="4">
                  <c:v>Government</c:v>
                </c:pt>
                <c:pt idx="5">
                  <c:v>Lights / Signals</c:v>
                </c:pt>
                <c:pt idx="6">
                  <c:v>Mowing / Weeds</c:v>
                </c:pt>
                <c:pt idx="7">
                  <c:v>Parks &amp; Recreation</c:v>
                </c:pt>
                <c:pt idx="8">
                  <c:v>Property / Buildings / Construction</c:v>
                </c:pt>
                <c:pt idx="9">
                  <c:v>Public Health</c:v>
                </c:pt>
                <c:pt idx="10">
                  <c:v>Public Safety</c:v>
                </c:pt>
                <c:pt idx="11">
                  <c:v>Sidewalks / Curbs / Ditch</c:v>
                </c:pt>
                <c:pt idx="12">
                  <c:v>Signs</c:v>
                </c:pt>
                <c:pt idx="13">
                  <c:v>Storm Water / Sewer</c:v>
                </c:pt>
                <c:pt idx="14">
                  <c:v>Streets / Roadways / Alleys</c:v>
                </c:pt>
                <c:pt idx="15">
                  <c:v>Trash / Recycling</c:v>
                </c:pt>
              </c:strCache>
            </c:strRef>
          </c:cat>
          <c:val>
            <c:numRef>
              <c:f>'New Text Document'!$H$2:$H$17</c:f>
              <c:numCache>
                <c:formatCode>General</c:formatCode>
                <c:ptCount val="16"/>
                <c:pt idx="0">
                  <c:v>5032</c:v>
                </c:pt>
                <c:pt idx="1">
                  <c:v>5227</c:v>
                </c:pt>
                <c:pt idx="2">
                  <c:v>15</c:v>
                </c:pt>
                <c:pt idx="3">
                  <c:v>2</c:v>
                </c:pt>
                <c:pt idx="4">
                  <c:v>566</c:v>
                </c:pt>
                <c:pt idx="5">
                  <c:v>5080</c:v>
                </c:pt>
                <c:pt idx="6">
                  <c:v>18966</c:v>
                </c:pt>
                <c:pt idx="7">
                  <c:v>1870</c:v>
                </c:pt>
                <c:pt idx="8">
                  <c:v>48203</c:v>
                </c:pt>
                <c:pt idx="9">
                  <c:v>1391</c:v>
                </c:pt>
                <c:pt idx="10">
                  <c:v>544</c:v>
                </c:pt>
                <c:pt idx="11">
                  <c:v>3675</c:v>
                </c:pt>
                <c:pt idx="12">
                  <c:v>6714</c:v>
                </c:pt>
                <c:pt idx="13">
                  <c:v>14208</c:v>
                </c:pt>
                <c:pt idx="14">
                  <c:v>76732</c:v>
                </c:pt>
                <c:pt idx="15">
                  <c:v>40125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A6-4265-88D0-43B224A4AC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738106984"/>
        <c:axId val="738109608"/>
      </c:barChart>
      <c:catAx>
        <c:axId val="738106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09608"/>
        <c:crosses val="autoZero"/>
        <c:auto val="1"/>
        <c:lblAlgn val="ctr"/>
        <c:lblOffset val="100"/>
        <c:noMultiLvlLbl val="0"/>
      </c:catAx>
      <c:valAx>
        <c:axId val="73810960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06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Time to Service Completion by Income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'New Text Document'!$I$1</c:f>
              <c:strCache>
                <c:ptCount val="1"/>
                <c:pt idx="0">
                  <c:v>Avg Time Low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'New Text Document'!$B$2:$B$17</c:f>
              <c:strCache>
                <c:ptCount val="16"/>
                <c:pt idx="0">
                  <c:v>Animals / Pets</c:v>
                </c:pt>
                <c:pt idx="1">
                  <c:v>Capital Projects</c:v>
                </c:pt>
                <c:pt idx="2">
                  <c:v>City Facilities</c:v>
                </c:pt>
                <c:pt idx="3">
                  <c:v>Data Not Available</c:v>
                </c:pt>
                <c:pt idx="4">
                  <c:v>Government</c:v>
                </c:pt>
                <c:pt idx="5">
                  <c:v>Lights / Signals</c:v>
                </c:pt>
                <c:pt idx="6">
                  <c:v>Mowing / Weeds</c:v>
                </c:pt>
                <c:pt idx="7">
                  <c:v>Parks &amp; Recreation</c:v>
                </c:pt>
                <c:pt idx="8">
                  <c:v>Property / Buildings / Construction</c:v>
                </c:pt>
                <c:pt idx="9">
                  <c:v>Public Health</c:v>
                </c:pt>
                <c:pt idx="10">
                  <c:v>Public Safety</c:v>
                </c:pt>
                <c:pt idx="11">
                  <c:v>Sidewalks / Curbs / Ditch</c:v>
                </c:pt>
                <c:pt idx="12">
                  <c:v>Signs</c:v>
                </c:pt>
                <c:pt idx="13">
                  <c:v>Storm Water / Sewer</c:v>
                </c:pt>
                <c:pt idx="14">
                  <c:v>Streets / Roadways / Alleys</c:v>
                </c:pt>
                <c:pt idx="15">
                  <c:v>Trash / Recycling</c:v>
                </c:pt>
              </c:strCache>
            </c:strRef>
          </c:cat>
          <c:val>
            <c:numRef>
              <c:f>'New Text Document'!$I$2:$I$17</c:f>
              <c:numCache>
                <c:formatCode>General</c:formatCode>
                <c:ptCount val="16"/>
                <c:pt idx="0">
                  <c:v>13.534246575342401</c:v>
                </c:pt>
                <c:pt idx="1">
                  <c:v>41.536585365853597</c:v>
                </c:pt>
                <c:pt idx="2">
                  <c:v>101.5</c:v>
                </c:pt>
                <c:pt idx="3">
                  <c:v>80</c:v>
                </c:pt>
                <c:pt idx="4">
                  <c:v>18.464285714285701</c:v>
                </c:pt>
                <c:pt idx="5">
                  <c:v>6.08733624454148</c:v>
                </c:pt>
                <c:pt idx="6">
                  <c:v>83.7777777777777</c:v>
                </c:pt>
                <c:pt idx="7">
                  <c:v>25.229508196721302</c:v>
                </c:pt>
                <c:pt idx="8">
                  <c:v>65.044885177452997</c:v>
                </c:pt>
                <c:pt idx="9">
                  <c:v>17.7878787878787</c:v>
                </c:pt>
                <c:pt idx="10">
                  <c:v>28.725000000000001</c:v>
                </c:pt>
                <c:pt idx="11">
                  <c:v>19.659574468085101</c:v>
                </c:pt>
                <c:pt idx="12">
                  <c:v>9.6</c:v>
                </c:pt>
                <c:pt idx="13">
                  <c:v>28.7667984189723</c:v>
                </c:pt>
                <c:pt idx="14">
                  <c:v>22.6291390728476</c:v>
                </c:pt>
                <c:pt idx="15">
                  <c:v>25.425599276345501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B4-47F0-A322-3BA7C55BFF66}"/>
            </c:ext>
          </c:extLst>
        </c:ser>
        <c:ser>
          <c:idx val="1"/>
          <c:order val="1"/>
          <c:tx>
            <c:strRef>
              <c:f>'New Text Document'!$J$1</c:f>
              <c:strCache>
                <c:ptCount val="1"/>
                <c:pt idx="0">
                  <c:v>Avg Time Moderate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'New Text Document'!$B$2:$B$17</c:f>
              <c:strCache>
                <c:ptCount val="16"/>
                <c:pt idx="0">
                  <c:v>Animals / Pets</c:v>
                </c:pt>
                <c:pt idx="1">
                  <c:v>Capital Projects</c:v>
                </c:pt>
                <c:pt idx="2">
                  <c:v>City Facilities</c:v>
                </c:pt>
                <c:pt idx="3">
                  <c:v>Data Not Available</c:v>
                </c:pt>
                <c:pt idx="4">
                  <c:v>Government</c:v>
                </c:pt>
                <c:pt idx="5">
                  <c:v>Lights / Signals</c:v>
                </c:pt>
                <c:pt idx="6">
                  <c:v>Mowing / Weeds</c:v>
                </c:pt>
                <c:pt idx="7">
                  <c:v>Parks &amp; Recreation</c:v>
                </c:pt>
                <c:pt idx="8">
                  <c:v>Property / Buildings / Construction</c:v>
                </c:pt>
                <c:pt idx="9">
                  <c:v>Public Health</c:v>
                </c:pt>
                <c:pt idx="10">
                  <c:v>Public Safety</c:v>
                </c:pt>
                <c:pt idx="11">
                  <c:v>Sidewalks / Curbs / Ditch</c:v>
                </c:pt>
                <c:pt idx="12">
                  <c:v>Signs</c:v>
                </c:pt>
                <c:pt idx="13">
                  <c:v>Storm Water / Sewer</c:v>
                </c:pt>
                <c:pt idx="14">
                  <c:v>Streets / Roadways / Alleys</c:v>
                </c:pt>
                <c:pt idx="15">
                  <c:v>Trash / Recycling</c:v>
                </c:pt>
              </c:strCache>
            </c:strRef>
          </c:cat>
          <c:val>
            <c:numRef>
              <c:f>'New Text Document'!$J$2:$J$17</c:f>
              <c:numCache>
                <c:formatCode>General</c:formatCode>
                <c:ptCount val="16"/>
                <c:pt idx="0">
                  <c:v>9.9137026239066994</c:v>
                </c:pt>
                <c:pt idx="1">
                  <c:v>39.993333333333297</c:v>
                </c:pt>
                <c:pt idx="2">
                  <c:v>70.650000000000006</c:v>
                </c:pt>
                <c:pt idx="3">
                  <c:v>43.285714285714199</c:v>
                </c:pt>
                <c:pt idx="4">
                  <c:v>11.8494983277591</c:v>
                </c:pt>
                <c:pt idx="5">
                  <c:v>8.1425948592411199</c:v>
                </c:pt>
                <c:pt idx="6">
                  <c:v>78.700168918918905</c:v>
                </c:pt>
                <c:pt idx="7">
                  <c:v>26.2477064220183</c:v>
                </c:pt>
                <c:pt idx="8">
                  <c:v>65.707490431929997</c:v>
                </c:pt>
                <c:pt idx="9">
                  <c:v>16.5320754716981</c:v>
                </c:pt>
                <c:pt idx="10">
                  <c:v>27.106249999999999</c:v>
                </c:pt>
                <c:pt idx="11">
                  <c:v>15.0416666666666</c:v>
                </c:pt>
                <c:pt idx="12">
                  <c:v>20.272326350606299</c:v>
                </c:pt>
                <c:pt idx="13">
                  <c:v>27.656726308813699</c:v>
                </c:pt>
                <c:pt idx="14">
                  <c:v>26.8106720597386</c:v>
                </c:pt>
                <c:pt idx="15">
                  <c:v>20.469001297016799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B4-47F0-A322-3BA7C55BFF66}"/>
            </c:ext>
          </c:extLst>
        </c:ser>
        <c:ser>
          <c:idx val="2"/>
          <c:order val="2"/>
          <c:tx>
            <c:strRef>
              <c:f>'New Text Document'!$K$1</c:f>
              <c:strCache>
                <c:ptCount val="1"/>
                <c:pt idx="0">
                  <c:v>Avg Time 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'New Text Document'!$B$2:$B$17</c:f>
              <c:strCache>
                <c:ptCount val="16"/>
                <c:pt idx="0">
                  <c:v>Animals / Pets</c:v>
                </c:pt>
                <c:pt idx="1">
                  <c:v>Capital Projects</c:v>
                </c:pt>
                <c:pt idx="2">
                  <c:v>City Facilities</c:v>
                </c:pt>
                <c:pt idx="3">
                  <c:v>Data Not Available</c:v>
                </c:pt>
                <c:pt idx="4">
                  <c:v>Government</c:v>
                </c:pt>
                <c:pt idx="5">
                  <c:v>Lights / Signals</c:v>
                </c:pt>
                <c:pt idx="6">
                  <c:v>Mowing / Weeds</c:v>
                </c:pt>
                <c:pt idx="7">
                  <c:v>Parks &amp; Recreation</c:v>
                </c:pt>
                <c:pt idx="8">
                  <c:v>Property / Buildings / Construction</c:v>
                </c:pt>
                <c:pt idx="9">
                  <c:v>Public Health</c:v>
                </c:pt>
                <c:pt idx="10">
                  <c:v>Public Safety</c:v>
                </c:pt>
                <c:pt idx="11">
                  <c:v>Sidewalks / Curbs / Ditch</c:v>
                </c:pt>
                <c:pt idx="12">
                  <c:v>Signs</c:v>
                </c:pt>
                <c:pt idx="13">
                  <c:v>Storm Water / Sewer</c:v>
                </c:pt>
                <c:pt idx="14">
                  <c:v>Streets / Roadways / Alleys</c:v>
                </c:pt>
                <c:pt idx="15">
                  <c:v>Trash / Recycling</c:v>
                </c:pt>
              </c:strCache>
            </c:strRef>
          </c:cat>
          <c:val>
            <c:numRef>
              <c:f>'New Text Document'!$K$2:$K$17</c:f>
              <c:numCache>
                <c:formatCode>General</c:formatCode>
                <c:ptCount val="16"/>
                <c:pt idx="0">
                  <c:v>7.4880952380952301</c:v>
                </c:pt>
                <c:pt idx="1">
                  <c:v>41.816000000000003</c:v>
                </c:pt>
                <c:pt idx="2">
                  <c:v>3.75</c:v>
                </c:pt>
                <c:pt idx="3">
                  <c:v>0.66666666666666596</c:v>
                </c:pt>
                <c:pt idx="4">
                  <c:v>7.8611111111111098</c:v>
                </c:pt>
                <c:pt idx="5">
                  <c:v>6.3420724094881402</c:v>
                </c:pt>
                <c:pt idx="6">
                  <c:v>77.097560975609696</c:v>
                </c:pt>
                <c:pt idx="7">
                  <c:v>23.670886075949301</c:v>
                </c:pt>
                <c:pt idx="8">
                  <c:v>59.144785276073598</c:v>
                </c:pt>
                <c:pt idx="9">
                  <c:v>9.8652482269503494</c:v>
                </c:pt>
                <c:pt idx="10">
                  <c:v>45.3333333333333</c:v>
                </c:pt>
                <c:pt idx="11">
                  <c:v>13.511029411764699</c:v>
                </c:pt>
                <c:pt idx="12">
                  <c:v>17.951871657754001</c:v>
                </c:pt>
                <c:pt idx="13">
                  <c:v>30.165605095541402</c:v>
                </c:pt>
                <c:pt idx="14">
                  <c:v>25.8618132794068</c:v>
                </c:pt>
                <c:pt idx="15">
                  <c:v>9.1193181818181799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B4-47F0-A322-3BA7C55BFF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6879736"/>
        <c:axId val="786880064"/>
      </c:areaChart>
      <c:catAx>
        <c:axId val="786879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880064"/>
        <c:crosses val="autoZero"/>
        <c:auto val="1"/>
        <c:lblAlgn val="ctr"/>
        <c:lblOffset val="100"/>
        <c:noMultiLvlLbl val="0"/>
      </c:catAx>
      <c:valAx>
        <c:axId val="78688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8797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Log</a:t>
            </a:r>
            <a:r>
              <a:rPr lang="en-US" baseline="0"/>
              <a:t> Source Counts by Income Level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PHONE</c:v>
                </c:pt>
                <c:pt idx="1">
                  <c:v>EMAIL</c:v>
                </c:pt>
                <c:pt idx="2">
                  <c:v>WEB</c:v>
                </c:pt>
                <c:pt idx="3">
                  <c:v>INSPE</c:v>
                </c:pt>
                <c:pt idx="4">
                  <c:v>TWIR</c:v>
                </c:pt>
                <c:pt idx="5">
                  <c:v>KCEPS</c:v>
                </c:pt>
                <c:pt idx="6">
                  <c:v>BOT</c:v>
                </c:pt>
                <c:pt idx="7">
                  <c:v>SYS</c:v>
                </c:pt>
                <c:pt idx="8">
                  <c:v>VOICE</c:v>
                </c:pt>
                <c:pt idx="9">
                  <c:v>KCMPD</c:v>
                </c:pt>
                <c:pt idx="10">
                  <c:v>EDC</c:v>
                </c:pt>
                <c:pt idx="11">
                  <c:v>CMO</c:v>
                </c:pt>
                <c:pt idx="12">
                  <c:v>MAIL</c:v>
                </c:pt>
                <c:pt idx="13">
                  <c:v>EIP</c:v>
                </c:pt>
                <c:pt idx="14">
                  <c:v>FAX</c:v>
                </c:pt>
                <c:pt idx="15">
                  <c:v>WALK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4440</c:v>
                </c:pt>
                <c:pt idx="1">
                  <c:v>248</c:v>
                </c:pt>
                <c:pt idx="2">
                  <c:v>1030</c:v>
                </c:pt>
                <c:pt idx="3">
                  <c:v>85</c:v>
                </c:pt>
                <c:pt idx="4">
                  <c:v>25</c:v>
                </c:pt>
                <c:pt idx="5">
                  <c:v>1</c:v>
                </c:pt>
                <c:pt idx="6">
                  <c:v>341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B8-4E7C-A587-14554D2812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Moderate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PHONE</c:v>
                </c:pt>
                <c:pt idx="1">
                  <c:v>EMAIL</c:v>
                </c:pt>
                <c:pt idx="2">
                  <c:v>WEB</c:v>
                </c:pt>
                <c:pt idx="3">
                  <c:v>INSPE</c:v>
                </c:pt>
                <c:pt idx="4">
                  <c:v>TWIR</c:v>
                </c:pt>
                <c:pt idx="5">
                  <c:v>KCEPS</c:v>
                </c:pt>
                <c:pt idx="6">
                  <c:v>BOT</c:v>
                </c:pt>
                <c:pt idx="7">
                  <c:v>SYS</c:v>
                </c:pt>
                <c:pt idx="8">
                  <c:v>VOICE</c:v>
                </c:pt>
                <c:pt idx="9">
                  <c:v>KCMPD</c:v>
                </c:pt>
                <c:pt idx="10">
                  <c:v>EDC</c:v>
                </c:pt>
                <c:pt idx="11">
                  <c:v>CMO</c:v>
                </c:pt>
                <c:pt idx="12">
                  <c:v>MAIL</c:v>
                </c:pt>
                <c:pt idx="13">
                  <c:v>EIP</c:v>
                </c:pt>
                <c:pt idx="14">
                  <c:v>FAX</c:v>
                </c:pt>
                <c:pt idx="15">
                  <c:v>WALK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20468</c:v>
                </c:pt>
                <c:pt idx="1">
                  <c:v>2307</c:v>
                </c:pt>
                <c:pt idx="2">
                  <c:v>8929</c:v>
                </c:pt>
                <c:pt idx="3">
                  <c:v>155</c:v>
                </c:pt>
                <c:pt idx="4">
                  <c:v>410</c:v>
                </c:pt>
                <c:pt idx="5">
                  <c:v>0</c:v>
                </c:pt>
                <c:pt idx="6">
                  <c:v>2441</c:v>
                </c:pt>
                <c:pt idx="7">
                  <c:v>43</c:v>
                </c:pt>
                <c:pt idx="8">
                  <c:v>0</c:v>
                </c:pt>
                <c:pt idx="9">
                  <c:v>0</c:v>
                </c:pt>
                <c:pt idx="10">
                  <c:v>6</c:v>
                </c:pt>
                <c:pt idx="11">
                  <c:v>0</c:v>
                </c:pt>
                <c:pt idx="12">
                  <c:v>0</c:v>
                </c:pt>
                <c:pt idx="13">
                  <c:v>4</c:v>
                </c:pt>
                <c:pt idx="14">
                  <c:v>1</c:v>
                </c:pt>
                <c:pt idx="1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B8-4E7C-A587-14554D2812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PHONE</c:v>
                </c:pt>
                <c:pt idx="1">
                  <c:v>EMAIL</c:v>
                </c:pt>
                <c:pt idx="2">
                  <c:v>WEB</c:v>
                </c:pt>
                <c:pt idx="3">
                  <c:v>INSPE</c:v>
                </c:pt>
                <c:pt idx="4">
                  <c:v>TWIR</c:v>
                </c:pt>
                <c:pt idx="5">
                  <c:v>KCEPS</c:v>
                </c:pt>
                <c:pt idx="6">
                  <c:v>BOT</c:v>
                </c:pt>
                <c:pt idx="7">
                  <c:v>SYS</c:v>
                </c:pt>
                <c:pt idx="8">
                  <c:v>VOICE</c:v>
                </c:pt>
                <c:pt idx="9">
                  <c:v>KCMPD</c:v>
                </c:pt>
                <c:pt idx="10">
                  <c:v>EDC</c:v>
                </c:pt>
                <c:pt idx="11">
                  <c:v>CMO</c:v>
                </c:pt>
                <c:pt idx="12">
                  <c:v>MAIL</c:v>
                </c:pt>
                <c:pt idx="13">
                  <c:v>EIP</c:v>
                </c:pt>
                <c:pt idx="14">
                  <c:v>FAX</c:v>
                </c:pt>
                <c:pt idx="15">
                  <c:v>WALK</c:v>
                </c:pt>
              </c:strCache>
            </c:str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5345</c:v>
                </c:pt>
                <c:pt idx="1">
                  <c:v>1471</c:v>
                </c:pt>
                <c:pt idx="2">
                  <c:v>3438</c:v>
                </c:pt>
                <c:pt idx="3">
                  <c:v>25</c:v>
                </c:pt>
                <c:pt idx="4">
                  <c:v>139</c:v>
                </c:pt>
                <c:pt idx="5">
                  <c:v>0</c:v>
                </c:pt>
                <c:pt idx="6">
                  <c:v>1025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0</c:v>
                </c:pt>
                <c:pt idx="12">
                  <c:v>3</c:v>
                </c:pt>
                <c:pt idx="13">
                  <c:v>0</c:v>
                </c:pt>
                <c:pt idx="14">
                  <c:v>2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B8-4E7C-A587-14554D2812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6254584"/>
        <c:axId val="1076251632"/>
      </c:barChart>
      <c:catAx>
        <c:axId val="1076254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251632"/>
        <c:crossesAt val="0"/>
        <c:auto val="1"/>
        <c:lblAlgn val="ctr"/>
        <c:lblOffset val="100"/>
        <c:noMultiLvlLbl val="0"/>
      </c:catAx>
      <c:valAx>
        <c:axId val="107625163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254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227E5-0005-4204-A4E7-B4896A8A2468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5C3C0-674C-469F-9A56-0F51F0AF19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576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5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44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56F3-01D4-42CE-9B98-474CEA454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8AE8E-E3F9-4109-8800-93D873011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D4F7A-FE8C-441C-8293-B8822C73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4F18-B0D9-4662-BC27-BFA37F71E5A9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11028-553E-4ABE-8BCB-D5B8DDA2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5F3BB-E1DE-40EB-87E0-CB538714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028F-E73E-40D1-ADE0-215E3D573E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3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A95E-36E6-40DE-BA56-ADBAC12E4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8FC78-578C-42DD-8D5A-17369425C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D4CAC-74B7-41AB-9FEA-2188D35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4F18-B0D9-4662-BC27-BFA37F71E5A9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7D1C5-5EB9-4762-A981-882062B6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9C0B2-F3A6-4C12-8559-6E086E14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028F-E73E-40D1-ADE0-215E3D573E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2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DE6F02-F869-4061-B8F5-A36752DCE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57840-A150-4324-8188-405081B1F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E0715-2A7F-48F5-A5A0-0D0F8209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4F18-B0D9-4662-BC27-BFA37F71E5A9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4DC56-EDE8-437A-AB04-200B65FD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73130-9650-470F-BC13-0BB533C8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028F-E73E-40D1-ADE0-215E3D573E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55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5745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8768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4824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E1D3B9-B2D1-4927-BE44-8408FBD84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September 3, 20XX 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447116-BCE7-456E-88B8-96ADC76E5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3B6347-A35F-4216-9988-7393E598E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268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Narrow Content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921500" cy="6858000"/>
          </a:xfrm>
          <a:prstGeom prst="hexagon">
            <a:avLst>
              <a:gd name="adj" fmla="val 7593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tIns="1512000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3033000"/>
            <a:ext cx="62352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346" y="924301"/>
            <a:ext cx="3442907" cy="5009400"/>
          </a:xfrm>
        </p:spPr>
        <p:txBody>
          <a:bodyPr anchor="ctr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35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607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September 3, 20XX 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E4F3-DB94-4078-B315-B6B3AF42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4492-7268-4343-8743-9CF5058E2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ADBF3-EEC8-4A6C-AAE2-1C215ECE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4F18-B0D9-4662-BC27-BFA37F71E5A9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27B3B-30A7-48A7-8EDD-A1AC4113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EDB11-48D3-4EB1-9067-BA4C0821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028F-E73E-40D1-ADE0-215E3D573E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39CC-9E26-4A88-8D62-FCAFD669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CD5A8-460D-450A-BD74-4B4F92EB4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D217-025F-4356-9C97-CE3B65F9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4F18-B0D9-4662-BC27-BFA37F71E5A9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0E888-85A2-41FD-AB13-D91EAC23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BFE87-CA92-40CA-AB15-CFDF9219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028F-E73E-40D1-ADE0-215E3D573E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6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1B34-B281-4382-8827-1CF5DE6F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1D6A-6238-45A0-BE51-D05211F3B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8D72A-B476-4459-BB74-91C9225E2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98022-7940-468D-87C1-2B3D1C39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4F18-B0D9-4662-BC27-BFA37F71E5A9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AF79E-5C8A-42F2-B4CC-48D63361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F424C-BBA5-4721-BA15-03EE338F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028F-E73E-40D1-ADE0-215E3D573E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0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8ED6-9525-4B87-AFB3-89D742665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7C3B2-FB1F-4B31-A7B5-F9E77773F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86CA2-36EF-42DF-913B-99CD446BD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06A01-A4E6-4F4E-8AF8-7AE3C5262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F7F104-C213-48AD-B736-960C9032A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65191-6F10-4629-BE13-343943F8C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4F18-B0D9-4662-BC27-BFA37F71E5A9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98048-3CDC-47FE-BAA4-398B9888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656E0-DC20-4150-ADFF-50F18A41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028F-E73E-40D1-ADE0-215E3D573E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9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1B2F-BDA5-41C5-A2FD-C99F83A2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C9A315-C392-4008-9CFD-A98714F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4F18-B0D9-4662-BC27-BFA37F71E5A9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1D97D-8EAB-40E2-A1F7-250ACF7BC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7AD13-0E90-4384-96DE-6E70BE18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028F-E73E-40D1-ADE0-215E3D573E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48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E8060-AB02-47F9-922A-2A93A834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4F18-B0D9-4662-BC27-BFA37F71E5A9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07499-04E0-44CB-BE19-34209BEE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62DFA-005C-47D1-A99D-2F8DB34E0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028F-E73E-40D1-ADE0-215E3D573E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8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FF6A-836C-4941-BE35-B109B3F9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AD757-E8FD-44F0-92CD-492CD8D5B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FB94A-8A3D-432A-9A8D-8309594BF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81856-A3E9-437B-98EF-8C45B8AD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4F18-B0D9-4662-BC27-BFA37F71E5A9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0DA7C-AE1B-4631-85E5-DB3EEB86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92CEE-A449-4882-8EEA-25D5FCC9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028F-E73E-40D1-ADE0-215E3D573E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4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7F15-8315-4A4B-B048-FC69A3533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2A1AF-1E98-45BB-99CE-03BF577C5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13C0B-38B2-49B6-B344-D4D2B8DC0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6DFE1-C59A-432F-BA6F-73339EB7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4F18-B0D9-4662-BC27-BFA37F71E5A9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7E783-98A0-40AB-A3D1-1C168C5B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03399-872F-4CFD-A079-9D9E8167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028F-E73E-40D1-ADE0-215E3D573E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0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6495BF-ADB1-435D-8583-BF848C2D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F0E72-2EA4-404B-B229-7D1145079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59CA7-7285-4571-ABA4-F3492E4A0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4F18-B0D9-4662-BC27-BFA37F71E5A9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5478C-2A33-4945-BEF9-4AD6AA792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21CE-A845-47EF-AB52-6189299EB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C028F-E73E-40D1-ADE0-215E3D573E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1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7" r:id="rId15"/>
    <p:sldLayoutId id="214748366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E35B8-F0E6-473E-AA70-CBED5B2AB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311 Data Cold Season – Pre Covid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2AD9E-B06D-4C15-ACFE-2BEBAC5F6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 fontScale="70000" lnSpcReduction="20000"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Braeden Vaughn, Harrison Terry, Caston Stack and Alex Schaeffer</a:t>
            </a:r>
          </a:p>
          <a:p>
            <a:pPr algn="l"/>
            <a:r>
              <a:rPr lang="en-US" sz="3200" dirty="0">
                <a:solidFill>
                  <a:srgbClr val="FEFFFF"/>
                </a:solidFill>
              </a:rPr>
              <a:t>2/18/2021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02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7BDF3BE-B3F0-4DF7-A273-07B6B52FA0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4148794"/>
              </p:ext>
            </p:extLst>
          </p:nvPr>
        </p:nvGraphicFramePr>
        <p:xfrm>
          <a:off x="3148642" y="-94891"/>
          <a:ext cx="6096000" cy="6952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566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0404-A9DB-4F70-9AED-AB073D3A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07" y="1189584"/>
            <a:ext cx="4876800" cy="6452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Neighborhood Income ANOVA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B8B6F3-1D52-441C-97D2-33FA1E22ACBA}"/>
              </a:ext>
            </a:extLst>
          </p:cNvPr>
          <p:cNvSpPr txBox="1"/>
          <p:nvPr/>
        </p:nvSpPr>
        <p:spPr>
          <a:xfrm>
            <a:off x="552131" y="6105587"/>
            <a:ext cx="1108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With the major disparity in sample sizes between income groups and each 311 category, the homoscedastic assumption was violated. To remedy this, we took a (pseudo)random sample and analyzed the subset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2C710-C9E6-4305-A73C-A957E9FBF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6" y="2404165"/>
            <a:ext cx="6178471" cy="294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72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4F6D77-9C02-4C00-9D2C-7F6037DD6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1" y="777381"/>
            <a:ext cx="3601775" cy="2333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04BACE-C5F4-48ED-8C80-7FBC63304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757" y="777381"/>
            <a:ext cx="3534268" cy="23339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4E2320-081C-4304-ADAA-98A1612A1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216" y="777381"/>
            <a:ext cx="3620005" cy="23339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F868A9-D1C9-44D3-88C6-769D137E6A87}"/>
              </a:ext>
            </a:extLst>
          </p:cNvPr>
          <p:cNvSpPr txBox="1"/>
          <p:nvPr/>
        </p:nvSpPr>
        <p:spPr>
          <a:xfrm>
            <a:off x="10532854" y="288183"/>
            <a:ext cx="384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T-Tests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803CCC-CB22-400F-B51C-7343A944C4BB}"/>
              </a:ext>
            </a:extLst>
          </p:cNvPr>
          <p:cNvSpPr/>
          <p:nvPr/>
        </p:nvSpPr>
        <p:spPr>
          <a:xfrm>
            <a:off x="2080009" y="2713055"/>
            <a:ext cx="773723" cy="180870"/>
          </a:xfrm>
          <a:prstGeom prst="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2AE7F-F011-45FE-B7DF-18C8CB4E24B1}"/>
              </a:ext>
            </a:extLst>
          </p:cNvPr>
          <p:cNvSpPr/>
          <p:nvPr/>
        </p:nvSpPr>
        <p:spPr>
          <a:xfrm>
            <a:off x="2080008" y="2314779"/>
            <a:ext cx="773723" cy="180870"/>
          </a:xfrm>
          <a:prstGeom prst="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0290BB-B514-482D-808C-3CD003892DE7}"/>
              </a:ext>
            </a:extLst>
          </p:cNvPr>
          <p:cNvSpPr/>
          <p:nvPr/>
        </p:nvSpPr>
        <p:spPr>
          <a:xfrm>
            <a:off x="9487319" y="2314779"/>
            <a:ext cx="773723" cy="180870"/>
          </a:xfrm>
          <a:prstGeom prst="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F0A3E6-F2E6-41D8-8CFF-67C7CF6C9DA4}"/>
              </a:ext>
            </a:extLst>
          </p:cNvPr>
          <p:cNvSpPr/>
          <p:nvPr/>
        </p:nvSpPr>
        <p:spPr>
          <a:xfrm>
            <a:off x="9513277" y="2713055"/>
            <a:ext cx="721806" cy="149050"/>
          </a:xfrm>
          <a:prstGeom prst="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54DC7-BE8D-439B-A941-0BBD1036BF55}"/>
              </a:ext>
            </a:extLst>
          </p:cNvPr>
          <p:cNvSpPr/>
          <p:nvPr/>
        </p:nvSpPr>
        <p:spPr>
          <a:xfrm>
            <a:off x="5758069" y="2314779"/>
            <a:ext cx="773723" cy="180870"/>
          </a:xfrm>
          <a:prstGeom prst="rect">
            <a:avLst/>
          </a:prstGeom>
          <a:solidFill>
            <a:schemeClr val="accent6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B214FE-9AD0-44AB-9F64-3F0558799D02}"/>
              </a:ext>
            </a:extLst>
          </p:cNvPr>
          <p:cNvSpPr/>
          <p:nvPr/>
        </p:nvSpPr>
        <p:spPr>
          <a:xfrm>
            <a:off x="5742438" y="2713055"/>
            <a:ext cx="773723" cy="180870"/>
          </a:xfrm>
          <a:prstGeom prst="rect">
            <a:avLst/>
          </a:prstGeom>
          <a:solidFill>
            <a:schemeClr val="accent6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02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037A0A-F6BE-4957-9BB3-8D084E2E8BF1}"/>
              </a:ext>
            </a:extLst>
          </p:cNvPr>
          <p:cNvSpPr txBox="1"/>
          <p:nvPr/>
        </p:nvSpPr>
        <p:spPr>
          <a:xfrm>
            <a:off x="247480" y="146648"/>
            <a:ext cx="241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2-Way </a:t>
            </a:r>
            <a:r>
              <a:rPr lang="en-US" dirty="0" err="1"/>
              <a:t>Anova</a:t>
            </a:r>
            <a:r>
              <a:rPr lang="en-US" dirty="0"/>
              <a:t> on Means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F3E69-0F8D-4ABB-9A94-EB918BB5C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80" y="515981"/>
            <a:ext cx="4893113" cy="34718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0B7F6F-A195-40A9-B66F-4C57DE479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26" y="515980"/>
            <a:ext cx="5816032" cy="34718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7B8508-341E-474E-B2F1-AE7D1AD59B60}"/>
              </a:ext>
            </a:extLst>
          </p:cNvPr>
          <p:cNvSpPr txBox="1"/>
          <p:nvPr/>
        </p:nvSpPr>
        <p:spPr>
          <a:xfrm>
            <a:off x="5669226" y="146648"/>
            <a:ext cx="431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2-Way </a:t>
            </a:r>
            <a:r>
              <a:rPr lang="en-US" dirty="0" err="1"/>
              <a:t>Anova</a:t>
            </a:r>
            <a:r>
              <a:rPr lang="en-US" dirty="0"/>
              <a:t> on Standard Deviation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1B079E-BDBE-42DC-BF05-E2A777FEA488}"/>
              </a:ext>
            </a:extLst>
          </p:cNvPr>
          <p:cNvSpPr/>
          <p:nvPr/>
        </p:nvSpPr>
        <p:spPr>
          <a:xfrm>
            <a:off x="3890513" y="3338565"/>
            <a:ext cx="552092" cy="189639"/>
          </a:xfrm>
          <a:prstGeom prst="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F2EBDB-A69A-4855-BE80-9E646C9F4BB0}"/>
              </a:ext>
            </a:extLst>
          </p:cNvPr>
          <p:cNvSpPr/>
          <p:nvPr/>
        </p:nvSpPr>
        <p:spPr>
          <a:xfrm>
            <a:off x="10231972" y="3347334"/>
            <a:ext cx="645938" cy="180870"/>
          </a:xfrm>
          <a:prstGeom prst="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727125-F738-45A6-961C-68008C38D899}"/>
              </a:ext>
            </a:extLst>
          </p:cNvPr>
          <p:cNvSpPr/>
          <p:nvPr/>
        </p:nvSpPr>
        <p:spPr>
          <a:xfrm>
            <a:off x="3890514" y="3252158"/>
            <a:ext cx="552091" cy="103944"/>
          </a:xfrm>
          <a:prstGeom prst="rect">
            <a:avLst/>
          </a:prstGeom>
          <a:solidFill>
            <a:schemeClr val="accent6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829C7F-9408-4909-84C2-495E766334E2}"/>
              </a:ext>
            </a:extLst>
          </p:cNvPr>
          <p:cNvSpPr/>
          <p:nvPr/>
        </p:nvSpPr>
        <p:spPr>
          <a:xfrm>
            <a:off x="10231972" y="3252158"/>
            <a:ext cx="645938" cy="103944"/>
          </a:xfrm>
          <a:prstGeom prst="rect">
            <a:avLst/>
          </a:prstGeom>
          <a:solidFill>
            <a:schemeClr val="accent6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70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F211-ED25-4BED-862A-17F84B32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E0B95E-9115-4646-8C89-A9523D948E7E}"/>
              </a:ext>
            </a:extLst>
          </p:cNvPr>
          <p:cNvSpPr txBox="1"/>
          <p:nvPr/>
        </p:nvSpPr>
        <p:spPr>
          <a:xfrm>
            <a:off x="241160" y="1547446"/>
            <a:ext cx="117264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l-GR" dirty="0"/>
              <a:t>α</a:t>
            </a:r>
            <a:r>
              <a:rPr lang="en-US" dirty="0"/>
              <a:t>=.05 for our hypothesis tests we found: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our one-way </a:t>
            </a:r>
            <a:r>
              <a:rPr lang="en-US" dirty="0" err="1"/>
              <a:t>Anova</a:t>
            </a:r>
            <a:r>
              <a:rPr lang="en-US" dirty="0"/>
              <a:t>, we found that there is a difference in mean between each income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the pairwise T-Tests, we found that: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 comparing High-Low that there was not a significant difference in average time to completing 311 services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 both High-Medium and Medium-Low tests, there was a significant difference in average time to completing the 311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our two-way </a:t>
            </a:r>
            <a:r>
              <a:rPr lang="en-US" dirty="0" err="1"/>
              <a:t>Anovas</a:t>
            </a:r>
            <a:r>
              <a:rPr lang="en-US" dirty="0"/>
              <a:t> on the mean and standard deviations, we found: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 neighborhood income level </a:t>
            </a:r>
            <a:r>
              <a:rPr lang="en-US" u="sng" dirty="0"/>
              <a:t>does not </a:t>
            </a:r>
            <a:r>
              <a:rPr lang="en-US" dirty="0"/>
              <a:t>significantly contribute to the average or standard deviation of the time to complete 311 services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 type of call </a:t>
            </a:r>
            <a:r>
              <a:rPr lang="en-US" u="sng" dirty="0"/>
              <a:t>does</a:t>
            </a:r>
            <a:r>
              <a:rPr lang="en-US" dirty="0"/>
              <a:t> significantly contribute to the average and the standard deviation of the time to complete 311 service calls.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120671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7F85-B014-E54D-AC82-A789515E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7" name="Picture Placeholder 6" descr="White Darts">
            <a:extLst>
              <a:ext uri="{FF2B5EF4-FFF2-40B4-BE49-F238E27FC236}">
                <a16:creationId xmlns:a16="http://schemas.microsoft.com/office/drawing/2014/main" id="{8A7A839A-FCAC-2F45-B138-DD0DC7C61F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37C36-233D-4261-A151-481DEB983F8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t>February 18,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7CE90-6DC0-4BAD-AFD2-6566038ECD0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0CAF6B-5914-4E2F-90A1-4B2D92D5ADC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35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3780-AEB9-493B-AEA7-BD96B5D2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874404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CACC4B-F371-4EEE-A7F1-02EA35A38B5D}"/>
              </a:ext>
            </a:extLst>
          </p:cNvPr>
          <p:cNvSpPr txBox="1"/>
          <p:nvPr/>
        </p:nvSpPr>
        <p:spPr>
          <a:xfrm>
            <a:off x="9644333" y="146649"/>
            <a:ext cx="241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2-Way </a:t>
            </a:r>
            <a:r>
              <a:rPr lang="en-US" dirty="0" err="1"/>
              <a:t>Anova</a:t>
            </a:r>
            <a:r>
              <a:rPr lang="en-US" dirty="0"/>
              <a:t> on Means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5B05E1-7E5F-4939-8E55-55CB3550B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37" y="515981"/>
            <a:ext cx="7095071" cy="33510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0D2F07-C211-4A66-AD8E-4D8A31B7B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009" y="621102"/>
            <a:ext cx="4056648" cy="362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35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CACC4B-F371-4EEE-A7F1-02EA35A38B5D}"/>
              </a:ext>
            </a:extLst>
          </p:cNvPr>
          <p:cNvSpPr txBox="1"/>
          <p:nvPr/>
        </p:nvSpPr>
        <p:spPr>
          <a:xfrm>
            <a:off x="9644333" y="146649"/>
            <a:ext cx="241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2-Way </a:t>
            </a:r>
            <a:r>
              <a:rPr lang="en-US" dirty="0" err="1"/>
              <a:t>Anova</a:t>
            </a:r>
            <a:r>
              <a:rPr lang="en-US" dirty="0"/>
              <a:t> on Means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09FF10-2549-4E51-87DC-801437F1E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20" y="960735"/>
            <a:ext cx="10774279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25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003F28-2974-41D0-BAAD-1A929157609A}"/>
              </a:ext>
            </a:extLst>
          </p:cNvPr>
          <p:cNvSpPr txBox="1"/>
          <p:nvPr/>
        </p:nvSpPr>
        <p:spPr>
          <a:xfrm>
            <a:off x="8876581" y="146649"/>
            <a:ext cx="318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2-Way </a:t>
            </a:r>
            <a:r>
              <a:rPr lang="en-US" dirty="0" err="1"/>
              <a:t>Anova</a:t>
            </a:r>
            <a:r>
              <a:rPr lang="en-US" dirty="0"/>
              <a:t> on Std Dev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9DD9AD-FC6B-4330-A73F-0C52840DB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1" y="515981"/>
            <a:ext cx="5140777" cy="3543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88DAD3-E98D-4792-85F1-3ACF9874A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15981"/>
            <a:ext cx="5787397" cy="354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6F2C19-0689-4B63-8A83-297B6376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4" y="-434457"/>
            <a:ext cx="5291663" cy="16287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/>
              <a:t>Overview</a:t>
            </a:r>
          </a:p>
        </p:txBody>
      </p:sp>
      <p:pic>
        <p:nvPicPr>
          <p:cNvPr id="21" name="Picture Placeholder 20" descr="Stairs">
            <a:extLst>
              <a:ext uri="{FF2B5EF4-FFF2-40B4-BE49-F238E27FC236}">
                <a16:creationId xmlns:a16="http://schemas.microsoft.com/office/drawing/2014/main" id="{DB8E3FD3-0267-4F81-A762-085F5391CAA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2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A0F2ED-980E-4DAB-9741-86DED03988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81013" y="6356350"/>
            <a:ext cx="685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fld id="{7E0E41E9-E887-49CF-A358-8367F0C34840}" type="slidenum">
              <a:rPr lang="en-US">
                <a:solidFill>
                  <a:srgbClr val="FFFFFF"/>
                </a:solidFill>
                <a:latin typeface="Calibri" panose="020F0502020204030204"/>
              </a:rPr>
              <a:pPr algn="l">
                <a:spcAft>
                  <a:spcPts val="600"/>
                </a:spcAft>
                <a:defRPr/>
              </a:pPr>
              <a:t>2</a:t>
            </a:fld>
            <a:endParaRPr lang="en-US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B722F-37EC-443F-AE71-6E9C033BC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1194318"/>
            <a:ext cx="5291664" cy="59156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Our Team</a:t>
            </a:r>
          </a:p>
          <a:p>
            <a:r>
              <a:rPr lang="en-US" sz="3600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sz="3600" dirty="0">
                <a:solidFill>
                  <a:schemeClr val="tx1"/>
                </a:solidFill>
              </a:rPr>
              <a:t>Overarching Goals</a:t>
            </a:r>
          </a:p>
          <a:p>
            <a:r>
              <a:rPr lang="en-US" sz="3600" dirty="0">
                <a:solidFill>
                  <a:schemeClr val="tx1"/>
                </a:solidFill>
              </a:rPr>
              <a:t>Materials &amp; Methods</a:t>
            </a:r>
          </a:p>
          <a:p>
            <a:r>
              <a:rPr lang="en-US" sz="3600" dirty="0">
                <a:solidFill>
                  <a:schemeClr val="tx1"/>
                </a:solidFill>
              </a:rPr>
              <a:t>Statistical Findings</a:t>
            </a:r>
          </a:p>
          <a:p>
            <a:r>
              <a:rPr lang="en-US" sz="3600" dirty="0">
                <a:solidFill>
                  <a:schemeClr val="tx1"/>
                </a:solidFill>
              </a:rPr>
              <a:t>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2892592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003F28-2974-41D0-BAAD-1A929157609A}"/>
              </a:ext>
            </a:extLst>
          </p:cNvPr>
          <p:cNvSpPr txBox="1"/>
          <p:nvPr/>
        </p:nvSpPr>
        <p:spPr>
          <a:xfrm>
            <a:off x="8876581" y="146649"/>
            <a:ext cx="318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2-Way </a:t>
            </a:r>
            <a:r>
              <a:rPr lang="en-US" dirty="0" err="1"/>
              <a:t>Anova</a:t>
            </a:r>
            <a:r>
              <a:rPr lang="en-US" dirty="0"/>
              <a:t> on Std Dev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FC4D3B-BF64-4952-A694-861677E21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1" y="515981"/>
            <a:ext cx="5994801" cy="3538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37E837-E40D-4EE0-B19A-F3BBF6273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830" y="515981"/>
            <a:ext cx="5725250" cy="319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8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n-US" sz="3600" b="1" dirty="0"/>
              <a:t>Group 2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A14AB3-F8C5-4601-B349-EC1B8C7B6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5901" y="2669190"/>
            <a:ext cx="2139696" cy="3443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Braden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C14EE69-4487-4814-AC77-72381087B0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85338" y="3084687"/>
            <a:ext cx="1580860" cy="700114"/>
          </a:xfrm>
        </p:spPr>
        <p:txBody>
          <a:bodyPr>
            <a:normAutofit/>
          </a:bodyPr>
          <a:lstStyle/>
          <a:p>
            <a:r>
              <a:rPr lang="en-US" dirty="0"/>
              <a:t>Team Lead:</a:t>
            </a:r>
          </a:p>
          <a:p>
            <a:r>
              <a:rPr lang="en-US" dirty="0"/>
              <a:t>Id: 16307352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E83F2E96-9C2D-4D1E-96F8-93A9DB1304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78715" y="2669190"/>
            <a:ext cx="2139696" cy="3443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Harrison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78716" y="3084688"/>
            <a:ext cx="2133504" cy="5930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Analyst</a:t>
            </a:r>
          </a:p>
          <a:p>
            <a:r>
              <a:rPr lang="en-US" dirty="0"/>
              <a:t>Id: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2F15E5CC-C708-41FE-A7A3-053E1BC87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1529" y="2669190"/>
            <a:ext cx="2139696" cy="3443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Caston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F4ED7E2-1BC8-493D-91C3-FB23BE9F24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8434" y="3084688"/>
            <a:ext cx="2139696" cy="700114"/>
          </a:xfrm>
        </p:spPr>
        <p:txBody>
          <a:bodyPr>
            <a:normAutofit/>
          </a:bodyPr>
          <a:lstStyle/>
          <a:p>
            <a:r>
              <a:rPr lang="en-US" dirty="0"/>
              <a:t>Project Manager</a:t>
            </a:r>
          </a:p>
          <a:p>
            <a:r>
              <a:rPr lang="en-US" dirty="0"/>
              <a:t>Id: 16275552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600F09FF-0051-4C2F-8747-35EDBE996D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64343" y="2669190"/>
            <a:ext cx="2139696" cy="3443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Alex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D525FBF8-C8AC-493A-AC3E-6E93DBC80B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64344" y="3084687"/>
            <a:ext cx="2346232" cy="700114"/>
          </a:xfrm>
        </p:spPr>
        <p:txBody>
          <a:bodyPr/>
          <a:lstStyle/>
          <a:p>
            <a:r>
              <a:rPr lang="en-US" dirty="0"/>
              <a:t>Analyst</a:t>
            </a:r>
          </a:p>
          <a:p>
            <a:r>
              <a:rPr lang="en-US" dirty="0"/>
              <a:t>Id: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Introduction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94" y="2558427"/>
            <a:ext cx="9756600" cy="39128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311 is similar to 911 but for non-emergencies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Across many US cities, this data is free to analyze through a project called Open311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311 service data is a good indicator of the efficacy of the local government(s)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a typeface="Calibri" panose="020F0502020204030204" pitchFamily="34" charset="0"/>
              </a:rPr>
              <a:t> </a:t>
            </a:r>
            <a:r>
              <a:rPr lang="en-US" sz="2000" dirty="0">
                <a:ea typeface="Calibri" panose="020F0502020204030204" pitchFamily="34" charset="0"/>
              </a:rPr>
              <a:t>There are many uses for this data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>
                <a:effectLst/>
                <a:ea typeface="Calibri" panose="020F0502020204030204" pitchFamily="34" charset="0"/>
              </a:rPr>
              <a:t>Retrospective analysis on the fulfillment time of a service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</a:rPr>
              <a:t>Compare to other similar sized cities and have governments coordinate on efficiencies</a:t>
            </a:r>
            <a:endParaRPr lang="en-US" dirty="0">
              <a:effectLst/>
              <a:ea typeface="Calibri" panose="020F0502020204030204" pitchFamily="34" charset="0"/>
            </a:endParaRPr>
          </a:p>
          <a:p>
            <a:pPr marL="2286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Through the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OpenData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KC project, we will be taking a look at 311 calls specifically between September of 2019 and February of 2020	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71094" y="6356350"/>
            <a:ext cx="1828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t>February 18,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Annual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07770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7782931A-7D25-4B4B-9464-57AE418934A3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 dirty="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1783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</a:t>
            </a:r>
            <a:r>
              <a:rPr lang="en-US" dirty="0" err="1"/>
              <a:t>OpenData</a:t>
            </a:r>
            <a:r>
              <a:rPr lang="en-US" dirty="0"/>
              <a:t> KC project for 311 data has recorded data from 2007 to present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 have data coming across the KC MO area including: Jackson, Clay, Platte, and Cass Counties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Our dataset has several categories that need to be analyzed to identify intra and extra-group differences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t>February 18,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585DD3-F853-4605-9B5C-852E42A42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061" y="2150042"/>
            <a:ext cx="5497025" cy="192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9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&amp;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main questions that we will answer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average service completion time change based on neighborhood income?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the service completion time’s variance and average vary on the type of call?</a:t>
            </a:r>
          </a:p>
          <a:p>
            <a:r>
              <a:rPr lang="en-US" dirty="0"/>
              <a:t>We will be looking at summary statistics as well as one and two way ANOVAs to answer these questions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t>February 18,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072825-E80B-4962-949A-DA418D1FF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572" y="1886400"/>
            <a:ext cx="4689678" cy="79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9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CB17-21C7-4164-89A0-7B4EBF6D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675696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1895F61-6F76-40CA-96C7-BCC55275D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787" y="263105"/>
            <a:ext cx="7180425" cy="633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874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0BB7843-F62E-4DB6-A764-F3DF4958CD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5047271"/>
              </p:ext>
            </p:extLst>
          </p:nvPr>
        </p:nvGraphicFramePr>
        <p:xfrm>
          <a:off x="1" y="12940"/>
          <a:ext cx="6096000" cy="3681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9695B50C-F7CE-4C70-8FF3-94E689C519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4595743"/>
              </p:ext>
            </p:extLst>
          </p:nvPr>
        </p:nvGraphicFramePr>
        <p:xfrm>
          <a:off x="6096000" y="0"/>
          <a:ext cx="6028382" cy="3519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243EE70-D9E3-47B1-927A-457EAC5C1C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1331978"/>
              </p:ext>
            </p:extLst>
          </p:nvPr>
        </p:nvGraphicFramePr>
        <p:xfrm>
          <a:off x="2831306" y="3611322"/>
          <a:ext cx="6529388" cy="3233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2961</TotalTime>
  <Words>528</Words>
  <Application>Microsoft Office PowerPoint</Application>
  <PresentationFormat>Widescreen</PresentationFormat>
  <Paragraphs>83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311 Data Cold Season – Pre Covid</vt:lpstr>
      <vt:lpstr>Overview</vt:lpstr>
      <vt:lpstr>Group 2</vt:lpstr>
      <vt:lpstr>Introduction</vt:lpstr>
      <vt:lpstr>Introduction</vt:lpstr>
      <vt:lpstr>Objectives &amp; Method</vt:lpstr>
      <vt:lpstr>Results</vt:lpstr>
      <vt:lpstr>PowerPoint Presentation</vt:lpstr>
      <vt:lpstr>PowerPoint Presentation</vt:lpstr>
      <vt:lpstr>PowerPoint Presentation</vt:lpstr>
      <vt:lpstr>Neighborhood Income ANOVA</vt:lpstr>
      <vt:lpstr>PowerPoint Presentation</vt:lpstr>
      <vt:lpstr>PowerPoint Presentation</vt:lpstr>
      <vt:lpstr>Summary  </vt:lpstr>
      <vt:lpstr>Thank you</vt:lpstr>
      <vt:lpstr>Appendix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Majid Bani-Yaghoub</dc:creator>
  <cp:lastModifiedBy>Caston Stack</cp:lastModifiedBy>
  <cp:revision>53</cp:revision>
  <dcterms:created xsi:type="dcterms:W3CDTF">2021-02-03T16:11:48Z</dcterms:created>
  <dcterms:modified xsi:type="dcterms:W3CDTF">2021-02-19T23:04:10Z</dcterms:modified>
</cp:coreProperties>
</file>