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Corbel"/>
      <p:regular r:id="rId10"/>
      <p:bold r:id="rId11"/>
      <p:italic r:id="rId12"/>
      <p:boldItalic r:id="rId13"/>
    </p:embeddedFont>
    <p:embeddedFont>
      <p:font typeface="Lora"/>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font" Target="fonts/Corbel-bold.fntdata"/><Relationship Id="rId10" Type="http://schemas.openxmlformats.org/officeDocument/2006/relationships/font" Target="fonts/Corbel-regular.fntdata"/><Relationship Id="rId21" Type="http://schemas.openxmlformats.org/officeDocument/2006/relationships/font" Target="fonts/QuattrocentoSans-boldItalic.fntdata"/><Relationship Id="rId13" Type="http://schemas.openxmlformats.org/officeDocument/2006/relationships/font" Target="fonts/Corbel-boldItalic.fntdata"/><Relationship Id="rId12"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5" Type="http://schemas.openxmlformats.org/officeDocument/2006/relationships/slide" Target="slides/slide1.xml"/><Relationship Id="rId19" Type="http://schemas.openxmlformats.org/officeDocument/2006/relationships/font" Target="fonts/QuattrocentoSans-bold.fntdata"/><Relationship Id="rId6" Type="http://schemas.openxmlformats.org/officeDocument/2006/relationships/slide" Target="slides/slide2.xml"/><Relationship Id="rId18" Type="http://schemas.openxmlformats.org/officeDocument/2006/relationships/font" Target="fonts/Quattrocen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0bb4d1fb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Teenagers with low self esteem are often prone towards materialism (6-10)</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Exercise can help in improving self esteem however, </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Procrastination is a common problem among teenagers and thus they are not motivated to exercise. </a:t>
            </a:r>
            <a:endParaRPr sz="1200"/>
          </a:p>
        </p:txBody>
      </p:sp>
      <p:sp>
        <p:nvSpPr>
          <p:cNvPr id="70" name="Google Shape;70;g40bb4d1fbf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0bb4d1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SG" sz="1800">
                <a:solidFill>
                  <a:schemeClr val="dk2"/>
                </a:solidFill>
                <a:latin typeface="Corbel"/>
                <a:ea typeface="Corbel"/>
                <a:cs typeface="Corbel"/>
                <a:sym typeface="Corbel"/>
              </a:rPr>
              <a:t>Creature snooze when its on a car(heart rate)</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b="1" lang="en-SG" sz="1800">
                <a:solidFill>
                  <a:srgbClr val="38761D"/>
                </a:solidFill>
                <a:latin typeface="Corbel"/>
                <a:ea typeface="Corbel"/>
                <a:cs typeface="Corbel"/>
                <a:sym typeface="Corbel"/>
              </a:rPr>
              <a:t>Mobile application </a:t>
            </a:r>
            <a:r>
              <a:rPr lang="en-SG" sz="1800">
                <a:solidFill>
                  <a:schemeClr val="dk2"/>
                </a:solidFill>
                <a:latin typeface="Corbel"/>
                <a:ea typeface="Corbel"/>
                <a:cs typeface="Corbel"/>
                <a:sym typeface="Corbel"/>
              </a:rPr>
              <a:t>targeted at  10-15 years old teenagers</a:t>
            </a:r>
            <a:endParaRPr sz="1800">
              <a:solidFill>
                <a:schemeClr val="dk2"/>
              </a:solidFill>
              <a:latin typeface="Corbel"/>
              <a:ea typeface="Corbel"/>
              <a:cs typeface="Corbel"/>
              <a:sym typeface="Corbel"/>
            </a:endParaRPr>
          </a:p>
          <a:p>
            <a:pPr indent="-342900" lvl="1" marL="9144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Interesting interface and interactive creature growth</a:t>
            </a:r>
            <a:endParaRPr sz="1800">
              <a:solidFill>
                <a:schemeClr val="dk2"/>
              </a:solidFill>
              <a:latin typeface="Corbel"/>
              <a:ea typeface="Corbel"/>
              <a:cs typeface="Corbel"/>
              <a:sym typeface="Corbel"/>
            </a:endParaRPr>
          </a:p>
          <a:p>
            <a:pPr indent="-342900" lvl="1" marL="9144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They more they exercise the more the creature will grow</a:t>
            </a:r>
            <a:endParaRPr sz="1800">
              <a:solidFill>
                <a:schemeClr val="dk2"/>
              </a:solidFill>
              <a:latin typeface="Corbel"/>
              <a:ea typeface="Corbel"/>
              <a:cs typeface="Corbel"/>
              <a:sym typeface="Corbel"/>
            </a:endParaRPr>
          </a:p>
          <a:p>
            <a:pPr indent="-342900" lvl="1" marL="9144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Creature battle to improve gamification</a:t>
            </a:r>
            <a:endParaRPr sz="1800">
              <a:solidFill>
                <a:schemeClr val="dk2"/>
              </a:solidFill>
              <a:latin typeface="Corbel"/>
              <a:ea typeface="Corbel"/>
              <a:cs typeface="Corbel"/>
              <a:sym typeface="Corbel"/>
            </a:endParaRPr>
          </a:p>
          <a:p>
            <a:pPr indent="0" lvl="0" marL="0" rtl="0">
              <a:lnSpc>
                <a:spcPct val="150000"/>
              </a:lnSpc>
              <a:spcBef>
                <a:spcPts val="0"/>
              </a:spcBef>
              <a:spcAft>
                <a:spcPts val="0"/>
              </a:spcAft>
              <a:buClr>
                <a:schemeClr val="dk1"/>
              </a:buClr>
              <a:buSzPts val="1100"/>
              <a:buFont typeface="Arial"/>
              <a:buNone/>
            </a:pPr>
            <a:r>
              <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Wearables for phone to track exercise rate</a:t>
            </a:r>
            <a:endParaRPr sz="1800">
              <a:solidFill>
                <a:schemeClr val="dk2"/>
              </a:solidFill>
              <a:latin typeface="Corbel"/>
              <a:ea typeface="Corbel"/>
              <a:cs typeface="Corbel"/>
              <a:sym typeface="Corbel"/>
            </a:endParaRPr>
          </a:p>
          <a:p>
            <a:pPr indent="0" lvl="0" marL="0" rtl="0">
              <a:lnSpc>
                <a:spcPct val="150000"/>
              </a:lnSpc>
              <a:spcBef>
                <a:spcPts val="0"/>
              </a:spcBef>
              <a:spcAft>
                <a:spcPts val="0"/>
              </a:spcAft>
              <a:buClr>
                <a:schemeClr val="dk1"/>
              </a:buClr>
              <a:buSzPts val="1100"/>
              <a:buFont typeface="Arial"/>
              <a:buNone/>
            </a:pPr>
            <a:r>
              <a:t/>
            </a:r>
            <a:endParaRPr sz="1800">
              <a:solidFill>
                <a:schemeClr val="dk2"/>
              </a:solidFill>
              <a:latin typeface="Corbel"/>
              <a:ea typeface="Corbel"/>
              <a:cs typeface="Corbel"/>
              <a:sym typeface="Corbel"/>
            </a:endParaRPr>
          </a:p>
          <a:p>
            <a:pPr indent="0" lvl="0" marL="0" rtl="0">
              <a:spcBef>
                <a:spcPts val="0"/>
              </a:spcBef>
              <a:spcAft>
                <a:spcPts val="0"/>
              </a:spcAft>
              <a:buNone/>
            </a:pPr>
            <a:r>
              <a:t/>
            </a:r>
            <a:endParaRPr sz="1200"/>
          </a:p>
        </p:txBody>
      </p:sp>
      <p:sp>
        <p:nvSpPr>
          <p:cNvPr id="77" name="Google Shape;77;g40bb4d1fb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0b01567a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0b0156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2"/>
              </a:buClr>
              <a:buSzPts val="1400"/>
              <a:buFont typeface="Corbel"/>
              <a:buChar char="●"/>
            </a:pPr>
            <a:r>
              <a:rPr lang="en-SG" sz="1400"/>
              <a:t>Going forward with the project there are a number of methods and approaches we will have to explore to further develop this idea. The first method is to conduct additional research so that we can gain a better understanding of the problem space. This will include the underlying reasons why exercise is beneficial for self esteem and seeing if we can capitalize on them. Next we will need to conduct interviews with teenagers so we can learn more about the target about. Questions that we might ask include; exploring what elements keep them coming back to games, what types of exercise they currently do and would they actually wear a wristband around. The final stages will be testing out prototypes. There are two main goals we want to explore using two different prototypes. The first prototype would be a basic wristband to test whether people would feel comfortable wearing it, and to make sure it wouldn’t get in the way playing sport. The second would be a mobile phone app to explore the functionality and interface whilst having a similar representation to the goal product. </a:t>
            </a:r>
            <a:endParaRPr sz="1400"/>
          </a:p>
          <a:p>
            <a:pPr indent="-342900" lvl="0" marL="457200" rtl="0">
              <a:lnSpc>
                <a:spcPct val="150000"/>
              </a:lnSpc>
              <a:spcBef>
                <a:spcPts val="0"/>
              </a:spcBef>
              <a:spcAft>
                <a:spcPts val="0"/>
              </a:spcAft>
              <a:buClr>
                <a:schemeClr val="dk2"/>
              </a:buClr>
              <a:buSzPts val="1800"/>
              <a:buFont typeface="Corbel"/>
              <a:buChar char="●"/>
            </a:pPr>
            <a:r>
              <a:t/>
            </a:r>
            <a:endParaRPr sz="1800">
              <a:solidFill>
                <a:schemeClr val="dk2"/>
              </a:solidFill>
              <a:latin typeface="Corbel"/>
              <a:ea typeface="Corbel"/>
              <a:cs typeface="Corbel"/>
              <a:sym typeface="Corbel"/>
            </a:endParaRPr>
          </a:p>
          <a:p>
            <a:pPr indent="0" lvl="0" marL="0" rtl="0">
              <a:lnSpc>
                <a:spcPct val="150000"/>
              </a:lnSpc>
              <a:spcBef>
                <a:spcPts val="0"/>
              </a:spcBef>
              <a:spcAft>
                <a:spcPts val="0"/>
              </a:spcAft>
              <a:buClr>
                <a:schemeClr val="dk1"/>
              </a:buClr>
              <a:buSzPts val="1100"/>
              <a:buFont typeface="Arial"/>
              <a:buNone/>
            </a:pPr>
            <a:r>
              <a:t/>
            </a:r>
            <a:endParaRPr sz="1800">
              <a:solidFill>
                <a:schemeClr val="dk2"/>
              </a:solidFill>
              <a:latin typeface="Corbel"/>
              <a:ea typeface="Corbel"/>
              <a:cs typeface="Corbel"/>
              <a:sym typeface="Corbel"/>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0b01567ab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0b01567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Teamwork </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Communication skills</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Goal oriented</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rPr lang="en-SG" sz="1800">
                <a:solidFill>
                  <a:schemeClr val="dk2"/>
                </a:solidFill>
                <a:latin typeface="Corbel"/>
                <a:ea typeface="Corbel"/>
                <a:cs typeface="Corbel"/>
                <a:sym typeface="Corbel"/>
              </a:rPr>
              <a:t>Multidisciplinary</a:t>
            </a:r>
            <a:endParaRPr sz="1800">
              <a:solidFill>
                <a:schemeClr val="dk2"/>
              </a:solidFill>
              <a:latin typeface="Corbel"/>
              <a:ea typeface="Corbel"/>
              <a:cs typeface="Corbel"/>
              <a:sym typeface="Corbel"/>
            </a:endParaRPr>
          </a:p>
          <a:p>
            <a:pPr indent="-342900" lvl="0" marL="457200" rtl="0">
              <a:lnSpc>
                <a:spcPct val="150000"/>
              </a:lnSpc>
              <a:spcBef>
                <a:spcPts val="0"/>
              </a:spcBef>
              <a:spcAft>
                <a:spcPts val="0"/>
              </a:spcAft>
              <a:buClr>
                <a:schemeClr val="dk2"/>
              </a:buClr>
              <a:buSzPts val="1800"/>
              <a:buFont typeface="Corbel"/>
              <a:buChar char="●"/>
            </a:pPr>
            <a:r>
              <a:t/>
            </a:r>
            <a:endParaRPr sz="1800">
              <a:solidFill>
                <a:schemeClr val="dk2"/>
              </a:solidFill>
              <a:latin typeface="Corbel"/>
              <a:ea typeface="Corbel"/>
              <a:cs typeface="Corbel"/>
              <a:sym typeface="Corbel"/>
            </a:endParaRPr>
          </a:p>
          <a:p>
            <a:pPr indent="0" lvl="0" marL="0" rtl="0">
              <a:lnSpc>
                <a:spcPct val="150000"/>
              </a:lnSpc>
              <a:spcBef>
                <a:spcPts val="0"/>
              </a:spcBef>
              <a:spcAft>
                <a:spcPts val="0"/>
              </a:spcAft>
              <a:buClr>
                <a:schemeClr val="dk1"/>
              </a:buClr>
              <a:buSzPts val="1100"/>
              <a:buFont typeface="Arial"/>
              <a:buNone/>
            </a:pPr>
            <a:r>
              <a:t/>
            </a:r>
            <a:endParaRPr sz="1800">
              <a:solidFill>
                <a:schemeClr val="dk2"/>
              </a:solidFill>
              <a:latin typeface="Corbel"/>
              <a:ea typeface="Corbel"/>
              <a:cs typeface="Corbel"/>
              <a:sym typeface="Corbe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96630" y="2003888"/>
            <a:ext cx="4523700" cy="11598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0" name="Google Shape;10;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1" name="Google Shape;11;p2"/>
          <p:cNvSpPr/>
          <p:nvPr/>
        </p:nvSpPr>
        <p:spPr>
          <a:xfrm>
            <a:off x="1117950" y="3393000"/>
            <a:ext cx="567000" cy="567000"/>
          </a:xfrm>
          <a:prstGeom prst="ellipse">
            <a:avLst/>
          </a:prstGeom>
          <a:solidFill>
            <a:srgbClr val="7AAB9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idx="1" type="subTitle"/>
          </p:nvPr>
        </p:nvSpPr>
        <p:spPr>
          <a:xfrm>
            <a:off x="2022300" y="2815923"/>
            <a:ext cx="55914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4" name="Google Shape;14;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5" name="Google Shape;15;p3"/>
          <p:cNvSpPr/>
          <p:nvPr/>
        </p:nvSpPr>
        <p:spPr>
          <a:xfrm>
            <a:off x="1117950" y="2288250"/>
            <a:ext cx="567000" cy="5670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 name="Google Shape;16;p3"/>
          <p:cNvSpPr txBox="1"/>
          <p:nvPr>
            <p:ph type="ctrTitle"/>
          </p:nvPr>
        </p:nvSpPr>
        <p:spPr>
          <a:xfrm>
            <a:off x="2022225" y="1693523"/>
            <a:ext cx="37878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7" name="Google Shape;17;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txBox="1"/>
          <p:nvPr>
            <p:ph idx="1" type="body"/>
          </p:nvPr>
        </p:nvSpPr>
        <p:spPr>
          <a:xfrm>
            <a:off x="2105050" y="2238000"/>
            <a:ext cx="4933800" cy="819900"/>
          </a:xfrm>
          <a:prstGeom prst="rect">
            <a:avLst/>
          </a:prstGeom>
        </p:spPr>
        <p:txBody>
          <a:bodyPr anchorCtr="0" anchor="b" bIns="91425" lIns="91425" spcFirstLastPara="1" rIns="91425" wrap="square" tIns="91425"/>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0" name="Google Shape;20;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1" name="Google Shape;21;p4"/>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 name="Google Shape;22;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SG" sz="3600">
                <a:latin typeface="Lora"/>
                <a:ea typeface="Lora"/>
                <a:cs typeface="Lora"/>
                <a:sym typeface="Lora"/>
              </a:rPr>
              <a:t>“</a:t>
            </a:r>
            <a:endParaRPr b="1" sz="3600">
              <a:latin typeface="Lora"/>
              <a:ea typeface="Lora"/>
              <a:cs typeface="Lora"/>
              <a:sym typeface="Lo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3" name="Shape 23"/>
        <p:cNvGrpSpPr/>
        <p:nvPr/>
      </p:nvGrpSpPr>
      <p:grpSpPr>
        <a:xfrm>
          <a:off x="0" y="0"/>
          <a:ext cx="0" cy="0"/>
          <a:chOff x="0" y="0"/>
          <a:chExt cx="0" cy="0"/>
        </a:xfrm>
      </p:grpSpPr>
      <p:cxnSp>
        <p:nvCxnSpPr>
          <p:cNvPr id="24" name="Google Shape;24;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5" name="Google Shape;25;p5"/>
          <p:cNvSpPr/>
          <p:nvPr/>
        </p:nvSpPr>
        <p:spPr>
          <a:xfrm>
            <a:off x="817475" y="928767"/>
            <a:ext cx="405900" cy="4059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 name="Google Shape;26;p5"/>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7" name="Google Shape;27;p5"/>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8" name="Google Shape;28;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 name="Google Shape;31;p6"/>
          <p:cNvSpPr txBox="1"/>
          <p:nvPr>
            <p:ph idx="1" type="body"/>
          </p:nvPr>
        </p:nvSpPr>
        <p:spPr>
          <a:xfrm>
            <a:off x="1381250"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2" type="body"/>
          </p:nvPr>
        </p:nvSpPr>
        <p:spPr>
          <a:xfrm>
            <a:off x="5012916"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3" name="Google Shape;33;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4" name="Google Shape;34;p6"/>
          <p:cNvSpPr/>
          <p:nvPr/>
        </p:nvSpPr>
        <p:spPr>
          <a:xfrm>
            <a:off x="817475" y="928767"/>
            <a:ext cx="405900" cy="4059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35" name="Google Shape;35;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6" name="Shape 36"/>
        <p:cNvGrpSpPr/>
        <p:nvPr/>
      </p:nvGrpSpPr>
      <p:grpSpPr>
        <a:xfrm>
          <a:off x="0" y="0"/>
          <a:ext cx="0" cy="0"/>
          <a:chOff x="0" y="0"/>
          <a:chExt cx="0" cy="0"/>
        </a:xfrm>
      </p:grpSpPr>
      <p:sp>
        <p:nvSpPr>
          <p:cNvPr id="37" name="Google Shape;37;p7"/>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8" name="Google Shape;38;p7"/>
          <p:cNvSpPr txBox="1"/>
          <p:nvPr>
            <p:ph idx="1" type="body"/>
          </p:nvPr>
        </p:nvSpPr>
        <p:spPr>
          <a:xfrm>
            <a:off x="1381250"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2" type="body"/>
          </p:nvPr>
        </p:nvSpPr>
        <p:spPr>
          <a:xfrm>
            <a:off x="3834912"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0" name="Google Shape;40;p7"/>
          <p:cNvSpPr txBox="1"/>
          <p:nvPr>
            <p:ph idx="3" type="body"/>
          </p:nvPr>
        </p:nvSpPr>
        <p:spPr>
          <a:xfrm>
            <a:off x="6288573"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1" name="Google Shape;41;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2" name="Google Shape;42;p7"/>
          <p:cNvSpPr/>
          <p:nvPr/>
        </p:nvSpPr>
        <p:spPr>
          <a:xfrm>
            <a:off x="817475" y="928767"/>
            <a:ext cx="405900" cy="4059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43" name="Google Shape;43;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1381250" y="937125"/>
            <a:ext cx="3878400" cy="4356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46" name="Google Shape;46;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8"/>
          <p:cNvSpPr/>
          <p:nvPr/>
        </p:nvSpPr>
        <p:spPr>
          <a:xfrm>
            <a:off x="817475" y="928767"/>
            <a:ext cx="405900" cy="4059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48" name="Google Shape;48;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9"/>
          <p:cNvSpPr txBox="1"/>
          <p:nvPr>
            <p:ph idx="1" type="body"/>
          </p:nvPr>
        </p:nvSpPr>
        <p:spPr>
          <a:xfrm>
            <a:off x="1990450" y="4037375"/>
            <a:ext cx="51630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1" name="Google Shape;51;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2" name="Google Shape;52;p9"/>
          <p:cNvSpPr/>
          <p:nvPr/>
        </p:nvSpPr>
        <p:spPr>
          <a:xfrm>
            <a:off x="4457400" y="4551496"/>
            <a:ext cx="229200" cy="2292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cxnSp>
        <p:nvCxnSpPr>
          <p:cNvPr id="54" name="Google Shape;54;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10"/>
          <p:cNvSpPr/>
          <p:nvPr/>
        </p:nvSpPr>
        <p:spPr>
          <a:xfrm>
            <a:off x="4293700" y="4235405"/>
            <a:ext cx="556500" cy="556500"/>
          </a:xfrm>
          <a:prstGeom prst="ellipse">
            <a:avLst/>
          </a:prstGeom>
          <a:solidFill>
            <a:srgbClr val="7AAB95"/>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a:spcBef>
                <a:spcPts val="0"/>
              </a:spcBef>
              <a:spcAft>
                <a:spcPts val="0"/>
              </a:spcAft>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0" name="Shape 60"/>
        <p:cNvGrpSpPr/>
        <p:nvPr/>
      </p:nvGrpSpPr>
      <p:grpSpPr>
        <a:xfrm>
          <a:off x="0" y="0"/>
          <a:ext cx="0" cy="0"/>
          <a:chOff x="0" y="0"/>
          <a:chExt cx="0" cy="0"/>
        </a:xfrm>
      </p:grpSpPr>
      <p:pic>
        <p:nvPicPr>
          <p:cNvPr id="61" name="Google Shape;61;p12"/>
          <p:cNvPicPr preferRelativeResize="0"/>
          <p:nvPr/>
        </p:nvPicPr>
        <p:blipFill>
          <a:blip r:embed="rId3">
            <a:alphaModFix/>
          </a:blip>
          <a:stretch>
            <a:fillRect/>
          </a:stretch>
        </p:blipFill>
        <p:spPr>
          <a:xfrm>
            <a:off x="1789975" y="1464425"/>
            <a:ext cx="568050" cy="568050"/>
          </a:xfrm>
          <a:prstGeom prst="rect">
            <a:avLst/>
          </a:prstGeom>
          <a:noFill/>
          <a:ln>
            <a:noFill/>
          </a:ln>
        </p:spPr>
      </p:pic>
      <p:sp>
        <p:nvSpPr>
          <p:cNvPr id="62" name="Google Shape;62;p12"/>
          <p:cNvSpPr txBox="1"/>
          <p:nvPr>
            <p:ph type="ctrTitle"/>
          </p:nvPr>
        </p:nvSpPr>
        <p:spPr>
          <a:xfrm>
            <a:off x="83750" y="4466700"/>
            <a:ext cx="6208200" cy="676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SG" sz="1400">
                <a:solidFill>
                  <a:srgbClr val="666666"/>
                </a:solidFill>
                <a:latin typeface="Corbel"/>
                <a:ea typeface="Corbel"/>
                <a:cs typeface="Corbel"/>
                <a:sym typeface="Corbel"/>
              </a:rPr>
              <a:t>Team HOBL</a:t>
            </a:r>
            <a:endParaRPr sz="1400">
              <a:solidFill>
                <a:srgbClr val="666666"/>
              </a:solidFill>
              <a:latin typeface="Corbel"/>
              <a:ea typeface="Corbel"/>
              <a:cs typeface="Corbel"/>
              <a:sym typeface="Corbel"/>
            </a:endParaRPr>
          </a:p>
          <a:p>
            <a:pPr indent="0" lvl="0" marL="0" marR="0" rtl="0" algn="l">
              <a:lnSpc>
                <a:spcPct val="100000"/>
              </a:lnSpc>
              <a:spcBef>
                <a:spcPts val="0"/>
              </a:spcBef>
              <a:spcAft>
                <a:spcPts val="0"/>
              </a:spcAft>
              <a:buNone/>
            </a:pPr>
            <a:r>
              <a:rPr b="0" lang="en-SG" sz="1400">
                <a:solidFill>
                  <a:srgbClr val="666666"/>
                </a:solidFill>
                <a:latin typeface="Corbel"/>
                <a:ea typeface="Corbel"/>
                <a:cs typeface="Corbel"/>
                <a:sym typeface="Corbel"/>
              </a:rPr>
              <a:t>Harrison Lucas</a:t>
            </a:r>
            <a:r>
              <a:rPr b="0" lang="en-SG" sz="1400">
                <a:solidFill>
                  <a:srgbClr val="666666"/>
                </a:solidFill>
                <a:latin typeface="Corbel"/>
                <a:ea typeface="Corbel"/>
                <a:cs typeface="Corbel"/>
                <a:sym typeface="Corbel"/>
              </a:rPr>
              <a:t> | Alan Brown</a:t>
            </a:r>
            <a:endParaRPr b="0" sz="1400">
              <a:solidFill>
                <a:srgbClr val="666666"/>
              </a:solidFill>
              <a:latin typeface="Corbel"/>
              <a:ea typeface="Corbel"/>
              <a:cs typeface="Corbel"/>
              <a:sym typeface="Corbel"/>
            </a:endParaRPr>
          </a:p>
          <a:p>
            <a:pPr indent="0" lvl="0" marL="0" marR="0" rtl="0" algn="l">
              <a:lnSpc>
                <a:spcPct val="100000"/>
              </a:lnSpc>
              <a:spcBef>
                <a:spcPts val="0"/>
              </a:spcBef>
              <a:spcAft>
                <a:spcPts val="0"/>
              </a:spcAft>
              <a:buClr>
                <a:srgbClr val="B7B7B7"/>
              </a:buClr>
              <a:buFont typeface="Montserrat"/>
              <a:buNone/>
            </a:pPr>
            <a:r>
              <a:rPr b="0" lang="en-SG" sz="1400">
                <a:solidFill>
                  <a:srgbClr val="666666"/>
                </a:solidFill>
                <a:latin typeface="Corbel"/>
                <a:ea typeface="Corbel"/>
                <a:cs typeface="Corbel"/>
                <a:sym typeface="Corbel"/>
              </a:rPr>
              <a:t>Ong Tee Han | Jason Hullick</a:t>
            </a:r>
            <a:endParaRPr b="0" sz="1400">
              <a:solidFill>
                <a:srgbClr val="666666"/>
              </a:solidFill>
              <a:latin typeface="Corbel"/>
              <a:ea typeface="Corbel"/>
              <a:cs typeface="Corbel"/>
              <a:sym typeface="Corbel"/>
            </a:endParaRPr>
          </a:p>
        </p:txBody>
      </p:sp>
      <p:sp>
        <p:nvSpPr>
          <p:cNvPr id="63" name="Google Shape;63;p12"/>
          <p:cNvSpPr txBox="1"/>
          <p:nvPr/>
        </p:nvSpPr>
        <p:spPr>
          <a:xfrm>
            <a:off x="1292600" y="1316150"/>
            <a:ext cx="3946800" cy="112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B7B7B7"/>
              </a:buClr>
              <a:buFont typeface="Montserrat"/>
              <a:buNone/>
            </a:pPr>
            <a:r>
              <a:rPr b="1" lang="en-SG" sz="4800">
                <a:solidFill>
                  <a:srgbClr val="7AAB95"/>
                </a:solidFill>
                <a:latin typeface="Corbel"/>
                <a:ea typeface="Corbel"/>
                <a:cs typeface="Corbel"/>
                <a:sym typeface="Corbel"/>
              </a:rPr>
              <a:t>M   nstero</a:t>
            </a:r>
            <a:endParaRPr b="1" sz="4800">
              <a:solidFill>
                <a:srgbClr val="7AAB95"/>
              </a:solidFill>
              <a:latin typeface="Corbel"/>
              <a:ea typeface="Corbel"/>
              <a:cs typeface="Corbel"/>
              <a:sym typeface="Corbel"/>
            </a:endParaRPr>
          </a:p>
          <a:p>
            <a:pPr indent="0" lvl="0" marL="0" rtl="0">
              <a:spcBef>
                <a:spcPts val="0"/>
              </a:spcBef>
              <a:spcAft>
                <a:spcPts val="0"/>
              </a:spcAft>
              <a:buClr>
                <a:srgbClr val="B7B7B7"/>
              </a:buClr>
              <a:buFont typeface="Montserrat"/>
              <a:buNone/>
            </a:pPr>
            <a:r>
              <a:rPr b="1" lang="en-SG" sz="1800">
                <a:solidFill>
                  <a:srgbClr val="999999"/>
                </a:solidFill>
                <a:latin typeface="Corbel"/>
                <a:ea typeface="Corbel"/>
                <a:cs typeface="Corbel"/>
                <a:sym typeface="Corbel"/>
              </a:rPr>
              <a:t>Making exercise COOL!</a:t>
            </a:r>
            <a:endParaRPr b="1" sz="1800">
              <a:solidFill>
                <a:srgbClr val="999999"/>
              </a:solidFill>
              <a:latin typeface="Corbel"/>
              <a:ea typeface="Corbel"/>
              <a:cs typeface="Corbel"/>
              <a:sym typeface="Corbel"/>
            </a:endParaRPr>
          </a:p>
          <a:p>
            <a:pPr indent="0" lvl="0" marL="0">
              <a:spcBef>
                <a:spcPts val="0"/>
              </a:spcBef>
              <a:spcAft>
                <a:spcPts val="0"/>
              </a:spcAft>
              <a:buNone/>
            </a:pPr>
            <a:r>
              <a:t/>
            </a:r>
            <a:endParaRPr/>
          </a:p>
        </p:txBody>
      </p:sp>
      <p:pic>
        <p:nvPicPr>
          <p:cNvPr id="64" name="Google Shape;64;p12"/>
          <p:cNvPicPr preferRelativeResize="0"/>
          <p:nvPr/>
        </p:nvPicPr>
        <p:blipFill>
          <a:blip r:embed="rId4">
            <a:alphaModFix/>
          </a:blip>
          <a:stretch>
            <a:fillRect/>
          </a:stretch>
        </p:blipFill>
        <p:spPr>
          <a:xfrm>
            <a:off x="1962275" y="1636725"/>
            <a:ext cx="223450" cy="223450"/>
          </a:xfrm>
          <a:prstGeom prst="rect">
            <a:avLst/>
          </a:prstGeom>
          <a:noFill/>
          <a:ln>
            <a:noFill/>
          </a:ln>
        </p:spPr>
      </p:pic>
      <p:pic>
        <p:nvPicPr>
          <p:cNvPr id="65" name="Google Shape;65;p12"/>
          <p:cNvPicPr preferRelativeResize="0"/>
          <p:nvPr/>
        </p:nvPicPr>
        <p:blipFill>
          <a:blip r:embed="rId5">
            <a:alphaModFix/>
          </a:blip>
          <a:stretch>
            <a:fillRect/>
          </a:stretch>
        </p:blipFill>
        <p:spPr>
          <a:xfrm>
            <a:off x="5594848" y="1469800"/>
            <a:ext cx="2203875" cy="2203900"/>
          </a:xfrm>
          <a:prstGeom prst="rect">
            <a:avLst/>
          </a:prstGeom>
          <a:noFill/>
          <a:ln>
            <a:noFill/>
          </a:ln>
        </p:spPr>
      </p:pic>
      <p:sp>
        <p:nvSpPr>
          <p:cNvPr id="66" name="Google Shape;66;p12"/>
          <p:cNvSpPr/>
          <p:nvPr/>
        </p:nvSpPr>
        <p:spPr>
          <a:xfrm>
            <a:off x="6189475" y="2144700"/>
            <a:ext cx="992100" cy="854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7" name="Google Shape;67;p12"/>
          <p:cNvPicPr preferRelativeResize="0"/>
          <p:nvPr/>
        </p:nvPicPr>
        <p:blipFill>
          <a:blip r:embed="rId6">
            <a:alphaModFix/>
          </a:blip>
          <a:stretch>
            <a:fillRect/>
          </a:stretch>
        </p:blipFill>
        <p:spPr>
          <a:xfrm>
            <a:off x="6288337" y="2180988"/>
            <a:ext cx="781500" cy="78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sp>
        <p:nvSpPr>
          <p:cNvPr id="72" name="Google Shape;72;p13"/>
          <p:cNvSpPr txBox="1"/>
          <p:nvPr>
            <p:ph type="title"/>
          </p:nvPr>
        </p:nvSpPr>
        <p:spPr>
          <a:xfrm>
            <a:off x="1450600" y="642851"/>
            <a:ext cx="4801500" cy="97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B7B7B7"/>
              </a:buClr>
              <a:buFont typeface="Montserrat"/>
              <a:buNone/>
            </a:pPr>
            <a:r>
              <a:rPr lang="en-SG" sz="3000">
                <a:solidFill>
                  <a:srgbClr val="7AAB95"/>
                </a:solidFill>
                <a:latin typeface="Corbel"/>
                <a:ea typeface="Corbel"/>
                <a:cs typeface="Corbel"/>
                <a:sym typeface="Corbel"/>
              </a:rPr>
              <a:t>Problem space and Background survey</a:t>
            </a:r>
            <a:endParaRPr i="0" sz="3000" u="none" cap="none" strike="noStrike">
              <a:solidFill>
                <a:srgbClr val="7AAB95"/>
              </a:solidFill>
              <a:latin typeface="Corbel"/>
              <a:ea typeface="Corbel"/>
              <a:cs typeface="Corbel"/>
              <a:sym typeface="Corbel"/>
            </a:endParaRPr>
          </a:p>
        </p:txBody>
      </p:sp>
      <p:pic>
        <p:nvPicPr>
          <p:cNvPr id="73" name="Google Shape;73;p13"/>
          <p:cNvPicPr preferRelativeResize="0"/>
          <p:nvPr/>
        </p:nvPicPr>
        <p:blipFill>
          <a:blip r:embed="rId3">
            <a:alphaModFix/>
          </a:blip>
          <a:stretch>
            <a:fillRect/>
          </a:stretch>
        </p:blipFill>
        <p:spPr>
          <a:xfrm>
            <a:off x="6200872" y="1926963"/>
            <a:ext cx="1900925" cy="1900925"/>
          </a:xfrm>
          <a:prstGeom prst="rect">
            <a:avLst/>
          </a:prstGeom>
          <a:noFill/>
          <a:ln>
            <a:noFill/>
          </a:ln>
        </p:spPr>
      </p:pic>
      <p:sp>
        <p:nvSpPr>
          <p:cNvPr id="74" name="Google Shape;74;p13"/>
          <p:cNvSpPr txBox="1"/>
          <p:nvPr/>
        </p:nvSpPr>
        <p:spPr>
          <a:xfrm>
            <a:off x="876500" y="1620250"/>
            <a:ext cx="6321900" cy="3384600"/>
          </a:xfrm>
          <a:prstGeom prst="rect">
            <a:avLst/>
          </a:prstGeom>
          <a:noFill/>
          <a:ln>
            <a:noFill/>
          </a:ln>
        </p:spPr>
        <p:txBody>
          <a:bodyPr anchorCtr="0" anchor="t" bIns="91425" lIns="91425" spcFirstLastPara="1" rIns="91425" wrap="square" tIns="91425">
            <a:noAutofit/>
          </a:bodyPr>
          <a:lstStyle/>
          <a:p>
            <a:pPr indent="-323850" lvl="0" marL="457200" rtl="0">
              <a:spcBef>
                <a:spcPts val="0"/>
              </a:spcBef>
              <a:spcAft>
                <a:spcPts val="0"/>
              </a:spcAft>
              <a:buSzPts val="1500"/>
              <a:buFont typeface="Corbel"/>
              <a:buChar char="●"/>
            </a:pPr>
            <a:r>
              <a:rPr lang="en-SG" sz="1500">
                <a:latin typeface="Corbel"/>
                <a:ea typeface="Corbel"/>
                <a:cs typeface="Corbel"/>
                <a:sym typeface="Corbel"/>
              </a:rPr>
              <a:t>Children are reporting low self-esteem</a:t>
            </a:r>
            <a:endParaRPr sz="1500">
              <a:latin typeface="Corbel"/>
              <a:ea typeface="Corbel"/>
              <a:cs typeface="Corbel"/>
              <a:sym typeface="Corbel"/>
            </a:endParaRPr>
          </a:p>
          <a:p>
            <a:pPr indent="-323850" lvl="1" marL="914400" marR="0" rtl="0" algn="l">
              <a:lnSpc>
                <a:spcPct val="100000"/>
              </a:lnSpc>
              <a:spcBef>
                <a:spcPts val="0"/>
              </a:spcBef>
              <a:spcAft>
                <a:spcPts val="0"/>
              </a:spcAft>
              <a:buClr>
                <a:srgbClr val="000000"/>
              </a:buClr>
              <a:buSzPts val="1500"/>
              <a:buFont typeface="Corbel"/>
              <a:buChar char="○"/>
            </a:pPr>
            <a:r>
              <a:rPr lang="en-SG" sz="1500">
                <a:latin typeface="Corbel"/>
                <a:ea typeface="Corbel"/>
                <a:cs typeface="Corbel"/>
                <a:sym typeface="Corbel"/>
              </a:rPr>
              <a:t>Peaks between the ages of 6-13</a:t>
            </a:r>
            <a:endParaRPr sz="1500">
              <a:latin typeface="Corbel"/>
              <a:ea typeface="Corbel"/>
              <a:cs typeface="Corbel"/>
              <a:sym typeface="Corbel"/>
            </a:endParaRPr>
          </a:p>
          <a:p>
            <a:pPr indent="-323850" lvl="1" marL="914400" marR="0" rtl="0" algn="l">
              <a:lnSpc>
                <a:spcPct val="100000"/>
              </a:lnSpc>
              <a:spcBef>
                <a:spcPts val="0"/>
              </a:spcBef>
              <a:spcAft>
                <a:spcPts val="0"/>
              </a:spcAft>
              <a:buSzPts val="1500"/>
              <a:buFont typeface="Corbel"/>
              <a:buChar char="○"/>
            </a:pPr>
            <a:r>
              <a:rPr lang="en-SG" sz="1500">
                <a:latin typeface="Corbel"/>
                <a:ea typeface="Corbel"/>
                <a:cs typeface="Corbel"/>
                <a:sym typeface="Corbel"/>
              </a:rPr>
              <a:t>Has many negative effects</a:t>
            </a:r>
            <a:endParaRPr sz="1500">
              <a:latin typeface="Corbel"/>
              <a:ea typeface="Corbel"/>
              <a:cs typeface="Corbel"/>
              <a:sym typeface="Corbel"/>
            </a:endParaRPr>
          </a:p>
          <a:p>
            <a:pPr indent="0" lvl="0" marL="1371600" rtl="0">
              <a:spcBef>
                <a:spcPts val="0"/>
              </a:spcBef>
              <a:spcAft>
                <a:spcPts val="0"/>
              </a:spcAft>
              <a:buNone/>
            </a:pPr>
            <a:r>
              <a:t/>
            </a:r>
            <a:endParaRPr sz="1500">
              <a:latin typeface="Corbel"/>
              <a:ea typeface="Corbel"/>
              <a:cs typeface="Corbel"/>
              <a:sym typeface="Corbel"/>
            </a:endParaRPr>
          </a:p>
          <a:p>
            <a:pPr indent="-323850" lvl="0" marL="457200" rtl="0">
              <a:spcBef>
                <a:spcPts val="0"/>
              </a:spcBef>
              <a:spcAft>
                <a:spcPts val="0"/>
              </a:spcAft>
              <a:buSzPts val="1500"/>
              <a:buFont typeface="Corbel"/>
              <a:buChar char="●"/>
            </a:pPr>
            <a:r>
              <a:rPr lang="en-SG" sz="1500">
                <a:latin typeface="Corbel"/>
                <a:ea typeface="Corbel"/>
                <a:cs typeface="Corbel"/>
                <a:sym typeface="Corbel"/>
              </a:rPr>
              <a:t>Exercise improves self-esteem</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Directly improves self-esteem</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Has other obvious physical and mental benefits</a:t>
            </a:r>
            <a:br>
              <a:rPr lang="en-SG" sz="1500">
                <a:latin typeface="Corbel"/>
                <a:ea typeface="Corbel"/>
                <a:cs typeface="Corbel"/>
                <a:sym typeface="Corbel"/>
              </a:rPr>
            </a:br>
            <a:endParaRPr sz="1500">
              <a:latin typeface="Corbel"/>
              <a:ea typeface="Corbel"/>
              <a:cs typeface="Corbel"/>
              <a:sym typeface="Corbel"/>
            </a:endParaRPr>
          </a:p>
          <a:p>
            <a:pPr indent="-323850" lvl="0" marL="457200" rtl="0">
              <a:spcBef>
                <a:spcPts val="0"/>
              </a:spcBef>
              <a:spcAft>
                <a:spcPts val="0"/>
              </a:spcAft>
              <a:buSzPts val="1500"/>
              <a:buFont typeface="Corbel"/>
              <a:buChar char="●"/>
            </a:pPr>
            <a:r>
              <a:rPr lang="en-SG" sz="1500">
                <a:latin typeface="Corbel"/>
                <a:ea typeface="Corbel"/>
                <a:cs typeface="Corbel"/>
                <a:sym typeface="Corbel"/>
              </a:rPr>
              <a:t>Gamification can motivate children to exercise</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The majority of children play games</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Several components to </a:t>
            </a:r>
            <a:r>
              <a:rPr lang="en-SG" sz="1500">
                <a:latin typeface="Corbel"/>
                <a:ea typeface="Corbel"/>
                <a:cs typeface="Corbel"/>
                <a:sym typeface="Corbel"/>
              </a:rPr>
              <a:t>successfully</a:t>
            </a:r>
            <a:r>
              <a:rPr lang="en-SG" sz="1500">
                <a:latin typeface="Corbel"/>
                <a:ea typeface="Corbel"/>
                <a:cs typeface="Corbel"/>
                <a:sym typeface="Corbel"/>
              </a:rPr>
              <a:t> gamifying an experience</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Extremely effective when done correctly</a:t>
            </a:r>
            <a:endParaRPr sz="1500">
              <a:latin typeface="Corbel"/>
              <a:ea typeface="Corbel"/>
              <a:cs typeface="Corbel"/>
              <a:sym typeface="Corbel"/>
            </a:endParaRPr>
          </a:p>
          <a:p>
            <a:pPr indent="0" lvl="0" marL="0" rtl="0">
              <a:spcBef>
                <a:spcPts val="0"/>
              </a:spcBef>
              <a:spcAft>
                <a:spcPts val="0"/>
              </a:spcAft>
              <a:buNone/>
            </a:pPr>
            <a:r>
              <a:t/>
            </a:r>
            <a:endParaRPr sz="1500">
              <a:latin typeface="Corbel"/>
              <a:ea typeface="Corbel"/>
              <a:cs typeface="Corbel"/>
              <a:sym typeface="Corbel"/>
            </a:endParaRPr>
          </a:p>
          <a:p>
            <a:pPr indent="0" lvl="0" marL="914400" rtl="0">
              <a:spcBef>
                <a:spcPts val="0"/>
              </a:spcBef>
              <a:spcAft>
                <a:spcPts val="0"/>
              </a:spcAft>
              <a:buNone/>
            </a:pPr>
            <a:r>
              <a:t/>
            </a:r>
            <a:endParaRPr sz="1500">
              <a:latin typeface="Corbel"/>
              <a:ea typeface="Corbel"/>
              <a:cs typeface="Corbel"/>
              <a:sym typeface="Corbel"/>
            </a:endParaRPr>
          </a:p>
          <a:p>
            <a:pPr indent="0" lvl="0" marL="457200" rtl="0">
              <a:spcBef>
                <a:spcPts val="0"/>
              </a:spcBef>
              <a:spcAft>
                <a:spcPts val="0"/>
              </a:spcAft>
              <a:buNone/>
            </a:pPr>
            <a:r>
              <a:t/>
            </a:r>
            <a:endParaRPr sz="1500">
              <a:latin typeface="Corbel"/>
              <a:ea typeface="Corbel"/>
              <a:cs typeface="Corbel"/>
              <a:sym typeface="Corbel"/>
            </a:endParaRPr>
          </a:p>
          <a:p>
            <a:pPr indent="0" lvl="0" marL="0" rtl="0">
              <a:spcBef>
                <a:spcPts val="0"/>
              </a:spcBef>
              <a:spcAft>
                <a:spcPts val="0"/>
              </a:spcAft>
              <a:buNone/>
            </a:pPr>
            <a:r>
              <a:rPr lang="en-SG" sz="1500">
                <a:latin typeface="Corbel"/>
                <a:ea typeface="Corbel"/>
                <a:cs typeface="Corbel"/>
                <a:sym typeface="Corbel"/>
              </a:rPr>
              <a:t>		</a:t>
            </a:r>
            <a:endParaRPr sz="15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1000"/>
                                        <p:tgtEl>
                                          <p:spTgt spid="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1000"/>
                                        <p:tgtEl>
                                          <p:spTgt spid="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1000"/>
                                        <p:tgtEl>
                                          <p:spTgt spid="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1000"/>
                                        <p:tgtEl>
                                          <p:spTgt spid="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1000"/>
                                        <p:tgtEl>
                                          <p:spTgt spid="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1000"/>
                                        <p:tgtEl>
                                          <p:spTgt spid="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1000"/>
                                        <p:tgtEl>
                                          <p:spTgt spid="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1000"/>
                                        <p:tgtEl>
                                          <p:spTgt spid="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9" st="9"/>
                                            </p:txEl>
                                          </p:spTgt>
                                        </p:tgtEl>
                                        <p:attrNameLst>
                                          <p:attrName>style.visibility</p:attrName>
                                        </p:attrNameLst>
                                      </p:cBhvr>
                                      <p:to>
                                        <p:strVal val="visible"/>
                                      </p:to>
                                    </p:set>
                                    <p:animEffect filter="fade" transition="in">
                                      <p:cBhvr>
                                        <p:cTn dur="1000"/>
                                        <p:tgtEl>
                                          <p:spTgt spid="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0" st="10"/>
                                            </p:txEl>
                                          </p:spTgt>
                                        </p:tgtEl>
                                        <p:attrNameLst>
                                          <p:attrName>style.visibility</p:attrName>
                                        </p:attrNameLst>
                                      </p:cBhvr>
                                      <p:to>
                                        <p:strVal val="visible"/>
                                      </p:to>
                                    </p:set>
                                    <p:animEffect filter="fade" transition="in">
                                      <p:cBhvr>
                                        <p:cTn dur="1000"/>
                                        <p:tgtEl>
                                          <p:spTgt spid="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1" st="11"/>
                                            </p:txEl>
                                          </p:spTgt>
                                        </p:tgtEl>
                                        <p:attrNameLst>
                                          <p:attrName>style.visibility</p:attrName>
                                        </p:attrNameLst>
                                      </p:cBhvr>
                                      <p:to>
                                        <p:strVal val="visible"/>
                                      </p:to>
                                    </p:set>
                                    <p:animEffect filter="fade" transition="in">
                                      <p:cBhvr>
                                        <p:cTn dur="1000"/>
                                        <p:tgtEl>
                                          <p:spTgt spid="7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2" st="12"/>
                                            </p:txEl>
                                          </p:spTgt>
                                        </p:tgtEl>
                                        <p:attrNameLst>
                                          <p:attrName>style.visibility</p:attrName>
                                        </p:attrNameLst>
                                      </p:cBhvr>
                                      <p:to>
                                        <p:strVal val="visible"/>
                                      </p:to>
                                    </p:set>
                                    <p:animEffect filter="fade" transition="in">
                                      <p:cBhvr>
                                        <p:cTn dur="1000"/>
                                        <p:tgtEl>
                                          <p:spTgt spid="7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3" st="13"/>
                                            </p:txEl>
                                          </p:spTgt>
                                        </p:tgtEl>
                                        <p:attrNameLst>
                                          <p:attrName>style.visibility</p:attrName>
                                        </p:attrNameLst>
                                      </p:cBhvr>
                                      <p:to>
                                        <p:strVal val="visible"/>
                                      </p:to>
                                    </p:set>
                                    <p:animEffect filter="fade" transition="in">
                                      <p:cBhvr>
                                        <p:cTn dur="1000"/>
                                        <p:tgtEl>
                                          <p:spTgt spid="7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xEl>
                                              <p:pRg end="14" st="14"/>
                                            </p:txEl>
                                          </p:spTgt>
                                        </p:tgtEl>
                                        <p:attrNameLst>
                                          <p:attrName>style.visibility</p:attrName>
                                        </p:attrNameLst>
                                      </p:cBhvr>
                                      <p:to>
                                        <p:strVal val="visible"/>
                                      </p:to>
                                    </p:set>
                                    <p:animEffect filter="fade" transition="in">
                                      <p:cBhvr>
                                        <p:cTn dur="1000"/>
                                        <p:tgtEl>
                                          <p:spTgt spid="74">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1450600" y="799823"/>
            <a:ext cx="4801500" cy="591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B7B7B7"/>
              </a:buClr>
              <a:buFont typeface="Montserrat"/>
              <a:buNone/>
            </a:pPr>
            <a:r>
              <a:rPr lang="en-SG" sz="3000">
                <a:solidFill>
                  <a:srgbClr val="7AAB95"/>
                </a:solidFill>
                <a:latin typeface="Corbel"/>
                <a:ea typeface="Corbel"/>
                <a:cs typeface="Corbel"/>
                <a:sym typeface="Corbel"/>
              </a:rPr>
              <a:t>Design Opportunities</a:t>
            </a:r>
            <a:endParaRPr i="0" sz="3000" u="none" cap="none" strike="noStrike">
              <a:solidFill>
                <a:srgbClr val="7AAB95"/>
              </a:solidFill>
              <a:latin typeface="Corbel"/>
              <a:ea typeface="Corbel"/>
              <a:cs typeface="Corbel"/>
              <a:sym typeface="Corbel"/>
            </a:endParaRPr>
          </a:p>
        </p:txBody>
      </p:sp>
      <p:sp>
        <p:nvSpPr>
          <p:cNvPr id="80" name="Google Shape;80;p14"/>
          <p:cNvSpPr txBox="1"/>
          <p:nvPr/>
        </p:nvSpPr>
        <p:spPr>
          <a:xfrm>
            <a:off x="1141450" y="1591062"/>
            <a:ext cx="5419800" cy="2798400"/>
          </a:xfrm>
          <a:prstGeom prst="rect">
            <a:avLst/>
          </a:prstGeom>
          <a:noFill/>
          <a:ln>
            <a:noFill/>
          </a:ln>
        </p:spPr>
        <p:txBody>
          <a:bodyPr anchorCtr="0" anchor="t" bIns="91425" lIns="91425" spcFirstLastPara="1" rIns="91425" wrap="square" tIns="91425">
            <a:noAutofit/>
          </a:bodyPr>
          <a:lstStyle/>
          <a:p>
            <a:pPr indent="-323850" lvl="0" marL="457200" rtl="0">
              <a:spcBef>
                <a:spcPts val="0"/>
              </a:spcBef>
              <a:spcAft>
                <a:spcPts val="0"/>
              </a:spcAft>
              <a:buSzPts val="1500"/>
              <a:buFont typeface="Corbel"/>
              <a:buChar char="●"/>
            </a:pPr>
            <a:r>
              <a:rPr lang="en-SG" sz="1500">
                <a:latin typeface="Corbel"/>
                <a:ea typeface="Corbel"/>
                <a:cs typeface="Corbel"/>
                <a:sym typeface="Corbel"/>
              </a:rPr>
              <a:t>A gamified wearable</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Targeted</a:t>
            </a:r>
            <a:r>
              <a:rPr lang="en-SG" sz="1500">
                <a:latin typeface="Corbel"/>
                <a:ea typeface="Corbel"/>
                <a:cs typeface="Corbel"/>
                <a:sym typeface="Corbel"/>
              </a:rPr>
              <a:t> </a:t>
            </a:r>
            <a:r>
              <a:rPr lang="en-SG" sz="1500">
                <a:latin typeface="Corbel"/>
                <a:ea typeface="Corbel"/>
                <a:cs typeface="Corbel"/>
                <a:sym typeface="Corbel"/>
              </a:rPr>
              <a:t>to</a:t>
            </a:r>
            <a:r>
              <a:rPr lang="en-SG" sz="1500">
                <a:latin typeface="Corbel"/>
                <a:ea typeface="Corbel"/>
                <a:cs typeface="Corbel"/>
                <a:sym typeface="Corbel"/>
              </a:rPr>
              <a:t> 6-9 years old children</a:t>
            </a:r>
            <a:br>
              <a:rPr lang="en-SG" sz="1500">
                <a:latin typeface="Corbel"/>
                <a:ea typeface="Corbel"/>
                <a:cs typeface="Corbel"/>
                <a:sym typeface="Corbel"/>
              </a:rPr>
            </a:br>
            <a:endParaRPr sz="1500">
              <a:latin typeface="Corbel"/>
              <a:ea typeface="Corbel"/>
              <a:cs typeface="Corbel"/>
              <a:sym typeface="Corbel"/>
            </a:endParaRPr>
          </a:p>
          <a:p>
            <a:pPr indent="-323850" lvl="0" marL="457200" rtl="0">
              <a:spcBef>
                <a:spcPts val="0"/>
              </a:spcBef>
              <a:spcAft>
                <a:spcPts val="0"/>
              </a:spcAft>
              <a:buSzPts val="1500"/>
              <a:buFont typeface="Corbel"/>
              <a:buChar char="●"/>
            </a:pPr>
            <a:r>
              <a:rPr lang="en-SG" sz="1500">
                <a:latin typeface="Corbel"/>
                <a:ea typeface="Corbel"/>
                <a:cs typeface="Corbel"/>
                <a:sym typeface="Corbel"/>
              </a:rPr>
              <a:t>Creature ‘evolves’ as the child exercises and makes friends</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Heart Rate sensor</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Detect nearby devices</a:t>
            </a:r>
            <a:br>
              <a:rPr lang="en-SG" sz="1500">
                <a:latin typeface="Corbel"/>
                <a:ea typeface="Corbel"/>
                <a:cs typeface="Corbel"/>
                <a:sym typeface="Corbel"/>
              </a:rPr>
            </a:br>
            <a:endParaRPr sz="1500">
              <a:latin typeface="Corbel"/>
              <a:ea typeface="Corbel"/>
              <a:cs typeface="Corbel"/>
              <a:sym typeface="Corbel"/>
            </a:endParaRPr>
          </a:p>
          <a:p>
            <a:pPr indent="-323850" lvl="0" marL="457200" rtl="0">
              <a:spcBef>
                <a:spcPts val="0"/>
              </a:spcBef>
              <a:spcAft>
                <a:spcPts val="0"/>
              </a:spcAft>
              <a:buSzPts val="1500"/>
              <a:buFont typeface="Corbel"/>
              <a:buChar char="●"/>
            </a:pPr>
            <a:r>
              <a:rPr lang="en-SG" sz="1500">
                <a:latin typeface="Corbel"/>
                <a:ea typeface="Corbel"/>
                <a:cs typeface="Corbel"/>
                <a:sym typeface="Corbel"/>
              </a:rPr>
              <a:t>Parental controls </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Track children’s exercise rate</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Goal Setting</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Reward </a:t>
            </a:r>
            <a:endParaRPr sz="1500">
              <a:latin typeface="Corbel"/>
              <a:ea typeface="Corbel"/>
              <a:cs typeface="Corbel"/>
              <a:sym typeface="Corbel"/>
            </a:endParaRPr>
          </a:p>
          <a:p>
            <a:pPr indent="0" lvl="0" marL="0">
              <a:spcBef>
                <a:spcPts val="0"/>
              </a:spcBef>
              <a:spcAft>
                <a:spcPts val="0"/>
              </a:spcAft>
              <a:buNone/>
            </a:pPr>
            <a:r>
              <a:t/>
            </a:r>
            <a:endParaRPr sz="1500">
              <a:latin typeface="Corbel"/>
              <a:ea typeface="Corbel"/>
              <a:cs typeface="Corbel"/>
              <a:sym typeface="Corbel"/>
            </a:endParaRPr>
          </a:p>
        </p:txBody>
      </p:sp>
      <p:pic>
        <p:nvPicPr>
          <p:cNvPr id="81" name="Google Shape;81;p14"/>
          <p:cNvPicPr preferRelativeResize="0"/>
          <p:nvPr/>
        </p:nvPicPr>
        <p:blipFill>
          <a:blip r:embed="rId3">
            <a:alphaModFix/>
          </a:blip>
          <a:stretch>
            <a:fillRect/>
          </a:stretch>
        </p:blipFill>
        <p:spPr>
          <a:xfrm>
            <a:off x="6084998" y="1888300"/>
            <a:ext cx="2203875" cy="220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10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10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10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10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1000"/>
                                        <p:tgtEl>
                                          <p:spTgt spid="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1000"/>
                                        <p:tgtEl>
                                          <p:spTgt spid="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1000"/>
                                        <p:tgtEl>
                                          <p:spTgt spid="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1000"/>
                                        <p:tgtEl>
                                          <p:spTgt spid="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1000"/>
                                        <p:tgtEl>
                                          <p:spTgt spid="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9" st="9"/>
                                            </p:txEl>
                                          </p:spTgt>
                                        </p:tgtEl>
                                        <p:attrNameLst>
                                          <p:attrName>style.visibility</p:attrName>
                                        </p:attrNameLst>
                                      </p:cBhvr>
                                      <p:to>
                                        <p:strVal val="visible"/>
                                      </p:to>
                                    </p:set>
                                    <p:animEffect filter="fade" transition="in">
                                      <p:cBhvr>
                                        <p:cTn dur="1000"/>
                                        <p:tgtEl>
                                          <p:spTgt spid="8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title"/>
          </p:nvPr>
        </p:nvSpPr>
        <p:spPr>
          <a:xfrm>
            <a:off x="1450600" y="799823"/>
            <a:ext cx="4801500" cy="591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B7B7B7"/>
              </a:buClr>
              <a:buFont typeface="Montserrat"/>
              <a:buNone/>
            </a:pPr>
            <a:r>
              <a:rPr lang="en-SG" sz="3000">
                <a:solidFill>
                  <a:srgbClr val="7AAB95"/>
                </a:solidFill>
                <a:latin typeface="Corbel"/>
                <a:ea typeface="Corbel"/>
                <a:cs typeface="Corbel"/>
                <a:sym typeface="Corbel"/>
              </a:rPr>
              <a:t>Methods to further explore</a:t>
            </a:r>
            <a:endParaRPr i="0" sz="3000" u="none" cap="none" strike="noStrike">
              <a:solidFill>
                <a:srgbClr val="7AAB95"/>
              </a:solidFill>
              <a:latin typeface="Corbel"/>
              <a:ea typeface="Corbel"/>
              <a:cs typeface="Corbel"/>
              <a:sym typeface="Corbel"/>
            </a:endParaRPr>
          </a:p>
        </p:txBody>
      </p:sp>
      <p:pic>
        <p:nvPicPr>
          <p:cNvPr id="87" name="Google Shape;87;p15"/>
          <p:cNvPicPr preferRelativeResize="0"/>
          <p:nvPr/>
        </p:nvPicPr>
        <p:blipFill>
          <a:blip r:embed="rId3">
            <a:alphaModFix/>
          </a:blip>
          <a:stretch>
            <a:fillRect/>
          </a:stretch>
        </p:blipFill>
        <p:spPr>
          <a:xfrm>
            <a:off x="3553888" y="2000000"/>
            <a:ext cx="1751857" cy="1587525"/>
          </a:xfrm>
          <a:prstGeom prst="rect">
            <a:avLst/>
          </a:prstGeom>
          <a:noFill/>
          <a:ln>
            <a:noFill/>
          </a:ln>
        </p:spPr>
      </p:pic>
      <p:sp>
        <p:nvSpPr>
          <p:cNvPr id="88" name="Google Shape;88;p15"/>
          <p:cNvSpPr txBox="1"/>
          <p:nvPr/>
        </p:nvSpPr>
        <p:spPr>
          <a:xfrm>
            <a:off x="3899543" y="3682077"/>
            <a:ext cx="1295700" cy="518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SG" sz="1600">
                <a:solidFill>
                  <a:srgbClr val="7AAB95"/>
                </a:solidFill>
                <a:latin typeface="Comic Sans MS"/>
                <a:ea typeface="Comic Sans MS"/>
                <a:cs typeface="Comic Sans MS"/>
                <a:sym typeface="Comic Sans MS"/>
              </a:rPr>
              <a:t>Interviews</a:t>
            </a:r>
            <a:endParaRPr b="1" sz="1600">
              <a:solidFill>
                <a:srgbClr val="7AAB95"/>
              </a:solidFill>
              <a:latin typeface="Comic Sans MS"/>
              <a:ea typeface="Comic Sans MS"/>
              <a:cs typeface="Comic Sans MS"/>
              <a:sym typeface="Comic Sans MS"/>
            </a:endParaRPr>
          </a:p>
        </p:txBody>
      </p:sp>
      <p:sp>
        <p:nvSpPr>
          <p:cNvPr id="89" name="Google Shape;89;p15"/>
          <p:cNvSpPr txBox="1"/>
          <p:nvPr/>
        </p:nvSpPr>
        <p:spPr>
          <a:xfrm>
            <a:off x="1212475" y="3665700"/>
            <a:ext cx="1295700" cy="56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SG" sz="1600">
                <a:solidFill>
                  <a:srgbClr val="7AAB95"/>
                </a:solidFill>
                <a:latin typeface="Comic Sans MS"/>
                <a:ea typeface="Comic Sans MS"/>
                <a:cs typeface="Comic Sans MS"/>
                <a:sym typeface="Comic Sans MS"/>
              </a:rPr>
              <a:t>Research</a:t>
            </a:r>
            <a:endParaRPr b="1" sz="1600">
              <a:solidFill>
                <a:srgbClr val="7AAB95"/>
              </a:solidFill>
              <a:latin typeface="Comic Sans MS"/>
              <a:ea typeface="Comic Sans MS"/>
              <a:cs typeface="Comic Sans MS"/>
              <a:sym typeface="Comic Sans MS"/>
            </a:endParaRPr>
          </a:p>
        </p:txBody>
      </p:sp>
      <p:pic>
        <p:nvPicPr>
          <p:cNvPr id="90" name="Google Shape;90;p15"/>
          <p:cNvPicPr preferRelativeResize="0"/>
          <p:nvPr/>
        </p:nvPicPr>
        <p:blipFill>
          <a:blip r:embed="rId4">
            <a:alphaModFix/>
          </a:blip>
          <a:stretch>
            <a:fillRect/>
          </a:stretch>
        </p:blipFill>
        <p:spPr>
          <a:xfrm>
            <a:off x="6351487" y="1945718"/>
            <a:ext cx="1682813" cy="1524959"/>
          </a:xfrm>
          <a:prstGeom prst="rect">
            <a:avLst/>
          </a:prstGeom>
          <a:noFill/>
          <a:ln>
            <a:noFill/>
          </a:ln>
        </p:spPr>
      </p:pic>
      <p:sp>
        <p:nvSpPr>
          <p:cNvPr id="91" name="Google Shape;91;p15"/>
          <p:cNvSpPr txBox="1"/>
          <p:nvPr/>
        </p:nvSpPr>
        <p:spPr>
          <a:xfrm>
            <a:off x="6633096" y="3641427"/>
            <a:ext cx="1165800" cy="39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SG" sz="1600">
                <a:solidFill>
                  <a:srgbClr val="7AAB95"/>
                </a:solidFill>
                <a:latin typeface="Comic Sans MS"/>
                <a:ea typeface="Comic Sans MS"/>
                <a:cs typeface="Comic Sans MS"/>
                <a:sym typeface="Comic Sans MS"/>
              </a:rPr>
              <a:t>Prototype</a:t>
            </a:r>
            <a:endParaRPr b="1" sz="1600">
              <a:solidFill>
                <a:srgbClr val="7AAB95"/>
              </a:solidFill>
              <a:latin typeface="Comic Sans MS"/>
              <a:ea typeface="Comic Sans MS"/>
              <a:cs typeface="Comic Sans MS"/>
              <a:sym typeface="Comic Sans MS"/>
            </a:endParaRPr>
          </a:p>
        </p:txBody>
      </p:sp>
      <p:pic>
        <p:nvPicPr>
          <p:cNvPr id="92" name="Google Shape;92;p15"/>
          <p:cNvPicPr preferRelativeResize="0"/>
          <p:nvPr/>
        </p:nvPicPr>
        <p:blipFill>
          <a:blip r:embed="rId5">
            <a:alphaModFix/>
          </a:blip>
          <a:stretch>
            <a:fillRect/>
          </a:stretch>
        </p:blipFill>
        <p:spPr>
          <a:xfrm>
            <a:off x="907676" y="2000012"/>
            <a:ext cx="1524950" cy="152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1450600" y="799823"/>
            <a:ext cx="4801500" cy="591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B7B7B7"/>
              </a:buClr>
              <a:buFont typeface="Montserrat"/>
              <a:buNone/>
            </a:pPr>
            <a:r>
              <a:rPr lang="en-SG" sz="3000">
                <a:solidFill>
                  <a:srgbClr val="7AAB95"/>
                </a:solidFill>
                <a:latin typeface="Corbel"/>
                <a:ea typeface="Corbel"/>
                <a:cs typeface="Corbel"/>
                <a:sym typeface="Corbel"/>
              </a:rPr>
              <a:t>Team Strengths</a:t>
            </a:r>
            <a:endParaRPr i="0" sz="3000" u="none" cap="none" strike="noStrike">
              <a:solidFill>
                <a:srgbClr val="7AAB95"/>
              </a:solidFill>
              <a:latin typeface="Corbel"/>
              <a:ea typeface="Corbel"/>
              <a:cs typeface="Corbel"/>
              <a:sym typeface="Corbel"/>
            </a:endParaRPr>
          </a:p>
        </p:txBody>
      </p:sp>
      <p:sp>
        <p:nvSpPr>
          <p:cNvPr id="98" name="Google Shape;98;p16"/>
          <p:cNvSpPr txBox="1"/>
          <p:nvPr/>
        </p:nvSpPr>
        <p:spPr>
          <a:xfrm>
            <a:off x="863850" y="1508825"/>
            <a:ext cx="5246100" cy="3312300"/>
          </a:xfrm>
          <a:prstGeom prst="rect">
            <a:avLst/>
          </a:prstGeom>
          <a:noFill/>
          <a:ln>
            <a:noFill/>
          </a:ln>
        </p:spPr>
        <p:txBody>
          <a:bodyPr anchorCtr="0" anchor="t" bIns="91425" lIns="91425" spcFirstLastPara="1" rIns="91425" wrap="square" tIns="91425">
            <a:noAutofit/>
          </a:bodyPr>
          <a:lstStyle/>
          <a:p>
            <a:pPr indent="-323850" lvl="0" marL="457200" rtl="0">
              <a:spcBef>
                <a:spcPts val="0"/>
              </a:spcBef>
              <a:spcAft>
                <a:spcPts val="0"/>
              </a:spcAft>
              <a:buSzPts val="1500"/>
              <a:buFont typeface="Corbel"/>
              <a:buChar char="●"/>
            </a:pPr>
            <a:r>
              <a:rPr lang="en-SG" sz="1500">
                <a:latin typeface="Corbel"/>
                <a:ea typeface="Corbel"/>
                <a:cs typeface="Corbel"/>
                <a:sym typeface="Corbel"/>
              </a:rPr>
              <a:t>Strong background in related technologies</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Web technologies</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Java</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Front and back end technologies</a:t>
            </a:r>
            <a:endParaRPr sz="1500">
              <a:latin typeface="Corbel"/>
              <a:ea typeface="Corbel"/>
              <a:cs typeface="Corbel"/>
              <a:sym typeface="Corbel"/>
            </a:endParaRPr>
          </a:p>
          <a:p>
            <a:pPr indent="-323850" lvl="2" marL="1371600" rtl="0">
              <a:spcBef>
                <a:spcPts val="0"/>
              </a:spcBef>
              <a:spcAft>
                <a:spcPts val="0"/>
              </a:spcAft>
              <a:buSzPts val="1500"/>
              <a:buFont typeface="Corbel"/>
              <a:buChar char="■"/>
            </a:pPr>
            <a:r>
              <a:rPr lang="en-SG" sz="1500">
                <a:latin typeface="Corbel"/>
                <a:ea typeface="Corbel"/>
                <a:cs typeface="Corbel"/>
                <a:sym typeface="Corbel"/>
              </a:rPr>
              <a:t>eg. React JS, NodeJs, Ionic 3 Framework</a:t>
            </a:r>
            <a:endParaRPr sz="1500">
              <a:latin typeface="Corbel"/>
              <a:ea typeface="Corbel"/>
              <a:cs typeface="Corbel"/>
              <a:sym typeface="Corbel"/>
            </a:endParaRPr>
          </a:p>
          <a:p>
            <a:pPr indent="0" lvl="0" marL="1371600" rtl="0">
              <a:spcBef>
                <a:spcPts val="0"/>
              </a:spcBef>
              <a:spcAft>
                <a:spcPts val="0"/>
              </a:spcAft>
              <a:buNone/>
            </a:pPr>
            <a:r>
              <a:t/>
            </a:r>
            <a:endParaRPr sz="1500">
              <a:latin typeface="Corbel"/>
              <a:ea typeface="Corbel"/>
              <a:cs typeface="Corbel"/>
              <a:sym typeface="Corbel"/>
            </a:endParaRPr>
          </a:p>
          <a:p>
            <a:pPr indent="-323850" lvl="0" marL="457200" rtl="0">
              <a:spcBef>
                <a:spcPts val="0"/>
              </a:spcBef>
              <a:spcAft>
                <a:spcPts val="0"/>
              </a:spcAft>
              <a:buSzPts val="1500"/>
              <a:buFont typeface="Corbel"/>
              <a:buChar char="●"/>
            </a:pPr>
            <a:r>
              <a:rPr lang="en-SG" sz="1500">
                <a:latin typeface="Corbel"/>
                <a:ea typeface="Corbel"/>
                <a:cs typeface="Corbel"/>
                <a:sym typeface="Corbel"/>
              </a:rPr>
              <a:t>Communication</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Verbal</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Written</a:t>
            </a:r>
            <a:br>
              <a:rPr lang="en-SG" sz="1500">
                <a:latin typeface="Corbel"/>
                <a:ea typeface="Corbel"/>
                <a:cs typeface="Corbel"/>
                <a:sym typeface="Corbel"/>
              </a:rPr>
            </a:br>
            <a:endParaRPr sz="1500">
              <a:latin typeface="Corbel"/>
              <a:ea typeface="Corbel"/>
              <a:cs typeface="Corbel"/>
              <a:sym typeface="Corbel"/>
            </a:endParaRPr>
          </a:p>
          <a:p>
            <a:pPr indent="-323850" lvl="0" marL="457200" rtl="0">
              <a:spcBef>
                <a:spcPts val="0"/>
              </a:spcBef>
              <a:spcAft>
                <a:spcPts val="0"/>
              </a:spcAft>
              <a:buSzPts val="1500"/>
              <a:buFont typeface="Corbel"/>
              <a:buChar char="●"/>
            </a:pPr>
            <a:r>
              <a:rPr lang="en-SG" sz="1500">
                <a:latin typeface="Corbel"/>
                <a:ea typeface="Corbel"/>
                <a:cs typeface="Corbel"/>
                <a:sym typeface="Corbel"/>
              </a:rPr>
              <a:t>Team members from a range of disciplines </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IT</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Software Engineering</a:t>
            </a:r>
            <a:endParaRPr sz="1500">
              <a:latin typeface="Corbel"/>
              <a:ea typeface="Corbel"/>
              <a:cs typeface="Corbel"/>
              <a:sym typeface="Corbel"/>
            </a:endParaRPr>
          </a:p>
          <a:p>
            <a:pPr indent="-323850" lvl="1" marL="914400" rtl="0">
              <a:spcBef>
                <a:spcPts val="0"/>
              </a:spcBef>
              <a:spcAft>
                <a:spcPts val="0"/>
              </a:spcAft>
              <a:buSzPts val="1500"/>
              <a:buFont typeface="Corbel"/>
              <a:buChar char="○"/>
            </a:pPr>
            <a:r>
              <a:rPr lang="en-SG" sz="1500">
                <a:latin typeface="Corbel"/>
                <a:ea typeface="Corbel"/>
                <a:cs typeface="Corbel"/>
                <a:sym typeface="Corbel"/>
              </a:rPr>
              <a:t>UI/UX Design</a:t>
            </a:r>
            <a:endParaRPr sz="1500">
              <a:latin typeface="Corbel"/>
              <a:ea typeface="Corbel"/>
              <a:cs typeface="Corbel"/>
              <a:sym typeface="Corbel"/>
            </a:endParaRPr>
          </a:p>
          <a:p>
            <a:pPr indent="0" lvl="0" marL="914400">
              <a:spcBef>
                <a:spcPts val="0"/>
              </a:spcBef>
              <a:spcAft>
                <a:spcPts val="0"/>
              </a:spcAft>
              <a:buNone/>
            </a:pPr>
            <a:r>
              <a:t/>
            </a:r>
            <a:endParaRPr sz="1500">
              <a:latin typeface="Corbel"/>
              <a:ea typeface="Corbel"/>
              <a:cs typeface="Corbel"/>
              <a:sym typeface="Corbel"/>
            </a:endParaRPr>
          </a:p>
        </p:txBody>
      </p:sp>
      <p:pic>
        <p:nvPicPr>
          <p:cNvPr id="99" name="Google Shape;99;p16"/>
          <p:cNvPicPr preferRelativeResize="0"/>
          <p:nvPr/>
        </p:nvPicPr>
        <p:blipFill>
          <a:blip r:embed="rId3">
            <a:alphaModFix/>
          </a:blip>
          <a:stretch>
            <a:fillRect/>
          </a:stretch>
        </p:blipFill>
        <p:spPr>
          <a:xfrm>
            <a:off x="5972925" y="1848125"/>
            <a:ext cx="2475226" cy="2475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10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1000"/>
                                        <p:tgtEl>
                                          <p:spTgt spid="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animEffect filter="fade" transition="in">
                                      <p:cBhvr>
                                        <p:cTn dur="1000"/>
                                        <p:tgtEl>
                                          <p:spTgt spid="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0" st="10"/>
                                            </p:txEl>
                                          </p:spTgt>
                                        </p:tgtEl>
                                        <p:attrNameLst>
                                          <p:attrName>style.visibility</p:attrName>
                                        </p:attrNameLst>
                                      </p:cBhvr>
                                      <p:to>
                                        <p:strVal val="visible"/>
                                      </p:to>
                                    </p:set>
                                    <p:animEffect filter="fade" transition="in">
                                      <p:cBhvr>
                                        <p:cTn dur="1000"/>
                                        <p:tgtEl>
                                          <p:spTgt spid="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1" st="11"/>
                                            </p:txEl>
                                          </p:spTgt>
                                        </p:tgtEl>
                                        <p:attrNameLst>
                                          <p:attrName>style.visibility</p:attrName>
                                        </p:attrNameLst>
                                      </p:cBhvr>
                                      <p:to>
                                        <p:strVal val="visible"/>
                                      </p:to>
                                    </p:set>
                                    <p:animEffect filter="fade" transition="in">
                                      <p:cBhvr>
                                        <p:cTn dur="1000"/>
                                        <p:tgtEl>
                                          <p:spTgt spid="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2" st="12"/>
                                            </p:txEl>
                                          </p:spTgt>
                                        </p:tgtEl>
                                        <p:attrNameLst>
                                          <p:attrName>style.visibility</p:attrName>
                                        </p:attrNameLst>
                                      </p:cBhvr>
                                      <p:to>
                                        <p:strVal val="visible"/>
                                      </p:to>
                                    </p:set>
                                    <p:animEffect filter="fade" transition="in">
                                      <p:cBhvr>
                                        <p:cTn dur="1000"/>
                                        <p:tgtEl>
                                          <p:spTgt spid="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3" st="13"/>
                                            </p:txEl>
                                          </p:spTgt>
                                        </p:tgtEl>
                                        <p:attrNameLst>
                                          <p:attrName>style.visibility</p:attrName>
                                        </p:attrNameLst>
                                      </p:cBhvr>
                                      <p:to>
                                        <p:strVal val="visible"/>
                                      </p:to>
                                    </p:set>
                                    <p:animEffect filter="fade" transition="in">
                                      <p:cBhvr>
                                        <p:cTn dur="1000"/>
                                        <p:tgtEl>
                                          <p:spTgt spid="9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