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33"/>
  </p:notesMasterIdLst>
  <p:handoutMasterIdLst>
    <p:handoutMasterId r:id="rId34"/>
  </p:handoutMasterIdLst>
  <p:sldIdLst>
    <p:sldId id="338" r:id="rId3"/>
    <p:sldId id="269" r:id="rId4"/>
    <p:sldId id="334" r:id="rId5"/>
    <p:sldId id="277" r:id="rId6"/>
    <p:sldId id="333" r:id="rId7"/>
    <p:sldId id="335" r:id="rId8"/>
    <p:sldId id="319" r:id="rId9"/>
    <p:sldId id="332" r:id="rId10"/>
    <p:sldId id="320" r:id="rId11"/>
    <p:sldId id="325" r:id="rId12"/>
    <p:sldId id="326" r:id="rId13"/>
    <p:sldId id="321" r:id="rId14"/>
    <p:sldId id="336" r:id="rId15"/>
    <p:sldId id="329" r:id="rId16"/>
    <p:sldId id="322" r:id="rId17"/>
    <p:sldId id="330" r:id="rId18"/>
    <p:sldId id="323" r:id="rId19"/>
    <p:sldId id="331" r:id="rId20"/>
    <p:sldId id="324" r:id="rId21"/>
    <p:sldId id="340" r:id="rId22"/>
    <p:sldId id="315" r:id="rId23"/>
    <p:sldId id="339" r:id="rId24"/>
    <p:sldId id="312" r:id="rId25"/>
    <p:sldId id="311" r:id="rId26"/>
    <p:sldId id="316" r:id="rId27"/>
    <p:sldId id="305" r:id="rId28"/>
    <p:sldId id="306" r:id="rId29"/>
    <p:sldId id="307" r:id="rId30"/>
    <p:sldId id="317" r:id="rId31"/>
    <p:sldId id="25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en" initials="K" lastIdx="2" clrIdx="0"/>
  <p:cmAuthor id="1" name="Matt Arnold" initials="MA" lastIdx="1" clrIdx="1"/>
  <p:cmAuthor id="2" name="Kristen Champion-Terrell" initials="KC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E5F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85696" autoAdjust="0"/>
  </p:normalViewPr>
  <p:slideViewPr>
    <p:cSldViewPr>
      <p:cViewPr varScale="1">
        <p:scale>
          <a:sx n="104" d="100"/>
          <a:sy n="104" d="100"/>
        </p:scale>
        <p:origin x="18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6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675" y="77788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77788"/>
            <a:ext cx="30384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dirty="0" smtClean="0"/>
              <a:t>Course Name</a:t>
            </a:r>
            <a:endParaRPr lang="en-US" baseline="30000" dirty="0"/>
          </a:p>
          <a:p>
            <a:r>
              <a:rPr lang="en-US" dirty="0"/>
              <a:t>Unit # – Lesson #.# – Lesson Name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7788" y="858520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Arial" charset="0"/>
              </a:defRPr>
            </a:lvl1pPr>
          </a:lstStyle>
          <a:p>
            <a:r>
              <a:rPr lang="en-US" dirty="0"/>
              <a:t>Project Lead The Way, Inc.</a:t>
            </a:r>
            <a:endParaRPr lang="en-US" baseline="30000" dirty="0"/>
          </a:p>
          <a:p>
            <a:r>
              <a:rPr lang="en-US" dirty="0"/>
              <a:t>Copyright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7886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A6F666A-3503-4EB4-9796-FFB36F66C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90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dirty="0" smtClean="0"/>
              <a:t>Course Name</a:t>
            </a:r>
            <a:endParaRPr lang="en-US" baseline="30000" dirty="0" smtClean="0"/>
          </a:p>
          <a:p>
            <a:r>
              <a:rPr lang="en-US" dirty="0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85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untilRelease</a:t>
            </a:r>
            <a:r>
              <a:rPr lang="en-US" baseline="0" dirty="0" smtClean="0"/>
              <a:t> is left out, </a:t>
            </a:r>
            <a:r>
              <a:rPr lang="en-US" baseline="0" dirty="0" err="1" smtClean="0"/>
              <a:t>nPresses</a:t>
            </a:r>
            <a:r>
              <a:rPr lang="en-US" baseline="0" dirty="0" smtClean="0"/>
              <a:t> will increment by 1 every 0.050 seconds. A typical quick press of the </a:t>
            </a:r>
            <a:r>
              <a:rPr lang="en-US" baseline="0" dirty="0" err="1" smtClean="0"/>
              <a:t>bumpSwitch</a:t>
            </a:r>
            <a:r>
              <a:rPr lang="en-US" baseline="0" dirty="0" smtClean="0"/>
              <a:t> might last 0.400 seconds!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wait(0.05) is left out, </a:t>
            </a:r>
            <a:r>
              <a:rPr lang="en-US" baseline="0" dirty="0" err="1" smtClean="0"/>
              <a:t>nPresses</a:t>
            </a:r>
            <a:r>
              <a:rPr lang="en-US" baseline="0" dirty="0" smtClean="0"/>
              <a:t> might increment several times when the button is released. This is because “releasing” the bump switch actually makes it bounce back and forth between 1 and 0 several times as microscopic sparks jump across the small air gap as the button is first released.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flag is “raised” (i.e., set to true) if</a:t>
            </a:r>
            <a:r>
              <a:rPr lang="en-US" baseline="0" dirty="0" smtClean="0"/>
              <a:t> a condition is *ever* met during a certain time period, even if it was *usually* not met.</a:t>
            </a:r>
          </a:p>
          <a:p>
            <a:endParaRPr lang="en-US" baseline="0" dirty="0" smtClean="0"/>
          </a:p>
          <a:p>
            <a:r>
              <a:rPr lang="en-US" dirty="0" smtClean="0"/>
              <a:t>This snippet of code might be useful</a:t>
            </a:r>
            <a:r>
              <a:rPr lang="en-US" baseline="0" dirty="0" smtClean="0"/>
              <a:t> in a material sorter if the machine is checking for conductivity as a marble rolls by. Two 24- or 26-gauge wires, connected to where the black and white wires normally go in a digital input, can make a “conductivity sensor”.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might be used with a scale as a truck drives over the scale. The heaviest</a:t>
            </a:r>
            <a:r>
              <a:rPr lang="en-US" baseline="0" dirty="0" smtClean="0"/>
              <a:t> value</a:t>
            </a:r>
            <a:r>
              <a:rPr lang="en-US" dirty="0" smtClean="0"/>
              <a:t> was when the entire truck was on the scale.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</a:t>
            </a:r>
            <a:r>
              <a:rPr lang="en-US" baseline="0" dirty="0" smtClean="0"/>
              <a:t> might also be used with a light sensor as an opaque object passes in front of a light. The dimmest value was when the object was blocking the light.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snippet of code might be useful</a:t>
            </a:r>
            <a:r>
              <a:rPr lang="en-US" baseline="0" dirty="0" smtClean="0"/>
              <a:t> to remember the darkest value of a light sensor as an object passes in front of it. 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opening the “variables” tab of the debugger windows, your program can run. The value of “a” will indicate where the program most recently set the value of “a”.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opening the “variables” tab of the debugger windows, your program can run and the value of “a” will indicate where the program most recently set the value of “a”.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Presentation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Course Name</a:t>
            </a:r>
            <a:endParaRPr lang="en-US" baseline="30000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Unit # – Lesson #.# – Lesson Name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2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name of a variable should be descriptive and should make sense to a human. When using multiple words,</a:t>
            </a:r>
            <a:r>
              <a:rPr lang="en-US" baseline="0" dirty="0" smtClean="0"/>
              <a:t> most programmers start with lowercase and then capitalize the first letter of each additional word. This is affectionately known as “drinking camel” notation: first letter lowercase is the head down drinking, then the later uppercase letters are the humps. Example: </a:t>
            </a:r>
          </a:p>
          <a:p>
            <a:r>
              <a:rPr lang="en-US" baseline="0" dirty="0" err="1" smtClean="0"/>
              <a:t>numberOfWords</a:t>
            </a:r>
            <a:r>
              <a:rPr lang="en-US" baseline="0" dirty="0" smtClean="0"/>
              <a:t> = 3;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this command executes, t</a:t>
            </a:r>
            <a:r>
              <a:rPr lang="en-US" dirty="0" smtClean="0"/>
              <a:t>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leftMotor’s</a:t>
            </a:r>
            <a:r>
              <a:rPr lang="en-US" baseline="0" dirty="0" smtClean="0"/>
              <a:t> speed will be set to the opposite of the value of the variable speed.</a:t>
            </a:r>
          </a:p>
          <a:p>
            <a:r>
              <a:rPr lang="en-US" baseline="0" dirty="0" smtClean="0"/>
              <a:t>Note the asterisk is used as multiplication operation.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8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speed=speed+1 has</a:t>
            </a:r>
            <a:r>
              <a:rPr lang="en-US" baseline="0" dirty="0" smtClean="0"/>
              <a:t> “no solution” in algebra. The algebra equal sign is most similar to the conditional ==, but in algebra it is taken as a claim that it is true instead of a question asking whether it is true.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“Do something here” comment can be replaced by code that you want to run 5 times.</a:t>
            </a:r>
          </a:p>
          <a:p>
            <a:endParaRPr lang="en-US" dirty="0" smtClean="0"/>
          </a:p>
          <a:p>
            <a:r>
              <a:rPr lang="en-US" dirty="0" smtClean="0"/>
              <a:t>An assignment that increments</a:t>
            </a:r>
            <a:r>
              <a:rPr lang="en-US" baseline="0" dirty="0" smtClean="0"/>
              <a:t> is so commonly used that there is a shorthand way to write it:</a:t>
            </a:r>
          </a:p>
          <a:p>
            <a:r>
              <a:rPr lang="en-US" baseline="0" dirty="0" smtClean="0"/>
              <a:t>count=</a:t>
            </a:r>
            <a:r>
              <a:rPr lang="en-US" baseline="0" dirty="0" err="1" smtClean="0"/>
              <a:t>count+increment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is the same as </a:t>
            </a:r>
          </a:p>
          <a:p>
            <a:r>
              <a:rPr lang="en-US" dirty="0" smtClean="0"/>
              <a:t>count</a:t>
            </a:r>
            <a:r>
              <a:rPr lang="en-US" dirty="0" smtClean="0">
                <a:solidFill>
                  <a:srgbClr val="C00000"/>
                </a:solidFill>
              </a:rPr>
              <a:t>+=</a:t>
            </a:r>
            <a:r>
              <a:rPr lang="en-US" dirty="0" smtClean="0"/>
              <a:t>increment;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Course Name</a:t>
            </a:r>
            <a:endParaRPr lang="en-US" baseline="30000" smtClean="0"/>
          </a:p>
          <a:p>
            <a:r>
              <a:rPr lang="en-US" smtClean="0"/>
              <a:t>Unit # – Lesson #.# – Lesson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66A-3503-4EB4-9796-FFB36F66CA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PLTW_MT_L_3C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6246479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A66F-768A-496E-B201-B0F50C2CC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A5C21-3EFD-42C5-84BD-6FC92D3A6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25D9F-6402-46CD-B589-6F33F57BE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46C69-9418-40E3-B341-72FC08C7A5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1B712-F267-4AD1-9793-86A048F07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E8F6-9527-4481-96FF-48BB1CF639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D7CA6-A1F5-49C9-A354-4074CB0AF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3442C-F946-4817-8C5D-796044E50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47EC1-99F6-4BB3-B26F-FC3DE3D14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6B5AE-99B8-48C8-B463-77AB230B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90214-8DE6-41E0-A61B-78123E25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B3C12-BC1A-4959-8182-8B391870C7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00386B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371600" y="4343400"/>
            <a:ext cx="6400800" cy="838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8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and Functions</a:t>
            </a:r>
          </a:p>
          <a:p>
            <a:pPr marL="0" indent="0" algn="ctr">
              <a:buNone/>
            </a:pPr>
            <a:endParaRPr lang="en-US" b="1" kern="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1200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ROBOTC Software</a:t>
            </a:r>
            <a:endParaRPr lang="en-US" sz="11200" b="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C:\Users\lsmith\Dropbox\2014-15 Curriculum Release\Notes\Logos\PLTW Logo Transparent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199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685800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2012 Project Lead The Way, Inc.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of Engineering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525000" cy="713232"/>
          </a:xfrm>
        </p:spPr>
        <p:txBody>
          <a:bodyPr/>
          <a:lstStyle/>
          <a:p>
            <a:r>
              <a:rPr lang="en-US" dirty="0"/>
              <a:t>Variable Application #1: </a:t>
            </a:r>
            <a:r>
              <a:rPr lang="en-US" dirty="0" smtClean="0"/>
              <a:t>Loop </a:t>
            </a:r>
            <a:r>
              <a:rPr lang="en-US" dirty="0"/>
              <a:t>n times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533400" y="16764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Task description: Start and stop a motor 5 times.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writing the same code multiple times, use a variable to remember how many times the code </a:t>
            </a:r>
            <a:r>
              <a:rPr lang="en-US" dirty="0" smtClean="0"/>
              <a:t>was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1306"/>
            <a:ext cx="8139435" cy="2782094"/>
          </a:xfrm>
        </p:spPr>
      </p:pic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457200" y="4191000"/>
            <a:ext cx="82296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This loop will run five times where the variable count changes as described by the following sequence: 0,1,2,3,4.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84864" y="3716594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5715000" y="3394587"/>
            <a:ext cx="3124200" cy="6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Increment count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525000" cy="713232"/>
          </a:xfrm>
        </p:spPr>
        <p:txBody>
          <a:bodyPr/>
          <a:lstStyle/>
          <a:p>
            <a:r>
              <a:rPr lang="en-US" dirty="0"/>
              <a:t>Variable Application #1: </a:t>
            </a:r>
            <a:r>
              <a:rPr lang="en-US" dirty="0" smtClean="0"/>
              <a:t>Loop </a:t>
            </a:r>
            <a:r>
              <a:rPr lang="en-US" dirty="0"/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28374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73162"/>
          </a:xfrm>
        </p:spPr>
        <p:txBody>
          <a:bodyPr/>
          <a:lstStyle/>
          <a:p>
            <a:r>
              <a:rPr lang="en-US" dirty="0" smtClean="0"/>
              <a:t>Variable Application #2: </a:t>
            </a:r>
            <a:br>
              <a:rPr lang="en-US" dirty="0" smtClean="0"/>
            </a:br>
            <a:r>
              <a:rPr lang="en-US" dirty="0" smtClean="0"/>
              <a:t>Count the user’s actions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Task </a:t>
            </a:r>
            <a:r>
              <a:rPr lang="en-US" dirty="0"/>
              <a:t>description: </a:t>
            </a:r>
            <a:r>
              <a:rPr lang="en-US" dirty="0" smtClean="0"/>
              <a:t>Count the number of times a user does something.</a:t>
            </a: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Example: How many times did a user press the “increase volume” button on a remote control?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Use a </a:t>
            </a:r>
            <a:r>
              <a:rPr lang="en-US" dirty="0"/>
              <a:t>variable to remember how many times </a:t>
            </a:r>
            <a:r>
              <a:rPr lang="en-US" dirty="0" smtClean="0"/>
              <a:t>a user performed that action.  </a:t>
            </a:r>
          </a:p>
        </p:txBody>
      </p:sp>
    </p:spTree>
    <p:extLst>
      <p:ext uri="{BB962C8B-B14F-4D97-AF65-F5344CB8AC3E}">
        <p14:creationId xmlns:p14="http://schemas.microsoft.com/office/powerpoint/2010/main" val="25868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68"/>
            <a:ext cx="8229600" cy="1170432"/>
          </a:xfrm>
        </p:spPr>
        <p:txBody>
          <a:bodyPr/>
          <a:lstStyle/>
          <a:p>
            <a:r>
              <a:rPr lang="en-US" dirty="0" smtClean="0"/>
              <a:t>Variable Application #2: </a:t>
            </a:r>
            <a:br>
              <a:rPr lang="en-US" dirty="0" smtClean="0"/>
            </a:br>
            <a:r>
              <a:rPr lang="en-US" dirty="0" smtClean="0"/>
              <a:t>Count the user’s actions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533400" y="4846637"/>
            <a:ext cx="82296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variable “</a:t>
            </a:r>
            <a:r>
              <a:rPr lang="en-US" dirty="0" err="1" smtClean="0">
                <a:cs typeface="Courier New" panose="02070309020205020404" pitchFamily="49" charset="0"/>
              </a:rPr>
              <a:t>nPresses</a:t>
            </a:r>
            <a:r>
              <a:rPr lang="en-US" dirty="0" smtClean="0">
                <a:cs typeface="Courier New" panose="02070309020205020404" pitchFamily="49" charset="0"/>
              </a:rPr>
              <a:t>”</a:t>
            </a:r>
            <a:r>
              <a:rPr lang="en-US" dirty="0" smtClean="0"/>
              <a:t> remembers how many times a bump switch was pressed  before a limit switch was pressed.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7491"/>
            <a:ext cx="9067800" cy="32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173480"/>
          </a:xfrm>
        </p:spPr>
        <p:txBody>
          <a:bodyPr/>
          <a:lstStyle/>
          <a:p>
            <a:r>
              <a:rPr lang="en-US" dirty="0" smtClean="0"/>
              <a:t>Variable Application #3: </a:t>
            </a:r>
            <a:br>
              <a:rPr lang="en-US" dirty="0" smtClean="0"/>
            </a:br>
            <a:r>
              <a:rPr lang="en-US" dirty="0" smtClean="0"/>
              <a:t>Set a flag</a:t>
            </a:r>
            <a:endParaRPr lang="en-US" dirty="0"/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559724" y="2362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Task description: </a:t>
            </a:r>
            <a:r>
              <a:rPr lang="en-US" dirty="0" smtClean="0"/>
              <a:t>Observe a user for 5 seconds and remember whether a switch was EVER pressed, even if only briefly.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 variable to remember whether the event has happened yet. This is called a flag. Once a flag is thrown, it stays thrown until cleared.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en-US" dirty="0" smtClean="0"/>
              <a:t>Variable Application #3: Set a flag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838200" y="41910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The variable touched remembers if a bump switch was EVER pushed.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executing this code, touched will be true, even if bump was pressed and released.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0" y="914400"/>
            <a:ext cx="7364681" cy="32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68"/>
            <a:ext cx="8229600" cy="1170432"/>
          </a:xfrm>
        </p:spPr>
        <p:txBody>
          <a:bodyPr/>
          <a:lstStyle/>
          <a:p>
            <a:r>
              <a:rPr lang="en-US" dirty="0" smtClean="0"/>
              <a:t>Variable Application #4: </a:t>
            </a:r>
            <a:br>
              <a:rPr lang="en-US" dirty="0" smtClean="0"/>
            </a:br>
            <a:r>
              <a:rPr lang="en-US" dirty="0" smtClean="0"/>
              <a:t>Remember a maximum value</a:t>
            </a:r>
            <a:endParaRPr lang="en-US" dirty="0"/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532836" y="20574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Task description: </a:t>
            </a:r>
            <a:r>
              <a:rPr lang="en-US" dirty="0" smtClean="0"/>
              <a:t>Observe a sensor for 5 seconds and remember the highest value.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a variable to remember </a:t>
            </a:r>
            <a:r>
              <a:rPr lang="en-US" dirty="0"/>
              <a:t>a highest value </a:t>
            </a:r>
            <a:r>
              <a:rPr lang="en-US" dirty="0" smtClean="0"/>
              <a:t>that occurred.</a:t>
            </a:r>
          </a:p>
        </p:txBody>
      </p:sp>
    </p:spTree>
    <p:extLst>
      <p:ext uri="{BB962C8B-B14F-4D97-AF65-F5344CB8AC3E}">
        <p14:creationId xmlns:p14="http://schemas.microsoft.com/office/powerpoint/2010/main" val="12847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68"/>
            <a:ext cx="8229600" cy="1170432"/>
          </a:xfrm>
        </p:spPr>
        <p:txBody>
          <a:bodyPr/>
          <a:lstStyle/>
          <a:p>
            <a:r>
              <a:rPr lang="en-US" dirty="0" smtClean="0"/>
              <a:t>Variable Application #4: </a:t>
            </a:r>
            <a:br>
              <a:rPr lang="en-US" dirty="0" smtClean="0"/>
            </a:br>
            <a:r>
              <a:rPr lang="en-US" dirty="0" smtClean="0"/>
              <a:t>Remember a maximum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457200" y="52578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Similar to a flag, but a variable remembers an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instead of a </a:t>
            </a: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 smtClean="0"/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3600" y="3810000"/>
            <a:ext cx="137160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3499658" y="3640393"/>
            <a:ext cx="4572000" cy="6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Remember the new max!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775"/>
            <a:ext cx="9033933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68"/>
            <a:ext cx="8229600" cy="1170432"/>
          </a:xfrm>
        </p:spPr>
        <p:txBody>
          <a:bodyPr/>
          <a:lstStyle/>
          <a:p>
            <a:r>
              <a:rPr lang="en-US" dirty="0" smtClean="0"/>
              <a:t>Variable Application #4: </a:t>
            </a:r>
            <a:br>
              <a:rPr lang="en-US" dirty="0" smtClean="0"/>
            </a:br>
            <a:r>
              <a:rPr lang="en-US" dirty="0" smtClean="0"/>
              <a:t>Remember what was executed</a:t>
            </a:r>
            <a:endParaRPr lang="en-US" dirty="0"/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565265" y="18288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Run-time errors can be hard to </a:t>
            </a:r>
            <a:r>
              <a:rPr lang="en-US" dirty="0" smtClean="0"/>
              <a:t>determine without </a:t>
            </a:r>
            <a:r>
              <a:rPr lang="en-US" dirty="0"/>
              <a:t>knowing which parts of </a:t>
            </a:r>
            <a:r>
              <a:rPr lang="en-US" dirty="0" smtClean="0"/>
              <a:t>a program were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Slowing down a program with the step debugger is typically impractical.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 variable to remember and report which parts of a program were executed.</a:t>
            </a:r>
          </a:p>
        </p:txBody>
      </p:sp>
    </p:spTree>
    <p:extLst>
      <p:ext uri="{BB962C8B-B14F-4D97-AF65-F5344CB8AC3E}">
        <p14:creationId xmlns:p14="http://schemas.microsoft.com/office/powerpoint/2010/main" val="9695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7" y="1676400"/>
            <a:ext cx="5404023" cy="42672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68"/>
            <a:ext cx="8229600" cy="1170432"/>
          </a:xfrm>
        </p:spPr>
        <p:txBody>
          <a:bodyPr/>
          <a:lstStyle/>
          <a:p>
            <a:r>
              <a:rPr lang="en-US" dirty="0" smtClean="0"/>
              <a:t>Variable Application #5: </a:t>
            </a:r>
            <a:br>
              <a:rPr lang="en-US" dirty="0" smtClean="0"/>
            </a:br>
            <a:r>
              <a:rPr lang="en-US" dirty="0" smtClean="0"/>
              <a:t>Debug a program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47800" y="1752600"/>
            <a:ext cx="481471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6262511" y="1447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Remembers the most recent code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5000" y="2743200"/>
            <a:ext cx="3962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41809" y="5200128"/>
            <a:ext cx="372559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5738778"/>
            <a:ext cx="4343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5"/>
          <p:cNvSpPr txBox="1">
            <a:spLocks/>
          </p:cNvSpPr>
          <p:nvPr/>
        </p:nvSpPr>
        <p:spPr bwMode="auto">
          <a:xfrm>
            <a:off x="6270978" y="4051877"/>
            <a:ext cx="249202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Counts the # of times loop was executed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71498" y="4361928"/>
            <a:ext cx="437111" cy="4519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38400" y="4587902"/>
            <a:ext cx="3832578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67400" y="1752600"/>
            <a:ext cx="0" cy="39861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r>
              <a:rPr lang="en-US" sz="2800" dirty="0" smtClean="0"/>
              <a:t>A variable </a:t>
            </a:r>
            <a:r>
              <a:rPr lang="en-US" sz="2800" dirty="0"/>
              <a:t>is </a:t>
            </a:r>
            <a:r>
              <a:rPr lang="en-US" sz="2800" dirty="0" smtClean="0"/>
              <a:t>stored </a:t>
            </a:r>
            <a:r>
              <a:rPr lang="en-US" sz="2800" dirty="0"/>
              <a:t>in </a:t>
            </a:r>
            <a:r>
              <a:rPr lang="en-US" sz="2800" dirty="0" smtClean="0"/>
              <a:t>a robot memory</a:t>
            </a:r>
          </a:p>
          <a:p>
            <a:r>
              <a:rPr lang="en-US" sz="2800" dirty="0" smtClean="0"/>
              <a:t>Examples include whole </a:t>
            </a:r>
            <a:r>
              <a:rPr lang="en-US" sz="2800" dirty="0"/>
              <a:t>numbers, decimal numbers, and </a:t>
            </a:r>
            <a:r>
              <a:rPr lang="en-US" sz="2800" dirty="0" smtClean="0"/>
              <a:t>words</a:t>
            </a:r>
            <a:endParaRPr lang="en-US" sz="2800" dirty="0"/>
          </a:p>
          <a:p>
            <a:r>
              <a:rPr lang="en-US" sz="2800" dirty="0"/>
              <a:t>Variable names </a:t>
            </a:r>
            <a:r>
              <a:rPr lang="en-US" sz="2800" dirty="0" smtClean="0"/>
              <a:t>use </a:t>
            </a:r>
            <a:r>
              <a:rPr lang="en-US" sz="2800" dirty="0"/>
              <a:t>the same rules </a:t>
            </a:r>
            <a:r>
              <a:rPr lang="en-US" sz="2800" dirty="0" smtClean="0"/>
              <a:t>for naming a motor or sensor, including capitalization</a:t>
            </a:r>
            <a:r>
              <a:rPr lang="en-US" sz="2800" dirty="0"/>
              <a:t>, </a:t>
            </a:r>
            <a:r>
              <a:rPr lang="en-US" sz="2800" dirty="0" smtClean="0"/>
              <a:t>spelling</a:t>
            </a:r>
            <a:r>
              <a:rPr lang="en-US" sz="2800" dirty="0"/>
              <a:t>, </a:t>
            </a:r>
            <a:r>
              <a:rPr lang="en-US" sz="2800" dirty="0" smtClean="0"/>
              <a:t>and availability</a:t>
            </a:r>
            <a:endParaRPr lang="en-US" sz="2800" dirty="0"/>
          </a:p>
          <a:p>
            <a:r>
              <a:rPr lang="en-US" sz="2800" dirty="0" smtClean="0"/>
              <a:t>Variables can </a:t>
            </a:r>
            <a:r>
              <a:rPr lang="en-US" sz="2800" dirty="0"/>
              <a:t>improve the </a:t>
            </a:r>
            <a:r>
              <a:rPr lang="en-US" sz="2800" b="1" dirty="0"/>
              <a:t>readability</a:t>
            </a:r>
            <a:r>
              <a:rPr lang="en-US" sz="2800" dirty="0"/>
              <a:t> and </a:t>
            </a:r>
            <a:r>
              <a:rPr lang="en-US" sz="2800" b="1" dirty="0"/>
              <a:t>expandability</a:t>
            </a:r>
            <a:r>
              <a:rPr lang="en-US" sz="2800" dirty="0"/>
              <a:t> of your programs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" y="4876800"/>
            <a:ext cx="6748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5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70432"/>
          </a:xfrm>
        </p:spPr>
        <p:txBody>
          <a:bodyPr/>
          <a:lstStyle/>
          <a:p>
            <a:r>
              <a:rPr lang="en-US" dirty="0" smtClean="0"/>
              <a:t>Variable Application #5: </a:t>
            </a:r>
            <a:br>
              <a:rPr lang="en-US" dirty="0" smtClean="0"/>
            </a:br>
            <a:r>
              <a:rPr lang="en-US" dirty="0" smtClean="0"/>
              <a:t>Debug a program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152400" y="1600200"/>
            <a:ext cx="3810000" cy="242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Activate the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lobal </a:t>
            </a:r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ariables tab in the debug window.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28973" y="4523844"/>
            <a:ext cx="4847827" cy="172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alues of variables are reported here as a program runs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20" y="4604807"/>
            <a:ext cx="3238500" cy="1486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7"/>
          <a:stretch/>
        </p:blipFill>
        <p:spPr>
          <a:xfrm>
            <a:off x="4970920" y="1143000"/>
            <a:ext cx="3639680" cy="30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either of a “global” or “local” scope</a:t>
            </a:r>
          </a:p>
          <a:p>
            <a:pPr lvl="1"/>
            <a:r>
              <a:rPr lang="en-US" sz="3200" b="1" dirty="0" smtClean="0"/>
              <a:t>Global</a:t>
            </a:r>
            <a:r>
              <a:rPr lang="en-US" sz="3200" dirty="0" smtClean="0"/>
              <a:t> variable</a:t>
            </a:r>
          </a:p>
          <a:p>
            <a:pPr lvl="2"/>
            <a:r>
              <a:rPr lang="en-US" sz="2800" dirty="0" smtClean="0"/>
              <a:t>Can be read or changed from any task or function in a code</a:t>
            </a:r>
          </a:p>
          <a:p>
            <a:pPr lvl="2"/>
            <a:r>
              <a:rPr lang="en-US" sz="2800" dirty="0"/>
              <a:t>V</a:t>
            </a:r>
            <a:r>
              <a:rPr lang="en-US" sz="2800" dirty="0" smtClean="0"/>
              <a:t>alue can be seen or read </a:t>
            </a:r>
            <a:r>
              <a:rPr lang="en-US" sz="2800" i="1" dirty="0" smtClean="0"/>
              <a:t>globally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9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either of a “global” or “local” scope</a:t>
            </a:r>
          </a:p>
          <a:p>
            <a:pPr lvl="1"/>
            <a:r>
              <a:rPr lang="en-US" sz="3200" b="1" dirty="0" smtClean="0"/>
              <a:t>Local</a:t>
            </a:r>
            <a:r>
              <a:rPr lang="en-US" sz="3200" dirty="0" smtClean="0"/>
              <a:t> variable</a:t>
            </a:r>
          </a:p>
          <a:p>
            <a:pPr lvl="2"/>
            <a:r>
              <a:rPr lang="en-US" sz="2800" dirty="0" smtClean="0"/>
              <a:t>Belongs only to the task or function in which it was created</a:t>
            </a:r>
          </a:p>
          <a:p>
            <a:pPr lvl="2"/>
            <a:r>
              <a:rPr lang="en-US" sz="2800" dirty="0" smtClean="0"/>
              <a:t>Value can only be read or changed from within that task or function</a:t>
            </a:r>
          </a:p>
          <a:p>
            <a:pPr lvl="2"/>
            <a:r>
              <a:rPr lang="en-US" sz="2800" dirty="0" smtClean="0"/>
              <a:t>Value can only be seen/read </a:t>
            </a:r>
            <a:r>
              <a:rPr lang="en-US" sz="2800" i="1" dirty="0" smtClean="0"/>
              <a:t>locally</a:t>
            </a:r>
          </a:p>
          <a:p>
            <a:pPr lvl="2"/>
            <a:r>
              <a:rPr lang="en-US" sz="2800" dirty="0" smtClean="0"/>
              <a:t>Generally the type of variable you’ll want to use, local to “main”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417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/>
          <a:lstStyle/>
          <a:p>
            <a:r>
              <a:rPr lang="en-US" dirty="0" smtClean="0"/>
              <a:t>Creating Local Variables (preferred)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830763"/>
          </a:xfrm>
        </p:spPr>
        <p:txBody>
          <a:bodyPr/>
          <a:lstStyle/>
          <a:p>
            <a:r>
              <a:rPr lang="en-US" sz="2800" dirty="0" smtClean="0"/>
              <a:t>Create a local variable by declaring it within the  </a:t>
            </a:r>
            <a:r>
              <a:rPr lang="en-US" sz="2800" dirty="0"/>
              <a:t>task main curly </a:t>
            </a:r>
            <a:r>
              <a:rPr lang="en-US" sz="2800" dirty="0" smtClean="0"/>
              <a:t>braces</a:t>
            </a:r>
          </a:p>
          <a:p>
            <a:r>
              <a:rPr lang="en-US" sz="2800" dirty="0" smtClean="0"/>
              <a:t>The value of a variable can only be changed within its task or function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6" t="9063" r="52446" b="62760"/>
          <a:stretch/>
        </p:blipFill>
        <p:spPr bwMode="auto">
          <a:xfrm>
            <a:off x="873167" y="3048000"/>
            <a:ext cx="775006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0338" cy="5258464"/>
          </a:xfrm>
        </p:spPr>
        <p:txBody>
          <a:bodyPr/>
          <a:lstStyle/>
          <a:p>
            <a:r>
              <a:rPr lang="en-US" sz="2800" dirty="0" smtClean="0"/>
              <a:t>Create a global variable by declaring it after a pragma statement and before task main or any function declarations</a:t>
            </a:r>
          </a:p>
          <a:p>
            <a:r>
              <a:rPr lang="en-US" sz="2800" dirty="0" smtClean="0"/>
              <a:t>This will allow a variable to be changed by any task or function within a program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t="8918" r="54500" b="33464"/>
          <a:stretch/>
        </p:blipFill>
        <p:spPr bwMode="auto">
          <a:xfrm>
            <a:off x="4337538" y="1424354"/>
            <a:ext cx="4730262" cy="512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257800"/>
          </a:xfrm>
        </p:spPr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together several lines of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Referenced </a:t>
            </a:r>
            <a:r>
              <a:rPr lang="en-US" dirty="0"/>
              <a:t>many times in task </a:t>
            </a:r>
            <a:r>
              <a:rPr lang="en-US" dirty="0" smtClean="0"/>
              <a:t>main </a:t>
            </a:r>
            <a:r>
              <a:rPr lang="en-US" dirty="0"/>
              <a:t>or </a:t>
            </a:r>
            <a:r>
              <a:rPr lang="en-US" dirty="0" smtClean="0"/>
              <a:t>in other functions</a:t>
            </a:r>
            <a:endParaRPr lang="en-US" dirty="0"/>
          </a:p>
          <a:p>
            <a:r>
              <a:rPr lang="en-US" dirty="0" smtClean="0"/>
              <a:t>Creating </a:t>
            </a:r>
            <a:r>
              <a:rPr lang="en-US" dirty="0"/>
              <a:t>Functions</a:t>
            </a:r>
          </a:p>
          <a:p>
            <a:pPr marL="457200" lvl="1" indent="0">
              <a:buNone/>
            </a:pPr>
            <a:r>
              <a:rPr lang="en-US" sz="3200" dirty="0"/>
              <a:t>Example: LED </a:t>
            </a:r>
            <a:r>
              <a:rPr lang="en-US" sz="3200" dirty="0" smtClean="0"/>
              <a:t>is on </a:t>
            </a:r>
            <a:r>
              <a:rPr lang="en-US" sz="3200" dirty="0"/>
              <a:t>if bumper is pressed, off if released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Function </a:t>
            </a:r>
            <a:r>
              <a:rPr lang="en-US" sz="2800" dirty="0" smtClean="0"/>
              <a:t>header (name </a:t>
            </a:r>
            <a:r>
              <a:rPr lang="en-US" sz="2800" dirty="0"/>
              <a:t>of </a:t>
            </a:r>
            <a:r>
              <a:rPr lang="en-US" sz="2800" dirty="0" smtClean="0"/>
              <a:t>function</a:t>
            </a:r>
            <a:r>
              <a:rPr lang="en-US" sz="2800" dirty="0"/>
              <a:t>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Function </a:t>
            </a:r>
            <a:r>
              <a:rPr lang="en-US" sz="2800" dirty="0" smtClean="0"/>
              <a:t>definition (code in the </a:t>
            </a:r>
            <a:r>
              <a:rPr lang="en-US" sz="2800" dirty="0"/>
              <a:t>function)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 smtClean="0"/>
              <a:t>Function call (where function </a:t>
            </a:r>
            <a:r>
              <a:rPr lang="en-US" sz="2800" dirty="0"/>
              <a:t>code </a:t>
            </a:r>
            <a:r>
              <a:rPr lang="en-US" sz="2800" dirty="0" smtClean="0"/>
              <a:t>will run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 “</a:t>
            </a:r>
            <a:r>
              <a:rPr lang="en-US" dirty="0" err="1" smtClean="0"/>
              <a:t>LEDControl</a:t>
            </a:r>
            <a:r>
              <a:rPr lang="en-US" dirty="0" smtClean="0"/>
              <a:t>()”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7616" y="967015"/>
            <a:ext cx="5616367" cy="589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1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declarations </a:t>
            </a:r>
            <a:r>
              <a:rPr lang="en-US" dirty="0"/>
              <a:t>(or prototypes) </a:t>
            </a:r>
            <a:r>
              <a:rPr lang="en-US" dirty="0" smtClean="0"/>
              <a:t>declare that a function exists and indicates its name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declarations between </a:t>
            </a:r>
            <a:r>
              <a:rPr lang="en-US" dirty="0"/>
              <a:t>#pragma statements </a:t>
            </a:r>
            <a:r>
              <a:rPr lang="en-US" dirty="0" smtClean="0"/>
              <a:t>and task main</a:t>
            </a:r>
          </a:p>
          <a:p>
            <a:r>
              <a:rPr lang="en-US" dirty="0" smtClean="0"/>
              <a:t>Function declaration optional </a:t>
            </a:r>
            <a:r>
              <a:rPr lang="en-US" dirty="0"/>
              <a:t>if </a:t>
            </a:r>
            <a:r>
              <a:rPr lang="en-US" dirty="0" smtClean="0"/>
              <a:t>function </a:t>
            </a:r>
            <a:r>
              <a:rPr lang="en-US" dirty="0"/>
              <a:t>definition is above task </a:t>
            </a:r>
            <a:r>
              <a:rPr lang="en-US" dirty="0" smtClean="0"/>
              <a:t>main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7566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2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305800" cy="1066800"/>
          </a:xfrm>
        </p:spPr>
        <p:txBody>
          <a:bodyPr/>
          <a:lstStyle/>
          <a:p>
            <a:r>
              <a:rPr lang="en-US" dirty="0"/>
              <a:t>Function definitions </a:t>
            </a:r>
            <a:r>
              <a:rPr lang="en-US" b="1" dirty="0"/>
              <a:t>define</a:t>
            </a:r>
            <a:r>
              <a:rPr lang="en-US" dirty="0"/>
              <a:t> </a:t>
            </a:r>
            <a:r>
              <a:rPr lang="en-US" dirty="0" smtClean="0"/>
              <a:t>the code </a:t>
            </a:r>
            <a:r>
              <a:rPr lang="en-US" dirty="0"/>
              <a:t>that belongs to </a:t>
            </a:r>
            <a:r>
              <a:rPr lang="en-US" dirty="0" smtClean="0"/>
              <a:t>the function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6" r="15559"/>
          <a:stretch/>
        </p:blipFill>
        <p:spPr bwMode="auto">
          <a:xfrm>
            <a:off x="914399" y="2286000"/>
            <a:ext cx="5867401" cy="307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sz="2800" dirty="0" smtClean="0"/>
              <a:t>Call and run code </a:t>
            </a:r>
            <a:r>
              <a:rPr lang="en-US" sz="2800" dirty="0"/>
              <a:t>from </a:t>
            </a:r>
            <a:r>
              <a:rPr lang="en-US" sz="2800" dirty="0" smtClean="0"/>
              <a:t>function</a:t>
            </a:r>
            <a:endParaRPr lang="en-US" sz="2800" dirty="0"/>
          </a:p>
          <a:p>
            <a:r>
              <a:rPr lang="en-US" sz="2800" dirty="0" smtClean="0"/>
              <a:t>Placed </a:t>
            </a:r>
            <a:r>
              <a:rPr lang="en-US" sz="2800" dirty="0"/>
              <a:t>in task </a:t>
            </a:r>
            <a:r>
              <a:rPr lang="en-US" sz="2800" dirty="0" smtClean="0"/>
              <a:t>main or other functions</a:t>
            </a: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571434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Variable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5" y="838200"/>
            <a:ext cx="8686800" cy="5334000"/>
          </a:xfrm>
        </p:spPr>
        <p:txBody>
          <a:bodyPr/>
          <a:lstStyle/>
          <a:p>
            <a:r>
              <a:rPr lang="en-US" dirty="0" smtClean="0"/>
              <a:t>Declare a variable by stating the type and a name once before task main: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317757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Type of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integer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float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505200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Name of variable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Starts with letter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Letters, numbers, and underscores are allowed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Cannot be a reserved word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00600" y="2696432"/>
            <a:ext cx="190500" cy="7853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19300" y="2696431"/>
            <a:ext cx="990600" cy="4811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63" y="1997572"/>
            <a:ext cx="3698838" cy="6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Carnegie Mellon Robotics Academy. </a:t>
            </a:r>
            <a:r>
              <a:rPr lang="en-US" sz="2800">
                <a:latin typeface="Arial" pitchFamily="34" charset="0"/>
                <a:cs typeface="Arial" pitchFamily="34" charset="0"/>
              </a:rPr>
              <a:t>(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2017).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ROBOTC. Retrieved from http://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www.robotc.net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171155"/>
              </p:ext>
            </p:extLst>
          </p:nvPr>
        </p:nvGraphicFramePr>
        <p:xfrm>
          <a:off x="457200" y="1600200"/>
          <a:ext cx="8305800" cy="466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069222"/>
                <a:gridCol w="1474862"/>
                <a:gridCol w="1009116"/>
              </a:tblGrid>
              <a:tr h="6401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Code</a:t>
                      </a:r>
                      <a:endParaRPr lang="en-US" sz="1800" dirty="0"/>
                    </a:p>
                  </a:txBody>
                  <a:tcPr marT="45726" marB="45726"/>
                </a:tc>
              </a:tr>
              <a:tr h="6401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	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and negative whole numbers, as well as zero 	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-35, -1, 0, 33, 100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</a:tr>
              <a:tr h="91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Number	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 values with decimal points (even if the decimal part is zero)	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-.123, 0.56, 3.0, 1000.07 	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</a:tr>
              <a:tr h="91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	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or false – Useful for expressing the outcomes of comparisons 	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true, false 	</a:t>
                      </a:r>
                    </a:p>
                    <a:p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</a:tr>
              <a:tr h="6401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Character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Individual characters, placed in single quotes. Not useful with POE kits.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‘L’, ‘f’, ‘8’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</a:tr>
              <a:tr h="91452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Strings of characters,</a:t>
                      </a:r>
                      <a:r>
                        <a:rPr lang="en-US" sz="1800" baseline="0" dirty="0" smtClean="0"/>
                        <a:t> such as words and sentences placed in double quotes. Not useful with POE kits.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“Hello World!”,</a:t>
                      </a:r>
                      <a:r>
                        <a:rPr lang="en-US" sz="1800" baseline="0" dirty="0" smtClean="0"/>
                        <a:t> “</a:t>
                      </a:r>
                      <a:r>
                        <a:rPr lang="en-US" sz="1800" baseline="0" dirty="0" err="1" smtClean="0"/>
                        <a:t>asdf</a:t>
                      </a:r>
                      <a:r>
                        <a:rPr lang="en-US" sz="1800" baseline="0" dirty="0" smtClean="0"/>
                        <a:t>”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715962"/>
          </a:xfrm>
        </p:spPr>
        <p:txBody>
          <a:bodyPr/>
          <a:lstStyle/>
          <a:p>
            <a:r>
              <a:rPr lang="en-US" dirty="0"/>
              <a:t>Variable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0409"/>
            <a:ext cx="8686800" cy="5576591"/>
          </a:xfrm>
        </p:spPr>
        <p:txBody>
          <a:bodyPr/>
          <a:lstStyle/>
          <a:p>
            <a:r>
              <a:rPr lang="en-US" dirty="0" smtClean="0"/>
              <a:t>Initialize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 variable by stating an initial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Declare</a:t>
            </a:r>
            <a:r>
              <a:rPr lang="en-US" dirty="0" smtClean="0"/>
              <a:t> and </a:t>
            </a:r>
            <a:r>
              <a:rPr lang="en-US" i="1" dirty="0" smtClean="0"/>
              <a:t>initialize</a:t>
            </a:r>
            <a:r>
              <a:rPr lang="en-US" dirty="0" smtClean="0"/>
              <a:t> are typically combined into a single statement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2363561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4456043"/>
            <a:ext cx="3657601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5279"/>
            <a:ext cx="7781925" cy="739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8307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 a variable </a:t>
            </a:r>
            <a:r>
              <a:rPr lang="en-US" dirty="0"/>
              <a:t>can </a:t>
            </a:r>
            <a:r>
              <a:rPr lang="en-US" dirty="0" smtClean="0"/>
              <a:t>be referenced by using the variable name in place of the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Value of a variable is only referenced when </a:t>
            </a:r>
            <a:r>
              <a:rPr lang="en-US" dirty="0"/>
              <a:t>a</a:t>
            </a:r>
            <a:r>
              <a:rPr lang="en-US" dirty="0" smtClean="0"/>
              <a:t> line with a variable is executed</a:t>
            </a:r>
          </a:p>
          <a:p>
            <a:r>
              <a:rPr lang="en-US" dirty="0" smtClean="0"/>
              <a:t>In the example above, the motor speed is set when the line is executed and the motor does not change automatically as the variable changes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467600" y="2235796"/>
            <a:ext cx="0" cy="6598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23349"/>
            <a:ext cx="4867201" cy="2273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 Value to </a:t>
            </a:r>
            <a:r>
              <a:rPr lang="en-US" dirty="0"/>
              <a:t>a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dirty="0" smtClean="0"/>
              <a:t>An assignment operator is a single equal sign</a:t>
            </a:r>
          </a:p>
          <a:p>
            <a:r>
              <a:rPr lang="en-US" dirty="0" smtClean="0"/>
              <a:t>The statement right of the equal sign is evaluated, and then the value is assigned to the variable on the left side</a:t>
            </a:r>
          </a:p>
          <a:p>
            <a:r>
              <a:rPr lang="en-US" dirty="0" smtClean="0"/>
              <a:t>This is not the equality from algebra!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4572000"/>
            <a:ext cx="2819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33800" y="5257800"/>
            <a:ext cx="2858193" cy="192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7607" y="6400800"/>
            <a:ext cx="1181793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6553200" y="4232787"/>
            <a:ext cx="2628900" cy="6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6667500" y="4992782"/>
            <a:ext cx="2628900" cy="6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6611736" y="6096000"/>
            <a:ext cx="2628900" cy="6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6667500" y="5377468"/>
            <a:ext cx="2628900" cy="64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 Value to </a:t>
            </a:r>
            <a:r>
              <a:rPr lang="en-US" dirty="0"/>
              <a:t>a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/>
          <a:lstStyle/>
          <a:p>
            <a:r>
              <a:rPr lang="en-US" dirty="0" smtClean="0"/>
              <a:t>The left side of the assignment operator must be a variable name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1752600" y="2514601"/>
            <a:ext cx="17526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Correct:</a:t>
            </a: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1752600" y="3726182"/>
            <a:ext cx="2188285" cy="84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Incorrect: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0"/>
            <a:ext cx="5851264" cy="746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86" y="4438650"/>
            <a:ext cx="5470814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715962"/>
          </a:xfrm>
        </p:spPr>
        <p:txBody>
          <a:bodyPr/>
          <a:lstStyle/>
          <a:p>
            <a:r>
              <a:rPr lang="en-US" dirty="0" smtClean="0"/>
              <a:t>Variable Applications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451658" y="1524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Variables can be used for most programs  	Examples: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a code 5 times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Count button presses by a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Remember if a user EVER pushed a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Remember a maximum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Debug a program by remembering which branch of code has been executed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44&quot;&gt;&lt;/object&gt;&lt;object type=&quot;2&quot; unique_id=&quot;10045&quot;&gt;&lt;object type=&quot;3&quot; unique_id=&quot;10046&quot;&gt;&lt;property id=&quot;20148&quot; value=&quot;5&quot;/&gt;&lt;property id=&quot;20300&quot; value=&quot;Slide 1 - &amp;quot;Variables and Functions&amp;quot;&quot;/&gt;&lt;property id=&quot;20307&quot; value=&quot;256&quot;/&gt;&lt;/object&gt;&lt;object type=&quot;3&quot; unique_id=&quot;10048&quot;&gt;&lt;property id=&quot;20148&quot; value=&quot;5&quot;/&gt;&lt;property id=&quot;20300&quot; value=&quot;Slide 13 - &amp;quot;References&amp;quot;&quot;/&gt;&lt;property id=&quot;20307&quot; value=&quot;259&quot;/&gt;&lt;/object&gt;&lt;object type=&quot;3&quot; unique_id=&quot;10628&quot;&gt;&lt;property id=&quot;20148&quot; value=&quot;5&quot;/&gt;&lt;property id=&quot;20300&quot; value=&quot;Slide 2 - &amp;quot;Variables&amp;quot;&quot;/&gt;&lt;property id=&quot;20307&quot; value=&quot;269&quot;/&gt;&lt;/object&gt;&lt;object type=&quot;3&quot; unique_id=&quot;11680&quot;&gt;&lt;property id=&quot;20148&quot; value=&quot;5&quot;/&gt;&lt;property id=&quot;20300&quot; value=&quot;Slide 3 - &amp;quot;Variable Types&amp;quot;&quot;/&gt;&lt;property id=&quot;20307&quot; value=&quot;277&quot;/&gt;&lt;/object&gt;&lt;object type=&quot;3&quot; unique_id=&quot;12794&quot;&gt;&lt;property id=&quot;20148&quot; value=&quot;5&quot;/&gt;&lt;property id=&quot;20300&quot; value=&quot;Slide 9 - &amp;quot;Sample Function “LEDControl()”&amp;quot;&quot;/&gt;&lt;property id=&quot;20307&quot; value=&quot;305&quot;/&gt;&lt;/object&gt;&lt;object type=&quot;3&quot; unique_id=&quot;12795&quot;&gt;&lt;property id=&quot;20148&quot; value=&quot;5&quot;/&gt;&lt;property id=&quot;20300&quot; value=&quot;Slide 10 - &amp;quot;Function Declaration&amp;quot;&quot;/&gt;&lt;property id=&quot;20307&quot; value=&quot;306&quot;/&gt;&lt;/object&gt;&lt;object type=&quot;3&quot; unique_id=&quot;12796&quot;&gt;&lt;property id=&quot;20148&quot; value=&quot;5&quot;/&gt;&lt;property id=&quot;20300&quot; value=&quot;Slide 11 - &amp;quot;Function Definition&amp;quot;&quot;/&gt;&lt;property id=&quot;20307&quot; value=&quot;307&quot;/&gt;&lt;/object&gt;&lt;object type=&quot;3&quot; unique_id=&quot;12812&quot;&gt;&lt;property id=&quot;20148&quot; value=&quot;5&quot;/&gt;&lt;property id=&quot;20300&quot; value=&quot;Slide 6 - &amp;quot;Creating Local Variables (preferred)&amp;quot;&quot;/&gt;&lt;property id=&quot;20307&quot; value=&quot;312&quot;/&gt;&lt;/object&gt;&lt;object type=&quot;3&quot; unique_id=&quot;12813&quot;&gt;&lt;property id=&quot;20148&quot; value=&quot;5&quot;/&gt;&lt;property id=&quot;20300&quot; value=&quot;Slide 7 - &amp;quot;Creating Global Variables&amp;quot;&quot;/&gt;&lt;property id=&quot;20307&quot; value=&quot;311&quot;/&gt;&lt;/object&gt;&lt;object type=&quot;3&quot; unique_id=&quot;12889&quot;&gt;&lt;property id=&quot;20148&quot; value=&quot;5&quot;/&gt;&lt;property id=&quot;20300&quot; value=&quot;Slide 4 - &amp;quot;Creating a Variable&amp;quot;&quot;/&gt;&lt;property id=&quot;20307&quot; value=&quot;314&quot;/&gt;&lt;/object&gt;&lt;object type=&quot;3&quot; unique_id=&quot;12890&quot;&gt;&lt;property id=&quot;20148&quot; value=&quot;5&quot;/&gt;&lt;property id=&quot;20300&quot; value=&quot;Slide 5 - &amp;quot;Global vs. Local Variables&amp;quot;&quot;/&gt;&lt;property id=&quot;20307&quot; value=&quot;315&quot;/&gt;&lt;/object&gt;&lt;object type=&quot;3&quot; unique_id=&quot;12891&quot;&gt;&lt;property id=&quot;20148&quot; value=&quot;5&quot;/&gt;&lt;property id=&quot;20300&quot; value=&quot;Slide 8 - &amp;quot;Functions&amp;quot;&quot;/&gt;&lt;property id=&quot;20307&quot; value=&quot;316&quot;/&gt;&lt;/object&gt;&lt;object type=&quot;3&quot; unique_id=&quot;12892&quot;&gt;&lt;property id=&quot;20148&quot; value=&quot;5&quot;/&gt;&lt;property id=&quot;20300&quot; value=&quot;Slide 12 - &amp;quot;Function Call&amp;quot;&quot;/&gt;&lt;property id=&quot;20307&quot; value=&quot;31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AE_2009_1217_NEW NEW 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PowerPointTemplateAE_2009_1217_NEW NEW Template</Template>
  <TotalTime>1527</TotalTime>
  <Words>1855</Words>
  <Application>Microsoft Office PowerPoint</Application>
  <PresentationFormat>On-screen Show (4:3)</PresentationFormat>
  <Paragraphs>252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PowerPointTemplateAE_2009_1217_NEW NEW Template</vt:lpstr>
      <vt:lpstr>1_Custom Design</vt:lpstr>
      <vt:lpstr>PowerPoint Presentation</vt:lpstr>
      <vt:lpstr>Variables</vt:lpstr>
      <vt:lpstr>Variable Creation</vt:lpstr>
      <vt:lpstr>Variable Types</vt:lpstr>
      <vt:lpstr>Variable Creation</vt:lpstr>
      <vt:lpstr>Variable Usage</vt:lpstr>
      <vt:lpstr>Assigning a Value to a Variable</vt:lpstr>
      <vt:lpstr>Assigning a Value to a Variable</vt:lpstr>
      <vt:lpstr>Variable Applications</vt:lpstr>
      <vt:lpstr>Variable Application #1: Loop n times</vt:lpstr>
      <vt:lpstr>Variable Application #1: Loop n times</vt:lpstr>
      <vt:lpstr>Variable Application #2:  Count the user’s actions</vt:lpstr>
      <vt:lpstr>Variable Application #2:  Count the user’s actions</vt:lpstr>
      <vt:lpstr>Variable Application #3:  Set a flag</vt:lpstr>
      <vt:lpstr>Variable Application #3: Set a flag</vt:lpstr>
      <vt:lpstr>Variable Application #4:  Remember a maximum value</vt:lpstr>
      <vt:lpstr>Variable Application #4:  Remember a maximum value</vt:lpstr>
      <vt:lpstr>Variable Application #4:  Remember what was executed</vt:lpstr>
      <vt:lpstr>Variable Application #5:  Debug a program</vt:lpstr>
      <vt:lpstr>Variable Application #5:  Debug a program</vt:lpstr>
      <vt:lpstr>Global vs. Local Variables</vt:lpstr>
      <vt:lpstr>Global vs. Local Variables</vt:lpstr>
      <vt:lpstr>Creating Local Variables (preferred)</vt:lpstr>
      <vt:lpstr>Creating Global Variables</vt:lpstr>
      <vt:lpstr>Functions</vt:lpstr>
      <vt:lpstr>Sample Function “LEDControl()”</vt:lpstr>
      <vt:lpstr>Function Declaration</vt:lpstr>
      <vt:lpstr>Function Definition</vt:lpstr>
      <vt:lpstr>Function Call</vt:lpstr>
      <vt:lpstr>References</vt:lpstr>
    </vt:vector>
  </TitlesOfParts>
  <Company>Project Lead The Way,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3.1.5 Variables and Functions</dc:title>
  <dc:subject>PoE - Unit 3</dc:subject>
  <dc:creator>PLTW</dc:creator>
  <cp:lastModifiedBy>Gerald Holt</cp:lastModifiedBy>
  <cp:revision>118</cp:revision>
  <dcterms:created xsi:type="dcterms:W3CDTF">2010-01-04T14:07:12Z</dcterms:created>
  <dcterms:modified xsi:type="dcterms:W3CDTF">2017-09-28T21:40:14Z</dcterms:modified>
</cp:coreProperties>
</file>