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324" r:id="rId3"/>
    <p:sldId id="314" r:id="rId4"/>
    <p:sldId id="325" r:id="rId5"/>
    <p:sldId id="326" r:id="rId6"/>
    <p:sldId id="327" r:id="rId7"/>
    <p:sldId id="277" r:id="rId8"/>
    <p:sldId id="301" r:id="rId9"/>
    <p:sldId id="311" r:id="rId10"/>
    <p:sldId id="312" r:id="rId11"/>
    <p:sldId id="319" r:id="rId12"/>
    <p:sldId id="321" r:id="rId13"/>
    <p:sldId id="322" r:id="rId14"/>
    <p:sldId id="323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09" r:id="rId23"/>
    <p:sldId id="315" r:id="rId24"/>
    <p:sldId id="328" r:id="rId25"/>
    <p:sldId id="317" r:id="rId26"/>
    <p:sldId id="318" r:id="rId27"/>
    <p:sldId id="25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en" initials="K" lastIdx="2" clrIdx="0"/>
  <p:cmAuthor id="1" name="Kristen Champion-Terrell" initials="K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 autoAdjust="0"/>
    <p:restoredTop sz="79978" autoAdjust="0"/>
  </p:normalViewPr>
  <p:slideViewPr>
    <p:cSldViewPr snapToGrid="0">
      <p:cViewPr varScale="1">
        <p:scale>
          <a:sx n="97" d="100"/>
          <a:sy n="97" d="100"/>
        </p:scale>
        <p:origin x="20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26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Later,</a:t>
            </a:r>
            <a:r>
              <a:rPr lang="en-US" baseline="0" dirty="0" smtClean="0"/>
              <a:t> in slide #22, we’ll see how to make the “and” from the &amp;&amp; operator.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top example, the </a:t>
            </a:r>
            <a:r>
              <a:rPr lang="en-US" baseline="0" dirty="0" err="1" smtClean="0"/>
              <a:t>leftMotor</a:t>
            </a:r>
            <a:r>
              <a:rPr lang="en-US" baseline="0" dirty="0" smtClean="0"/>
              <a:t> starts and then continues until 50&lt;=sonar.</a:t>
            </a:r>
          </a:p>
          <a:p>
            <a:r>
              <a:rPr lang="en-US" baseline="0" dirty="0" smtClean="0"/>
              <a:t>In the bottom example, the </a:t>
            </a:r>
            <a:r>
              <a:rPr lang="en-US" baseline="0" dirty="0" err="1" smtClean="0"/>
              <a:t>leftMotor</a:t>
            </a:r>
            <a:r>
              <a:rPr lang="en-US" baseline="0" dirty="0" smtClean="0"/>
              <a:t> starts and continues until 50&lt;=sonar&lt;70. Meanwhile, the potentiometer controls the rightMotor speed.</a:t>
            </a:r>
          </a:p>
          <a:p>
            <a:r>
              <a:rPr lang="en-US" baseline="0" dirty="0" smtClean="0"/>
              <a:t>Note: Potentiometer ranges from 0 to 4095, so dividing by 400 creates a number within the range required for the motor speed.</a:t>
            </a:r>
          </a:p>
          <a:p>
            <a:r>
              <a:rPr lang="en-US" baseline="0" dirty="0" smtClean="0"/>
              <a:t>Note: After the loop exits, the rightMotor will continue running at its last assigned speed until reassigned or until the program ends.</a:t>
            </a:r>
          </a:p>
          <a:p>
            <a:r>
              <a:rPr lang="en-US" baseline="0" dirty="0" smtClean="0"/>
              <a:t>Note: Compound inequalities are correct math language, but not correct RobotC:  50&lt;</a:t>
            </a:r>
            <a:r>
              <a:rPr lang="en-US" baseline="0" dirty="0" err="1" smtClean="0"/>
              <a:t>SensorValue</a:t>
            </a:r>
            <a:r>
              <a:rPr lang="en-US" baseline="0" dirty="0" smtClean="0"/>
              <a:t>(sonar)&lt;70 is not an acceptable syntax for a condition.  Use the &amp;&amp;.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Clearing timers within a loop may continually</a:t>
            </a:r>
            <a:r>
              <a:rPr lang="en-US" baseline="0" dirty="0" smtClean="0"/>
              <a:t> reset the timers, which may create an infinite loop.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AND symbol is a double ampersand, found as</a:t>
            </a:r>
            <a:r>
              <a:rPr lang="en-US" baseline="0" dirty="0" smtClean="0"/>
              <a:t> the “uppercase” version of the 7 on most keyboards.</a:t>
            </a:r>
          </a:p>
          <a:p>
            <a:endParaRPr lang="en-US" baseline="0" dirty="0" smtClean="0"/>
          </a:p>
          <a:p>
            <a:r>
              <a:rPr lang="en-US" dirty="0" smtClean="0"/>
              <a:t>The OR symbol is typed</a:t>
            </a:r>
            <a:r>
              <a:rPr lang="en-US" baseline="0" dirty="0" smtClean="0"/>
              <a:t> using two of the “pipe” characters in a row.  The “pipe” character can be found on most keyboards above the return/enter key, as the “uppercase” version of the backslash.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Since the potentiometer (nicknamed “knob” here using sensor and motor setup) has to be between 0 and 4095, there was no need to use &amp;&amp; in the first and third if statements.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AND symbol is a double ampersand, found as</a:t>
            </a:r>
            <a:r>
              <a:rPr lang="en-US" baseline="0" dirty="0" smtClean="0"/>
              <a:t> the “uppercase” version of the 7 on most keyboards.</a:t>
            </a:r>
          </a:p>
          <a:p>
            <a:endParaRPr lang="en-US" baseline="0" dirty="0" smtClean="0"/>
          </a:p>
          <a:p>
            <a:r>
              <a:rPr lang="en-US" dirty="0" smtClean="0"/>
              <a:t>The OR symbol is typed</a:t>
            </a:r>
            <a:r>
              <a:rPr lang="en-US" baseline="0" dirty="0" smtClean="0"/>
              <a:t> using two of the “pipe” characters in a row.  The “pipe” character can be found on most keyboards above the return/enter key, as the “uppercase” version of the backslash.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Since the potentiometer (nicknamed “knob” here using sensor and motor setup) has to be between 0 and 4095, there was no need to use a &amp;&amp; in the first and third </a:t>
            </a:r>
            <a:r>
              <a:rPr lang="en-US" baseline="0" smtClean="0"/>
              <a:t>if statements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AND symbol is a double ampersand, found as</a:t>
            </a:r>
            <a:r>
              <a:rPr lang="en-US" baseline="0" dirty="0" smtClean="0"/>
              <a:t> the “uppercase” version of the 7 on most keyboards.</a:t>
            </a:r>
          </a:p>
          <a:p>
            <a:endParaRPr lang="en-US" baseline="0" dirty="0" smtClean="0"/>
          </a:p>
          <a:p>
            <a:r>
              <a:rPr lang="en-US" dirty="0" smtClean="0"/>
              <a:t>The OR symbol is typed</a:t>
            </a:r>
            <a:r>
              <a:rPr lang="en-US" baseline="0" dirty="0" smtClean="0"/>
              <a:t> using two of the “pipe” characters in a row.  The “pipe” character can be found on most keyboards above the return/enter key, as the “uppercase” version of the backslash.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Since the potentiometer (nicknamed “knob” here using sensor and motor setup) has to be between 0 and 4095, there was no need to use &amp;&amp; in the first and third if statements.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371600" y="4343400"/>
            <a:ext cx="65913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Loops </a:t>
            </a:r>
          </a:p>
          <a:p>
            <a:pPr marL="0" indent="0" algn="ctr">
              <a:buNone/>
            </a:pP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</a:p>
          <a:p>
            <a:pPr marL="0" indent="0" algn="ctr">
              <a:buNone/>
            </a:pP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Structures</a:t>
            </a:r>
          </a:p>
          <a:p>
            <a:pPr marL="0" indent="0" algn="ctr">
              <a:buNone/>
            </a:pPr>
            <a:r>
              <a:rPr lang="en-US" sz="2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ROBOTC Software</a:t>
            </a:r>
            <a:endParaRPr lang="en-US" sz="2800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685800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2012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Of Engineering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7895"/>
          </a:xfrm>
        </p:spPr>
        <p:txBody>
          <a:bodyPr/>
          <a:lstStyle/>
          <a:p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loop: More flexible than an </a:t>
            </a:r>
            <a:r>
              <a:rPr lang="en-US" i="1" dirty="0" smtClean="0"/>
              <a:t>until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77335" y="1287369"/>
            <a:ext cx="8229600" cy="333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code a motor runs until an object is within 50 cm.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>
                <a:latin typeface="+mn-lt"/>
              </a:rPr>
              <a:t>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program can’t respond to an emergency shutoff switch.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program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can’t control other outputs in response to other inputs.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2330" y="5029939"/>
            <a:ext cx="719665" cy="11615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231995" y="4617810"/>
            <a:ext cx="2912005" cy="12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waits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here until an object is near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" y="4617810"/>
            <a:ext cx="5419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7895"/>
          </a:xfrm>
        </p:spPr>
        <p:txBody>
          <a:bodyPr/>
          <a:lstStyle/>
          <a:p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loop: More flexible than an </a:t>
            </a:r>
            <a:r>
              <a:rPr lang="en-US" i="1" dirty="0" smtClean="0"/>
              <a:t>until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77335" y="1287369"/>
            <a:ext cx="8229600" cy="157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 can do the same thing as the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until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Example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using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until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55676" y="3161006"/>
            <a:ext cx="618650" cy="30186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231993" y="2846891"/>
            <a:ext cx="2912005" cy="12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waits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here until an object is near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" y="3008513"/>
            <a:ext cx="5419725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7" y="5113434"/>
            <a:ext cx="5151935" cy="15592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35001" y="5774790"/>
            <a:ext cx="5596992" cy="22045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31993" y="5104483"/>
            <a:ext cx="2912005" cy="12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loops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until an object is near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77335" y="4445704"/>
            <a:ext cx="8229600" cy="107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i="1" kern="0" dirty="0" smtClean="0">
                <a:latin typeface="+mn-lt"/>
              </a:rPr>
              <a:t>W</a:t>
            </a:r>
            <a:r>
              <a:rPr kumimoji="0" lang="en-US" sz="3200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hile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 can do the same thing:</a:t>
            </a:r>
          </a:p>
        </p:txBody>
      </p:sp>
    </p:spTree>
    <p:extLst>
      <p:ext uri="{BB962C8B-B14F-4D97-AF65-F5344CB8AC3E}">
        <p14:creationId xmlns:p14="http://schemas.microsoft.com/office/powerpoint/2010/main" val="9396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9" y="3930237"/>
            <a:ext cx="7909971" cy="2393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7895"/>
          </a:xfrm>
        </p:spPr>
        <p:txBody>
          <a:bodyPr/>
          <a:lstStyle/>
          <a:p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loop: More flexible than an </a:t>
            </a:r>
            <a:r>
              <a:rPr lang="en-US" i="1" dirty="0" smtClean="0"/>
              <a:t>until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69837" y="1287369"/>
            <a:ext cx="9213837" cy="231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 smtClean="0">
                <a:latin typeface="+mn-lt"/>
              </a:rPr>
              <a:t>Other conditions can be added to the </a:t>
            </a:r>
            <a:r>
              <a:rPr lang="en-US" sz="3200" i="1" kern="0" dirty="0" smtClean="0">
                <a:latin typeface="+mn-lt"/>
              </a:rPr>
              <a:t>while</a:t>
            </a:r>
            <a:r>
              <a:rPr lang="en-US" sz="3200" kern="0" dirty="0" smtClean="0">
                <a:latin typeface="+mn-lt"/>
              </a:rPr>
              <a:t> condition, e.g., an emergency shutoff.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code can be executed in the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0400" y="5180963"/>
            <a:ext cx="795867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3477" y="4751585"/>
            <a:ext cx="5046657" cy="12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control other outputs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inside this bracket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60964" y="3481330"/>
            <a:ext cx="408237" cy="102293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910144" y="2872296"/>
            <a:ext cx="4081456" cy="102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expand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3" y="4527756"/>
            <a:ext cx="8362464" cy="1792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7895"/>
          </a:xfrm>
        </p:spPr>
        <p:txBody>
          <a:bodyPr/>
          <a:lstStyle/>
          <a:p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loop: More flexible than an </a:t>
            </a:r>
            <a:r>
              <a:rPr lang="en-US" i="1" dirty="0" smtClean="0"/>
              <a:t>until</a:t>
            </a:r>
            <a:r>
              <a:rPr lang="en-US" dirty="0" smtClean="0"/>
              <a:t> statement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296032" y="5750805"/>
            <a:ext cx="398460" cy="36355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56742" y="4527756"/>
            <a:ext cx="352540" cy="2960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4" y="1822249"/>
            <a:ext cx="5463760" cy="165361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13309" y="2780981"/>
            <a:ext cx="359420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207512" y="2435651"/>
            <a:ext cx="5046657" cy="12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control other outputs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inside this bracket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85125" y="1941043"/>
            <a:ext cx="803414" cy="15161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244984" y="1487398"/>
            <a:ext cx="2899016" cy="105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expand the condition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407703" y="4149938"/>
            <a:ext cx="3471858" cy="82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&amp;&amp; means “AND”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-9061" y="1265008"/>
            <a:ext cx="6443727" cy="6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 smtClean="0">
                <a:latin typeface="+mn-lt"/>
              </a:rPr>
              <a:t>Example equivalent to </a:t>
            </a:r>
            <a:r>
              <a:rPr lang="en-US" sz="3200" i="1" kern="0" dirty="0" smtClean="0">
                <a:latin typeface="+mn-lt"/>
              </a:rPr>
              <a:t>until</a:t>
            </a:r>
            <a:r>
              <a:rPr lang="en-US" sz="3200" kern="0" dirty="0" smtClean="0">
                <a:latin typeface="+mn-lt"/>
              </a:rPr>
              <a:t>: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596777"/>
            <a:ext cx="9213837" cy="6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 smtClean="0">
                <a:latin typeface="+mn-lt"/>
              </a:rPr>
              <a:t>Example using this flexibility: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726236" y="6026478"/>
            <a:ext cx="4305725" cy="82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FF0000"/>
                </a:solidFill>
                <a:latin typeface="+mn-lt"/>
              </a:rPr>
              <a:t>range</a:t>
            </a:r>
            <a:r>
              <a:rPr lang="en-US" sz="3200" kern="0" noProof="0" dirty="0" smtClean="0">
                <a:solidFill>
                  <a:srgbClr val="FF0000"/>
                </a:solidFill>
                <a:latin typeface="+mn-lt"/>
              </a:rPr>
              <a:t> f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 0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10</a:t>
            </a:r>
            <a:endParaRPr kumimoji="0" lang="en-US" sz="32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control</a:t>
            </a:r>
          </a:p>
          <a:p>
            <a:pPr lvl="1"/>
            <a:r>
              <a:rPr lang="en-US" dirty="0"/>
              <a:t>Where would the </a:t>
            </a:r>
            <a:r>
              <a:rPr lang="en-US" i="1" dirty="0"/>
              <a:t>wait</a:t>
            </a:r>
            <a:r>
              <a:rPr lang="en-US" dirty="0"/>
              <a:t> statement go if we wanted the loop to repeat for a controlled amount of time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Nowhere</a:t>
            </a:r>
            <a:r>
              <a:rPr lang="en-US" dirty="0"/>
              <a:t>! We need something else.</a:t>
            </a:r>
          </a:p>
          <a:p>
            <a:r>
              <a:rPr lang="en-US" dirty="0"/>
              <a:t>Solution: Timers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stopwatches (4 available)</a:t>
            </a:r>
          </a:p>
          <a:p>
            <a:pPr lvl="1"/>
            <a:r>
              <a:rPr lang="en-US" dirty="0"/>
              <a:t>Like encoders, timers should be </a:t>
            </a:r>
            <a:r>
              <a:rPr lang="en-US" dirty="0" smtClean="0"/>
              <a:t>cleared before </a:t>
            </a:r>
            <a:r>
              <a:rPr lang="en-US" dirty="0"/>
              <a:t>they are </a:t>
            </a:r>
            <a:r>
              <a:rPr lang="en-US" dirty="0" smtClean="0"/>
              <a:t>used.</a:t>
            </a:r>
            <a:endParaRPr lang="en-US" dirty="0"/>
          </a:p>
          <a:p>
            <a:pPr lvl="1"/>
            <a:r>
              <a:rPr lang="en-US" dirty="0" smtClean="0"/>
              <a:t>Be careful: Don’t clear a timer in a timed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" y="936812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Timer </a:t>
            </a:r>
            <a:r>
              <a:rPr lang="en-US" dirty="0"/>
              <a:t>T1 is used as the condition for the </a:t>
            </a:r>
            <a:r>
              <a:rPr lang="en-US" i="1" dirty="0"/>
              <a:t>while</a:t>
            </a:r>
            <a:r>
              <a:rPr lang="en-US" dirty="0"/>
              <a:t> loop, which will run for 30 </a:t>
            </a:r>
            <a:r>
              <a:rPr lang="en-US" dirty="0" smtClean="0"/>
              <a:t>seconds.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4" y="2479880"/>
            <a:ext cx="8942806" cy="368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9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</a:t>
            </a:r>
            <a:r>
              <a:rPr lang="en-US" dirty="0" smtClean="0"/>
              <a:t> statement </a:t>
            </a:r>
            <a:r>
              <a:rPr lang="en-US" dirty="0"/>
              <a:t>in the </a:t>
            </a:r>
            <a:r>
              <a:rPr lang="en-US" dirty="0" smtClean="0"/>
              <a:t>program is evaluated by condition </a:t>
            </a:r>
            <a:r>
              <a:rPr lang="en-US" dirty="0"/>
              <a:t>contained </a:t>
            </a:r>
            <a:r>
              <a:rPr lang="en-US" dirty="0" smtClean="0"/>
              <a:t>in parentheses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condition </a:t>
            </a:r>
            <a:r>
              <a:rPr lang="en-US" dirty="0"/>
              <a:t>is true, </a:t>
            </a:r>
            <a:r>
              <a:rPr lang="en-US" dirty="0" smtClean="0"/>
              <a:t>commands between braces </a:t>
            </a:r>
            <a:r>
              <a:rPr lang="en-US" dirty="0"/>
              <a:t>are </a:t>
            </a:r>
            <a:r>
              <a:rPr lang="en-US" dirty="0" smtClean="0"/>
              <a:t>run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condition </a:t>
            </a:r>
            <a:r>
              <a:rPr lang="en-US" dirty="0"/>
              <a:t>is </a:t>
            </a:r>
            <a:r>
              <a:rPr lang="en-US" dirty="0" smtClean="0"/>
              <a:t>false, </a:t>
            </a:r>
            <a:r>
              <a:rPr lang="en-US" dirty="0"/>
              <a:t>those </a:t>
            </a:r>
            <a:r>
              <a:rPr lang="en-US" dirty="0" smtClean="0"/>
              <a:t>commands </a:t>
            </a:r>
            <a:r>
              <a:rPr lang="en-US" dirty="0"/>
              <a:t>are </a:t>
            </a:r>
            <a:r>
              <a:rPr lang="en-US" dirty="0" smtClean="0"/>
              <a:t>ignored</a:t>
            </a:r>
            <a:endParaRPr lang="en-US" dirty="0"/>
          </a:p>
          <a:p>
            <a:r>
              <a:rPr lang="en-US" dirty="0"/>
              <a:t>Very similar to how a </a:t>
            </a:r>
            <a:r>
              <a:rPr lang="en-US" i="1" dirty="0"/>
              <a:t>while</a:t>
            </a:r>
            <a:r>
              <a:rPr lang="en-US" dirty="0"/>
              <a:t> loop works, but does not repeat the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712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4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If-else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If-else</a:t>
            </a:r>
            <a:r>
              <a:rPr lang="en-US" dirty="0" smtClean="0"/>
              <a:t> statement </a:t>
            </a:r>
            <a:r>
              <a:rPr lang="en-US" dirty="0"/>
              <a:t>is an expansion of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lvl="1"/>
            <a:r>
              <a:rPr lang="en-US" i="1" dirty="0" smtClean="0"/>
              <a:t>If</a:t>
            </a:r>
            <a:r>
              <a:rPr lang="en-US" dirty="0" smtClean="0"/>
              <a:t> checks condition </a:t>
            </a:r>
            <a:r>
              <a:rPr lang="en-US" dirty="0"/>
              <a:t>and runs </a:t>
            </a:r>
            <a:r>
              <a:rPr lang="en-US" dirty="0" smtClean="0"/>
              <a:t>appropriate </a:t>
            </a:r>
            <a:r>
              <a:rPr lang="en-US" dirty="0"/>
              <a:t>commands when it evaluates to true</a:t>
            </a:r>
          </a:p>
          <a:p>
            <a:pPr lvl="1"/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code </a:t>
            </a:r>
            <a:r>
              <a:rPr lang="en-US" dirty="0"/>
              <a:t>to </a:t>
            </a:r>
            <a:r>
              <a:rPr lang="en-US" dirty="0" smtClean="0"/>
              <a:t>run when condition </a:t>
            </a:r>
            <a:r>
              <a:rPr lang="en-US" dirty="0"/>
              <a:t>is </a:t>
            </a:r>
            <a:r>
              <a:rPr lang="en-US" dirty="0" smtClean="0"/>
              <a:t>false</a:t>
            </a:r>
            <a:endParaRPr lang="en-US" dirty="0"/>
          </a:p>
          <a:p>
            <a:pPr lvl="1"/>
            <a:r>
              <a:rPr lang="en-US" dirty="0"/>
              <a:t>Either </a:t>
            </a:r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branch is always </a:t>
            </a:r>
            <a:r>
              <a:rPr lang="en-US" dirty="0" smtClean="0"/>
              <a:t>run once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88376"/>
            <a:ext cx="4876800" cy="169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1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i="1" dirty="0" smtClean="0"/>
              <a:t>if-else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careful when using two separate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en-US" dirty="0" smtClean="0"/>
              <a:t>statements, particularly if both are used </a:t>
            </a:r>
            <a:r>
              <a:rPr lang="en-US" dirty="0"/>
              <a:t>to control the same </a:t>
            </a:r>
            <a:r>
              <a:rPr lang="en-US" dirty="0" smtClean="0"/>
              <a:t>mechanism</a:t>
            </a:r>
            <a:endParaRPr lang="en-US" dirty="0"/>
          </a:p>
          <a:p>
            <a:r>
              <a:rPr lang="en-US" dirty="0"/>
              <a:t>One branch of each </a:t>
            </a:r>
            <a:r>
              <a:rPr lang="en-US" i="1" dirty="0"/>
              <a:t>if-else</a:t>
            </a:r>
            <a:r>
              <a:rPr lang="en-US" dirty="0"/>
              <a:t> statement is always </a:t>
            </a:r>
            <a:r>
              <a:rPr lang="en-US" dirty="0" smtClean="0"/>
              <a:t>run </a:t>
            </a:r>
            <a:r>
              <a:rPr lang="en-US" dirty="0"/>
              <a:t>so </a:t>
            </a:r>
            <a:r>
              <a:rPr lang="en-US" dirty="0" smtClean="0"/>
              <a:t>that you </a:t>
            </a:r>
            <a:r>
              <a:rPr lang="en-US" dirty="0"/>
              <a:t>may create a scenario where the two </a:t>
            </a:r>
            <a:r>
              <a:rPr lang="en-US" dirty="0" smtClean="0"/>
              <a:t>statements ‘fight’ one another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i="1" dirty="0" smtClean="0"/>
              <a:t>if-else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this example, if one of the touch sensors is pressed, the rightMotor will be turned on in one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/>
              <a:t>and immediately turned off in the </a:t>
            </a:r>
            <a:r>
              <a:rPr lang="en-US" dirty="0" smtClean="0"/>
              <a:t>other.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43400" cy="47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6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While</a:t>
            </a:r>
            <a:r>
              <a:rPr lang="en-US" dirty="0"/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While</a:t>
            </a:r>
            <a:r>
              <a:rPr lang="en-US" sz="2800" dirty="0" smtClean="0"/>
              <a:t> </a:t>
            </a:r>
            <a:r>
              <a:rPr lang="en-US" sz="2800" dirty="0"/>
              <a:t>loop is a structure within </a:t>
            </a:r>
            <a:r>
              <a:rPr lang="en-US" sz="2800" dirty="0" smtClean="0"/>
              <a:t>ROBOTC</a:t>
            </a:r>
          </a:p>
          <a:p>
            <a:r>
              <a:rPr lang="en-US" sz="2800" dirty="0" smtClean="0"/>
              <a:t>Allows </a:t>
            </a:r>
            <a:r>
              <a:rPr lang="en-US" sz="2800" dirty="0"/>
              <a:t>a section of code to be repeated as long as a certain condition remains </a:t>
            </a:r>
            <a:r>
              <a:rPr lang="en-US" sz="2800" dirty="0" smtClean="0"/>
              <a:t>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Three </a:t>
            </a:r>
            <a:r>
              <a:rPr lang="en-US" sz="2800" dirty="0"/>
              <a:t>main parts to every </a:t>
            </a:r>
            <a:r>
              <a:rPr lang="en-US" sz="2800" i="1" dirty="0"/>
              <a:t>while</a:t>
            </a:r>
            <a:r>
              <a:rPr lang="en-US" sz="2800" dirty="0"/>
              <a:t> </a:t>
            </a:r>
            <a:r>
              <a:rPr lang="en-US" sz="2800" dirty="0" smtClean="0"/>
              <a:t>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smtClean="0"/>
              <a:t>word “while”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Commands </a:t>
            </a: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b</a:t>
            </a:r>
            <a:r>
              <a:rPr lang="en-US" sz="2400" dirty="0" smtClean="0"/>
              <a:t>e repeated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10540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i="1" dirty="0" smtClean="0"/>
              <a:t>if-else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This </a:t>
            </a:r>
            <a:r>
              <a:rPr lang="en-US" dirty="0"/>
              <a:t>can be corrected by embedding the second </a:t>
            </a:r>
            <a:r>
              <a:rPr lang="en-US" i="1" dirty="0"/>
              <a:t>if-else</a:t>
            </a:r>
            <a:r>
              <a:rPr lang="en-US" dirty="0"/>
              <a:t> within the </a:t>
            </a:r>
            <a:r>
              <a:rPr lang="en-US" i="1" dirty="0"/>
              <a:t>else</a:t>
            </a:r>
            <a:r>
              <a:rPr lang="en-US" dirty="0"/>
              <a:t> branch of the </a:t>
            </a:r>
            <a:r>
              <a:rPr lang="en-US" dirty="0" smtClean="0"/>
              <a:t>first </a:t>
            </a:r>
            <a:r>
              <a:rPr lang="en-US" i="1" dirty="0" smtClean="0"/>
              <a:t>if-else. </a:t>
            </a:r>
            <a:r>
              <a:rPr lang="en-US" dirty="0" smtClean="0"/>
              <a:t>The second condition is only checked if </a:t>
            </a:r>
            <a:r>
              <a:rPr lang="en-US" dirty="0"/>
              <a:t>the first condition is </a:t>
            </a:r>
            <a:r>
              <a:rPr lang="en-US" dirty="0" smtClean="0"/>
              <a:t>false.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05" y="1143000"/>
            <a:ext cx="4343400" cy="398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3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i="1" dirty="0" smtClean="0"/>
              <a:t>if-else</a:t>
            </a:r>
            <a:r>
              <a:rPr lang="en-US" dirty="0" smtClean="0"/>
              <a:t> statements: </a:t>
            </a:r>
            <a:r>
              <a:rPr lang="en-US" i="1" dirty="0" smtClean="0"/>
              <a:t>Else if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An </a:t>
            </a:r>
            <a:r>
              <a:rPr lang="en-US" i="1" dirty="0" smtClean="0"/>
              <a:t>else {if else}</a:t>
            </a:r>
            <a:r>
              <a:rPr lang="en-US" dirty="0" smtClean="0"/>
              <a:t> statement can also be represented as an </a:t>
            </a:r>
            <a:r>
              <a:rPr lang="en-US" i="1" dirty="0" smtClean="0"/>
              <a:t>else if - else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5" y="2278529"/>
            <a:ext cx="807398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3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7" y="274638"/>
            <a:ext cx="8686800" cy="715962"/>
          </a:xfrm>
        </p:spPr>
        <p:txBody>
          <a:bodyPr/>
          <a:lstStyle/>
          <a:p>
            <a:r>
              <a:rPr lang="en-US" dirty="0" smtClean="0"/>
              <a:t>Using a range of values in a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013619"/>
            <a:ext cx="8229600" cy="205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strategies will work: </a:t>
            </a:r>
          </a:p>
          <a:p>
            <a:r>
              <a:rPr lang="en-US" dirty="0" smtClean="0"/>
              <a:t>Boolean logic</a:t>
            </a:r>
          </a:p>
          <a:p>
            <a:r>
              <a:rPr lang="en-US" dirty="0" smtClean="0"/>
              <a:t>Nested </a:t>
            </a:r>
            <a:r>
              <a:rPr lang="en-US" i="1" dirty="0" smtClean="0"/>
              <a:t>if-else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45" y="3552256"/>
            <a:ext cx="8964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Task: </a:t>
            </a:r>
            <a:r>
              <a:rPr lang="en-US" sz="3200" dirty="0"/>
              <a:t>Control motor </a:t>
            </a:r>
            <a:r>
              <a:rPr lang="en-US" sz="3200" dirty="0" smtClean="0"/>
              <a:t>with potentiometer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21816" y="2836294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386B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Example: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41595"/>
              </p:ext>
            </p:extLst>
          </p:nvPr>
        </p:nvGraphicFramePr>
        <p:xfrm>
          <a:off x="412376" y="4371756"/>
          <a:ext cx="848061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306"/>
                <a:gridCol w="4240306"/>
              </a:tblGrid>
              <a:tr h="561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Potentiometer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Motor Speed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1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0-500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61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501-1000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63</a:t>
                      </a:r>
                      <a:endParaRPr lang="en-US" sz="3200" dirty="0"/>
                    </a:p>
                  </a:txBody>
                  <a:tcPr/>
                </a:tc>
              </a:tr>
              <a:tr h="561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1001-4095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7" y="274638"/>
            <a:ext cx="8686800" cy="715962"/>
          </a:xfrm>
        </p:spPr>
        <p:txBody>
          <a:bodyPr/>
          <a:lstStyle/>
          <a:p>
            <a:r>
              <a:rPr lang="en-US" dirty="0" smtClean="0"/>
              <a:t>Using a range of values in a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" y="996684"/>
            <a:ext cx="8229600" cy="832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Strategy #1:</a:t>
            </a:r>
            <a:r>
              <a:rPr lang="en-US" dirty="0"/>
              <a:t> </a:t>
            </a:r>
            <a:r>
              <a:rPr lang="en-US" dirty="0" smtClean="0"/>
              <a:t>Boolean logic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215467" y="1074856"/>
          <a:ext cx="384386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934"/>
                <a:gridCol w="1921934"/>
              </a:tblGrid>
              <a:tr h="5115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Potentiometer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Motor Speed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22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0-500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22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501-1000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63</a:t>
                      </a:r>
                      <a:endParaRPr lang="en-US" sz="1800" dirty="0"/>
                    </a:p>
                  </a:txBody>
                  <a:tcPr/>
                </a:tc>
              </a:tr>
              <a:tr h="3122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1001-4095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8171" y="1650585"/>
          <a:ext cx="3041030" cy="143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515"/>
                <a:gridCol w="1520515"/>
              </a:tblGrid>
              <a:tr h="6212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ROBOTC symbol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90"/>
            <a:ext cx="9144000" cy="252194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927600" y="4406747"/>
            <a:ext cx="592667" cy="63938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0" y="3000546"/>
            <a:ext cx="4470400" cy="83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True only if the sensor value is more than 500 AND less than 1000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199" y="2320637"/>
            <a:ext cx="554805" cy="28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7" y="274638"/>
            <a:ext cx="8686800" cy="715962"/>
          </a:xfrm>
        </p:spPr>
        <p:txBody>
          <a:bodyPr/>
          <a:lstStyle/>
          <a:p>
            <a:r>
              <a:rPr lang="en-US" dirty="0" smtClean="0"/>
              <a:t>Using a range of values in a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6" y="996684"/>
            <a:ext cx="8704733" cy="20990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Strategy #1:</a:t>
            </a:r>
            <a:r>
              <a:rPr lang="en-US" dirty="0"/>
              <a:t> </a:t>
            </a:r>
            <a:r>
              <a:rPr lang="en-US" dirty="0" smtClean="0"/>
              <a:t>Boolean logic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In this example, this strategy wastes time and processor power. The next strategy is better.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90"/>
            <a:ext cx="9144000" cy="252194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752658" y="5281773"/>
            <a:ext cx="663457" cy="42333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89892" y="4170701"/>
            <a:ext cx="663457" cy="42333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907973" y="4735423"/>
            <a:ext cx="558190" cy="44026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15692" y="4664015"/>
            <a:ext cx="864772" cy="58308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572089" y="2949986"/>
            <a:ext cx="3907271" cy="209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Four comparisons waste time here each loop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7" y="274638"/>
            <a:ext cx="8686800" cy="715962"/>
          </a:xfrm>
        </p:spPr>
        <p:txBody>
          <a:bodyPr/>
          <a:lstStyle/>
          <a:p>
            <a:r>
              <a:rPr lang="en-US" dirty="0" smtClean="0"/>
              <a:t>Using a range of values in a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6" y="996684"/>
            <a:ext cx="9060333" cy="34229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Strategy #2: Nested </a:t>
            </a:r>
            <a:r>
              <a:rPr lang="en-US" i="1" dirty="0" smtClean="0"/>
              <a:t>if-else</a:t>
            </a:r>
          </a:p>
          <a:p>
            <a:pPr>
              <a:buNone/>
            </a:pPr>
            <a:r>
              <a:rPr lang="en-US" dirty="0" smtClean="0"/>
              <a:t>   preferable in this example.</a:t>
            </a:r>
            <a:endParaRPr lang="en-US" dirty="0"/>
          </a:p>
          <a:p>
            <a:pPr>
              <a:buNone/>
            </a:pPr>
            <a:r>
              <a:rPr lang="en-US" dirty="0" smtClean="0"/>
              <a:t>   In this case the false value</a:t>
            </a:r>
          </a:p>
          <a:p>
            <a:pPr>
              <a:buNone/>
            </a:pPr>
            <a:r>
              <a:rPr lang="en-US" dirty="0" smtClean="0"/>
              <a:t>   of the first condition can be used again by nesting a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i="1" dirty="0" smtClean="0"/>
              <a:t>if</a:t>
            </a:r>
            <a:r>
              <a:rPr lang="en-US" dirty="0" smtClean="0"/>
              <a:t> statement inside the first </a:t>
            </a:r>
            <a:r>
              <a:rPr lang="en-US" i="1" dirty="0" smtClean="0"/>
              <a:t>else</a:t>
            </a:r>
            <a:r>
              <a:rPr lang="en-US" dirty="0" smtClean="0"/>
              <a:t>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71758"/>
              </p:ext>
            </p:extLst>
          </p:nvPr>
        </p:nvGraphicFramePr>
        <p:xfrm>
          <a:off x="5520267" y="1074856"/>
          <a:ext cx="353906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/>
                <a:gridCol w="1769534"/>
              </a:tblGrid>
              <a:tr h="5334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Potentiometer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Motor Speed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4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0-500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04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501-1000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63</a:t>
                      </a:r>
                      <a:endParaRPr lang="en-US" sz="1800" dirty="0"/>
                    </a:p>
                  </a:txBody>
                  <a:tcPr/>
                </a:tc>
              </a:tr>
              <a:tr h="304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1001-4095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927600" y="4199467"/>
            <a:ext cx="592667" cy="84666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3850410"/>
            <a:ext cx="8982635" cy="26866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740421" y="3832660"/>
            <a:ext cx="745066" cy="121347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Carnegie Mellon Robotics Academy. </a:t>
            </a:r>
            <a:r>
              <a:rPr lang="en-US" sz="2400">
                <a:latin typeface="Arial" pitchFamily="34" charset="0"/>
                <a:cs typeface="Arial" pitchFamily="34" charset="0"/>
              </a:rPr>
              <a:t>(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2017).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ROBOTC. Retrieved from http://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www.robotc.net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/>
          <a:lstStyle/>
          <a:p>
            <a:r>
              <a:rPr lang="en-US" dirty="0" smtClean="0"/>
              <a:t>1. The </a:t>
            </a: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w</a:t>
            </a:r>
            <a:r>
              <a:rPr lang="en-US" dirty="0" smtClean="0"/>
              <a:t>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i="1" dirty="0"/>
              <a:t>while</a:t>
            </a:r>
            <a:r>
              <a:rPr lang="en-US" dirty="0"/>
              <a:t> loop begins with the keyword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hile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46" y="2832564"/>
            <a:ext cx="4162508" cy="17564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3353" y="2901971"/>
            <a:ext cx="1115343" cy="382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</a:t>
            </a:r>
            <a:r>
              <a:rPr lang="en-US" dirty="0"/>
              <a:t>controls how long or how many times a </a:t>
            </a:r>
            <a:r>
              <a:rPr lang="en-US" i="1" dirty="0"/>
              <a:t>while</a:t>
            </a:r>
            <a:r>
              <a:rPr lang="en-US" dirty="0"/>
              <a:t> loop </a:t>
            </a:r>
            <a:r>
              <a:rPr lang="en-US" dirty="0" smtClean="0"/>
              <a:t>repeats</a:t>
            </a:r>
          </a:p>
          <a:p>
            <a:pPr lvl="1"/>
            <a:r>
              <a:rPr lang="en-US" dirty="0" smtClean="0"/>
              <a:t>When condition </a:t>
            </a:r>
            <a:r>
              <a:rPr lang="en-US" dirty="0"/>
              <a:t>is true, the </a:t>
            </a:r>
            <a:r>
              <a:rPr lang="en-US" i="1" dirty="0"/>
              <a:t>while</a:t>
            </a:r>
            <a:r>
              <a:rPr lang="en-US" dirty="0"/>
              <a:t> loop </a:t>
            </a:r>
            <a:r>
              <a:rPr lang="en-US" dirty="0" smtClean="0"/>
              <a:t>repeats</a:t>
            </a:r>
          </a:p>
          <a:p>
            <a:pPr lvl="1"/>
            <a:r>
              <a:rPr lang="en-US" dirty="0" smtClean="0"/>
              <a:t>When condition </a:t>
            </a:r>
            <a:r>
              <a:rPr lang="en-US" dirty="0"/>
              <a:t>is false, the </a:t>
            </a:r>
            <a:r>
              <a:rPr lang="en-US" i="1" dirty="0"/>
              <a:t>while</a:t>
            </a:r>
            <a:r>
              <a:rPr lang="en-US" dirty="0"/>
              <a:t> loop ends and the </a:t>
            </a:r>
            <a:r>
              <a:rPr lang="en-US" dirty="0" smtClean="0"/>
              <a:t>remainder of the program executes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Condition </a:t>
            </a:r>
            <a:r>
              <a:rPr lang="en-US" dirty="0"/>
              <a:t>is checked </a:t>
            </a:r>
            <a:r>
              <a:rPr lang="en-US" dirty="0" smtClean="0"/>
              <a:t>once every time the loop repeats just before the commands </a:t>
            </a:r>
            <a:r>
              <a:rPr lang="en-US" dirty="0"/>
              <a:t>between </a:t>
            </a:r>
            <a:r>
              <a:rPr lang="en-US" dirty="0" smtClean="0"/>
              <a:t>curly </a:t>
            </a:r>
            <a:r>
              <a:rPr lang="en-US" dirty="0"/>
              <a:t>braces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75" y="3767512"/>
            <a:ext cx="3207131" cy="1353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4737" y="3821986"/>
            <a:ext cx="1577681" cy="32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Commands </a:t>
            </a:r>
            <a:r>
              <a:rPr lang="en-US" dirty="0" smtClean="0"/>
              <a:t>to </a:t>
            </a: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r</a:t>
            </a:r>
            <a:r>
              <a:rPr lang="en-US" dirty="0" smtClean="0"/>
              <a:t>epeated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</a:t>
            </a:r>
            <a:r>
              <a:rPr lang="en-US" dirty="0" smtClean="0"/>
              <a:t>between curly </a:t>
            </a:r>
            <a:r>
              <a:rPr lang="en-US" dirty="0"/>
              <a:t>braces will repeat while </a:t>
            </a:r>
            <a:r>
              <a:rPr lang="en-US" dirty="0" smtClean="0"/>
              <a:t>condition </a:t>
            </a:r>
            <a:r>
              <a:rPr lang="en-US" dirty="0"/>
              <a:t>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Program </a:t>
            </a:r>
            <a:r>
              <a:rPr lang="en-US" dirty="0"/>
              <a:t>checks at the beginning of each pass through the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2" y="3629029"/>
            <a:ext cx="4162508" cy="1756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207" y="4511932"/>
            <a:ext cx="3591416" cy="382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decisions are always </a:t>
            </a:r>
            <a:r>
              <a:rPr lang="en-US" dirty="0"/>
              <a:t>based on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Only </a:t>
            </a:r>
            <a:r>
              <a:rPr lang="en-US" dirty="0"/>
              <a:t>two possible </a:t>
            </a:r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yes </a:t>
            </a:r>
            <a:r>
              <a:rPr lang="en-US" dirty="0"/>
              <a:t>or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true </a:t>
            </a:r>
            <a:r>
              <a:rPr lang="en-US" dirty="0"/>
              <a:t>or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dirty="0"/>
              <a:t>Statements that can be only true or false are called Boolean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Their </a:t>
            </a:r>
            <a:r>
              <a:rPr lang="en-US" dirty="0"/>
              <a:t>true-or-false value is called a truth value. </a:t>
            </a:r>
          </a:p>
        </p:txBody>
      </p:sp>
    </p:spTree>
    <p:extLst>
      <p:ext uri="{BB962C8B-B14F-4D97-AF65-F5344CB8AC3E}">
        <p14:creationId xmlns:p14="http://schemas.microsoft.com/office/powerpoint/2010/main" val="31465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1"/>
            <a:ext cx="8229600" cy="279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377566"/>
            <a:ext cx="8229600" cy="111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2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67" y="914400"/>
            <a:ext cx="7840065" cy="593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condition: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85161"/>
            <a:ext cx="8229600" cy="181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bump switch is not pressed: </a:t>
            </a:r>
            <a:endParaRPr lang="en-US" sz="3200" kern="0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	wait until it’s dark, then turn on light;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>
                <a:latin typeface="+mn-lt"/>
              </a:rPr>
              <a:t>	</a:t>
            </a:r>
            <a:r>
              <a:rPr lang="en-US" sz="3200" kern="0" dirty="0" smtClean="0">
                <a:latin typeface="+mn-lt"/>
              </a:rPr>
              <a:t>wait until it’s light, then turn off light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321" y="3175225"/>
            <a:ext cx="8382000" cy="341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44&quot;&gt;&lt;/object&gt;&lt;object type=&quot;2&quot; unique_id=&quot;10045&quot;&gt;&lt;object type=&quot;3&quot; unique_id=&quot;10046&quot;&gt;&lt;property id=&quot;20148&quot; value=&quot;5&quot;/&gt;&lt;property id=&quot;20300&quot; value=&quot;Slide 1 - &amp;quot;While and If-Else Loops&amp;quot;&quot;/&gt;&lt;property id=&quot;20307&quot; value=&quot;256&quot;/&gt;&lt;/object&gt;&lt;object type=&quot;3&quot; unique_id=&quot;10048&quot;&gt;&lt;property id=&quot;20148&quot; value=&quot;5&quot;/&gt;&lt;property id=&quot;20300&quot; value=&quot;Slide 18 - &amp;quot;References&amp;quot;&quot;/&gt;&lt;property id=&quot;20307&quot; value=&quot;259&quot;/&gt;&lt;/object&gt;&lt;object type=&quot;3&quot; unique_id=&quot;11675&quot;&gt;&lt;property id=&quot;20148&quot; value=&quot;5&quot;/&gt;&lt;property id=&quot;20300&quot; value=&quot;Slide 3 - &amp;quot;1. The Word While&amp;quot;&quot;/&gt;&lt;property id=&quot;20307&quot; value=&quot;272&quot;/&gt;&lt;/object&gt;&lt;object type=&quot;3&quot; unique_id=&quot;11677&quot;&gt;&lt;property id=&quot;20148&quot; value=&quot;5&quot;/&gt;&lt;property id=&quot;20300&quot; value=&quot;Slide 4 - &amp;quot;2. The Condition&amp;quot;&quot;/&gt;&lt;property id=&quot;20307&quot; value=&quot;274&quot;/&gt;&lt;/object&gt;&lt;object type=&quot;3&quot; unique_id=&quot;11679&quot;&gt;&lt;property id=&quot;20148&quot; value=&quot;5&quot;/&gt;&lt;property id=&quot;20300&quot; value=&quot;Slide 5 - &amp;quot;3. Commands to be Repeated&amp;quot;&quot;/&gt;&lt;property id=&quot;20307&quot; value=&quot;276&quot;/&gt;&lt;/object&gt;&lt;object type=&quot;3&quot; unique_id=&quot;11680&quot;&gt;&lt;property id=&quot;20148&quot; value=&quot;5&quot;/&gt;&lt;property id=&quot;20300&quot; value=&quot;Slide 6 - &amp;quot;Boolean Logic&amp;quot;&quot;/&gt;&lt;property id=&quot;20307&quot; value=&quot;277&quot;/&gt;&lt;/object&gt;&lt;object type=&quot;3&quot; unique_id=&quot;12630&quot;&gt;&lt;property id=&quot;20148&quot; value=&quot;5&quot;/&gt;&lt;property id=&quot;20300&quot; value=&quot;Slide 7 - &amp;quot;Boolean Logic&amp;quot;&quot;/&gt;&lt;property id=&quot;20307&quot; value=&quot;301&quot;/&gt;&lt;/object&gt;&lt;object type=&quot;3&quot; unique_id=&quot;12632&quot;&gt;&lt;property id=&quot;20148&quot; value=&quot;5&quot;/&gt;&lt;property id=&quot;20300&quot; value=&quot;Slide 10 - &amp;quot;Timers&amp;quot;&quot;/&gt;&lt;property id=&quot;20307&quot; value=&quot;303&quot;/&gt;&lt;/object&gt;&lt;object type=&quot;3&quot; unique_id=&quot;12633&quot;&gt;&lt;property id=&quot;20148&quot; value=&quot;5&quot;/&gt;&lt;property id=&quot;20300&quot; value=&quot;Slide 11 - &amp;quot;Timers&amp;quot;&quot;/&gt;&lt;property id=&quot;20307&quot; value=&quot;304&quot;/&gt;&lt;/object&gt;&lt;object type=&quot;3&quot; unique_id=&quot;12712&quot;&gt;&lt;property id=&quot;20148&quot; value=&quot;5&quot;/&gt;&lt;property id=&quot;20300&quot; value=&quot;Slide 12 - &amp;quot;If Statements&amp;quot;&quot;/&gt;&lt;property id=&quot;20307&quot; value=&quot;305&quot;/&gt;&lt;/object&gt;&lt;object type=&quot;3&quot; unique_id=&quot;12713&quot;&gt;&lt;property id=&quot;20148&quot; value=&quot;5&quot;/&gt;&lt;property id=&quot;20300&quot; value=&quot;Slide 13 - &amp;quot;If-Else Statements&amp;quot;&quot;/&gt;&lt;property id=&quot;20307&quot; value=&quot;306&quot;/&gt;&lt;/object&gt;&lt;object type=&quot;3&quot; unique_id=&quot;12714&quot;&gt;&lt;property id=&quot;20148&quot; value=&quot;5&quot;/&gt;&lt;property id=&quot;20300&quot; value=&quot;Slide 14 - &amp;quot;Multiple If-Else Statements&amp;quot;&quot;/&gt;&lt;property id=&quot;20307&quot; value=&quot;307&quot;/&gt;&lt;/object&gt;&lt;object type=&quot;3&quot; unique_id=&quot;12715&quot;&gt;&lt;property id=&quot;20148&quot; value=&quot;5&quot;/&gt;&lt;property id=&quot;20300&quot; value=&quot;Slide 15 - &amp;quot;Multiple If-Else Statements&amp;quot;&quot;/&gt;&lt;property id=&quot;20307&quot; value=&quot;308&quot;/&gt;&lt;/object&gt;&lt;object type=&quot;3&quot; unique_id=&quot;12716&quot;&gt;&lt;property id=&quot;20148&quot; value=&quot;5&quot;/&gt;&lt;property id=&quot;20300&quot; value=&quot;Slide 16 - &amp;quot;Multiple If-Else Statements&amp;quot;&quot;/&gt;&lt;property id=&quot;20307&quot; value=&quot;310&quot;/&gt;&lt;/object&gt;&lt;object type=&quot;3&quot; unique_id=&quot;12717&quot;&gt;&lt;property id=&quot;20148&quot; value=&quot;5&quot;/&gt;&lt;property id=&quot;20300&quot; value=&quot;Slide 17 - &amp;quot;If-Else Shorthand&amp;quot;&quot;/&gt;&lt;property id=&quot;20307&quot; value=&quot;309&quot;/&gt;&lt;/object&gt;&lt;object type=&quot;3&quot; unique_id=&quot;12860&quot;&gt;&lt;property id=&quot;20148&quot; value=&quot;5&quot;/&gt;&lt;property id=&quot;20300&quot; value=&quot;Slide 8 - &amp;quot;Boolean Logic&amp;quot;&quot;/&gt;&lt;property id=&quot;20307&quot; value=&quot;311&quot;/&gt;&lt;/object&gt;&lt;object type=&quot;3&quot; unique_id=&quot;13018&quot;&gt;&lt;property id=&quot;20148&quot; value=&quot;5&quot;/&gt;&lt;property id=&quot;20300&quot; value=&quot;Slide 9 - &amp;quot;Assigning conditions&amp;quot;&quot;/&gt;&lt;property id=&quot;20307&quot; value=&quot;312&quot;/&gt;&lt;/object&gt;&lt;object type=&quot;3&quot; unique_id=&quot;13159&quot;&gt;&lt;property id=&quot;20148&quot; value=&quot;5&quot;/&gt;&lt;property id=&quot;20300&quot; value=&quot;Slide 2 - &amp;quot;While Loops&amp;quot;&quot;/&gt;&lt;property id=&quot;20307&quot; value=&quot;31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1093</TotalTime>
  <Words>1396</Words>
  <Application>Microsoft Office PowerPoint</Application>
  <PresentationFormat>On-screen Show (4:3)</PresentationFormat>
  <Paragraphs>208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PowerPointTemplateAE_2009_1217_NEW NEW Template</vt:lpstr>
      <vt:lpstr>1_Custom Design</vt:lpstr>
      <vt:lpstr>PowerPoint Presentation</vt:lpstr>
      <vt:lpstr>While loops</vt:lpstr>
      <vt:lpstr>1. The word while</vt:lpstr>
      <vt:lpstr>2. The condition</vt:lpstr>
      <vt:lpstr>3. Commands to be repeated</vt:lpstr>
      <vt:lpstr>Boolean logic</vt:lpstr>
      <vt:lpstr>Boolean logic</vt:lpstr>
      <vt:lpstr>Boolean logic</vt:lpstr>
      <vt:lpstr>Writing a condition: Example</vt:lpstr>
      <vt:lpstr>While loop: More flexible than an until statement</vt:lpstr>
      <vt:lpstr>While loop: More flexible than an until statement</vt:lpstr>
      <vt:lpstr>While loop: More flexible than an until statement</vt:lpstr>
      <vt:lpstr>While loop: More flexible than an until statement</vt:lpstr>
      <vt:lpstr>Timers</vt:lpstr>
      <vt:lpstr>Timers</vt:lpstr>
      <vt:lpstr>If statements</vt:lpstr>
      <vt:lpstr>If-else statements</vt:lpstr>
      <vt:lpstr>Multiple if-else statements</vt:lpstr>
      <vt:lpstr>Multiple if-else statements</vt:lpstr>
      <vt:lpstr>Multiple if-else statements</vt:lpstr>
      <vt:lpstr>Nested if-else statements: Else if</vt:lpstr>
      <vt:lpstr>Using a range of values in a condition</vt:lpstr>
      <vt:lpstr>Using a range of values in a condition</vt:lpstr>
      <vt:lpstr>Using a range of values in a condition</vt:lpstr>
      <vt:lpstr>Using a range of values in a condition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and If-Else Loops</dc:title>
  <dc:subject>POE - Unit 3 - Lesson 3.1 - Machine Control</dc:subject>
  <dc:creator>POE Revision Team</dc:creator>
  <cp:lastModifiedBy>Gerald Holt</cp:lastModifiedBy>
  <cp:revision>87</cp:revision>
  <dcterms:created xsi:type="dcterms:W3CDTF">2010-01-04T14:07:12Z</dcterms:created>
  <dcterms:modified xsi:type="dcterms:W3CDTF">2017-09-28T21:34:50Z</dcterms:modified>
</cp:coreProperties>
</file>