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33"/>
  </p:notesMasterIdLst>
  <p:handoutMasterIdLst>
    <p:handoutMasterId r:id="rId34"/>
  </p:handoutMasterIdLst>
  <p:sldIdLst>
    <p:sldId id="284" r:id="rId3"/>
    <p:sldId id="262" r:id="rId4"/>
    <p:sldId id="269" r:id="rId5"/>
    <p:sldId id="270" r:id="rId6"/>
    <p:sldId id="271" r:id="rId7"/>
    <p:sldId id="273" r:id="rId8"/>
    <p:sldId id="274" r:id="rId9"/>
    <p:sldId id="272" r:id="rId10"/>
    <p:sldId id="280" r:id="rId11"/>
    <p:sldId id="281" r:id="rId12"/>
    <p:sldId id="282" r:id="rId13"/>
    <p:sldId id="283" r:id="rId14"/>
    <p:sldId id="258" r:id="rId15"/>
    <p:sldId id="286" r:id="rId16"/>
    <p:sldId id="288" r:id="rId17"/>
    <p:sldId id="285" r:id="rId18"/>
    <p:sldId id="261" r:id="rId19"/>
    <p:sldId id="260" r:id="rId20"/>
    <p:sldId id="263" r:id="rId21"/>
    <p:sldId id="290" r:id="rId22"/>
    <p:sldId id="293" r:id="rId23"/>
    <p:sldId id="294" r:id="rId24"/>
    <p:sldId id="277" r:id="rId25"/>
    <p:sldId id="267" r:id="rId26"/>
    <p:sldId id="264" r:id="rId27"/>
    <p:sldId id="295" r:id="rId28"/>
    <p:sldId id="296" r:id="rId29"/>
    <p:sldId id="297" r:id="rId30"/>
    <p:sldId id="289" r:id="rId31"/>
    <p:sldId id="25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en" initials="K" lastIdx="3" clrIdx="0"/>
  <p:cmAuthor id="1" name="Matt Arnold" initials="MA" lastIdx="1" clrIdx="1"/>
  <p:cmAuthor id="2" name="Kristen Champion-Terrell" initials="KC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4" autoAdjust="0"/>
    <p:restoredTop sz="86308" autoAdjust="0"/>
  </p:normalViewPr>
  <p:slideViewPr>
    <p:cSldViewPr>
      <p:cViewPr varScale="1">
        <p:scale>
          <a:sx n="105" d="100"/>
          <a:sy n="105" d="100"/>
        </p:scale>
        <p:origin x="18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6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903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9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very brief overview of</a:t>
            </a:r>
            <a:r>
              <a:rPr lang="en-US" baseline="0" dirty="0" smtClean="0"/>
              <a:t> the VEX robotics platform. Refer to the Inventor’s Guide shown in the student resources for more details.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Two-wire motors connect directly to Cortex motor ports 1 and 10. A Motor Controller 29</a:t>
            </a:r>
            <a:r>
              <a:rPr lang="en-US" baseline="0" dirty="0" smtClean="0"/>
              <a:t> is needed to </a:t>
            </a:r>
            <a:r>
              <a:rPr lang="en-US" dirty="0" smtClean="0"/>
              <a:t>connect to Cortex motor to port 2 – 9.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6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6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Excess torque against the internal mechanical stops by hand or by a VEX motor will cause the stops to wear away. The potentiometer will continue to function but will have a range between the positions where mechanical stops were located. This is known as a dead zone.</a:t>
            </a:r>
            <a:r>
              <a:rPr lang="en-US" baseline="0" dirty="0" smtClean="0"/>
              <a:t> In this range, </a:t>
            </a:r>
            <a:r>
              <a:rPr lang="en-US" dirty="0" smtClean="0"/>
              <a:t>values are not</a:t>
            </a:r>
            <a:r>
              <a:rPr lang="en-US" baseline="0" dirty="0" smtClean="0"/>
              <a:t> </a:t>
            </a:r>
            <a:r>
              <a:rPr lang="en-US" dirty="0" smtClean="0"/>
              <a:t>sensed.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use the ultrasonic sensor as the very first command of</a:t>
            </a:r>
            <a:r>
              <a:rPr lang="en-US" baseline="0" dirty="0" smtClean="0"/>
              <a:t> a program</a:t>
            </a:r>
            <a:r>
              <a:rPr lang="en-US" dirty="0" smtClean="0"/>
              <a:t>. Until the first sound echo returns to the sensor, it will have a value of -1. A simple delay at the beginning of your program solves this.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dirty="0" err="1" smtClean="0">
                <a:ea typeface="ＭＳ Ｐゴシック" charset="-128"/>
              </a:rPr>
              <a:t>VEXnet</a:t>
            </a:r>
            <a:r>
              <a:rPr lang="en-US" altLang="ja-JP" dirty="0" smtClean="0">
                <a:ea typeface="ＭＳ Ｐゴシック" charset="-128"/>
              </a:rPr>
              <a:t> connection via</a:t>
            </a:r>
            <a:r>
              <a:rPr lang="en-US" altLang="ja-JP" baseline="0" dirty="0" smtClean="0">
                <a:ea typeface="ＭＳ Ｐゴシック" charset="-128"/>
              </a:rPr>
              <a:t> </a:t>
            </a:r>
            <a:r>
              <a:rPr lang="en-US" altLang="ja-JP" dirty="0" smtClean="0">
                <a:ea typeface="ＭＳ Ｐゴシック" charset="-128"/>
              </a:rPr>
              <a:t>USB cable or wireless key for remote control and wireless programming. VEX</a:t>
            </a:r>
            <a:r>
              <a:rPr lang="en-US" sz="1200" baseline="30000" dirty="0" smtClean="0"/>
              <a:t>®</a:t>
            </a:r>
            <a:r>
              <a:rPr lang="en-US" altLang="ja-JP" dirty="0" smtClean="0">
                <a:ea typeface="ＭＳ Ｐゴシック" charset="-128"/>
              </a:rPr>
              <a:t> hardware</a:t>
            </a:r>
            <a:r>
              <a:rPr lang="en-US" altLang="ja-JP" baseline="0" dirty="0" smtClean="0">
                <a:ea typeface="ＭＳ Ｐゴシック" charset="-128"/>
              </a:rPr>
              <a:t> extends beyond the PLTW classroom </a:t>
            </a:r>
            <a:r>
              <a:rPr lang="en-US" altLang="ja-JP" dirty="0" smtClean="0">
                <a:ea typeface="ＭＳ Ｐゴシック" charset="-128"/>
              </a:rPr>
              <a:t>kit to support hardware such as an external LCD screen</a:t>
            </a:r>
            <a:r>
              <a:rPr lang="en-US" altLang="ja-JP" baseline="0" dirty="0" smtClean="0">
                <a:ea typeface="ＭＳ Ｐゴシック" charset="-128"/>
              </a:rPr>
              <a:t> and</a:t>
            </a:r>
            <a:r>
              <a:rPr lang="en-US" altLang="ja-JP" dirty="0" smtClean="0">
                <a:ea typeface="ＭＳ Ｐゴシック" charset="-128"/>
              </a:rPr>
              <a:t> video camera.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9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83819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386B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LTW_MT_L_3C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1000"/>
            <a:ext cx="6246479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BA66F-768A-496E-B201-B0F50C2CC7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A5C21-3EFD-42C5-84BD-6FC92D3A6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25D9F-6402-46CD-B589-6F33F57BE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46C69-9418-40E3-B341-72FC08C7A5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1B712-F267-4AD1-9793-86A048F079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0E8F6-9527-4481-96FF-48BB1CF639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D7CA6-A1F5-49C9-A354-4074CB0AFA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3442C-F946-4817-8C5D-796044E501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47EC1-99F6-4BB3-B26F-FC3DE3D14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6B5AE-99B8-48C8-B463-77AB230B17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90214-8DE6-41E0-A61B-78123E25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8B3C12-BC1A-4959-8182-8B391870C7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386B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371600" y="4343400"/>
            <a:ext cx="6400800" cy="838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the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VEX</a:t>
            </a:r>
            <a:r>
              <a:rPr lang="en-US" b="1" kern="0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Robotics Platform and ROBOTC Software</a:t>
            </a:r>
            <a:endParaRPr lang="en-US" sz="2800" b="1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C:\Users\lsmith\Dropbox\2014-15 Curriculum Release\Notes\Logos\PLTW Logo Transparent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199"/>
            <a:ext cx="5943600" cy="19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 txBox="1">
            <a:spLocks/>
          </p:cNvSpPr>
          <p:nvPr/>
        </p:nvSpPr>
        <p:spPr>
          <a:xfrm>
            <a:off x="6858000" y="6629400"/>
            <a:ext cx="22098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2012 Project Lead The Way, Inc.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0" y="6629400"/>
            <a:ext cx="22098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Principles of Engineering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</a:t>
            </a:r>
            <a:r>
              <a:rPr lang="en-US" dirty="0"/>
              <a:t>Shaft Encoders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</a:t>
            </a:r>
            <a:r>
              <a:rPr lang="en-US" dirty="0" smtClean="0"/>
              <a:t>t Works</a:t>
            </a:r>
          </a:p>
          <a:p>
            <a:pPr lvl="1"/>
            <a:r>
              <a:rPr lang="en-US" dirty="0"/>
              <a:t>Digital counting sensor</a:t>
            </a:r>
          </a:p>
          <a:p>
            <a:pPr lvl="1"/>
            <a:r>
              <a:rPr lang="en-US" dirty="0" smtClean="0"/>
              <a:t>Inner </a:t>
            </a:r>
            <a:r>
              <a:rPr lang="en-US" dirty="0"/>
              <a:t>shaft </a:t>
            </a:r>
            <a:r>
              <a:rPr lang="en-US" dirty="0" smtClean="0"/>
              <a:t>spins as the </a:t>
            </a:r>
            <a:r>
              <a:rPr lang="en-US" dirty="0"/>
              <a:t>encoder </a:t>
            </a:r>
            <a:r>
              <a:rPr lang="en-US" dirty="0" smtClean="0"/>
              <a:t>measures angle of revolution</a:t>
            </a:r>
          </a:p>
          <a:p>
            <a:r>
              <a:rPr lang="en-US" dirty="0"/>
              <a:t>Capabilities and Resolution</a:t>
            </a:r>
          </a:p>
          <a:p>
            <a:pPr lvl="1"/>
            <a:r>
              <a:rPr lang="en-US" dirty="0"/>
              <a:t>360 </a:t>
            </a:r>
            <a:r>
              <a:rPr lang="en-US" dirty="0" smtClean="0"/>
              <a:t>counts </a:t>
            </a:r>
            <a:r>
              <a:rPr lang="en-US" dirty="0"/>
              <a:t>per </a:t>
            </a:r>
            <a:r>
              <a:rPr lang="en-US" dirty="0" smtClean="0"/>
              <a:t>revolution</a:t>
            </a:r>
            <a:endParaRPr lang="en-US" dirty="0"/>
          </a:p>
          <a:p>
            <a:pPr lvl="1"/>
            <a:r>
              <a:rPr lang="en-US" dirty="0"/>
              <a:t>Counts </a:t>
            </a:r>
            <a:r>
              <a:rPr lang="en-US" dirty="0" smtClean="0"/>
              <a:t>up </a:t>
            </a:r>
            <a:r>
              <a:rPr lang="en-US" dirty="0"/>
              <a:t>and down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distance </a:t>
            </a:r>
            <a:r>
              <a:rPr lang="en-US" dirty="0" smtClean="0"/>
              <a:t>which a </a:t>
            </a:r>
            <a:r>
              <a:rPr lang="en-US" dirty="0"/>
              <a:t>robot </a:t>
            </a:r>
            <a:r>
              <a:rPr lang="en-US" dirty="0" smtClean="0"/>
              <a:t>moves can be controlled by </a:t>
            </a:r>
            <a:r>
              <a:rPr lang="en-US" dirty="0"/>
              <a:t>monitoring </a:t>
            </a:r>
            <a:r>
              <a:rPr lang="en-US" dirty="0" smtClean="0"/>
              <a:t>the angle at which the wheels attached to the shaft encoder spin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6" descr="C:\Users\gholt\Desktop\VEX Images From Site\Optical_Shaft_Encoder_Figure_1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62800" y="45064"/>
            <a:ext cx="1898637" cy="19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7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</a:p>
          <a:p>
            <a:pPr lvl="1"/>
            <a:r>
              <a:rPr lang="en-US" dirty="0"/>
              <a:t>Similar to how bats and </a:t>
            </a:r>
            <a:r>
              <a:rPr lang="en-US" dirty="0" smtClean="0"/>
              <a:t>submarines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sense distance</a:t>
            </a:r>
            <a:endParaRPr lang="en-US" dirty="0"/>
          </a:p>
          <a:p>
            <a:pPr lvl="1"/>
            <a:r>
              <a:rPr lang="en-US" dirty="0"/>
              <a:t>Digital sensor </a:t>
            </a:r>
            <a:r>
              <a:rPr lang="en-US" dirty="0" smtClean="0"/>
              <a:t>returns </a:t>
            </a:r>
            <a:r>
              <a:rPr lang="en-US" dirty="0"/>
              <a:t>distance values between 0 </a:t>
            </a:r>
            <a:r>
              <a:rPr lang="en-US" dirty="0" smtClean="0"/>
              <a:t>and </a:t>
            </a:r>
            <a:r>
              <a:rPr lang="en-US" dirty="0"/>
              <a:t>255 </a:t>
            </a:r>
            <a:r>
              <a:rPr lang="en-US" dirty="0" smtClean="0"/>
              <a:t>inches or the equivalent centimeters or millimeters</a:t>
            </a:r>
            <a:endParaRPr lang="en-US" dirty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values of -1 or -2 if used </a:t>
            </a:r>
            <a:r>
              <a:rPr lang="en-US" dirty="0" smtClean="0"/>
              <a:t>outside of this range or if a return signal is not sensed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6200"/>
            <a:ext cx="2491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6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29" y="5304395"/>
            <a:ext cx="2618057" cy="155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Ultrasonic Range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Ultrasonic Range Finder detects </a:t>
            </a:r>
            <a:r>
              <a:rPr lang="en-US" dirty="0"/>
              <a:t>objects in a “cone” field of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Sensor detects object distance from </a:t>
            </a:r>
            <a:r>
              <a:rPr lang="en-US" dirty="0"/>
              <a:t>the center of the </a:t>
            </a:r>
            <a:r>
              <a:rPr lang="en-US" dirty="0" smtClean="0"/>
              <a:t>sensor</a:t>
            </a:r>
            <a:endParaRPr lang="en-US" dirty="0"/>
          </a:p>
          <a:p>
            <a:r>
              <a:rPr lang="en-US" dirty="0" smtClean="0"/>
              <a:t>Sensor distance </a:t>
            </a:r>
            <a:r>
              <a:rPr lang="en-US" dirty="0"/>
              <a:t>calculations </a:t>
            </a:r>
            <a:r>
              <a:rPr lang="en-US" dirty="0" smtClean="0"/>
              <a:t>based on </a:t>
            </a:r>
            <a:r>
              <a:rPr lang="en-US" dirty="0"/>
              <a:t>sound </a:t>
            </a:r>
            <a:r>
              <a:rPr lang="en-US" dirty="0" smtClean="0"/>
              <a:t>waves</a:t>
            </a:r>
          </a:p>
          <a:p>
            <a:pPr lvl="1"/>
            <a:r>
              <a:rPr lang="en-US" dirty="0" smtClean="0"/>
              <a:t>Objects that may </a:t>
            </a:r>
            <a:r>
              <a:rPr lang="en-US" dirty="0"/>
              <a:t>not be </a:t>
            </a:r>
            <a:r>
              <a:rPr lang="en-US" dirty="0" smtClean="0"/>
              <a:t>detectable include soft </a:t>
            </a:r>
            <a:r>
              <a:rPr lang="en-US" dirty="0"/>
              <a:t>objects that absorb sound, sharp objects that deflect sound, </a:t>
            </a:r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O:\teaching_robotc_cortex\raw\art\VEX w_o_ar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02" y="5552164"/>
            <a:ext cx="717550" cy="105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7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dirty="0" smtClean="0">
                <a:ea typeface="ＭＳ Ｐゴシック" charset="-128"/>
              </a:rPr>
              <a:t>VEX</a:t>
            </a:r>
            <a:r>
              <a:rPr lang="en-US" baseline="30000" dirty="0" smtClean="0"/>
              <a:t>®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>
                <a:ea typeface="ＭＳ Ｐゴシック" charset="-128"/>
              </a:rPr>
              <a:t>Cortex (</a:t>
            </a:r>
            <a:r>
              <a:rPr lang="en-US" altLang="ja-JP" dirty="0" smtClean="0">
                <a:ea typeface="ＭＳ Ｐゴシック" charset="-128"/>
              </a:rPr>
              <a:t>VEX</a:t>
            </a:r>
            <a:r>
              <a:rPr lang="en-US" baseline="30000" dirty="0" smtClean="0"/>
              <a:t>®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>
                <a:ea typeface="ＭＳ Ｐゴシック" charset="-128"/>
              </a:rPr>
              <a:t>2.0)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dirty="0">
                <a:ea typeface="ＭＳ Ｐゴシック" charset="-128"/>
              </a:rPr>
              <a:t>12 D</a:t>
            </a:r>
            <a:r>
              <a:rPr lang="en-US" altLang="ja-JP" dirty="0" smtClean="0">
                <a:ea typeface="ＭＳ Ｐゴシック" charset="-128"/>
              </a:rPr>
              <a:t>igital Ports</a:t>
            </a:r>
            <a:endParaRPr lang="en-US" altLang="ja-JP" dirty="0">
              <a:ea typeface="ＭＳ Ｐゴシック" charset="-128"/>
            </a:endParaRPr>
          </a:p>
        </p:txBody>
      </p:sp>
      <p:pic>
        <p:nvPicPr>
          <p:cNvPr id="4" name="Picture 2" descr="http://www.vexforum.com/wiki/images/9/96/VEX_EDR_Cort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29512"/>
            <a:ext cx="2971800" cy="221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</a:t>
            </a:r>
            <a:r>
              <a:rPr lang="en-US" baseline="30000" dirty="0" smtClean="0"/>
              <a:t>®</a:t>
            </a:r>
            <a:r>
              <a:rPr lang="en-US" dirty="0" smtClean="0"/>
              <a:t> </a:t>
            </a:r>
            <a:r>
              <a:rPr lang="en-US" dirty="0"/>
              <a:t>Cortex Microcontroller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26" y="4300155"/>
            <a:ext cx="1965153" cy="90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34" y="2580231"/>
            <a:ext cx="1371600" cy="88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C:\Users\gholt\Desktop\VEX Images From Site\limit-switch-sp_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 bwMode="auto">
          <a:xfrm>
            <a:off x="3409926" y="2448015"/>
            <a:ext cx="1651899" cy="115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gholt\Desktop\VEX Images From Site\Optical_Shaft_Encoder_Figure_1a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9815" y="4224312"/>
            <a:ext cx="1060437" cy="108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2161" y="3605434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Bumper </a:t>
            </a:r>
            <a:r>
              <a:rPr lang="en-US" sz="2400" dirty="0" smtClean="0"/>
              <a:t>Switch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22003" y="3614357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Limit Switch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5305693"/>
            <a:ext cx="255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 smtClean="0"/>
              <a:t>Optical </a:t>
            </a:r>
            <a:r>
              <a:rPr lang="en-US" sz="2400" dirty="0"/>
              <a:t>Shaft                                </a:t>
            </a:r>
            <a:r>
              <a:rPr lang="en-US" sz="2400" dirty="0" smtClean="0"/>
              <a:t>Encoder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65434" y="5314254"/>
            <a:ext cx="2549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/>
              <a:t>Ultrasonic Range</a:t>
            </a:r>
          </a:p>
          <a:p>
            <a:pPr marL="0" lvl="1" algn="ctr"/>
            <a:r>
              <a:rPr lang="en-US" sz="2400" dirty="0"/>
              <a:t>   Finder</a:t>
            </a:r>
          </a:p>
        </p:txBody>
      </p:sp>
      <p:sp>
        <p:nvSpPr>
          <p:cNvPr id="17" name="Oval 16"/>
          <p:cNvSpPr/>
          <p:nvPr/>
        </p:nvSpPr>
        <p:spPr>
          <a:xfrm rot="2263503">
            <a:off x="6781799" y="2484243"/>
            <a:ext cx="609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75555" y="1295400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Digital Ports</a:t>
            </a:r>
          </a:p>
        </p:txBody>
      </p:sp>
      <p:cxnSp>
        <p:nvCxnSpPr>
          <p:cNvPr id="20" name="Straight Arrow Connector 19"/>
          <p:cNvCxnSpPr>
            <a:stCxn id="18" idx="2"/>
            <a:endCxn id="17" idx="2"/>
          </p:cNvCxnSpPr>
          <p:nvPr/>
        </p:nvCxnSpPr>
        <p:spPr>
          <a:xfrm>
            <a:off x="6498244" y="1757065"/>
            <a:ext cx="347272" cy="6930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dirty="0" smtClean="0">
                <a:ea typeface="ＭＳ Ｐゴシック" charset="-128"/>
              </a:rPr>
              <a:t>VEX</a:t>
            </a:r>
            <a:r>
              <a:rPr lang="en-US" baseline="30000" dirty="0" smtClean="0"/>
              <a:t>®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>
                <a:ea typeface="ＭＳ Ｐゴシック" charset="-128"/>
              </a:rPr>
              <a:t>Cortex (</a:t>
            </a:r>
            <a:r>
              <a:rPr lang="en-US" altLang="ja-JP" dirty="0" smtClean="0">
                <a:ea typeface="ＭＳ Ｐゴシック" charset="-128"/>
              </a:rPr>
              <a:t>VEX</a:t>
            </a:r>
            <a:r>
              <a:rPr lang="en-US" baseline="30000" dirty="0" smtClean="0"/>
              <a:t>®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>
                <a:ea typeface="ＭＳ Ｐゴシック" charset="-128"/>
              </a:rPr>
              <a:t>2.0)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dirty="0">
                <a:ea typeface="ＭＳ Ｐゴシック" charset="-128"/>
              </a:rPr>
              <a:t>12 D</a:t>
            </a:r>
            <a:r>
              <a:rPr lang="en-US" altLang="ja-JP" dirty="0" smtClean="0">
                <a:ea typeface="ＭＳ Ｐゴシック" charset="-128"/>
              </a:rPr>
              <a:t>igital Ports</a:t>
            </a:r>
            <a:endParaRPr lang="en-US" altLang="ja-JP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dirty="0" smtClean="0">
                <a:ea typeface="ＭＳ Ｐゴシック" charset="-128"/>
              </a:rPr>
              <a:t>8 Analog Inputs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</a:t>
            </a:r>
            <a:r>
              <a:rPr lang="en-US" baseline="30000" dirty="0" smtClean="0"/>
              <a:t>®</a:t>
            </a:r>
            <a:r>
              <a:rPr lang="en-US" dirty="0" smtClean="0"/>
              <a:t> </a:t>
            </a:r>
            <a:r>
              <a:rPr lang="en-US" dirty="0"/>
              <a:t>Cortex Microcontroller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09" y="2895599"/>
            <a:ext cx="1734018" cy="1111551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Picture 4" descr="C:\Users\gholt\Desktop\VEX Images From Site\276-2154-line-track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26980" y="4502426"/>
            <a:ext cx="2895600" cy="194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gholt\Desktop\VEX Images From Site\potentiometer-a_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16109" y="2819399"/>
            <a:ext cx="1219200" cy="11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74780" y="4116105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Potentiometer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4509" y="6396334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Line F</a:t>
            </a:r>
            <a:r>
              <a:rPr lang="en-US" sz="2400" dirty="0" smtClean="0"/>
              <a:t>ollower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1509" y="412311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Light Sensor</a:t>
            </a:r>
          </a:p>
        </p:txBody>
      </p:sp>
      <p:pic>
        <p:nvPicPr>
          <p:cNvPr id="19" name="Picture 2" descr="http://www.vexforum.com/wiki/images/9/96/VEX_EDR_Corte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29512"/>
            <a:ext cx="2971800" cy="221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/>
          <p:nvPr/>
        </p:nvSpPr>
        <p:spPr>
          <a:xfrm rot="2263503">
            <a:off x="6520983" y="2245944"/>
            <a:ext cx="47135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10200" y="1252811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Analog Ports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21" idx="2"/>
            <a:endCxn id="18" idx="2"/>
          </p:cNvCxnSpPr>
          <p:nvPr/>
        </p:nvCxnSpPr>
        <p:spPr>
          <a:xfrm>
            <a:off x="6384185" y="1714476"/>
            <a:ext cx="186064" cy="5396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</a:t>
            </a:r>
            <a:r>
              <a:rPr lang="en-US" baseline="30000" dirty="0" smtClean="0"/>
              <a:t>®</a:t>
            </a:r>
            <a:r>
              <a:rPr lang="en-US" dirty="0" smtClean="0"/>
              <a:t> </a:t>
            </a:r>
            <a:r>
              <a:rPr lang="en-US" dirty="0"/>
              <a:t>Cortex Microcontroller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971" y="6396335"/>
            <a:ext cx="16738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2 Wire 269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322547" y="6396335"/>
            <a:ext cx="16738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2 Wire 393</a:t>
            </a:r>
            <a:endParaRPr lang="en-US" sz="2400" dirty="0"/>
          </a:p>
        </p:txBody>
      </p:sp>
      <p:pic>
        <p:nvPicPr>
          <p:cNvPr id="20" name="Picture 2" descr="C:\Users\gholt\Dropbox (Project Lead The Way)\RobotC Version Update\POE\ManufacturerImages\276-2177-2-wire-motor-3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47" y="4876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gholt\Dropbox (Project Lead The Way)\RobotC Version Update\POE\ManufacturerImages\276-2181-2-wire-motor-269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70" y="4876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gholt\Dropbox (Project Lead The Way)\RobotC Version Update\POE\ManufacturerImages\276-2193-motor-controller-29-a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78" y="4953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685978" y="6396334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Controller 29</a:t>
            </a:r>
          </a:p>
        </p:txBody>
      </p:sp>
      <p:pic>
        <p:nvPicPr>
          <p:cNvPr id="24" name="Picture 2" descr="http://www.vexforum.com/wiki/images/9/96/VEX_EDR_Cortex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29512"/>
            <a:ext cx="2971800" cy="221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 rot="2263503">
            <a:off x="7657385" y="2230541"/>
            <a:ext cx="534479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2263503">
            <a:off x="6500272" y="1954097"/>
            <a:ext cx="1330019" cy="779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4967" y="921603"/>
            <a:ext cx="198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err="1" smtClean="0"/>
              <a:t>VEXnet</a:t>
            </a:r>
            <a:endParaRPr lang="en-US" sz="2400" dirty="0" smtClean="0"/>
          </a:p>
          <a:p>
            <a:pPr marL="0" lvl="1" algn="ctr"/>
            <a:r>
              <a:rPr lang="en-US" sz="2400" dirty="0" smtClean="0"/>
              <a:t>Wireless Key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6400800" y="1629512"/>
            <a:ext cx="238488" cy="3074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23684" y="1321639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Motor Ports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29" idx="2"/>
            <a:endCxn id="17" idx="0"/>
          </p:cNvCxnSpPr>
          <p:nvPr/>
        </p:nvCxnSpPr>
        <p:spPr>
          <a:xfrm flipH="1">
            <a:off x="8017874" y="1783304"/>
            <a:ext cx="193233" cy="479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dirty="0" smtClean="0">
                <a:ea typeface="ＭＳ Ｐゴシック" charset="-128"/>
              </a:rPr>
              <a:t>VEX</a:t>
            </a:r>
            <a:r>
              <a:rPr lang="en-US" baseline="30000" dirty="0" smtClean="0"/>
              <a:t>®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>
                <a:ea typeface="ＭＳ Ｐゴシック" charset="-128"/>
              </a:rPr>
              <a:t>Cortex (VEX 2.0)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dirty="0">
                <a:ea typeface="ＭＳ Ｐゴシック" charset="-128"/>
              </a:rPr>
              <a:t>12 D</a:t>
            </a:r>
            <a:r>
              <a:rPr lang="en-US" altLang="ja-JP" dirty="0" smtClean="0">
                <a:ea typeface="ＭＳ Ｐゴシック" charset="-128"/>
              </a:rPr>
              <a:t>igital Ports</a:t>
            </a:r>
            <a:endParaRPr lang="en-US" altLang="ja-JP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dirty="0" smtClean="0">
                <a:ea typeface="ＭＳ Ｐゴシック" charset="-128"/>
              </a:rPr>
              <a:t>8 Analog Inputs</a:t>
            </a:r>
          </a:p>
          <a:p>
            <a:pPr>
              <a:lnSpc>
                <a:spcPct val="80000"/>
              </a:lnSpc>
            </a:pPr>
            <a:r>
              <a:rPr lang="en-US" altLang="ja-JP" dirty="0" err="1">
                <a:ea typeface="ＭＳ Ｐゴシック" charset="-128"/>
              </a:rPr>
              <a:t>VEXnet</a:t>
            </a:r>
            <a:r>
              <a:rPr lang="en-US" altLang="ja-JP" dirty="0">
                <a:ea typeface="ＭＳ Ｐゴシック" charset="-128"/>
              </a:rPr>
              <a:t> Connection</a:t>
            </a:r>
          </a:p>
          <a:p>
            <a:pPr>
              <a:lnSpc>
                <a:spcPct val="80000"/>
              </a:lnSpc>
            </a:pPr>
            <a:r>
              <a:rPr lang="en-US" altLang="ja-JP" dirty="0" smtClean="0">
                <a:ea typeface="ＭＳ Ｐゴシック" charset="-128"/>
              </a:rPr>
              <a:t>10 </a:t>
            </a:r>
            <a:r>
              <a:rPr lang="en-US" altLang="ja-JP" dirty="0">
                <a:ea typeface="ＭＳ Ｐゴシック" charset="-128"/>
              </a:rPr>
              <a:t>M</a:t>
            </a:r>
            <a:r>
              <a:rPr lang="en-US" altLang="ja-JP" dirty="0" smtClean="0">
                <a:ea typeface="ＭＳ Ｐゴシック" charset="-128"/>
              </a:rPr>
              <a:t>otor Ports</a:t>
            </a:r>
          </a:p>
          <a:p>
            <a:pPr lvl="1">
              <a:lnSpc>
                <a:spcPct val="80000"/>
              </a:lnSpc>
            </a:pPr>
            <a:r>
              <a:rPr lang="en-US" altLang="ja-JP" dirty="0" smtClean="0">
                <a:ea typeface="ＭＳ Ｐゴシック" charset="-128"/>
              </a:rPr>
              <a:t>Ports 1 </a:t>
            </a:r>
            <a:r>
              <a:rPr lang="en-US" altLang="ja-JP" dirty="0">
                <a:ea typeface="ＭＳ Ｐゴシック" charset="-128"/>
              </a:rPr>
              <a:t>and </a:t>
            </a:r>
            <a:r>
              <a:rPr lang="en-US" altLang="ja-JP" dirty="0" smtClean="0">
                <a:ea typeface="ＭＳ Ｐゴシック" charset="-128"/>
              </a:rPr>
              <a:t>10 are </a:t>
            </a:r>
            <a:r>
              <a:rPr lang="en-US" altLang="ja-JP" dirty="0">
                <a:ea typeface="ＭＳ Ｐゴシック" charset="-128"/>
              </a:rPr>
              <a:t>2-wire DC ports</a:t>
            </a:r>
          </a:p>
          <a:p>
            <a:pPr lvl="1">
              <a:lnSpc>
                <a:spcPct val="80000"/>
              </a:lnSpc>
            </a:pPr>
            <a:r>
              <a:rPr lang="en-US" altLang="ja-JP" dirty="0">
                <a:ea typeface="ＭＳ Ｐゴシック" charset="-128"/>
              </a:rPr>
              <a:t>Ports </a:t>
            </a:r>
            <a:r>
              <a:rPr lang="en-US" altLang="ja-JP" dirty="0" smtClean="0">
                <a:ea typeface="ＭＳ Ｐゴシック" charset="-128"/>
              </a:rPr>
              <a:t>2 </a:t>
            </a:r>
            <a:r>
              <a:rPr lang="en-US" altLang="ja-JP" dirty="0">
                <a:ea typeface="ＭＳ Ｐゴシック" charset="-128"/>
              </a:rPr>
              <a:t>through 9</a:t>
            </a:r>
            <a:r>
              <a:rPr lang="en-US" altLang="ja-JP" dirty="0" smtClean="0">
                <a:ea typeface="ＭＳ Ｐゴシック" charset="-128"/>
              </a:rPr>
              <a:t> are </a:t>
            </a:r>
            <a:r>
              <a:rPr lang="en-US" altLang="ja-JP" dirty="0">
                <a:ea typeface="ＭＳ Ｐゴシック" charset="-128"/>
              </a:rPr>
              <a:t>3-wire pulse width modulated (PWM</a:t>
            </a:r>
            <a:r>
              <a:rPr lang="en-US" altLang="ja-JP" dirty="0" smtClean="0">
                <a:ea typeface="ＭＳ Ｐゴシック" charset="-128"/>
              </a:rPr>
              <a:t>) ports</a:t>
            </a:r>
            <a:endParaRPr lang="en-US" altLang="ja-JP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20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holt\AppData\Local\Microsoft\Windows\Temporary Internet Files\Content.IE5\FT355D07\MC90043480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6433"/>
            <a:ext cx="2285772" cy="228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3057" y="2836931"/>
            <a:ext cx="3260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to Activity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96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ROBOTC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ROBOTC </a:t>
            </a:r>
            <a:r>
              <a:rPr lang="en-US" sz="2800" dirty="0" smtClean="0"/>
              <a:t>developed </a:t>
            </a:r>
            <a:r>
              <a:rPr lang="en-US" sz="2800" dirty="0"/>
              <a:t>specifically </a:t>
            </a:r>
            <a:r>
              <a:rPr lang="en-US" sz="2800" dirty="0" smtClean="0"/>
              <a:t>for classrooms </a:t>
            </a:r>
            <a:r>
              <a:rPr lang="en-US" sz="2800" dirty="0"/>
              <a:t>and </a:t>
            </a:r>
            <a:r>
              <a:rPr lang="en-US" sz="2800" dirty="0" smtClean="0"/>
              <a:t>competitions</a:t>
            </a:r>
            <a:endParaRPr lang="en-US" sz="2800" dirty="0"/>
          </a:p>
          <a:p>
            <a:pPr eaLnBrk="1" hangingPunct="1"/>
            <a:r>
              <a:rPr lang="en-US" sz="2800" dirty="0"/>
              <a:t>Complete programming solution </a:t>
            </a:r>
            <a:r>
              <a:rPr lang="en-US" sz="2800" dirty="0" smtClean="0"/>
              <a:t>for VEX</a:t>
            </a:r>
            <a:r>
              <a:rPr lang="en-US" sz="2800" baseline="30000" dirty="0" smtClean="0"/>
              <a:t>®</a:t>
            </a:r>
            <a:r>
              <a:rPr lang="en-US" sz="2800" dirty="0" smtClean="0"/>
              <a:t> Cortex and </a:t>
            </a:r>
            <a:r>
              <a:rPr lang="en-US" sz="2800" dirty="0"/>
              <a:t>several other popular robot platforms</a:t>
            </a:r>
          </a:p>
          <a:p>
            <a:pPr eaLnBrk="1" hangingPunct="1"/>
            <a:r>
              <a:rPr lang="en-US" sz="2800" dirty="0" smtClean="0"/>
              <a:t>Real-time debugger</a:t>
            </a:r>
            <a:endParaRPr lang="en-US" sz="2800" dirty="0"/>
          </a:p>
          <a:p>
            <a:pPr eaLnBrk="1" hangingPunct="1"/>
            <a:r>
              <a:rPr lang="en-US" sz="2800" dirty="0" smtClean="0"/>
              <a:t>Similar </a:t>
            </a:r>
            <a:r>
              <a:rPr lang="en-US" sz="2800" dirty="0"/>
              <a:t>to industry-standard C </a:t>
            </a:r>
            <a:r>
              <a:rPr lang="en-US" sz="2800" dirty="0" smtClean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670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Standard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830763"/>
          </a:xfrm>
        </p:spPr>
        <p:txBody>
          <a:bodyPr/>
          <a:lstStyle/>
          <a:p>
            <a:pPr eaLnBrk="1" hangingPunct="1"/>
            <a:r>
              <a:rPr lang="en-US" dirty="0"/>
              <a:t>ROBOTC </a:t>
            </a:r>
            <a:r>
              <a:rPr lang="en-US" dirty="0" smtClean="0"/>
              <a:t>programming is a key component </a:t>
            </a:r>
            <a:r>
              <a:rPr lang="en-US" dirty="0"/>
              <a:t>of </a:t>
            </a:r>
            <a:r>
              <a:rPr lang="en-US" dirty="0" smtClean="0"/>
              <a:t>industry-standard programming languages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7433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8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Industry-Standard </a:t>
            </a:r>
            <a:r>
              <a:rPr lang="en-US" dirty="0"/>
              <a:t>Skillsets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600"/>
          </a:xfrm>
        </p:spPr>
        <p:txBody>
          <a:bodyPr/>
          <a:lstStyle/>
          <a:p>
            <a:r>
              <a:rPr lang="en-US" dirty="0"/>
              <a:t>Java and C++, along with the Eclipse and Visual Studio </a:t>
            </a:r>
            <a:r>
              <a:rPr lang="en-US" dirty="0" smtClean="0"/>
              <a:t>IDEs, </a:t>
            </a:r>
            <a:r>
              <a:rPr lang="en-US" dirty="0"/>
              <a:t>have been used to program: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2895600"/>
            <a:ext cx="388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400" dirty="0" smtClean="0"/>
              <a:t>Microsoft</a:t>
            </a:r>
            <a:r>
              <a:rPr lang="en-US" sz="2400" baseline="30000" dirty="0" smtClean="0"/>
              <a:t>®</a:t>
            </a:r>
            <a:r>
              <a:rPr lang="en-US" sz="2400" dirty="0" smtClean="0"/>
              <a:t> Windows OS </a:t>
            </a:r>
            <a:endParaRPr lang="en-US" sz="2400" dirty="0"/>
          </a:p>
          <a:p>
            <a:pPr lvl="1"/>
            <a:r>
              <a:rPr lang="en-US" sz="2400" dirty="0"/>
              <a:t>Mac OSX </a:t>
            </a:r>
          </a:p>
          <a:p>
            <a:pPr lvl="1"/>
            <a:r>
              <a:rPr lang="en-US" sz="2400" dirty="0"/>
              <a:t>US Navy UAV Drones </a:t>
            </a:r>
          </a:p>
          <a:p>
            <a:pPr lvl="1"/>
            <a:r>
              <a:rPr lang="en-US" sz="2400" dirty="0"/>
              <a:t>Flight Simulators </a:t>
            </a:r>
          </a:p>
          <a:p>
            <a:pPr lvl="1"/>
            <a:r>
              <a:rPr lang="en-US" sz="2400" dirty="0"/>
              <a:t>DVD Player Firmware </a:t>
            </a:r>
          </a:p>
          <a:p>
            <a:pPr lvl="1"/>
            <a:r>
              <a:rPr lang="en-US" sz="2400" dirty="0"/>
              <a:t>Video Games </a:t>
            </a:r>
          </a:p>
          <a:p>
            <a:pPr lvl="1"/>
            <a:r>
              <a:rPr lang="en-US" sz="2400" dirty="0"/>
              <a:t>Microwaves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2895600"/>
            <a:ext cx="388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400" dirty="0"/>
              <a:t>CAT Scanners </a:t>
            </a:r>
          </a:p>
          <a:p>
            <a:pPr lvl="1"/>
            <a:r>
              <a:rPr lang="en-US" sz="2400" dirty="0"/>
              <a:t>Smart Cars </a:t>
            </a:r>
          </a:p>
          <a:p>
            <a:pPr lvl="1"/>
            <a:r>
              <a:rPr lang="en-US" sz="2400" dirty="0"/>
              <a:t>Satellites </a:t>
            </a:r>
          </a:p>
          <a:p>
            <a:pPr lvl="1"/>
            <a:r>
              <a:rPr lang="en-US" sz="2400" dirty="0"/>
              <a:t>Cell Phones </a:t>
            </a:r>
          </a:p>
          <a:p>
            <a:pPr lvl="1"/>
            <a:r>
              <a:rPr lang="en-US" sz="2400" dirty="0"/>
              <a:t>Electronic Toys</a:t>
            </a:r>
          </a:p>
          <a:p>
            <a:pPr lvl="1"/>
            <a:r>
              <a:rPr lang="en-US" sz="2400" dirty="0" smtClean="0"/>
              <a:t>ROBOTC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18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/>
          <a:lstStyle/>
          <a:p>
            <a:r>
              <a:rPr lang="en-US" dirty="0" smtClean="0"/>
              <a:t>VEX</a:t>
            </a:r>
            <a:r>
              <a:rPr lang="en-US" baseline="30000" dirty="0" smtClean="0"/>
              <a:t>®</a:t>
            </a:r>
            <a:r>
              <a:rPr lang="en-US" dirty="0" smtClean="0"/>
              <a:t> Robotics Platform:</a:t>
            </a:r>
            <a:br>
              <a:rPr lang="en-US" dirty="0" smtClean="0"/>
            </a:br>
            <a:r>
              <a:rPr lang="en-US" dirty="0" smtClean="0"/>
              <a:t>Testbed for Learning Programming</a:t>
            </a:r>
            <a:endParaRPr lang="en-US" dirty="0"/>
          </a:p>
        </p:txBody>
      </p:sp>
      <p:pic>
        <p:nvPicPr>
          <p:cNvPr id="4" name="Picture 20" descr="Description: C:\Users\gholt\Documents\My Dropbox\POE Fall 2011\POE_2011_New blended POE_Current\POE2011_Field Test\Content\000_VEX_ROBOTC Resources\POE Testbed_Final Conf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02825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ROBOTC Start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Open </a:t>
            </a:r>
            <a:r>
              <a:rPr lang="en-US" sz="2800" dirty="0"/>
              <a:t>ROBOTC for VEX </a:t>
            </a:r>
            <a:r>
              <a:rPr lang="en-US" sz="2800" dirty="0" smtClean="0"/>
              <a:t>Robotics</a:t>
            </a:r>
          </a:p>
          <a:p>
            <a:r>
              <a:rPr lang="en-US" sz="2800" dirty="0" smtClean="0"/>
              <a:t>Display of </a:t>
            </a:r>
            <a:r>
              <a:rPr lang="en-US" sz="2800" dirty="0"/>
              <a:t>the latest ROBOTC news, version of ROBOTC, and ROBOTC </a:t>
            </a:r>
            <a:r>
              <a:rPr lang="en-US" sz="2800" dirty="0" smtClean="0"/>
              <a:t>Resources</a:t>
            </a:r>
            <a:endParaRPr lang="en-US" sz="2800" dirty="0"/>
          </a:p>
        </p:txBody>
      </p:sp>
      <p:pic>
        <p:nvPicPr>
          <p:cNvPr id="3074" name="Picture 2" descr="C:\Users\gholt\AppData\Local\Temp\SNAGHTML2b66fe4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194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05200"/>
            <a:ext cx="2143375" cy="20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 </a:t>
            </a:r>
            <a:r>
              <a:rPr lang="en-US" dirty="0" smtClean="0"/>
              <a:t>Cortex </a:t>
            </a:r>
            <a:r>
              <a:rPr lang="en-US" dirty="0"/>
              <a:t>and Natural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Change </a:t>
            </a:r>
            <a:r>
              <a:rPr lang="en-US" sz="2800" dirty="0" smtClean="0"/>
              <a:t>the Platform Type to VEX 2.0 </a:t>
            </a:r>
            <a:r>
              <a:rPr lang="en-US" sz="2800" dirty="0" smtClean="0"/>
              <a:t>Cortex</a:t>
            </a:r>
          </a:p>
          <a:p>
            <a:r>
              <a:rPr lang="en-US" sz="2800" dirty="0"/>
              <a:t>Change the Platform Type to Natural Language </a:t>
            </a:r>
            <a:r>
              <a:rPr lang="en-US" sz="2800" dirty="0" smtClean="0"/>
              <a:t>PLTW</a:t>
            </a:r>
            <a:endParaRPr lang="en-US" sz="2800" dirty="0"/>
          </a:p>
        </p:txBody>
      </p:sp>
      <p:pic>
        <p:nvPicPr>
          <p:cNvPr id="6" name="Picture 4" descr="C:\Users\gholt\AppData\Local\Temp\SNAGHTML2b6a1ff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92" b="54167"/>
          <a:stretch/>
        </p:blipFill>
        <p:spPr bwMode="auto">
          <a:xfrm>
            <a:off x="4782796" y="2963254"/>
            <a:ext cx="4038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gholt\AppData\Local\Temp\SNAGHTML2b694f3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92" b="54994"/>
          <a:stretch/>
        </p:blipFill>
        <p:spPr bwMode="auto">
          <a:xfrm>
            <a:off x="548355" y="2963254"/>
            <a:ext cx="4038600" cy="246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holt\AppData\Local\Temp\SNAGHTML2b6d25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19" b="48546"/>
          <a:stretch/>
        </p:blipFill>
        <p:spPr bwMode="auto">
          <a:xfrm>
            <a:off x="709370" y="2357828"/>
            <a:ext cx="2867699" cy="429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Over </a:t>
            </a:r>
            <a:r>
              <a:rPr lang="en-US" dirty="0"/>
              <a:t>75 </a:t>
            </a:r>
            <a:r>
              <a:rPr lang="en-US" dirty="0" smtClean="0"/>
              <a:t>ROBOTC </a:t>
            </a:r>
            <a:r>
              <a:rPr lang="en-US" dirty="0"/>
              <a:t>Sample programs, organized by robot </a:t>
            </a:r>
            <a:r>
              <a:rPr lang="en-US" dirty="0" smtClean="0"/>
              <a:t>behavior</a:t>
            </a:r>
            <a:endParaRPr lang="en-US" dirty="0"/>
          </a:p>
        </p:txBody>
      </p:sp>
      <p:pic>
        <p:nvPicPr>
          <p:cNvPr id="5124" name="Picture 4" descr="C:\Users\gholt\AppData\Local\Temp\SNAGHTML2b6e3e3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33" b="62455"/>
          <a:stretch/>
        </p:blipFill>
        <p:spPr bwMode="auto">
          <a:xfrm>
            <a:off x="3829239" y="2357828"/>
            <a:ext cx="5178052" cy="31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used to make notes in code for the human programmers</a:t>
            </a:r>
          </a:p>
          <a:p>
            <a:r>
              <a:rPr lang="en-US" dirty="0"/>
              <a:t>Every sample program contains comments pertaining to robot configuration, ROBOTC commands, robot behavior,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  <a:ea typeface="+mj-ea"/>
                <a:cs typeface="+mj-cs"/>
              </a:rPr>
              <a:t>// Single line comment </a:t>
            </a:r>
            <a:r>
              <a:rPr lang="en-US" dirty="0"/>
              <a:t>– </a:t>
            </a:r>
            <a:r>
              <a:rPr lang="en-US" dirty="0" smtClean="0"/>
              <a:t>All material after </a:t>
            </a:r>
            <a:r>
              <a:rPr lang="en-US" dirty="0"/>
              <a:t>“//” is ignored by the ROBOTC compiler</a:t>
            </a:r>
          </a:p>
          <a:p>
            <a:r>
              <a:rPr lang="en-US" dirty="0">
                <a:solidFill>
                  <a:srgbClr val="00B050"/>
                </a:solidFill>
                <a:ea typeface="+mj-ea"/>
                <a:cs typeface="+mj-cs"/>
              </a:rPr>
              <a:t>/* Multi-line comment</a:t>
            </a:r>
            <a:r>
              <a:rPr lang="en-US" dirty="0" smtClean="0">
                <a:solidFill>
                  <a:srgbClr val="00B050"/>
                </a:solidFill>
                <a:ea typeface="+mj-ea"/>
                <a:cs typeface="+mj-cs"/>
              </a:rPr>
              <a:t>*/</a:t>
            </a:r>
            <a:r>
              <a:rPr lang="en-US" dirty="0" smtClean="0"/>
              <a:t> – All material between </a:t>
            </a:r>
            <a:r>
              <a:rPr lang="en-US" dirty="0"/>
              <a:t>the “/*” and “*/” </a:t>
            </a:r>
            <a:r>
              <a:rPr lang="en-US" dirty="0" smtClean="0"/>
              <a:t>symbol </a:t>
            </a:r>
            <a:r>
              <a:rPr lang="en-US" dirty="0"/>
              <a:t>is ignored by the ROBOTC </a:t>
            </a:r>
            <a:r>
              <a:rPr lang="en-US" dirty="0" smtClean="0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ROBOTC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In-depth </a:t>
            </a:r>
            <a:r>
              <a:rPr lang="en-US" dirty="0"/>
              <a:t>explanations about </a:t>
            </a:r>
            <a:r>
              <a:rPr lang="en-US" dirty="0" smtClean="0"/>
              <a:t>ROBOTC installation, </a:t>
            </a:r>
            <a:r>
              <a:rPr lang="en-US" dirty="0"/>
              <a:t>commands, debugger,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" y="3124200"/>
            <a:ext cx="2962275" cy="185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0" y="2895600"/>
            <a:ext cx="4582478" cy="343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gholt\AppData\Local\Temp\SNAGHTML2b6f87b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6" b="62500"/>
          <a:stretch/>
        </p:blipFill>
        <p:spPr bwMode="auto">
          <a:xfrm>
            <a:off x="457200" y="2491880"/>
            <a:ext cx="3586164" cy="243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gholt\AppData\Local\Temp\SNAGHTML2b7086d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4" y="2511474"/>
            <a:ext cx="2526347" cy="23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gholt\AppData\Local\Temp\SNAGHTML2b718a9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3398934"/>
            <a:ext cx="4489323" cy="336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6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Function </a:t>
            </a:r>
            <a:r>
              <a:rPr lang="en-US" dirty="0"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Available functions are listed </a:t>
            </a:r>
            <a:r>
              <a:rPr lang="en-US" dirty="0"/>
              <a:t>with a </a:t>
            </a:r>
            <a:r>
              <a:rPr lang="en-US" dirty="0" smtClean="0"/>
              <a:t>description</a:t>
            </a:r>
            <a:endParaRPr lang="en-US" dirty="0"/>
          </a:p>
          <a:p>
            <a:pPr eaLnBrk="1" hangingPunct="1"/>
            <a:r>
              <a:rPr lang="en-US" dirty="0"/>
              <a:t>List of available functions will expand or shrink depending on the m</a:t>
            </a:r>
            <a:r>
              <a:rPr lang="en-US" dirty="0" smtClean="0"/>
              <a:t>enu </a:t>
            </a:r>
            <a:r>
              <a:rPr lang="en-US" dirty="0"/>
              <a:t>l</a:t>
            </a:r>
            <a:r>
              <a:rPr lang="en-US" dirty="0" smtClean="0"/>
              <a:t>evel</a:t>
            </a:r>
            <a:endParaRPr lang="en-US" dirty="0"/>
          </a:p>
        </p:txBody>
      </p:sp>
      <p:pic>
        <p:nvPicPr>
          <p:cNvPr id="5" name="Picture 2" descr="C:\Users\gholt\AppData\Local\Temp\SNAGHTML2b748c0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11"/>
          <a:stretch/>
        </p:blipFill>
        <p:spPr bwMode="auto">
          <a:xfrm>
            <a:off x="1828800" y="3581400"/>
            <a:ext cx="5486400" cy="295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Customizes </a:t>
            </a:r>
            <a:r>
              <a:rPr lang="en-US" dirty="0"/>
              <a:t>the ROBOTC interface and </a:t>
            </a:r>
            <a:r>
              <a:rPr lang="en-US" dirty="0" smtClean="0"/>
              <a:t>Text Function </a:t>
            </a:r>
            <a:r>
              <a:rPr lang="en-US" dirty="0"/>
              <a:t>Library based on </a:t>
            </a:r>
            <a:r>
              <a:rPr lang="en-US" dirty="0" smtClean="0"/>
              <a:t>user’s </a:t>
            </a:r>
            <a:r>
              <a:rPr lang="en-US" dirty="0"/>
              <a:t>experience </a:t>
            </a:r>
            <a:r>
              <a:rPr lang="en-US" dirty="0" smtClean="0"/>
              <a:t>level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Select File and then New or select the New </a:t>
            </a:r>
            <a:r>
              <a:rPr lang="en-US" dirty="0"/>
              <a:t>File </a:t>
            </a:r>
            <a:r>
              <a:rPr lang="en-US" dirty="0" smtClean="0"/>
              <a:t>icon to </a:t>
            </a:r>
            <a:r>
              <a:rPr lang="en-US" dirty="0"/>
              <a:t>begin creating a program</a:t>
            </a:r>
          </a:p>
          <a:p>
            <a:pPr eaLnBrk="1" hangingPunct="1">
              <a:buNone/>
            </a:pPr>
            <a:endParaRPr lang="en-US" dirty="0"/>
          </a:p>
        </p:txBody>
      </p:sp>
      <p:pic>
        <p:nvPicPr>
          <p:cNvPr id="8194" name="Picture 2" descr="C:\Users\gholt\AppData\Local\Temp\SNAGHTML2b77122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83" b="83333"/>
          <a:stretch/>
        </p:blipFill>
        <p:spPr bwMode="auto">
          <a:xfrm>
            <a:off x="4131180" y="2667000"/>
            <a:ext cx="4525710" cy="12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52" y="5105400"/>
            <a:ext cx="546074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Motors and Sensor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Open </a:t>
            </a:r>
            <a:r>
              <a:rPr lang="en-US" dirty="0"/>
              <a:t>Motor and Sensors </a:t>
            </a:r>
            <a:r>
              <a:rPr lang="en-US" dirty="0" smtClean="0"/>
              <a:t>Setup and u</a:t>
            </a:r>
            <a:r>
              <a:rPr lang="en-US" dirty="0" smtClean="0"/>
              <a:t>pdate to </a:t>
            </a:r>
            <a:r>
              <a:rPr lang="en-US" dirty="0" smtClean="0"/>
              <a:t>match the physical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77" y="2362200"/>
            <a:ext cx="4618099" cy="3387730"/>
          </a:xfrm>
          <a:prstGeom prst="rect">
            <a:avLst/>
          </a:prstGeom>
        </p:spPr>
      </p:pic>
      <p:pic>
        <p:nvPicPr>
          <p:cNvPr id="5" name="Picture 2" descr="C:\Users\gholt\AppData\Local\Temp\SNAGHTML2b81fe5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51" b="61458"/>
          <a:stretch/>
        </p:blipFill>
        <p:spPr bwMode="auto">
          <a:xfrm>
            <a:off x="304800" y="2438400"/>
            <a:ext cx="332731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6278" t="48753" r="1396"/>
          <a:stretch/>
        </p:blipFill>
        <p:spPr>
          <a:xfrm>
            <a:off x="1422973" y="5406639"/>
            <a:ext cx="2209141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2086" y="497988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3632114" y="3695700"/>
            <a:ext cx="7630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32114" y="3710782"/>
            <a:ext cx="763063" cy="16958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</a:t>
            </a:r>
            <a:r>
              <a:rPr lang="en-US" baseline="30000" dirty="0" smtClean="0"/>
              <a:t>®</a:t>
            </a:r>
            <a:r>
              <a:rPr lang="en-US" dirty="0" smtClean="0"/>
              <a:t> </a:t>
            </a:r>
            <a:r>
              <a:rPr lang="en-US" dirty="0"/>
              <a:t>Cortex Download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specify:</a:t>
            </a:r>
          </a:p>
          <a:p>
            <a:pPr lvl="1"/>
            <a:r>
              <a:rPr lang="en-US" dirty="0"/>
              <a:t>How programs are downloaded </a:t>
            </a:r>
          </a:p>
          <a:p>
            <a:pPr lvl="1"/>
            <a:r>
              <a:rPr lang="en-US" dirty="0" smtClean="0"/>
              <a:t>Whether the Cortex </a:t>
            </a:r>
            <a:r>
              <a:rPr lang="en-US" dirty="0"/>
              <a:t>looks for </a:t>
            </a:r>
            <a:r>
              <a:rPr lang="en-US" dirty="0" err="1" smtClean="0"/>
              <a:t>VEXnet</a:t>
            </a:r>
            <a:r>
              <a:rPr lang="en-US" dirty="0" smtClean="0"/>
              <a:t> </a:t>
            </a:r>
            <a:r>
              <a:rPr lang="en-US" dirty="0"/>
              <a:t>connection when it starts up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VEXnet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USB option will result in </a:t>
            </a:r>
            <a:r>
              <a:rPr lang="en-US" dirty="0"/>
              <a:t>the Cortex </a:t>
            </a:r>
            <a:r>
              <a:rPr lang="en-US" dirty="0" smtClean="0"/>
              <a:t>looking </a:t>
            </a:r>
            <a:r>
              <a:rPr lang="en-US" dirty="0"/>
              <a:t>for a </a:t>
            </a:r>
            <a:r>
              <a:rPr lang="en-US" dirty="0" err="1"/>
              <a:t>VEXnet</a:t>
            </a:r>
            <a:r>
              <a:rPr lang="en-US" dirty="0"/>
              <a:t> connection for up to10 seconds before running code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3" b="76667"/>
          <a:stretch/>
        </p:blipFill>
        <p:spPr>
          <a:xfrm>
            <a:off x="2209800" y="4724400"/>
            <a:ext cx="67128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ROBOTC Color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ROBOTC is color coded </a:t>
            </a:r>
            <a:r>
              <a:rPr lang="en-US" dirty="0"/>
              <a:t>to distinguish elements of the program as </a:t>
            </a:r>
            <a:r>
              <a:rPr lang="en-US" dirty="0" smtClean="0"/>
              <a:t>shown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5562600" cy="438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9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</a:t>
            </a:r>
            <a:r>
              <a:rPr lang="en-US" baseline="30000" dirty="0" smtClean="0"/>
              <a:t>®</a:t>
            </a:r>
            <a:r>
              <a:rPr lang="en-US" dirty="0" smtClean="0"/>
              <a:t> Structure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VEX</a:t>
            </a:r>
            <a:r>
              <a:rPr lang="en-US" sz="2800" baseline="30000" dirty="0" smtClean="0"/>
              <a:t>®</a:t>
            </a:r>
            <a:r>
              <a:rPr lang="en-US" sz="2800" dirty="0" smtClean="0"/>
              <a:t> </a:t>
            </a:r>
            <a:r>
              <a:rPr lang="en-US" sz="2800" dirty="0"/>
              <a:t>Structure Subsystem </a:t>
            </a:r>
            <a:r>
              <a:rPr lang="en-US" sz="2800" dirty="0" smtClean="0"/>
              <a:t>forms </a:t>
            </a:r>
            <a:r>
              <a:rPr lang="en-US" sz="2800" dirty="0"/>
              <a:t>a robot </a:t>
            </a:r>
            <a:r>
              <a:rPr lang="en-US" sz="2800" dirty="0" smtClean="0"/>
              <a:t>base</a:t>
            </a:r>
          </a:p>
          <a:p>
            <a:r>
              <a:rPr lang="en-US" sz="2800" dirty="0" smtClean="0"/>
              <a:t>Contains </a:t>
            </a:r>
            <a:r>
              <a:rPr lang="en-US" sz="2800" dirty="0"/>
              <a:t>square holes </a:t>
            </a:r>
            <a:r>
              <a:rPr lang="en-US" sz="2800" dirty="0" smtClean="0"/>
              <a:t>on </a:t>
            </a:r>
            <a:r>
              <a:rPr lang="en-US" sz="2800" dirty="0"/>
              <a:t>a standardized </a:t>
            </a:r>
            <a:r>
              <a:rPr lang="en-US" sz="2800" dirty="0" smtClean="0"/>
              <a:t>½ in. grid</a:t>
            </a:r>
          </a:p>
          <a:p>
            <a:r>
              <a:rPr lang="en-US" sz="2800" dirty="0" smtClean="0"/>
              <a:t>Allows VEX</a:t>
            </a:r>
            <a:r>
              <a:rPr lang="en-US" sz="2800" baseline="30000" dirty="0" smtClean="0"/>
              <a:t>®</a:t>
            </a:r>
            <a:r>
              <a:rPr lang="en-US" sz="2800" dirty="0" smtClean="0"/>
              <a:t> components to </a:t>
            </a:r>
            <a:r>
              <a:rPr lang="en-US" sz="2800" dirty="0"/>
              <a:t>be </a:t>
            </a:r>
            <a:r>
              <a:rPr lang="en-US" sz="2800" dirty="0" smtClean="0"/>
              <a:t>assembled in various configurations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5686"/>
            <a:ext cx="61817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5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Carnegie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Mellon Robotics Academy. 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2017).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ROBOTC. Retrieved from http://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www.robotc.net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VEX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Robotics.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2017).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ROBOTC. Retrieved from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://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www.vexrobotics.com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</a:t>
            </a:r>
            <a:r>
              <a:rPr lang="en-US" baseline="30000" dirty="0" smtClean="0"/>
              <a:t>®</a:t>
            </a:r>
            <a:r>
              <a:rPr lang="en-US" dirty="0" smtClean="0"/>
              <a:t> </a:t>
            </a:r>
            <a:r>
              <a:rPr lang="en-US" dirty="0"/>
              <a:t>Structure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Metal components </a:t>
            </a:r>
            <a:r>
              <a:rPr lang="en-US" sz="2800" dirty="0" smtClean="0"/>
              <a:t>directly attached using 8-32 </a:t>
            </a:r>
            <a:r>
              <a:rPr lang="en-US" sz="2800" dirty="0"/>
              <a:t>screws and </a:t>
            </a:r>
            <a:r>
              <a:rPr lang="en-US" sz="2800" dirty="0" smtClean="0"/>
              <a:t>nuts</a:t>
            </a:r>
          </a:p>
          <a:p>
            <a:pPr lvl="1"/>
            <a:r>
              <a:rPr lang="en-US" sz="2400" dirty="0" err="1"/>
              <a:t>Nylock</a:t>
            </a:r>
            <a:r>
              <a:rPr lang="en-US" sz="2400" dirty="0"/>
              <a:t> </a:t>
            </a:r>
            <a:r>
              <a:rPr lang="en-US" sz="2400" dirty="0" smtClean="0"/>
              <a:t>nut has </a:t>
            </a:r>
            <a:r>
              <a:rPr lang="en-US" sz="2400" dirty="0"/>
              <a:t>a plastic insert </a:t>
            </a:r>
            <a:r>
              <a:rPr lang="en-US" sz="2400" dirty="0" smtClean="0"/>
              <a:t>to prevent unscrewing</a:t>
            </a:r>
          </a:p>
          <a:p>
            <a:pPr lvl="1"/>
            <a:r>
              <a:rPr lang="en-US" sz="2400" dirty="0"/>
              <a:t>KEPS </a:t>
            </a:r>
            <a:r>
              <a:rPr lang="en-US" sz="2400" dirty="0" smtClean="0"/>
              <a:t>nut has a </a:t>
            </a:r>
            <a:r>
              <a:rPr lang="en-US" sz="2400" dirty="0"/>
              <a:t>ring of “teeth” on one side </a:t>
            </a:r>
            <a:r>
              <a:rPr lang="en-US" sz="2400" dirty="0" smtClean="0"/>
              <a:t>to grip </a:t>
            </a:r>
            <a:r>
              <a:rPr lang="en-US" sz="2400" dirty="0"/>
              <a:t>the </a:t>
            </a:r>
            <a:r>
              <a:rPr lang="en-US" sz="2400" dirty="0" smtClean="0"/>
              <a:t>piece being installed</a:t>
            </a:r>
          </a:p>
          <a:p>
            <a:pPr lvl="1"/>
            <a:r>
              <a:rPr lang="en-US" sz="2400" dirty="0"/>
              <a:t>Regular </a:t>
            </a:r>
            <a:r>
              <a:rPr lang="en-US" sz="2400" dirty="0" smtClean="0"/>
              <a:t>nut has </a:t>
            </a:r>
            <a:r>
              <a:rPr lang="en-US" sz="2400" dirty="0"/>
              <a:t>no locking </a:t>
            </a:r>
            <a:r>
              <a:rPr lang="en-US" sz="2400" dirty="0" smtClean="0"/>
              <a:t>feature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253413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19600"/>
            <a:ext cx="3657600" cy="13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399" y="5443380"/>
            <a:ext cx="110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Nylock</a:t>
            </a:r>
            <a:endParaRPr lang="en-US" sz="2400" dirty="0" smtClean="0"/>
          </a:p>
          <a:p>
            <a:pPr algn="ctr"/>
            <a:r>
              <a:rPr lang="en-US" sz="2400" dirty="0" smtClean="0"/>
              <a:t>Nut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57496" y="5595779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KEPS</a:t>
            </a:r>
          </a:p>
          <a:p>
            <a:pPr algn="ctr"/>
            <a:r>
              <a:rPr lang="en-US" sz="2400" dirty="0" smtClean="0"/>
              <a:t>Nut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41954" y="5832901"/>
            <a:ext cx="1265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Regular</a:t>
            </a:r>
          </a:p>
          <a:p>
            <a:pPr algn="ctr"/>
            <a:r>
              <a:rPr lang="en-US" sz="2400" dirty="0" smtClean="0"/>
              <a:t>Nut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6212758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8-32 screws</a:t>
            </a:r>
          </a:p>
        </p:txBody>
      </p:sp>
    </p:spTree>
    <p:extLst>
      <p:ext uri="{BB962C8B-B14F-4D97-AF65-F5344CB8AC3E}">
        <p14:creationId xmlns:p14="http://schemas.microsoft.com/office/powerpoint/2010/main" val="22335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</a:t>
            </a:r>
            <a:r>
              <a:rPr lang="en-US" baseline="30000" dirty="0" smtClean="0"/>
              <a:t>®</a:t>
            </a:r>
            <a:r>
              <a:rPr lang="en-US" dirty="0" smtClean="0"/>
              <a:t> Motion </a:t>
            </a:r>
            <a:r>
              <a:rPr lang="en-US" dirty="0"/>
              <a:t>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which </a:t>
            </a:r>
            <a:r>
              <a:rPr lang="en-US" dirty="0"/>
              <a:t>make a robot </a:t>
            </a:r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Gear</a:t>
            </a:r>
          </a:p>
          <a:p>
            <a:pPr lvl="1"/>
            <a:r>
              <a:rPr lang="en-US" dirty="0" smtClean="0"/>
              <a:t>Wheel</a:t>
            </a:r>
          </a:p>
          <a:p>
            <a:pPr lvl="1"/>
            <a:r>
              <a:rPr lang="en-US" dirty="0" smtClean="0"/>
              <a:t>Motor</a:t>
            </a:r>
          </a:p>
          <a:p>
            <a:pPr lvl="1"/>
            <a:r>
              <a:rPr lang="en-US" dirty="0" smtClean="0"/>
              <a:t>Servo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208" y="2438400"/>
            <a:ext cx="3414712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33900"/>
            <a:ext cx="285312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433" y="4050562"/>
            <a:ext cx="148817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3" y="4057650"/>
            <a:ext cx="205651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1600" y="6336562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Motor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31831" y="6332575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Servo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35358" y="356056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Gears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38370" y="6332574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Wheels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8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</a:t>
            </a:r>
            <a:r>
              <a:rPr lang="en-US" baseline="30000" dirty="0" smtClean="0"/>
              <a:t>®</a:t>
            </a:r>
            <a:r>
              <a:rPr lang="en-US" dirty="0" smtClean="0"/>
              <a:t> </a:t>
            </a:r>
            <a:r>
              <a:rPr lang="en-US" dirty="0"/>
              <a:t>Motion </a:t>
            </a:r>
            <a:r>
              <a:rPr lang="en-US" dirty="0" smtClean="0"/>
              <a:t>Subsystem –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2-wire </a:t>
            </a:r>
            <a:r>
              <a:rPr lang="en-US" dirty="0"/>
              <a:t>motor 269 and 2-wire motor </a:t>
            </a:r>
            <a:r>
              <a:rPr lang="en-US" dirty="0" smtClean="0"/>
              <a:t>393</a:t>
            </a:r>
          </a:p>
          <a:p>
            <a:r>
              <a:rPr lang="en-US" dirty="0" smtClean="0"/>
              <a:t>Two methods to connect to Cortex</a:t>
            </a:r>
          </a:p>
          <a:p>
            <a:pPr lvl="1"/>
            <a:r>
              <a:rPr lang="en-US" dirty="0" smtClean="0"/>
              <a:t>Motor </a:t>
            </a:r>
            <a:r>
              <a:rPr lang="en-US" dirty="0"/>
              <a:t>ports 1 </a:t>
            </a:r>
            <a:r>
              <a:rPr lang="en-US" dirty="0" smtClean="0"/>
              <a:t>and </a:t>
            </a:r>
            <a:r>
              <a:rPr lang="en-US" dirty="0"/>
              <a:t>10</a:t>
            </a:r>
            <a:endParaRPr lang="en-US" dirty="0" smtClean="0"/>
          </a:p>
          <a:p>
            <a:pPr lvl="1"/>
            <a:r>
              <a:rPr lang="en-US" dirty="0" smtClean="0"/>
              <a:t>Motor port 2-9 using Motor </a:t>
            </a:r>
            <a:r>
              <a:rPr lang="en-US" dirty="0"/>
              <a:t>Controller </a:t>
            </a:r>
            <a:r>
              <a:rPr lang="en-US" dirty="0" smtClean="0"/>
              <a:t>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438" y="5486400"/>
            <a:ext cx="16914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2-Wire 269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26744" y="5509009"/>
            <a:ext cx="16914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2-Wire 393</a:t>
            </a:r>
            <a:endParaRPr lang="en-US" sz="2400" dirty="0"/>
          </a:p>
        </p:txBody>
      </p:sp>
      <p:pic>
        <p:nvPicPr>
          <p:cNvPr id="1026" name="Picture 2" descr="C:\Users\gholt\Dropbox (Project Lead The Way)\RobotC Version Update\POE\ManufacturerImages\276-2177-2-wire-motor-3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33775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holt\Dropbox (Project Lead The Way)\RobotC Version Update\POE\ManufacturerImages\276-2181-2-wire-motor-269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2" y="3533775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holt\Dropbox (Project Lead The Way)\RobotC Version Update\POE\ManufacturerImages\276-2193-motor-controller-29-a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7600"/>
            <a:ext cx="1546609" cy="15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96000" y="5509008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Controller 29</a:t>
            </a:r>
          </a:p>
        </p:txBody>
      </p:sp>
    </p:spTree>
    <p:extLst>
      <p:ext uri="{BB962C8B-B14F-4D97-AF65-F5344CB8AC3E}">
        <p14:creationId xmlns:p14="http://schemas.microsoft.com/office/powerpoint/2010/main" val="2736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</a:t>
            </a:r>
            <a:r>
              <a:rPr lang="en-US" baseline="30000" dirty="0" smtClean="0"/>
              <a:t>®</a:t>
            </a:r>
            <a:r>
              <a:rPr lang="en-US" dirty="0" smtClean="0"/>
              <a:t> </a:t>
            </a:r>
            <a:r>
              <a:rPr lang="en-US" dirty="0"/>
              <a:t>Motion </a:t>
            </a:r>
            <a:r>
              <a:rPr lang="en-US" dirty="0" smtClean="0"/>
              <a:t>Subsystem – Servos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appearance to a motor</a:t>
            </a:r>
            <a:endParaRPr lang="en-US" dirty="0"/>
          </a:p>
          <a:p>
            <a:r>
              <a:rPr lang="en-US" dirty="0" smtClean="0"/>
              <a:t>Operation is significantly different</a:t>
            </a:r>
            <a:endParaRPr lang="en-US" dirty="0"/>
          </a:p>
          <a:p>
            <a:pPr lvl="1"/>
            <a:r>
              <a:rPr lang="en-US" dirty="0"/>
              <a:t>Motor </a:t>
            </a:r>
            <a:r>
              <a:rPr lang="en-US" dirty="0" smtClean="0"/>
              <a:t>spins continuously at a power value </a:t>
            </a:r>
            <a:endParaRPr lang="en-US" dirty="0"/>
          </a:p>
          <a:p>
            <a:pPr lvl="1"/>
            <a:r>
              <a:rPr lang="en-US" dirty="0" smtClean="0"/>
              <a:t>Servo rotates to a position between 0</a:t>
            </a:r>
            <a:r>
              <a:rPr lang="en-US" baseline="30000" dirty="0" smtClean="0"/>
              <a:t>o</a:t>
            </a:r>
            <a:r>
              <a:rPr lang="en-US" dirty="0" smtClean="0"/>
              <a:t> to 120</a:t>
            </a:r>
            <a:r>
              <a:rPr lang="en-US" baseline="30000" dirty="0"/>
              <a:t>o</a:t>
            </a:r>
            <a:r>
              <a:rPr lang="en-US" dirty="0" smtClean="0"/>
              <a:t> degrees</a:t>
            </a:r>
            <a:endParaRPr lang="en-US" dirty="0"/>
          </a:p>
        </p:txBody>
      </p:sp>
      <p:pic>
        <p:nvPicPr>
          <p:cNvPr id="2050" name="Picture 2" descr="C:\Users\gholt\Dropbox (Project Lead The Way)\RobotC Version Update\POE\ManufacturerImages\276-2163-motor_1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82" y="37338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955059" y="1828800"/>
            <a:ext cx="463075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Analog Sensors:</a:t>
            </a:r>
          </a:p>
          <a:p>
            <a:pPr marL="457200" lvl="1" indent="0">
              <a:buNone/>
            </a:pPr>
            <a:r>
              <a:rPr lang="en-US" dirty="0" smtClean="0"/>
              <a:t>Light Sensor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Potentiometer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Line Follower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22245" y="1828800"/>
            <a:ext cx="463075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Digital Sensors:</a:t>
            </a:r>
          </a:p>
          <a:p>
            <a:pPr marL="457200" lvl="1" indent="0">
              <a:buNone/>
            </a:pPr>
            <a:r>
              <a:rPr lang="en-US" dirty="0" smtClean="0"/>
              <a:t>Bumper </a:t>
            </a:r>
            <a:r>
              <a:rPr lang="en-US" dirty="0"/>
              <a:t>Switch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</a:p>
          <a:p>
            <a:pPr marL="457200" lvl="1" indent="0">
              <a:buNone/>
            </a:pPr>
            <a:r>
              <a:rPr lang="en-US" dirty="0" smtClean="0"/>
              <a:t>Limit Switch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Optical Shaft                                   </a:t>
            </a:r>
          </a:p>
          <a:p>
            <a:pPr marL="457200" lvl="1" indent="0">
              <a:buNone/>
            </a:pPr>
            <a:r>
              <a:rPr lang="en-US" dirty="0" smtClean="0"/>
              <a:t>   Encoder</a:t>
            </a:r>
          </a:p>
          <a:p>
            <a:pPr marL="457200" lvl="1" indent="0">
              <a:buNone/>
            </a:pPr>
            <a:r>
              <a:rPr lang="en-US" dirty="0" smtClean="0"/>
              <a:t>Ultrasonic Range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Finder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37" y="152400"/>
            <a:ext cx="8229600" cy="715962"/>
          </a:xfrm>
        </p:spPr>
        <p:txBody>
          <a:bodyPr/>
          <a:lstStyle/>
          <a:p>
            <a:r>
              <a:rPr lang="en-US" dirty="0" smtClean="0"/>
              <a:t>VEX</a:t>
            </a:r>
            <a:r>
              <a:rPr lang="en-US" baseline="30000" dirty="0" smtClean="0"/>
              <a:t>®</a:t>
            </a:r>
            <a:r>
              <a:rPr lang="en-US" dirty="0" smtClean="0"/>
              <a:t> Sensors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45" y="838200"/>
            <a:ext cx="8229600" cy="658349"/>
          </a:xfrm>
        </p:spPr>
        <p:txBody>
          <a:bodyPr/>
          <a:lstStyle/>
          <a:p>
            <a:r>
              <a:rPr lang="en-US" dirty="0" smtClean="0"/>
              <a:t>Provide inputs to sense the environment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28" y="2589519"/>
            <a:ext cx="1250433" cy="80156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5953068"/>
            <a:ext cx="1485465" cy="68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54" y="2401921"/>
            <a:ext cx="1123705" cy="72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gholt\Desktop\VEX Images From Site\276-2154-line-tracker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5622" y="4863331"/>
            <a:ext cx="1866900" cy="13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holt\Desktop\VEX Images From Site\limit-switch-sp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 bwMode="auto">
          <a:xfrm>
            <a:off x="3849472" y="3127889"/>
            <a:ext cx="1330036" cy="9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holt\Desktop\VEX Images From Site\Optical_Shaft_Encoder_Figure_1a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49472" y="4322640"/>
            <a:ext cx="1060437" cy="108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holt\Desktop\VEX Images From Site\potentiometer-a_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41366" y="3554950"/>
            <a:ext cx="1031156" cy="9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Potentiometers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590800"/>
          </a:xfrm>
        </p:spPr>
        <p:txBody>
          <a:bodyPr/>
          <a:lstStyle/>
          <a:p>
            <a:r>
              <a:rPr lang="en-US" dirty="0" smtClean="0"/>
              <a:t>How It Works</a:t>
            </a:r>
          </a:p>
          <a:p>
            <a:pPr lvl="1"/>
            <a:r>
              <a:rPr lang="en-US" dirty="0"/>
              <a:t>Analog sensor</a:t>
            </a:r>
          </a:p>
          <a:p>
            <a:pPr lvl="1"/>
            <a:r>
              <a:rPr lang="en-US" dirty="0"/>
              <a:t>Measures rotation of a shaft </a:t>
            </a:r>
            <a:br>
              <a:rPr lang="en-US" dirty="0"/>
            </a:br>
            <a:r>
              <a:rPr lang="en-US" dirty="0"/>
              <a:t>between 0 and ~265 degrees</a:t>
            </a:r>
          </a:p>
          <a:p>
            <a:pPr lvl="1"/>
            <a:r>
              <a:rPr lang="en-US" dirty="0"/>
              <a:t>Cortex returns values between 0 </a:t>
            </a:r>
            <a:r>
              <a:rPr lang="en-US" dirty="0" smtClean="0"/>
              <a:t>and </a:t>
            </a:r>
            <a:r>
              <a:rPr lang="en-US" dirty="0"/>
              <a:t>~</a:t>
            </a:r>
            <a:r>
              <a:rPr lang="en-US" dirty="0" smtClean="0"/>
              <a:t>4095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38601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Caution</a:t>
            </a:r>
          </a:p>
          <a:p>
            <a:pPr lvl="1"/>
            <a:r>
              <a:rPr lang="en-US" dirty="0"/>
              <a:t>Internal mechanical stops prevent potentiometer from turning a full revolution</a:t>
            </a:r>
          </a:p>
          <a:p>
            <a:pPr lvl="1"/>
            <a:r>
              <a:rPr lang="en-US" dirty="0"/>
              <a:t>Excess torque against the internal mechanical stops will cause them to wear </a:t>
            </a:r>
            <a:r>
              <a:rPr lang="en-US" dirty="0" smtClean="0"/>
              <a:t>away</a:t>
            </a:r>
            <a:endParaRPr lang="en-US" dirty="0"/>
          </a:p>
        </p:txBody>
      </p:sp>
      <p:pic>
        <p:nvPicPr>
          <p:cNvPr id="1028" name="Picture 4" descr="C:\Users\emork\Dropbox (Project Lead The Way)\Documents\PoE Critical Design Review\Unit 3\Lesson 3.1\Potentiome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743200" cy="295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mork\Dropbox (Project Lead The Way)\Documents\PoE Critical Design Review\Unit 3\Lesson 3.1\Potentiometer_highligh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7432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1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44&quot;&gt;&lt;/object&gt;&lt;object type=&quot;2&quot; unique_id=&quot;10045&quot;&gt;&lt;object type=&quot;3&quot; unique_id=&quot;10046&quot;&gt;&lt;property id=&quot;20148&quot; value=&quot;5&quot;/&gt;&lt;property id=&quot;20300&quot; value=&quot;Slide 1 - &amp;quot;VEX Robotics Platform and ROBOTC Software&amp;quot;&quot;/&gt;&lt;property id=&quot;20307&quot; value=&quot;256&quot;/&gt;&lt;/object&gt;&lt;object type=&quot;3&quot; unique_id=&quot;10047&quot;&gt;&lt;property id=&quot;20148&quot; value=&quot;5&quot;/&gt;&lt;property id=&quot;20300&quot; value=&quot;Slide 13 - &amp;quot;VEX Cortex Microcontroller&amp;quot;&quot;/&gt;&lt;property id=&quot;20307&quot; value=&quot;258&quot;/&gt;&lt;/object&gt;&lt;object type=&quot;3&quot; unique_id=&quot;10048&quot;&gt;&lt;property id=&quot;20148&quot; value=&quot;5&quot;/&gt;&lt;property id=&quot;20300&quot; value=&quot;Slide 26 - &amp;quot;References&amp;quot;&quot;/&gt;&lt;property id=&quot;20307&quot; value=&quot;259&quot;/&gt;&lt;/object&gt;&lt;object type=&quot;3&quot; unique_id=&quot;10535&quot;&gt;&lt;property id=&quot;20148&quot; value=&quot;5&quot;/&gt;&lt;property id=&quot;20300&quot; value=&quot;Slide 2 - &amp;quot;VEX Robotics Platform&amp;quot;&quot;/&gt;&lt;property id=&quot;20307&quot; value=&quot;262&quot;/&gt;&lt;/object&gt;&lt;object type=&quot;3&quot; unique_id=&quot;10536&quot;&gt;&lt;property id=&quot;20148&quot; value=&quot;5&quot;/&gt;&lt;property id=&quot;20300&quot; value=&quot;Slide 14 - &amp;quot;ROBOTC Software&amp;quot;&quot;/&gt;&lt;property id=&quot;20307&quot; value=&quot;261&quot;/&gt;&lt;/object&gt;&lt;object type=&quot;3&quot; unique_id=&quot;10537&quot;&gt;&lt;property id=&quot;20148&quot; value=&quot;5&quot;/&gt;&lt;property id=&quot;20300&quot; value=&quot;Slide 15 - &amp;quot;Industry Standard Coding&amp;quot;&quot;/&gt;&lt;property id=&quot;20307&quot; value=&quot;260&quot;/&gt;&lt;/object&gt;&lt;object type=&quot;3&quot; unique_id=&quot;10538&quot;&gt;&lt;property id=&quot;20148&quot; value=&quot;5&quot;/&gt;&lt;property id=&quot;20300&quot; value=&quot;Slide 16 - &amp;quot;Industry Standard Skillsets&amp;quot;&quot;/&gt;&lt;property id=&quot;20307&quot; value=&quot;263&quot;/&gt;&lt;/object&gt;&lt;object type=&quot;3&quot; unique_id=&quot;10539&quot;&gt;&lt;property id=&quot;20148&quot; value=&quot;5&quot;/&gt;&lt;property id=&quot;20300&quot; value=&quot;Slide 17 - &amp;quot;ROBOTC Start Page&amp;quot;&quot;/&gt;&lt;property id=&quot;20307&quot; value=&quot;265&quot;/&gt;&lt;/object&gt;&lt;object type=&quot;3&quot; unique_id=&quot;10540&quot;&gt;&lt;property id=&quot;20148&quot; value=&quot;5&quot;/&gt;&lt;property id=&quot;20300&quot; value=&quot;Slide 19 - &amp;quot;Sample Programs&amp;quot;&quot;/&gt;&lt;property id=&quot;20307&quot; value=&quot;266&quot;/&gt;&lt;/object&gt;&lt;object type=&quot;3&quot; unique_id=&quot;10541&quot;&gt;&lt;property id=&quot;20148&quot; value=&quot;5&quot;/&gt;&lt;property id=&quot;20300&quot; value=&quot;Slide 21 - &amp;quot;ROBOTC Help&amp;quot;&quot;/&gt;&lt;property id=&quot;20307&quot; value=&quot;267&quot;/&gt;&lt;/object&gt;&lt;object type=&quot;3&quot; unique_id=&quot;10542&quot;&gt;&lt;property id=&quot;20148&quot; value=&quot;5&quot;/&gt;&lt;property id=&quot;20300&quot; value=&quot;Slide 22 - &amp;quot;Function Library&amp;quot;&quot;/&gt;&lt;property id=&quot;20307&quot; value=&quot;264&quot;/&gt;&lt;/object&gt;&lt;object type=&quot;3&quot; unique_id=&quot;10543&quot;&gt;&lt;property id=&quot;20148&quot; value=&quot;5&quot;/&gt;&lt;property id=&quot;20300&quot; value=&quot;Slide 23 - &amp;quot;Menu Level&amp;quot;&quot;/&gt;&lt;property id=&quot;20307&quot; value=&quot;268&quot;/&gt;&lt;/object&gt;&lt;object type=&quot;3&quot; unique_id=&quot;10628&quot;&gt;&lt;property id=&quot;20148&quot; value=&quot;5&quot;/&gt;&lt;property id=&quot;20300&quot; value=&quot;Slide 3 - &amp;quot;VEX Structure Subsystem&amp;quot;&quot;/&gt;&lt;property id=&quot;20307&quot; value=&quot;269&quot;/&gt;&lt;/object&gt;&lt;object type=&quot;3&quot; unique_id=&quot;10629&quot;&gt;&lt;property id=&quot;20148&quot; value=&quot;5&quot;/&gt;&lt;property id=&quot;20300&quot; value=&quot;Slide 4 - &amp;quot;VEX Structure Subsystem&amp;quot;&quot;/&gt;&lt;property id=&quot;20307&quot; value=&quot;270&quot;/&gt;&lt;/object&gt;&lt;object type=&quot;3&quot; unique_id=&quot;10630&quot;&gt;&lt;property id=&quot;20148&quot; value=&quot;5&quot;/&gt;&lt;property id=&quot;20300&quot; value=&quot;Slide 5 - &amp;quot;VEX Motion Subsystem&amp;quot;&quot;/&gt;&lt;property id=&quot;20307&quot; value=&quot;271&quot;/&gt;&lt;/object&gt;&lt;object type=&quot;3&quot; unique_id=&quot;10631&quot;&gt;&lt;property id=&quot;20148&quot; value=&quot;5&quot;/&gt;&lt;property id=&quot;20300&quot; value=&quot;Slide 8 - &amp;quot;VEX Sensors Subsystem&amp;quot;&quot;/&gt;&lt;property id=&quot;20307&quot; value=&quot;272&quot;/&gt;&lt;/object&gt;&lt;object type=&quot;3&quot; unique_id=&quot;11253&quot;&gt;&lt;property id=&quot;20148&quot; value=&quot;5&quot;/&gt;&lt;property id=&quot;20300&quot; value=&quot;Slide 6 - &amp;quot;VEX Motion Subsystem – Motors&amp;quot;&quot;/&gt;&lt;property id=&quot;20307&quot; value=&quot;273&quot;/&gt;&lt;/object&gt;&lt;object type=&quot;3&quot; unique_id=&quot;11254&quot;&gt;&lt;property id=&quot;20148&quot; value=&quot;5&quot;/&gt;&lt;property id=&quot;20300&quot; value=&quot;Slide 7 - &amp;quot;VEX Motion Subsystem – Servos&amp;quot;&quot;/&gt;&lt;property id=&quot;20307&quot; value=&quot;274&quot;/&gt;&lt;/object&gt;&lt;object type=&quot;3&quot; unique_id=&quot;11355&quot;&gt;&lt;property id=&quot;20148&quot; value=&quot;5&quot;/&gt;&lt;property id=&quot;20300&quot; value=&quot;Slide 18 - &amp;quot;Platform Type&amp;quot;&quot;/&gt;&lt;property id=&quot;20307&quot; value=&quot;276&quot;/&gt;&lt;/object&gt;&lt;object type=&quot;3&quot; unique_id=&quot;11356&quot;&gt;&lt;property id=&quot;20148&quot; value=&quot;5&quot;/&gt;&lt;property id=&quot;20300&quot; value=&quot;Slide 20 - &amp;quot;Comments&amp;quot;&quot;/&gt;&lt;property id=&quot;20307&quot; value=&quot;277&quot;/&gt;&lt;/object&gt;&lt;object type=&quot;3&quot; unique_id=&quot;11357&quot;&gt;&lt;property id=&quot;20148&quot; value=&quot;5&quot;/&gt;&lt;property id=&quot;20300&quot; value=&quot;Slide 24 - &amp;quot;Motors and Sensor Setup&amp;quot;&quot;/&gt;&lt;property id=&quot;20307&quot; value=&quot;278&quot;/&gt;&lt;/object&gt;&lt;object type=&quot;3&quot; unique_id=&quot;11358&quot;&gt;&lt;property id=&quot;20148&quot; value=&quot;5&quot;/&gt;&lt;property id=&quot;20300&quot; value=&quot;Slide 25 - &amp;quot;VEX Cortex Download Method&amp;quot;&quot;/&gt;&lt;property id=&quot;20307&quot; value=&quot;279&quot;/&gt;&lt;/object&gt;&lt;object type=&quot;3&quot; unique_id=&quot;12580&quot;&gt;&lt;property id=&quot;20148&quot; value=&quot;5&quot;/&gt;&lt;property id=&quot;20300&quot; value=&quot;Slide 9 - &amp;quot;Potentiometers&amp;quot;&quot;/&gt;&lt;property id=&quot;20307&quot; value=&quot;280&quot;/&gt;&lt;/object&gt;&lt;object type=&quot;3&quot; unique_id=&quot;12581&quot;&gt;&lt;property id=&quot;20148&quot; value=&quot;5&quot;/&gt;&lt;property id=&quot;20300&quot; value=&quot;Slide 10 - &amp;quot;Quadrature Shaft Encoders&amp;quot;&quot;/&gt;&lt;property id=&quot;20307&quot; value=&quot;281&quot;/&gt;&lt;/object&gt;&lt;object type=&quot;3&quot; unique_id=&quot;12582&quot;&gt;&lt;property id=&quot;20148&quot; value=&quot;5&quot;/&gt;&lt;property id=&quot;20300&quot; value=&quot;Slide 11 - &amp;quot;Ultrasonic&amp;quot;&quot;/&gt;&lt;property id=&quot;20307&quot; value=&quot;282&quot;/&gt;&lt;/object&gt;&lt;object type=&quot;3&quot; unique_id=&quot;12583&quot;&gt;&lt;property id=&quot;20148&quot; value=&quot;5&quot;/&gt;&lt;property id=&quot;20300&quot; value=&quot;Slide 12 - &amp;quot;Ultrasonic&amp;quot;&quot;/&gt;&lt;property id=&quot;20307&quot; value=&quot;2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owerPointTemplateAE_2009_1217_NEW NEW Template">
  <a:themeElements>
    <a:clrScheme name="General_PowerPoint_Template_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neral_PowerPoint_Template_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_PowerPoint_Template_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PowerPointTemplateAE_2009_1217_NEW NEW Template</Template>
  <TotalTime>880</TotalTime>
  <Words>1151</Words>
  <Application>Microsoft Office PowerPoint</Application>
  <PresentationFormat>On-screen Show (4:3)</PresentationFormat>
  <Paragraphs>212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ＭＳ Ｐゴシック</vt:lpstr>
      <vt:lpstr>Arial</vt:lpstr>
      <vt:lpstr>PowerPointTemplateAE_2009_1217_NEW NEW Template</vt:lpstr>
      <vt:lpstr>1_Custom Design</vt:lpstr>
      <vt:lpstr>PowerPoint Presentation</vt:lpstr>
      <vt:lpstr>VEX® Robotics Platform: Testbed for Learning Programming</vt:lpstr>
      <vt:lpstr>VEX® Structure Subsystem</vt:lpstr>
      <vt:lpstr>VEX® Structure Subsystem</vt:lpstr>
      <vt:lpstr>VEX® Motion Subsystem</vt:lpstr>
      <vt:lpstr>VEX® Motion Subsystem – Motors</vt:lpstr>
      <vt:lpstr>VEX® Motion Subsystem – Servos</vt:lpstr>
      <vt:lpstr>VEX® Sensors Subsystem</vt:lpstr>
      <vt:lpstr>Potentiometers</vt:lpstr>
      <vt:lpstr>Optical Shaft Encoders</vt:lpstr>
      <vt:lpstr>Ultrasonic</vt:lpstr>
      <vt:lpstr>Ultrasonic Range Finder</vt:lpstr>
      <vt:lpstr>VEX® Cortex Microcontroller</vt:lpstr>
      <vt:lpstr>VEX® Cortex Microcontroller</vt:lpstr>
      <vt:lpstr>VEX® Cortex Microcontroller</vt:lpstr>
      <vt:lpstr>PowerPoint Presentation</vt:lpstr>
      <vt:lpstr>ROBOTC Software</vt:lpstr>
      <vt:lpstr>Industry Standard Coding</vt:lpstr>
      <vt:lpstr>Industry-Standard Skillsets</vt:lpstr>
      <vt:lpstr>ROBOTC Start Page</vt:lpstr>
      <vt:lpstr>VEX Cortex and Natural Language </vt:lpstr>
      <vt:lpstr>Sample Programs</vt:lpstr>
      <vt:lpstr>Comments</vt:lpstr>
      <vt:lpstr>ROBOTC Help</vt:lpstr>
      <vt:lpstr>Text Function Library</vt:lpstr>
      <vt:lpstr>Menu Level</vt:lpstr>
      <vt:lpstr>Motors and Sensor Setup</vt:lpstr>
      <vt:lpstr>VEX® Cortex Download Method</vt:lpstr>
      <vt:lpstr>ROBOTC Color Coding</vt:lpstr>
      <vt:lpstr>References</vt:lpstr>
    </vt:vector>
  </TitlesOfParts>
  <Company>Project Lead The Way,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3.1.1 VEX Robotics Platform and ROBOTC Software</dc:title>
  <dc:subject>PoE - Unit 3</dc:subject>
  <dc:creator>PLTW</dc:creator>
  <cp:lastModifiedBy>Gerald Holt</cp:lastModifiedBy>
  <cp:revision>90</cp:revision>
  <dcterms:created xsi:type="dcterms:W3CDTF">2010-01-04T14:07:12Z</dcterms:created>
  <dcterms:modified xsi:type="dcterms:W3CDTF">2017-09-28T18:23:24Z</dcterms:modified>
</cp:coreProperties>
</file>