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9" r:id="rId4"/>
    <p:sldId id="258" r:id="rId5"/>
    <p:sldId id="260" r:id="rId6"/>
    <p:sldId id="263" r:id="rId7"/>
    <p:sldId id="282" r:id="rId8"/>
    <p:sldId id="262" r:id="rId9"/>
    <p:sldId id="264" r:id="rId10"/>
    <p:sldId id="270" r:id="rId11"/>
    <p:sldId id="265" r:id="rId12"/>
    <p:sldId id="283" r:id="rId13"/>
    <p:sldId id="272" r:id="rId14"/>
    <p:sldId id="273" r:id="rId15"/>
    <p:sldId id="274" r:id="rId16"/>
    <p:sldId id="267" r:id="rId17"/>
    <p:sldId id="276" r:id="rId18"/>
    <p:sldId id="275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3" autoAdjust="0"/>
  </p:normalViewPr>
  <p:slideViewPr>
    <p:cSldViewPr>
      <p:cViewPr varScale="1">
        <p:scale>
          <a:sx n="95" d="100"/>
          <a:sy n="95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45468DE-5C51-4162-9611-44B67DF01449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C5562DF-A127-4617-A9EF-E7A5F989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ATSQL [Snodgrass95]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30BDC0-2466-42EB-A73F-DB67B3E8F8B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combine time and space</a:t>
            </a:r>
          </a:p>
          <a:p>
            <a:pPr>
              <a:spcBef>
                <a:spcPct val="0"/>
              </a:spcBef>
            </a:pPr>
            <a:r>
              <a:rPr lang="en-US" smtClean="0"/>
              <a:t>query processing over sequences of data items arriving over time </a:t>
            </a:r>
            <a:r>
              <a:rPr lang="en-US" i="1" smtClean="0"/>
              <a:t>(data streams),</a:t>
            </a:r>
          </a:p>
          <a:p>
            <a:pPr>
              <a:spcBef>
                <a:spcPct val="0"/>
              </a:spcBef>
            </a:pPr>
            <a:r>
              <a:rPr lang="en-US" smtClean="0"/>
              <a:t>evolution of a document or of a set of documents over time</a:t>
            </a:r>
          </a:p>
          <a:p>
            <a:pPr>
              <a:spcBef>
                <a:spcPct val="0"/>
              </a:spcBef>
            </a:pPr>
            <a:endParaRPr lang="en-US" i="1" smtClean="0"/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DB02D1-56FD-4FA2-BDCF-9E888010281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They used a very simple notion of time in this chapter</a:t>
            </a:r>
          </a:p>
          <a:p>
            <a:pPr>
              <a:spcBef>
                <a:spcPct val="0"/>
              </a:spcBef>
            </a:pPr>
            <a:r>
              <a:rPr lang="en-US" smtClean="0"/>
              <a:t>This is different from the domain of </a:t>
            </a:r>
            <a:r>
              <a:rPr lang="en-US" b="1" smtClean="0"/>
              <a:t>intervals</a:t>
            </a:r>
          </a:p>
          <a:p>
            <a:pPr marL="0" lvl="1">
              <a:spcBef>
                <a:spcPct val="0"/>
              </a:spcBef>
            </a:pPr>
            <a:r>
              <a:rPr lang="en-US" smtClean="0"/>
              <a:t>Linear or non-linear: single line or tree like</a:t>
            </a:r>
          </a:p>
          <a:p>
            <a:pPr>
              <a:spcBef>
                <a:spcPct val="0"/>
              </a:spcBef>
            </a:pPr>
            <a:r>
              <a:rPr lang="en-US" smtClean="0"/>
              <a:t>the majority of the results in this chapter that we are going to talk about continue to hold independent of the above choices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A3E145-050C-463A-B5C4-31AFE63F30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How to represent the notion of time in a relational database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84B40F-13EB-4172-B8B8-FC401C2FAF9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Can be flattened to obtain the 1NF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CF308-444C-4075-9FA8-6607E76E9E7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i="1" smtClean="0"/>
              <a:t>X</a:t>
            </a:r>
            <a:r>
              <a:rPr lang="en-US" smtClean="0"/>
              <a:t> → </a:t>
            </a:r>
            <a:r>
              <a:rPr lang="en-US" i="1" smtClean="0"/>
              <a:t>Y</a:t>
            </a:r>
            <a:r>
              <a:rPr lang="en-US" smtClean="0"/>
              <a:t>      if and only if each </a:t>
            </a:r>
            <a:r>
              <a:rPr lang="en-US" i="1" smtClean="0"/>
              <a:t>X</a:t>
            </a:r>
            <a:r>
              <a:rPr lang="en-US" smtClean="0"/>
              <a:t> value is associated with precisely one </a:t>
            </a:r>
            <a:r>
              <a:rPr lang="en-US" i="1" smtClean="0"/>
              <a:t>Y</a:t>
            </a:r>
            <a:r>
              <a:rPr lang="en-US" smtClean="0"/>
              <a:t>  value.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3B0728-36EF-4775-9565-FAFECE5665E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X is held in Y at any given time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34A370-71FA-486F-B49F-4C0F11F9C35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Up to this point query languages based on logic</a:t>
            </a:r>
          </a:p>
          <a:p>
            <a:pPr>
              <a:spcBef>
                <a:spcPct val="0"/>
              </a:spcBef>
            </a:pPr>
            <a:r>
              <a:rPr lang="en-US" smtClean="0"/>
              <a:t>Now temporal extensions of more practical query languages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90EA7B-34FC-471E-AA7F-04E1FF9C680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Up to this point query languages based on logic</a:t>
            </a:r>
          </a:p>
          <a:p>
            <a:pPr>
              <a:spcBef>
                <a:spcPct val="0"/>
              </a:spcBef>
            </a:pPr>
            <a:r>
              <a:rPr lang="en-US" smtClean="0"/>
              <a:t>Now temporal extensions of more practical query languages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400817-7A15-43B3-A239-EB2F01305F5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query processing essentially reduces to the satisfiability problem for formulas in these languages which, in all the cases, is highly undecidable.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E03790-666A-4672-B22B-2A6A2BDA56D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FF689-8057-4C42-8332-94D86F79F9DD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B72B1A-5853-4304-AA11-1D45E5A9D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FAB75-F0A0-49D6-907E-B5CC41F8A692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AC37-F65C-42E6-98B2-4CB4ADF7F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8D605-3793-4600-835A-C02F8790CF12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3-A9FC-4EA2-8D02-93FA4922E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458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FBE28-D6C4-4046-B487-CC7EC0E51604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96045-FBBA-4EE8-B2F4-B2C29D22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F1E55-C4F5-4564-B2D9-2E3B84C70C7E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B406E-2F99-48BA-A1B2-8990BBEED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3D1CD-2628-415F-97C2-4CF83EFFA301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660C-B3BF-494E-86F9-B5BFF6BB5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C0142-5619-4AC1-B1C2-6327FE48156B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C0D7-7901-403E-B277-EE7B08CA6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7C287-1D8E-42D3-8AF1-4A8092E5E51D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BFAC7-FB05-46AD-B6B1-8CAD07B3E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B73A-9F83-46A3-8442-5EB7FCF4D2F0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96D4-5F49-4BD9-B0F5-9D01983D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ACC79-5F37-499E-8507-5DF70880A823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903F-5D97-4D7A-8BEB-44E3A44F1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225C8-9C47-4096-A171-973844764AED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4183-C57E-4811-975A-20205FBC4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6AEA9F-EE68-411C-B94F-AEF525BDB7DE}" type="datetimeFigureOut">
              <a:rPr lang="en-US"/>
              <a:pPr>
                <a:defRPr/>
              </a:pPr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6252919-5F05-468F-B2FA-AB6FEA6E6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7" r:id="rId2"/>
    <p:sldLayoutId id="2147483685" r:id="rId3"/>
    <p:sldLayoutId id="2147483678" r:id="rId4"/>
    <p:sldLayoutId id="2147483679" r:id="rId5"/>
    <p:sldLayoutId id="2147483680" r:id="rId6"/>
    <p:sldLayoutId id="2147483681" r:id="rId7"/>
    <p:sldLayoutId id="2147483686" r:id="rId8"/>
    <p:sldLayoutId id="2147483687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ubtitle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/>
          <a:lstStyle/>
          <a:p>
            <a:r>
              <a:rPr lang="en-US" b="1" smtClean="0"/>
              <a:t>From </a:t>
            </a:r>
            <a:r>
              <a:rPr lang="en-US" smtClean="0"/>
              <a:t>Handbook of Temporal Reasoning in Artificial Intelligence</a:t>
            </a:r>
          </a:p>
          <a:p>
            <a:r>
              <a:rPr lang="en-US" b="1" smtClean="0"/>
              <a:t>By Jan Chomicki &amp; David Toman</a:t>
            </a:r>
          </a:p>
        </p:txBody>
      </p:sp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r>
              <a:rPr smtClean="0"/>
              <a:t>Temporal Databases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48768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Presented by Leila </a:t>
            </a:r>
            <a:r>
              <a:rPr lang="en-US" sz="3200" b="1" dirty="0" err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Jalali</a:t>
            </a:r>
            <a:endParaRPr lang="en-US" sz="3200" b="1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CS224 presentation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582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How to express two temporal dimensions using temporal FD:</a:t>
            </a:r>
          </a:p>
          <a:p>
            <a:pPr lvl="1">
              <a:lnSpc>
                <a:spcPct val="90000"/>
              </a:lnSpc>
            </a:pPr>
            <a:r>
              <a:rPr lang="en-US" sz="2200" b="1" i="1" smtClean="0"/>
              <a:t>valid time </a:t>
            </a:r>
            <a:r>
              <a:rPr lang="en-US" sz="2200" i="1" smtClean="0"/>
              <a:t>(VT)</a:t>
            </a:r>
          </a:p>
          <a:p>
            <a:pPr lvl="1">
              <a:lnSpc>
                <a:spcPct val="90000"/>
              </a:lnSpc>
            </a:pPr>
            <a:r>
              <a:rPr lang="en-US" sz="2200" b="1" i="1" smtClean="0"/>
              <a:t>transaction time </a:t>
            </a:r>
            <a:r>
              <a:rPr lang="en-US" sz="2200" i="1" smtClean="0"/>
              <a:t>(TT)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3 kind of temporal FDs:</a:t>
            </a:r>
          </a:p>
          <a:p>
            <a:pPr lvl="1">
              <a:lnSpc>
                <a:spcPct val="90000"/>
              </a:lnSpc>
            </a:pPr>
            <a:r>
              <a:rPr lang="en-US" sz="2200" b="1" i="1" smtClean="0">
                <a:solidFill>
                  <a:srgbClr val="002060"/>
                </a:solidFill>
              </a:rPr>
              <a:t>Transaction time</a:t>
            </a:r>
            <a:r>
              <a:rPr lang="en-US" sz="2200" b="1" i="1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200" b="1" i="1" smtClean="0">
                <a:solidFill>
                  <a:srgbClr val="00B050"/>
                </a:solidFill>
              </a:rPr>
              <a:t>Valid time:</a:t>
            </a:r>
          </a:p>
          <a:p>
            <a:pPr lvl="1">
              <a:lnSpc>
                <a:spcPct val="90000"/>
              </a:lnSpc>
            </a:pPr>
            <a:r>
              <a:rPr lang="en-US" sz="2200" b="1" i="1" smtClean="0">
                <a:solidFill>
                  <a:srgbClr val="C00000"/>
                </a:solidFill>
              </a:rPr>
              <a:t>Bitemporal: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000" smtClean="0"/>
              <a:t>Example:                                                      means the record at any time of the room booked for a meeting at any time is uniquely determined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Disadvantage: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Can no longer talk about, e.g., temporal keys, but only about valid-time, transaction-time or bitemporal keys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framework becomes so complicated that it is unlikely to be of any use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905125"/>
            <a:ext cx="1600200" cy="3714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295650"/>
            <a:ext cx="1447800" cy="3619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25" y="3705225"/>
            <a:ext cx="1857375" cy="333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4050" y="4343400"/>
            <a:ext cx="3257550" cy="381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Temporal queries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Databases are inherently first-order structures</a:t>
            </a:r>
          </a:p>
          <a:p>
            <a:r>
              <a:rPr lang="en-US" smtClean="0"/>
              <a:t>Temporal extensions first-order logic</a:t>
            </a:r>
          </a:p>
          <a:p>
            <a:r>
              <a:rPr lang="en-US" smtClean="0"/>
              <a:t>Query: using a natural first-order query language</a:t>
            </a:r>
          </a:p>
          <a:p>
            <a:r>
              <a:rPr lang="en-US" smtClean="0"/>
              <a:t>The answer: the set of tuple that make the query true in the given relational database</a:t>
            </a:r>
          </a:p>
          <a:p>
            <a:r>
              <a:rPr lang="en-US" smtClean="0"/>
              <a:t>Examples:</a:t>
            </a:r>
          </a:p>
          <a:p>
            <a:pPr lvl="1"/>
            <a:r>
              <a:rPr lang="en-US" i="1" smtClean="0"/>
              <a:t>find all meetings that always meet in the same room</a:t>
            </a:r>
          </a:p>
          <a:p>
            <a:pPr lvl="1"/>
            <a:r>
              <a:rPr lang="en-US" i="1" smtClean="0"/>
              <a:t>find all rooms in which the last meeting was 'DB group'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Temporal logic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Historically, many different variants of temporal logic based on different sets of connectives have been developed [Gabbay</a:t>
            </a:r>
            <a:r>
              <a:rPr lang="en-US" i="1" smtClean="0"/>
              <a:t>9</a:t>
            </a:r>
            <a:r>
              <a:rPr lang="en-US" smtClean="0"/>
              <a:t>4]</a:t>
            </a:r>
          </a:p>
          <a:p>
            <a:r>
              <a:rPr lang="en-US" smtClean="0"/>
              <a:t>Some connectives are well-known and have been universally accepted:</a:t>
            </a:r>
          </a:p>
          <a:p>
            <a:pPr lvl="1"/>
            <a:r>
              <a:rPr lang="en-US" i="1" smtClean="0"/>
              <a:t>    sometime in the future </a:t>
            </a:r>
          </a:p>
          <a:p>
            <a:pPr lvl="1"/>
            <a:r>
              <a:rPr lang="en-US" i="1" smtClean="0"/>
              <a:t>    always in the future </a:t>
            </a:r>
          </a:p>
          <a:p>
            <a:r>
              <a:rPr lang="en-US" smtClean="0"/>
              <a:t>In general any appropriate first-order formula in the language of the temporal domain can be used to define a temporal connective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Diamond 3"/>
          <p:cNvSpPr/>
          <p:nvPr/>
        </p:nvSpPr>
        <p:spPr>
          <a:xfrm>
            <a:off x="685800" y="3657600"/>
            <a:ext cx="304800" cy="3048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114800"/>
            <a:ext cx="228600" cy="2286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order temporal logic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839200" cy="4648200"/>
          </a:xfrm>
        </p:spPr>
        <p:txBody>
          <a:bodyPr/>
          <a:lstStyle/>
          <a:p>
            <a:r>
              <a:rPr lang="en-US" smtClean="0"/>
              <a:t>First they define the first order language of  </a:t>
            </a:r>
            <a:r>
              <a:rPr lang="en-US" i="1" smtClean="0"/>
              <a:t>Tp</a:t>
            </a:r>
            <a:r>
              <a:rPr lang="en-US" smtClean="0"/>
              <a:t> extended with propositional variables </a:t>
            </a:r>
            <a:r>
              <a:rPr lang="en-US" i="1" smtClean="0"/>
              <a:t>Xi</a:t>
            </a:r>
            <a:r>
              <a:rPr lang="en-US" smtClean="0"/>
              <a:t> : </a:t>
            </a:r>
          </a:p>
          <a:p>
            <a:endParaRPr lang="en-US" smtClean="0"/>
          </a:p>
          <a:p>
            <a:r>
              <a:rPr lang="en-US" smtClean="0"/>
              <a:t>Then use it to define a (</a:t>
            </a:r>
            <a:r>
              <a:rPr lang="en-US" i="1" smtClean="0"/>
              <a:t>k-ary</a:t>
            </a:r>
            <a:r>
              <a:rPr lang="en-US" smtClean="0"/>
              <a:t>) </a:t>
            </a:r>
            <a:r>
              <a:rPr lang="en-US" b="1" smtClean="0"/>
              <a:t>temporal connective:</a:t>
            </a:r>
          </a:p>
          <a:p>
            <a:pPr lvl="1"/>
            <a:r>
              <a:rPr lang="en-US" smtClean="0"/>
              <a:t>an O-formula with exactly one free variable </a:t>
            </a:r>
            <a:r>
              <a:rPr lang="en-US" i="1" smtClean="0"/>
              <a:t>t0</a:t>
            </a:r>
            <a:r>
              <a:rPr lang="en-US" smtClean="0"/>
              <a:t> and </a:t>
            </a:r>
            <a:r>
              <a:rPr lang="en-US" i="1" smtClean="0"/>
              <a:t>k</a:t>
            </a:r>
            <a:r>
              <a:rPr lang="en-US" smtClean="0"/>
              <a:t> propositional variables </a:t>
            </a:r>
            <a:r>
              <a:rPr lang="en-US" i="1" smtClean="0"/>
              <a:t>X1,.., Xk</a:t>
            </a:r>
          </a:p>
          <a:p>
            <a:pPr lvl="1"/>
            <a:r>
              <a:rPr lang="en-US" smtClean="0"/>
              <a:t>They assume </a:t>
            </a:r>
            <a:r>
              <a:rPr lang="en-US" i="1" smtClean="0"/>
              <a:t>ti </a:t>
            </a:r>
            <a:r>
              <a:rPr lang="en-US" smtClean="0"/>
              <a:t> is the only temporal variable in the formula to be substituted for </a:t>
            </a:r>
            <a:r>
              <a:rPr lang="en-US" i="1" smtClean="0"/>
              <a:t>Xi</a:t>
            </a:r>
          </a:p>
          <a:p>
            <a:r>
              <a:rPr lang="en-US" smtClean="0"/>
              <a:t>Example: common binary temporal connectives: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06613"/>
            <a:ext cx="4291013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181600"/>
            <a:ext cx="82105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Temporal connectives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Other temporal connectives:</a:t>
            </a:r>
          </a:p>
          <a:p>
            <a:pPr lvl="1"/>
            <a:r>
              <a:rPr lang="en-US" smtClean="0"/>
              <a:t>Sometime in the future:</a:t>
            </a:r>
          </a:p>
          <a:p>
            <a:pPr lvl="1"/>
            <a:r>
              <a:rPr lang="en-US" smtClean="0"/>
              <a:t>Sometime in the past:</a:t>
            </a:r>
          </a:p>
          <a:p>
            <a:pPr lvl="1"/>
            <a:r>
              <a:rPr lang="en-US" smtClean="0"/>
              <a:t>Always in the future:</a:t>
            </a:r>
          </a:p>
          <a:p>
            <a:pPr lvl="1"/>
            <a:r>
              <a:rPr lang="en-US" smtClean="0"/>
              <a:t>Always in the past:</a:t>
            </a:r>
          </a:p>
          <a:p>
            <a:pPr lvl="1"/>
            <a:r>
              <a:rPr lang="en-US" smtClean="0"/>
              <a:t>Next:</a:t>
            </a:r>
          </a:p>
          <a:p>
            <a:pPr lvl="1"/>
            <a:r>
              <a:rPr lang="en-US" smtClean="0"/>
              <a:t>Previous:</a:t>
            </a: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0" y="1817688"/>
            <a:ext cx="321945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667000"/>
            <a:ext cx="26193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581400"/>
            <a:ext cx="35671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71713" y="3962400"/>
            <a:ext cx="3519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order temporal logic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       : A  set of temporal connectives , e.g. {since, until}</a:t>
            </a:r>
          </a:p>
          <a:p>
            <a:r>
              <a:rPr lang="en-US" smtClean="0"/>
              <a:t>       : First order temporal logic (FOTL) over a schema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                                                 :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481138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70088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" y="2695575"/>
            <a:ext cx="9096375" cy="5048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352800"/>
            <a:ext cx="2266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0750" y="1960563"/>
            <a:ext cx="295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4191000"/>
            <a:ext cx="4905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" y="4876800"/>
            <a:ext cx="9163050" cy="4286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0" y="3962400"/>
            <a:ext cx="9144000" cy="0"/>
          </a:xfrm>
          <a:prstGeom prst="line">
            <a:avLst/>
          </a:prstGeom>
          <a:ln w="19050" cmpd="dbl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58200" cy="4800600"/>
          </a:xfrm>
        </p:spPr>
        <p:txBody>
          <a:bodyPr/>
          <a:lstStyle/>
          <a:p>
            <a:r>
              <a:rPr lang="en-US" smtClean="0"/>
              <a:t>How to use temporal connectives to formulate queries:</a:t>
            </a:r>
          </a:p>
          <a:p>
            <a:r>
              <a:rPr lang="en-US" sz="2400" smtClean="0"/>
              <a:t>Find all rooms in which the last meeting was 'DB group‘:</a:t>
            </a:r>
          </a:p>
          <a:p>
            <a:endParaRPr lang="en-US" smtClean="0"/>
          </a:p>
          <a:p>
            <a:endParaRPr lang="en-US" sz="2400" smtClean="0"/>
          </a:p>
          <a:p>
            <a:r>
              <a:rPr lang="en-US" sz="2400" smtClean="0"/>
              <a:t>Find all meetings with a scheduled break: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6019800" cy="627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3584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943600"/>
            <a:ext cx="2438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5988" y="5943600"/>
            <a:ext cx="187801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Content Placeholder 2"/>
          <p:cNvSpPr txBox="1">
            <a:spLocks/>
          </p:cNvSpPr>
          <p:nvPr/>
        </p:nvSpPr>
        <p:spPr bwMode="auto">
          <a:xfrm>
            <a:off x="-228600" y="6019800"/>
            <a:ext cx="845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</a:pPr>
            <a:r>
              <a:rPr lang="en-US" b="1">
                <a:latin typeface="Perpetua"/>
              </a:rPr>
              <a:t>Sometime in the future: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</a:pPr>
            <a:r>
              <a:rPr lang="en-US" b="1">
                <a:latin typeface="Perpetua"/>
              </a:rPr>
              <a:t>Sometime in the past:</a:t>
            </a:r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505200"/>
            <a:ext cx="7972425" cy="4556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5848" name="Rectangle 14"/>
          <p:cNvSpPr>
            <a:spLocks noChangeArrowheads="1"/>
          </p:cNvSpPr>
          <p:nvPr/>
        </p:nvSpPr>
        <p:spPr bwMode="auto">
          <a:xfrm>
            <a:off x="4724400" y="6019800"/>
            <a:ext cx="4572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</a:pPr>
            <a:r>
              <a:rPr lang="en-US" b="1">
                <a:latin typeface="Perpetua"/>
              </a:rPr>
              <a:t>Always in the future: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</a:pPr>
            <a:r>
              <a:rPr lang="en-US" b="1">
                <a:latin typeface="Perpetua"/>
              </a:rPr>
              <a:t>Always in the past: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-457200" y="5943600"/>
            <a:ext cx="9829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Temporal extensions of SQL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 point based extension of SQL: SQL/TP [Toman97]</a:t>
            </a:r>
          </a:p>
          <a:p>
            <a:r>
              <a:rPr lang="en-US" smtClean="0"/>
              <a:t>The syntax and semantics of SQL/TP are defined as a natural extension of SQL </a:t>
            </a:r>
          </a:p>
          <a:p>
            <a:pPr marL="742950" lvl="1" indent="-285750"/>
            <a:r>
              <a:rPr lang="en-US" sz="2200" smtClean="0">
                <a:solidFill>
                  <a:srgbClr val="C00000"/>
                </a:solidFill>
              </a:rPr>
              <a:t>An additional data type based on the point-based temporal domain </a:t>
            </a:r>
            <a:r>
              <a:rPr lang="en-US" sz="2200" i="1" smtClean="0">
                <a:solidFill>
                  <a:srgbClr val="C00000"/>
                </a:solidFill>
              </a:rPr>
              <a:t>Tp</a:t>
            </a:r>
            <a:r>
              <a:rPr lang="en-US" sz="2200" smtClean="0"/>
              <a:t> (i.e., a linearly ordered set of time instants)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SQL/TP Example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458200" cy="4572000"/>
          </a:xfrm>
        </p:spPr>
        <p:txBody>
          <a:bodyPr/>
          <a:lstStyle/>
          <a:p>
            <a:r>
              <a:rPr lang="en-US" smtClean="0"/>
              <a:t>List all meetings with a scheduled break :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43100"/>
            <a:ext cx="8658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743200"/>
            <a:ext cx="8610600" cy="302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Extensions of SQL based on interval based language</a:t>
            </a:r>
            <a:endParaRPr lang="en-US" dirty="0"/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TSQL2 or SQL/Temporal [Snodgrass95]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Time attributes range over intervals and the before relationship denotes the before relationship between two intervals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5724525" cy="1438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Temporal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251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smtClean="0"/>
              <a:t>Some data may be inherently </a:t>
            </a:r>
            <a:r>
              <a:rPr lang="pt-BR" sz="2000" smtClean="0"/>
              <a:t>historical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e.g., medical or judicial records</a:t>
            </a:r>
          </a:p>
          <a:p>
            <a:pPr>
              <a:lnSpc>
                <a:spcPct val="80000"/>
              </a:lnSpc>
            </a:pPr>
            <a:r>
              <a:rPr lang="pt-BR" sz="2000" smtClean="0"/>
              <a:t>Temporal databases provide a uniform </a:t>
            </a:r>
            <a:r>
              <a:rPr lang="en-US" sz="2000" smtClean="0"/>
              <a:t>and systematic way of dealing with historical data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Considerable effort has been expended on the development of temporal databases and query languages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TQuel [Snodgrass87], TSQL2 [Snodgrass95], SQL/Temporal [Snodgrass96]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667375"/>
            <a:ext cx="6124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3988648"/>
            <a:ext cx="8610600" cy="14588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381000" y="3986213"/>
            <a:ext cx="84582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─"/>
            </a:pPr>
            <a:r>
              <a:rPr lang="en-US" sz="1600">
                <a:latin typeface="Perpetua"/>
              </a:rPr>
              <a:t>But none of them has been adopted as </a:t>
            </a:r>
            <a:r>
              <a:rPr lang="en-US" sz="1600" b="1">
                <a:latin typeface="Perpetua"/>
              </a:rPr>
              <a:t>the standard language of temporal databases in practice</a:t>
            </a:r>
          </a:p>
          <a:p>
            <a:pPr>
              <a:buFont typeface="Times New Roman" pitchFamily="18" charset="0"/>
              <a:buChar char="─"/>
            </a:pPr>
            <a:r>
              <a:rPr lang="en-US" sz="1600">
                <a:latin typeface="Perpetua"/>
              </a:rPr>
              <a:t>No established </a:t>
            </a:r>
            <a:r>
              <a:rPr lang="en-US" sz="1600" b="1">
                <a:latin typeface="Perpetua"/>
              </a:rPr>
              <a:t>the theoretical foundations </a:t>
            </a:r>
            <a:r>
              <a:rPr lang="en-US" sz="1600">
                <a:latin typeface="Perpetua"/>
              </a:rPr>
              <a:t>for management of time-dependent data</a:t>
            </a:r>
          </a:p>
          <a:p>
            <a:pPr>
              <a:buFont typeface="Times New Roman" pitchFamily="18" charset="0"/>
              <a:buChar char="─"/>
            </a:pPr>
            <a:r>
              <a:rPr lang="en-US" sz="1600">
                <a:latin typeface="Perpetua"/>
              </a:rPr>
              <a:t>No universal consensus on </a:t>
            </a:r>
            <a:r>
              <a:rPr lang="en-US" sz="1600" b="1">
                <a:latin typeface="Perpetua"/>
              </a:rPr>
              <a:t>how </a:t>
            </a:r>
            <a:r>
              <a:rPr lang="en-US" sz="1600" b="1" i="1">
                <a:latin typeface="Perpetua"/>
              </a:rPr>
              <a:t>temporal features </a:t>
            </a:r>
            <a:r>
              <a:rPr lang="en-US" sz="1600" b="1">
                <a:latin typeface="Perpetua"/>
              </a:rPr>
              <a:t>should</a:t>
            </a:r>
            <a:r>
              <a:rPr lang="en-US" sz="1600" b="1" i="1">
                <a:latin typeface="Perpetua"/>
              </a:rPr>
              <a:t> </a:t>
            </a:r>
            <a:r>
              <a:rPr lang="en-US" sz="1600" b="1">
                <a:latin typeface="Perpetua"/>
              </a:rPr>
              <a:t>be added to the standard 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temporal databases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Insertion</a:t>
            </a:r>
            <a:r>
              <a:rPr lang="en-US" smtClean="0"/>
              <a:t>: a new booking for a room for a meeting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Unit is an auxiliary table that contains a single tuple</a:t>
            </a:r>
          </a:p>
          <a:p>
            <a:pPr lvl="1"/>
            <a:r>
              <a:rPr lang="en-US" smtClean="0"/>
              <a:t>The inner query produces:</a:t>
            </a:r>
          </a:p>
          <a:p>
            <a:endParaRPr lang="en-US" smtClean="0"/>
          </a:p>
          <a:p>
            <a:r>
              <a:rPr lang="en-US" smtClean="0">
                <a:solidFill>
                  <a:srgbClr val="C00000"/>
                </a:solidFill>
              </a:rPr>
              <a:t>Deletion</a:t>
            </a:r>
            <a:r>
              <a:rPr lang="en-US" smtClean="0"/>
              <a:t>: Creating 20 minute break in the middle of meeting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95475"/>
            <a:ext cx="8534400" cy="14620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5" y="4114800"/>
            <a:ext cx="80867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175250"/>
            <a:ext cx="8686800" cy="1377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structure of time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Complex structure of time: more complex than linearly ordered sets of time instants</a:t>
            </a:r>
          </a:p>
          <a:p>
            <a:pPr lvl="1"/>
            <a:r>
              <a:rPr lang="en-US" smtClean="0"/>
              <a:t>Natural numbers, integers, reals  </a:t>
            </a:r>
          </a:p>
          <a:p>
            <a:pPr lvl="1"/>
            <a:r>
              <a:rPr lang="en-US" smtClean="0"/>
              <a:t>Additional structures: durations, temporal distances, periodic sets</a:t>
            </a:r>
          </a:p>
          <a:p>
            <a:r>
              <a:rPr lang="en-US" smtClean="0"/>
              <a:t>Impact on integrity constraints : </a:t>
            </a:r>
            <a:r>
              <a:rPr lang="en-US" smtClean="0">
                <a:solidFill>
                  <a:srgbClr val="FF0000"/>
                </a:solidFill>
              </a:rPr>
              <a:t>more complex constraint </a:t>
            </a:r>
            <a:r>
              <a:rPr lang="en-US" smtClean="0"/>
              <a:t>dependencies</a:t>
            </a:r>
          </a:p>
          <a:p>
            <a:r>
              <a:rPr lang="en-US" smtClean="0"/>
              <a:t>Impact on query languages (use </a:t>
            </a:r>
            <a:r>
              <a:rPr lang="en-US" smtClean="0">
                <a:solidFill>
                  <a:srgbClr val="FF0000"/>
                </a:solidFill>
              </a:rPr>
              <a:t>new predicate symbols </a:t>
            </a:r>
            <a:r>
              <a:rPr lang="en-US" smtClean="0"/>
              <a:t>in the same way the linear order &lt; symbol has been used so far)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Beyond…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Beyond the first order logic</a:t>
            </a:r>
          </a:p>
          <a:p>
            <a:pPr lvl="1"/>
            <a:r>
              <a:rPr lang="en-US" smtClean="0"/>
              <a:t>More expressive power than first order logic</a:t>
            </a:r>
          </a:p>
          <a:p>
            <a:r>
              <a:rPr lang="en-US" smtClean="0"/>
              <a:t>Beyond the Closed World Assumption</a:t>
            </a:r>
          </a:p>
          <a:p>
            <a:pPr lvl="1"/>
            <a:r>
              <a:rPr lang="en-US" smtClean="0"/>
              <a:t>Closed World Assumption: temporal databases hold complete information about truth</a:t>
            </a:r>
          </a:p>
          <a:p>
            <a:pPr lvl="1"/>
            <a:r>
              <a:rPr lang="en-US" smtClean="0"/>
              <a:t>An alternative: to treat the relational structures representing temporal databases as incomplete specifications and use the Open World Assumption to answer queries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Issues not Covered in the chapter:</a:t>
            </a:r>
          </a:p>
          <a:p>
            <a:pPr lvl="1"/>
            <a:r>
              <a:rPr lang="en-US" smtClean="0"/>
              <a:t>Conceptual Modeling of Temporal Data</a:t>
            </a:r>
          </a:p>
          <a:p>
            <a:pPr lvl="1"/>
            <a:r>
              <a:rPr lang="en-US" smtClean="0"/>
              <a:t>Physical Design for Temporal Databases</a:t>
            </a:r>
          </a:p>
          <a:p>
            <a:pPr lvl="1"/>
            <a:r>
              <a:rPr lang="en-US" smtClean="0"/>
              <a:t>Time Series and Temporal Data Mining</a:t>
            </a:r>
          </a:p>
          <a:p>
            <a:r>
              <a:rPr lang="en-US" b="1" smtClean="0"/>
              <a:t>Research directions that are closely related to temporal data management:</a:t>
            </a:r>
          </a:p>
          <a:p>
            <a:pPr lvl="1"/>
            <a:r>
              <a:rPr lang="en-US" smtClean="0"/>
              <a:t>Spatio-Temporal Databases</a:t>
            </a:r>
          </a:p>
          <a:p>
            <a:pPr lvl="1"/>
            <a:r>
              <a:rPr lang="en-US" smtClean="0"/>
              <a:t>Streaming Data Management</a:t>
            </a:r>
          </a:p>
          <a:p>
            <a:pPr lvl="1"/>
            <a:r>
              <a:rPr lang="en-US" smtClean="0"/>
              <a:t>Time in Document Management and XML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fundamental notions of </a:t>
            </a:r>
            <a:r>
              <a:rPr lang="en-US" i="1" smtClean="0"/>
              <a:t>temporal databases</a:t>
            </a:r>
          </a:p>
          <a:p>
            <a:pPr lvl="1"/>
            <a:r>
              <a:rPr lang="en-US" smtClean="0"/>
              <a:t>A formal foundation for temporal data models</a:t>
            </a:r>
          </a:p>
          <a:p>
            <a:pPr lvl="1"/>
            <a:r>
              <a:rPr lang="en-US" smtClean="0"/>
              <a:t>How to introduce time into the relational model</a:t>
            </a:r>
          </a:p>
          <a:p>
            <a:r>
              <a:rPr lang="en-US" smtClean="0"/>
              <a:t>Query languages for temporal databases</a:t>
            </a:r>
          </a:p>
          <a:p>
            <a:pPr lvl="1"/>
            <a:r>
              <a:rPr lang="en-US" smtClean="0"/>
              <a:t>Temporal extensions of SQL</a:t>
            </a:r>
          </a:p>
          <a:p>
            <a:r>
              <a:rPr lang="en-US" smtClean="0"/>
              <a:t>Limitations of simple linearly-ordered, first-order temporal data models </a:t>
            </a:r>
          </a:p>
          <a:p>
            <a:pPr lvl="1"/>
            <a:r>
              <a:rPr lang="en-US" smtClean="0"/>
              <a:t>More complex models of time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time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772400" cy="4572000"/>
          </a:xfrm>
        </p:spPr>
        <p:txBody>
          <a:bodyPr/>
          <a:lstStyle/>
          <a:p>
            <a:r>
              <a:rPr lang="en-US" smtClean="0"/>
              <a:t>They used a very simple notion of time in this chapter:</a:t>
            </a:r>
          </a:p>
          <a:p>
            <a:pPr lvl="1"/>
            <a:r>
              <a:rPr lang="en-US" smtClean="0"/>
              <a:t>a linear ordering of time instants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In addition to linear ordering, we may consider:</a:t>
            </a:r>
          </a:p>
          <a:p>
            <a:pPr lvl="1"/>
            <a:r>
              <a:rPr lang="en-US" smtClean="0"/>
              <a:t>Discrete or dense</a:t>
            </a:r>
          </a:p>
          <a:p>
            <a:pPr lvl="1"/>
            <a:r>
              <a:rPr lang="en-US" smtClean="0"/>
              <a:t>Bounded or unbounded</a:t>
            </a:r>
          </a:p>
          <a:p>
            <a:pPr lvl="1"/>
            <a:r>
              <a:rPr lang="en-US" smtClean="0"/>
              <a:t>Single dimensional or multi-dimensional</a:t>
            </a:r>
          </a:p>
          <a:p>
            <a:pPr lvl="1"/>
            <a:r>
              <a:rPr lang="en-US" smtClean="0"/>
              <a:t>Linear or non-linear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2719388"/>
            <a:ext cx="8743950" cy="862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time stamp model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400" smtClean="0"/>
              <a:t>All the tuples in a relation have an additional temporal attribute</a:t>
            </a:r>
          </a:p>
          <a:p>
            <a:r>
              <a:rPr lang="en-US" sz="2400" smtClean="0"/>
              <a:t>Example: </a:t>
            </a:r>
            <a:r>
              <a:rPr lang="en-US" sz="2400" b="1" smtClean="0"/>
              <a:t>Booking (meeting, room, </a:t>
            </a:r>
            <a:r>
              <a:rPr lang="en-US" sz="2400" b="1" smtClean="0">
                <a:solidFill>
                  <a:srgbClr val="FF0000"/>
                </a:solidFill>
              </a:rPr>
              <a:t>time</a:t>
            </a:r>
            <a:r>
              <a:rPr lang="en-US" sz="2400" b="1" smtClean="0"/>
              <a:t>)</a:t>
            </a:r>
          </a:p>
          <a:p>
            <a:pPr lvl="1"/>
            <a:r>
              <a:rPr lang="en-US" smtClean="0"/>
              <a:t>A tuple (m,r,t) denotes the fact that: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   </a:t>
            </a:r>
            <a:r>
              <a:rPr lang="en-US" b="1" smtClean="0"/>
              <a:t>meeting m is in room r at time </a:t>
            </a:r>
            <a:r>
              <a:rPr lang="en-US" b="1" smtClean="0">
                <a:solidFill>
                  <a:srgbClr val="FF0000"/>
                </a:solidFill>
              </a:rPr>
              <a:t>t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151188"/>
            <a:ext cx="50292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3559175"/>
            <a:ext cx="1752600" cy="32654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Temporal attribute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458200" cy="4572000"/>
          </a:xfrm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Single-dimensional: </a:t>
            </a:r>
            <a:r>
              <a:rPr lang="en-US" smtClean="0"/>
              <a:t>temporal relations were allowed only a single temporal attribute</a:t>
            </a:r>
          </a:p>
          <a:p>
            <a:r>
              <a:rPr lang="en-US" b="1" smtClean="0">
                <a:solidFill>
                  <a:srgbClr val="C00000"/>
                </a:solidFill>
              </a:rPr>
              <a:t>Multiple dimensional: </a:t>
            </a:r>
            <a:r>
              <a:rPr lang="en-US" smtClean="0"/>
              <a:t>with each tuple in a relation there can be more than one temporal attribute</a:t>
            </a:r>
          </a:p>
          <a:p>
            <a:pPr lvl="1"/>
            <a:r>
              <a:rPr lang="en-US" smtClean="0"/>
              <a:t>Example: two kinds of time are stored: the </a:t>
            </a:r>
            <a:r>
              <a:rPr lang="en-US" b="1" smtClean="0"/>
              <a:t>valid time </a:t>
            </a:r>
            <a:r>
              <a:rPr lang="en-US" smtClean="0"/>
              <a:t>(when a particular tuple is true) and the </a:t>
            </a:r>
            <a:r>
              <a:rPr lang="en-US" b="1" smtClean="0"/>
              <a:t>transaction time </a:t>
            </a:r>
            <a:r>
              <a:rPr lang="en-US" smtClean="0"/>
              <a:t>(when the particular tuple was inserted/deleted in the database)</a:t>
            </a:r>
          </a:p>
          <a:p>
            <a:r>
              <a:rPr lang="en-US" b="1" smtClean="0">
                <a:solidFill>
                  <a:srgbClr val="C00000"/>
                </a:solidFill>
              </a:rPr>
              <a:t>Non-1NF:</a:t>
            </a:r>
            <a:r>
              <a:rPr lang="en-US" smtClean="0"/>
              <a:t> can be flattened to obtain the 1NF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6713" y="4800600"/>
            <a:ext cx="71262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48200" y="5410200"/>
            <a:ext cx="3962400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snapshot model 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Different view from the time stamp model (of the same data)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2286000"/>
            <a:ext cx="8791575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43263"/>
            <a:ext cx="6643688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database histories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smtClean="0"/>
              <a:t>A history over a database schema </a:t>
            </a:r>
            <a:r>
              <a:rPr lang="en-US" i="1" smtClean="0"/>
              <a:t>p </a:t>
            </a:r>
            <a:r>
              <a:rPr lang="en-US" smtClean="0"/>
              <a:t>and a data domain </a:t>
            </a:r>
            <a:r>
              <a:rPr lang="en-US" i="1" smtClean="0"/>
              <a:t>D </a:t>
            </a:r>
            <a:r>
              <a:rPr lang="en-US" smtClean="0"/>
              <a:t>is a sequence </a:t>
            </a:r>
            <a:r>
              <a:rPr lang="en-US" b="1" i="1" smtClean="0"/>
              <a:t>H : (Do,..., Dn) </a:t>
            </a:r>
            <a:r>
              <a:rPr lang="en-US" smtClean="0"/>
              <a:t>of database instances such that: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1. </a:t>
            </a:r>
            <a:r>
              <a:rPr lang="en-US" smtClean="0"/>
              <a:t>all the states </a:t>
            </a:r>
            <a:r>
              <a:rPr lang="en-US" i="1" smtClean="0"/>
              <a:t>Do , . . . , Dn </a:t>
            </a:r>
            <a:r>
              <a:rPr lang="en-US" smtClean="0"/>
              <a:t>share the same schema </a:t>
            </a:r>
            <a:r>
              <a:rPr lang="en-US" i="1" smtClean="0"/>
              <a:t>p </a:t>
            </a:r>
            <a:r>
              <a:rPr lang="en-US" smtClean="0"/>
              <a:t>and the same data domain</a:t>
            </a:r>
            <a:r>
              <a:rPr lang="en-US" i="1" smtClean="0"/>
              <a:t> D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2.</a:t>
            </a:r>
            <a:r>
              <a:rPr lang="en-US" i="1" smtClean="0"/>
              <a:t> Do </a:t>
            </a:r>
            <a:r>
              <a:rPr lang="en-US" smtClean="0"/>
              <a:t>is the initial instance of the database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3.</a:t>
            </a:r>
            <a:r>
              <a:rPr lang="en-US" i="1" smtClean="0"/>
              <a:t> Di </a:t>
            </a:r>
            <a:r>
              <a:rPr lang="en-US" smtClean="0"/>
              <a:t>results from applying an update to </a:t>
            </a:r>
            <a:r>
              <a:rPr lang="en-US" i="1" smtClean="0"/>
              <a:t>Di-1,  </a:t>
            </a:r>
            <a:r>
              <a:rPr lang="en-US" smtClean="0"/>
              <a:t>for i &gt; 1</a:t>
            </a:r>
          </a:p>
          <a:p>
            <a:endParaRPr lang="en-US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5500688"/>
            <a:ext cx="1981200" cy="1587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5500688"/>
            <a:ext cx="914400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Flowchart: Data 15"/>
          <p:cNvGrpSpPr>
            <a:grpSpLocks/>
          </p:cNvGrpSpPr>
          <p:nvPr/>
        </p:nvGrpSpPr>
        <p:grpSpPr bwMode="auto">
          <a:xfrm>
            <a:off x="3224213" y="4559300"/>
            <a:ext cx="488950" cy="1785938"/>
            <a:chOff x="2031" y="2623"/>
            <a:chExt cx="308" cy="1125"/>
          </a:xfrm>
        </p:grpSpPr>
        <p:pic>
          <p:nvPicPr>
            <p:cNvPr id="25605" name="Flowchart: Data 1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31" y="2623"/>
              <a:ext cx="308" cy="1125"/>
            </a:xfrm>
            <a:prstGeom prst="rect">
              <a:avLst/>
            </a:prstGeom>
            <a:noFill/>
          </p:spPr>
        </p:pic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 rot="5400000">
              <a:off x="1867" y="3048"/>
              <a:ext cx="6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/>
              <a:endParaRPr lang="en-US">
                <a:solidFill>
                  <a:srgbClr val="000000"/>
                </a:solidFill>
                <a:latin typeface="Perpetua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524000" y="5500688"/>
            <a:ext cx="914400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Flowchart: Data 17"/>
          <p:cNvGrpSpPr>
            <a:grpSpLocks/>
          </p:cNvGrpSpPr>
          <p:nvPr/>
        </p:nvGrpSpPr>
        <p:grpSpPr bwMode="auto">
          <a:xfrm>
            <a:off x="2230438" y="4559300"/>
            <a:ext cx="493712" cy="1785938"/>
            <a:chOff x="1405" y="2623"/>
            <a:chExt cx="311" cy="1125"/>
          </a:xfrm>
        </p:grpSpPr>
        <p:pic>
          <p:nvPicPr>
            <p:cNvPr id="25609" name="Flowchart: Data 1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5" y="2623"/>
              <a:ext cx="311" cy="1125"/>
            </a:xfrm>
            <a:prstGeom prst="rect">
              <a:avLst/>
            </a:prstGeom>
            <a:noFill/>
          </p:spPr>
        </p:pic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 rot="5400000">
              <a:off x="1243" y="3048"/>
              <a:ext cx="6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/>
              <a:endParaRPr lang="en-US">
                <a:solidFill>
                  <a:srgbClr val="000000"/>
                </a:solidFill>
                <a:latin typeface="Perpetua"/>
              </a:endParaRPr>
            </a:p>
          </p:txBody>
        </p:sp>
      </p:grpSp>
      <p:grpSp>
        <p:nvGrpSpPr>
          <p:cNvPr id="20" name="Flowchart: Data 19"/>
          <p:cNvGrpSpPr>
            <a:grpSpLocks/>
          </p:cNvGrpSpPr>
          <p:nvPr/>
        </p:nvGrpSpPr>
        <p:grpSpPr bwMode="auto">
          <a:xfrm>
            <a:off x="1316038" y="4632325"/>
            <a:ext cx="493712" cy="1785938"/>
            <a:chOff x="829" y="2669"/>
            <a:chExt cx="311" cy="1125"/>
          </a:xfrm>
        </p:grpSpPr>
        <p:pic>
          <p:nvPicPr>
            <p:cNvPr id="25612" name="Flowchart: Data 1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29" y="2669"/>
              <a:ext cx="311" cy="1125"/>
            </a:xfrm>
            <a:prstGeom prst="rect">
              <a:avLst/>
            </a:prstGeom>
            <a:noFill/>
          </p:spPr>
        </p:pic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 rot="5400000">
              <a:off x="667" y="3096"/>
              <a:ext cx="6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/>
              <a:endParaRPr lang="en-US">
                <a:solidFill>
                  <a:srgbClr val="000000"/>
                </a:solidFill>
                <a:latin typeface="Perpetua"/>
              </a:endParaRPr>
            </a:p>
          </p:txBody>
        </p:sp>
      </p:grpSp>
      <p:sp>
        <p:nvSpPr>
          <p:cNvPr id="25615" name="Rectangle 22"/>
          <p:cNvSpPr>
            <a:spLocks noChangeArrowheads="1"/>
          </p:cNvSpPr>
          <p:nvPr/>
        </p:nvSpPr>
        <p:spPr bwMode="auto">
          <a:xfrm>
            <a:off x="1371600" y="6273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Perpetua"/>
              </a:rPr>
              <a:t>Do</a:t>
            </a:r>
            <a:endParaRPr lang="en-US">
              <a:latin typeface="Perpetua"/>
            </a:endParaRPr>
          </a:p>
        </p:txBody>
      </p:sp>
      <p:sp>
        <p:nvSpPr>
          <p:cNvPr id="25616" name="Rectangle 23"/>
          <p:cNvSpPr>
            <a:spLocks noChangeArrowheads="1"/>
          </p:cNvSpPr>
          <p:nvPr/>
        </p:nvSpPr>
        <p:spPr bwMode="auto">
          <a:xfrm>
            <a:off x="2209800" y="63198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Perpetua"/>
              </a:rPr>
              <a:t>D1</a:t>
            </a:r>
            <a:endParaRPr lang="en-US">
              <a:latin typeface="Perpetua"/>
            </a:endParaRPr>
          </a:p>
        </p:txBody>
      </p:sp>
      <p:sp>
        <p:nvSpPr>
          <p:cNvPr id="25617" name="Rectangle 24"/>
          <p:cNvSpPr>
            <a:spLocks noChangeArrowheads="1"/>
          </p:cNvSpPr>
          <p:nvPr/>
        </p:nvSpPr>
        <p:spPr bwMode="auto">
          <a:xfrm>
            <a:off x="3276600" y="63388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Perpetua"/>
              </a:rPr>
              <a:t>D2</a:t>
            </a:r>
            <a:endParaRPr lang="en-US">
              <a:latin typeface="Perpetua"/>
            </a:endParaRPr>
          </a:p>
        </p:txBody>
      </p:sp>
      <p:sp>
        <p:nvSpPr>
          <p:cNvPr id="25618" name="Rectangle 25"/>
          <p:cNvSpPr>
            <a:spLocks noChangeArrowheads="1"/>
          </p:cNvSpPr>
          <p:nvPr/>
        </p:nvSpPr>
        <p:spPr bwMode="auto">
          <a:xfrm>
            <a:off x="4953000" y="51196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Perpetua"/>
              </a:rPr>
              <a:t>time</a:t>
            </a:r>
            <a:endParaRPr lang="en-US">
              <a:solidFill>
                <a:srgbClr val="FF0000"/>
              </a:solidFill>
              <a:latin typeface="Perpetua"/>
            </a:endParaRPr>
          </a:p>
        </p:txBody>
      </p:sp>
      <p:sp>
        <p:nvSpPr>
          <p:cNvPr id="25619" name="Rectangle 26"/>
          <p:cNvSpPr>
            <a:spLocks noChangeArrowheads="1"/>
          </p:cNvSpPr>
          <p:nvPr/>
        </p:nvSpPr>
        <p:spPr bwMode="auto">
          <a:xfrm>
            <a:off x="3962400" y="63087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Perpetua"/>
              </a:rPr>
              <a:t>…</a:t>
            </a:r>
            <a:endParaRPr lang="en-US">
              <a:latin typeface="Perpetua"/>
            </a:endParaRPr>
          </a:p>
        </p:txBody>
      </p:sp>
      <p:sp>
        <p:nvSpPr>
          <p:cNvPr id="25620" name="Rectangle 27"/>
          <p:cNvSpPr>
            <a:spLocks noChangeArrowheads="1"/>
          </p:cNvSpPr>
          <p:nvPr/>
        </p:nvSpPr>
        <p:spPr bwMode="auto">
          <a:xfrm>
            <a:off x="3962400" y="517683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Perpetua"/>
              </a:rPr>
              <a:t>…</a:t>
            </a:r>
            <a:endParaRPr lang="en-US">
              <a:solidFill>
                <a:schemeClr val="accent2"/>
              </a:solidFill>
              <a:latin typeface="Perpet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Temporal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Reconstruction of Jensen’s formal framework [Jensen96]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Based on the notion of </a:t>
            </a:r>
            <a:r>
              <a:rPr lang="en-US" b="1" dirty="0" smtClean="0">
                <a:solidFill>
                  <a:srgbClr val="FF0000"/>
                </a:solidFill>
              </a:rPr>
              <a:t>temporal functional dependency</a:t>
            </a:r>
            <a:r>
              <a:rPr lang="en-US" dirty="0" smtClean="0"/>
              <a:t>: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Example:  the temporal FD                               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/>
              <a:t>     </a:t>
            </a:r>
            <a:r>
              <a:rPr lang="en-US" dirty="0" smtClean="0"/>
              <a:t>means every meeting is held in a single room at any given time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Several advantages: can use the classical notions of FD inference, dependency closure, normal forms, mix temporal and non-temporal FDs</a:t>
            </a:r>
            <a:endParaRPr lang="en-US" dirty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176463"/>
            <a:ext cx="1246188" cy="4905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7213" y="3944938"/>
            <a:ext cx="1804987" cy="4476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81000" y="2819400"/>
            <a:ext cx="8077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>
                <a:solidFill>
                  <a:srgbClr val="000000"/>
                </a:solidFill>
                <a:cs typeface="Arial" charset="0"/>
              </a:rPr>
              <a:t>A temporal FD               holds in a snapshot temporal relation DB if the (classical) FD               holds in every snapshot of DB</a:t>
            </a: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38375" y="2898775"/>
            <a:ext cx="8382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25650" y="3286125"/>
            <a:ext cx="8382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1177</TotalTime>
  <Words>1246</Words>
  <Application>Microsoft Office PowerPoint</Application>
  <PresentationFormat>On-screen Show (4:3)</PresentationFormat>
  <Paragraphs>199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Perpetua</vt:lpstr>
      <vt:lpstr>Arial</vt:lpstr>
      <vt:lpstr>Franklin Gothic Book</vt:lpstr>
      <vt:lpstr>Wingdings 2</vt:lpstr>
      <vt:lpstr>Calibri</vt:lpstr>
      <vt:lpstr>Times New Roman</vt:lpstr>
      <vt:lpstr>Equity</vt:lpstr>
      <vt:lpstr>Equity</vt:lpstr>
      <vt:lpstr>Equity</vt:lpstr>
      <vt:lpstr>Equity</vt:lpstr>
      <vt:lpstr>Equity</vt:lpstr>
      <vt:lpstr>Temporal Databases</vt:lpstr>
      <vt:lpstr>Temporal databases</vt:lpstr>
      <vt:lpstr>Outline </vt:lpstr>
      <vt:lpstr>Structure of time</vt:lpstr>
      <vt:lpstr>The time stamp model</vt:lpstr>
      <vt:lpstr>Temporal attribute</vt:lpstr>
      <vt:lpstr>The snapshot model </vt:lpstr>
      <vt:lpstr>Relational database histories</vt:lpstr>
      <vt:lpstr>Temporal database design</vt:lpstr>
      <vt:lpstr>Multiple dimensions</vt:lpstr>
      <vt:lpstr>Temporal queries</vt:lpstr>
      <vt:lpstr>Temporal logic</vt:lpstr>
      <vt:lpstr>First order temporal logic</vt:lpstr>
      <vt:lpstr>Temporal connectives</vt:lpstr>
      <vt:lpstr>First order temporal logic</vt:lpstr>
      <vt:lpstr>Examples</vt:lpstr>
      <vt:lpstr>Temporal extensions of SQL</vt:lpstr>
      <vt:lpstr>SQL/TP Example</vt:lpstr>
      <vt:lpstr>Extensions of SQL based on interval based language</vt:lpstr>
      <vt:lpstr>Updating temporal databases</vt:lpstr>
      <vt:lpstr>Complex structure of time</vt:lpstr>
      <vt:lpstr>Beyond…</vt:lpstr>
      <vt:lpstr>Conclusion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Databases</dc:title>
  <dc:creator>amin</dc:creator>
  <cp:lastModifiedBy>Amin Shameli</cp:lastModifiedBy>
  <cp:revision>82</cp:revision>
  <dcterms:created xsi:type="dcterms:W3CDTF">2010-04-12T06:07:06Z</dcterms:created>
  <dcterms:modified xsi:type="dcterms:W3CDTF">2010-04-21T23:28:20Z</dcterms:modified>
</cp:coreProperties>
</file>