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8" r:id="rId5"/>
    <p:sldId id="317" r:id="rId6"/>
    <p:sldId id="307" r:id="rId7"/>
    <p:sldId id="309" r:id="rId8"/>
    <p:sldId id="319" r:id="rId9"/>
    <p:sldId id="320" r:id="rId10"/>
    <p:sldId id="321" r:id="rId11"/>
    <p:sldId id="323" r:id="rId12"/>
    <p:sldId id="324" r:id="rId13"/>
    <p:sldId id="325" r:id="rId14"/>
    <p:sldId id="326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nee TK" userId="2c680ddc38c12257" providerId="LiveId" clId="{84F835F2-EC87-4B6E-8553-F12345B950A2}"/>
    <pc:docChg chg="undo custSel modSld">
      <pc:chgData name="Harshnee TK" userId="2c680ddc38c12257" providerId="LiveId" clId="{84F835F2-EC87-4B6E-8553-F12345B950A2}" dt="2024-08-31T14:48:06.572" v="26"/>
      <pc:docMkLst>
        <pc:docMk/>
      </pc:docMkLst>
      <pc:sldChg chg="addSp delSp modSp mod">
        <pc:chgData name="Harshnee TK" userId="2c680ddc38c12257" providerId="LiveId" clId="{84F835F2-EC87-4B6E-8553-F12345B950A2}" dt="2024-08-31T14:48:06.572" v="26"/>
        <pc:sldMkLst>
          <pc:docMk/>
          <pc:sldMk cId="1485586439" sldId="326"/>
        </pc:sldMkLst>
        <pc:spChg chg="add del mod">
          <ac:chgData name="Harshnee TK" userId="2c680ddc38c12257" providerId="LiveId" clId="{84F835F2-EC87-4B6E-8553-F12345B950A2}" dt="2024-08-31T14:45:59.895" v="5" actId="478"/>
          <ac:spMkLst>
            <pc:docMk/>
            <pc:sldMk cId="1485586439" sldId="326"/>
            <ac:spMk id="6" creationId="{519A1900-1A23-79FD-1D93-745338BB9AAA}"/>
          </ac:spMkLst>
        </pc:spChg>
        <pc:spChg chg="add mod">
          <ac:chgData name="Harshnee TK" userId="2c680ddc38c12257" providerId="LiveId" clId="{84F835F2-EC87-4B6E-8553-F12345B950A2}" dt="2024-08-31T14:46:36.013" v="6" actId="478"/>
          <ac:spMkLst>
            <pc:docMk/>
            <pc:sldMk cId="1485586439" sldId="326"/>
            <ac:spMk id="10" creationId="{E9FB458C-DB9F-57E7-570A-43E533CF3446}"/>
          </ac:spMkLst>
        </pc:spChg>
        <pc:graphicFrameChg chg="add del">
          <ac:chgData name="Harshnee TK" userId="2c680ddc38c12257" providerId="LiveId" clId="{84F835F2-EC87-4B6E-8553-F12345B950A2}" dt="2024-08-31T14:46:36.013" v="6" actId="478"/>
          <ac:graphicFrameMkLst>
            <pc:docMk/>
            <pc:sldMk cId="1485586439" sldId="326"/>
            <ac:graphicFrameMk id="5" creationId="{C5048DFB-1129-A1E7-8D8D-62A11253C0E0}"/>
          </ac:graphicFrameMkLst>
        </pc:graphicFrameChg>
        <pc:graphicFrameChg chg="add mod">
          <ac:chgData name="Harshnee TK" userId="2c680ddc38c12257" providerId="LiveId" clId="{84F835F2-EC87-4B6E-8553-F12345B950A2}" dt="2024-08-31T14:48:06.572" v="26"/>
          <ac:graphicFrameMkLst>
            <pc:docMk/>
            <pc:sldMk cId="1485586439" sldId="326"/>
            <ac:graphicFrameMk id="11" creationId="{CDF79BF0-4A04-A71B-038E-D49DC2FE957A}"/>
          </ac:graphicFrameMkLst>
        </pc:graphicFrameChg>
        <pc:picChg chg="add del mod">
          <ac:chgData name="Harshnee TK" userId="2c680ddc38c12257" providerId="LiveId" clId="{84F835F2-EC87-4B6E-8553-F12345B950A2}" dt="2024-08-31T14:45:58.792" v="4" actId="22"/>
          <ac:picMkLst>
            <pc:docMk/>
            <pc:sldMk cId="1485586439" sldId="326"/>
            <ac:picMk id="8" creationId="{6F2731C1-CF58-5C94-811B-0A22932C78A2}"/>
          </ac:picMkLst>
        </pc:picChg>
      </pc:sldChg>
    </pc:docChg>
  </pc:docChgLst>
  <pc:docChgLst>
    <pc:chgData name="Harshnee TK" userId="2c680ddc38c12257" providerId="LiveId" clId="{21D2083A-3E96-4FA1-93F7-1EC1E7774E29}"/>
    <pc:docChg chg="modSld">
      <pc:chgData name="Harshnee TK" userId="2c680ddc38c12257" providerId="LiveId" clId="{21D2083A-3E96-4FA1-93F7-1EC1E7774E29}" dt="2024-08-31T14:09:59.588" v="51" actId="20577"/>
      <pc:docMkLst>
        <pc:docMk/>
      </pc:docMkLst>
      <pc:sldChg chg="modSp mod">
        <pc:chgData name="Harshnee TK" userId="2c680ddc38c12257" providerId="LiveId" clId="{21D2083A-3E96-4FA1-93F7-1EC1E7774E29}" dt="2024-08-31T14:09:32.881" v="49" actId="20577"/>
        <pc:sldMkLst>
          <pc:docMk/>
          <pc:sldMk cId="586478555" sldId="307"/>
        </pc:sldMkLst>
        <pc:graphicFrameChg chg="modGraphic">
          <ac:chgData name="Harshnee TK" userId="2c680ddc38c12257" providerId="LiveId" clId="{21D2083A-3E96-4FA1-93F7-1EC1E7774E29}" dt="2024-08-31T14:09:32.881" v="49" actId="20577"/>
          <ac:graphicFrameMkLst>
            <pc:docMk/>
            <pc:sldMk cId="586478555" sldId="307"/>
            <ac:graphicFrameMk id="6" creationId="{0D6FB95E-6987-A57C-3663-3FD6F6FAC24E}"/>
          </ac:graphicFrameMkLst>
        </pc:graphicFrameChg>
      </pc:sldChg>
      <pc:sldChg chg="modTransition">
        <pc:chgData name="Harshnee TK" userId="2c680ddc38c12257" providerId="LiveId" clId="{21D2083A-3E96-4FA1-93F7-1EC1E7774E29}" dt="2024-08-31T14:07:29.198" v="39"/>
        <pc:sldMkLst>
          <pc:docMk/>
          <pc:sldMk cId="1966913227" sldId="309"/>
        </pc:sldMkLst>
      </pc:sldChg>
      <pc:sldChg chg="modSp mod">
        <pc:chgData name="Harshnee TK" userId="2c680ddc38c12257" providerId="LiveId" clId="{21D2083A-3E96-4FA1-93F7-1EC1E7774E29}" dt="2024-08-31T14:09:59.588" v="51" actId="20577"/>
        <pc:sldMkLst>
          <pc:docMk/>
          <pc:sldMk cId="3565393029" sldId="318"/>
        </pc:sldMkLst>
        <pc:spChg chg="mod">
          <ac:chgData name="Harshnee TK" userId="2c680ddc38c12257" providerId="LiveId" clId="{21D2083A-3E96-4FA1-93F7-1EC1E7774E29}" dt="2024-08-31T14:09:59.588" v="51" actId="20577"/>
          <ac:spMkLst>
            <pc:docMk/>
            <pc:sldMk cId="3565393029" sldId="318"/>
            <ac:spMk id="3" creationId="{3F46AF58-4D3F-6958-53C7-9EA135DEBE0F}"/>
          </ac:spMkLst>
        </pc:spChg>
      </pc:sldChg>
      <pc:sldChg chg="modTransition">
        <pc:chgData name="Harshnee TK" userId="2c680ddc38c12257" providerId="LiveId" clId="{21D2083A-3E96-4FA1-93F7-1EC1E7774E29}" dt="2024-08-31T14:07:02.324" v="35"/>
        <pc:sldMkLst>
          <pc:docMk/>
          <pc:sldMk cId="897526325" sldId="319"/>
        </pc:sldMkLst>
      </pc:sldChg>
      <pc:sldChg chg="modTransition">
        <pc:chgData name="Harshnee TK" userId="2c680ddc38c12257" providerId="LiveId" clId="{21D2083A-3E96-4FA1-93F7-1EC1E7774E29}" dt="2024-08-31T14:04:15.817" v="15"/>
        <pc:sldMkLst>
          <pc:docMk/>
          <pc:sldMk cId="304502316" sldId="320"/>
        </pc:sldMkLst>
      </pc:sldChg>
      <pc:sldChg chg="modTransition">
        <pc:chgData name="Harshnee TK" userId="2c680ddc38c12257" providerId="LiveId" clId="{21D2083A-3E96-4FA1-93F7-1EC1E7774E29}" dt="2024-08-31T14:04:43.435" v="18"/>
        <pc:sldMkLst>
          <pc:docMk/>
          <pc:sldMk cId="3956971845" sldId="321"/>
        </pc:sldMkLst>
      </pc:sldChg>
      <pc:sldChg chg="modTransition">
        <pc:chgData name="Harshnee TK" userId="2c680ddc38c12257" providerId="LiveId" clId="{21D2083A-3E96-4FA1-93F7-1EC1E7774E29}" dt="2024-08-31T14:04:55.597" v="20"/>
        <pc:sldMkLst>
          <pc:docMk/>
          <pc:sldMk cId="1349328585" sldId="323"/>
        </pc:sldMkLst>
      </pc:sldChg>
      <pc:sldChg chg="modTransition">
        <pc:chgData name="Harshnee TK" userId="2c680ddc38c12257" providerId="LiveId" clId="{21D2083A-3E96-4FA1-93F7-1EC1E7774E29}" dt="2024-08-31T14:05:09.405" v="22"/>
        <pc:sldMkLst>
          <pc:docMk/>
          <pc:sldMk cId="3263337199" sldId="324"/>
        </pc:sldMkLst>
      </pc:sldChg>
      <pc:sldChg chg="modTransition">
        <pc:chgData name="Harshnee TK" userId="2c680ddc38c12257" providerId="LiveId" clId="{21D2083A-3E96-4FA1-93F7-1EC1E7774E29}" dt="2024-08-31T14:05:21.527" v="24"/>
        <pc:sldMkLst>
          <pc:docMk/>
          <pc:sldMk cId="2261376202" sldId="325"/>
        </pc:sldMkLst>
      </pc:sldChg>
      <pc:sldChg chg="modTransition">
        <pc:chgData name="Harshnee TK" userId="2c680ddc38c12257" providerId="LiveId" clId="{21D2083A-3E96-4FA1-93F7-1EC1E7774E29}" dt="2024-08-31T14:05:38.796" v="27"/>
        <pc:sldMkLst>
          <pc:docMk/>
          <pc:sldMk cId="1485586439" sldId="326"/>
        </pc:sldMkLst>
      </pc:sldChg>
      <pc:sldChg chg="modTransition">
        <pc:chgData name="Harshnee TK" userId="2c680ddc38c12257" providerId="LiveId" clId="{21D2083A-3E96-4FA1-93F7-1EC1E7774E29}" dt="2024-08-31T14:06:10.852" v="33"/>
        <pc:sldMkLst>
          <pc:docMk/>
          <pc:sldMk cId="616058893" sldId="32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nee\Downloads\New%20folder\Book1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(1).xlsx]Sheet2!PivotTable2</c:name>
    <c:fmtId val="5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0-410B-9374-003A5B8953B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10-410B-9374-003A5B895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657791"/>
        <c:axId val="766658751"/>
      </c:barChart>
      <c:lineChart>
        <c:grouping val="standard"/>
        <c:varyColors val="0"/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10-410B-9374-003A5B8953B4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10-410B-9374-003A5B895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657791"/>
        <c:axId val="766658751"/>
      </c:lineChart>
      <c:catAx>
        <c:axId val="76665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58751"/>
        <c:crosses val="autoZero"/>
        <c:auto val="1"/>
        <c:lblAlgn val="ctr"/>
        <c:lblOffset val="100"/>
        <c:noMultiLvlLbl val="0"/>
      </c:catAx>
      <c:valAx>
        <c:axId val="76665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5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b="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8/31/2024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hunter.com/powerpoint-templates/project-plan-powerpoint-templat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ress.usask.ca/introtoappliedstatsforpsych/chapter/2-3-spss-lesson-1-getting-started-with-sps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8DFE-A90D-A12D-AE87-16E85A2A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performance analysis using excel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AF58-4D3F-6958-53C7-9EA135DE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956" y="1143000"/>
            <a:ext cx="5109684" cy="467983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STUDENT NAME : HARRINI.T.K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REGESTER NO.    : 312215827,    </a:t>
            </a:r>
          </a:p>
          <a:p>
            <a:pPr algn="l"/>
            <a:r>
              <a:rPr lang="en-IN" dirty="0"/>
              <a:t>                             64F21A6DA37D3BBB44240DB7AA617D7D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DEPARTMENT     : b.com accounting and</a:t>
            </a:r>
          </a:p>
          <a:p>
            <a:pPr algn="l"/>
            <a:r>
              <a:rPr lang="en-IN" dirty="0"/>
              <a:t>                             finance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College</a:t>
            </a:r>
            <a:r>
              <a:rPr lang="en-IN" sz="2000" dirty="0"/>
              <a:t>             : Shri </a:t>
            </a:r>
            <a:r>
              <a:rPr lang="en-IN" sz="2000" dirty="0" err="1"/>
              <a:t>Shankarlal</a:t>
            </a:r>
            <a:r>
              <a:rPr lang="en-IN" sz="2000" dirty="0"/>
              <a:t> </a:t>
            </a:r>
            <a:r>
              <a:rPr lang="en-IN" sz="2000" dirty="0" err="1"/>
              <a:t>Sundarbai</a:t>
            </a:r>
            <a:endParaRPr lang="en-IN" sz="2000" dirty="0"/>
          </a:p>
          <a:p>
            <a:pPr algn="l"/>
            <a:r>
              <a:rPr lang="en-IN" sz="2000" dirty="0"/>
              <a:t>                                </a:t>
            </a:r>
            <a:r>
              <a:rPr lang="en-IN" sz="2000" dirty="0" err="1"/>
              <a:t>Shasun</a:t>
            </a:r>
            <a:r>
              <a:rPr lang="en-IN" sz="2000" dirty="0"/>
              <a:t> Jain College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39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7905-F1EC-AE0F-C9A2-4A18C1F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1600"/>
            <a:ext cx="7534656" cy="1036320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4418-15B8-E451-F69D-89F5CD68FD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444498"/>
            <a:ext cx="7894320" cy="40114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+mj-lt"/>
              </a:rPr>
              <a:t>1. DATA COLLECTION</a:t>
            </a:r>
          </a:p>
          <a:p>
            <a:r>
              <a:rPr lang="en-IN" sz="3400" dirty="0"/>
              <a:t>The data has been collected from KAGGLE.</a:t>
            </a:r>
          </a:p>
          <a:p>
            <a:pPr marL="0" indent="0">
              <a:buNone/>
            </a:pPr>
            <a:r>
              <a:rPr lang="en-IN" sz="3400" dirty="0">
                <a:latin typeface="+mj-lt"/>
              </a:rPr>
              <a:t>2. FEATRURE COLLECTION</a:t>
            </a:r>
          </a:p>
          <a:p>
            <a:r>
              <a:rPr lang="en-IN" sz="3400" dirty="0"/>
              <a:t>The listed 10 features were taken for the analysis of data.     </a:t>
            </a:r>
          </a:p>
          <a:p>
            <a:pPr marL="0" indent="0">
              <a:buNone/>
            </a:pPr>
            <a:r>
              <a:rPr lang="en-IN" sz="3400" dirty="0">
                <a:latin typeface="+mj-lt"/>
              </a:rPr>
              <a:t>3. DATA COLLECTION</a:t>
            </a:r>
          </a:p>
          <a:p>
            <a:r>
              <a:rPr lang="en-IN" sz="3400" dirty="0"/>
              <a:t>Identifying the missing values.</a:t>
            </a:r>
          </a:p>
          <a:p>
            <a:r>
              <a:rPr lang="en-IN" sz="3400" dirty="0"/>
              <a:t>Filtering of those missing values.</a:t>
            </a:r>
          </a:p>
          <a:p>
            <a:pPr marL="0" indent="0">
              <a:buNone/>
            </a:pPr>
            <a:r>
              <a:rPr lang="en-IN" sz="3400" dirty="0">
                <a:latin typeface="+mj-lt"/>
              </a:rPr>
              <a:t>4. CALCULATION OF PERFORMANCE LEVEL</a:t>
            </a:r>
          </a:p>
          <a:p>
            <a:r>
              <a:rPr lang="en-IN" sz="3400" dirty="0"/>
              <a:t>By considering the current employee rating. I found the performance level using the formula.</a:t>
            </a:r>
          </a:p>
          <a:p>
            <a:pPr marL="0" indent="0">
              <a:buNone/>
            </a:pPr>
            <a:r>
              <a:rPr lang="en-IN" sz="3400" dirty="0">
                <a:latin typeface="+mj-lt"/>
              </a:rPr>
              <a:t>5. SUMMARY OF THE PIVOT TABLE</a:t>
            </a:r>
          </a:p>
          <a:p>
            <a:r>
              <a:rPr lang="en-IN" sz="3400" dirty="0"/>
              <a:t>Segregating of certain features of row, columns, heading and so 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8F5F5-03FA-1ABE-9EA6-38C60138D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7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46D5-E443-7DC0-19B1-CA447A0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2D4EC-65FC-C68C-37F8-1BA5AD084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FB458C-DB9F-57E7-570A-43E533CF34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DF79BF0-4A04-A71B-038E-D49DC2FE9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058457"/>
              </p:ext>
            </p:extLst>
          </p:nvPr>
        </p:nvGraphicFramePr>
        <p:xfrm>
          <a:off x="914400" y="2039112"/>
          <a:ext cx="7150608" cy="335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558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750D-58C4-EECF-C4F9-C17D713A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013C-37EF-6F07-1699-834C3479FD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Hence, the data performance analysis is very useful for the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used to get the information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easy to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easy to understand.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Helpful for the management to know about the employees immediately.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5E312-43BC-D9A0-DE85-45159358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FB994702-8D02-8F4A-76F9-D2982B6295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657" b="3657"/>
          <a:stretch>
            <a:fillRect/>
          </a:stretch>
        </p:blipFill>
        <p:spPr>
          <a:xfrm>
            <a:off x="7602489" y="-190582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61605889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521301"/>
              </p:ext>
            </p:extLst>
          </p:nvPr>
        </p:nvGraphicFramePr>
        <p:xfrm>
          <a:off x="6869114" y="863600"/>
          <a:ext cx="4754136" cy="5109304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475413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693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PROBLEM STATEMENT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538889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PROJECT OVERVIEW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54988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USERS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230916"/>
                  </a:ext>
                </a:extLst>
              </a:tr>
              <a:tr h="771465">
                <a:tc>
                  <a:txBody>
                    <a:bodyPr/>
                    <a:lstStyle/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SOLUTION AND PROPOSITION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5677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DATASET DESCRIPTION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5677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MODELLING APPROACH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5677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RESULT AND DISCUSSION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98888"/>
                  </a:ext>
                </a:extLst>
              </a:tr>
              <a:tr h="5677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CONCLUSION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68445"/>
                  </a:ext>
                </a:extLst>
              </a:tr>
              <a:tr h="42859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062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-20" dirty="0"/>
              <a:t>P</a:t>
            </a:r>
            <a:r>
              <a:rPr lang="en-IN" sz="3200" spc="15" dirty="0"/>
              <a:t>ROB</a:t>
            </a:r>
            <a:r>
              <a:rPr lang="en-IN" sz="3200" spc="55" dirty="0"/>
              <a:t>L</a:t>
            </a:r>
            <a:r>
              <a:rPr lang="en-IN" sz="3200" spc="-20" dirty="0"/>
              <a:t>E</a:t>
            </a:r>
            <a:r>
              <a:rPr lang="en-IN" spc="20" dirty="0"/>
              <a:t>M </a:t>
            </a:r>
            <a:r>
              <a:rPr lang="en-IN" sz="3200" spc="10" dirty="0"/>
              <a:t>S</a:t>
            </a:r>
            <a:r>
              <a:rPr lang="en-IN" sz="3200" spc="-370" dirty="0"/>
              <a:t>T</a:t>
            </a:r>
            <a:r>
              <a:rPr lang="en-IN" sz="3200" spc="-375" dirty="0"/>
              <a:t>A</a:t>
            </a:r>
            <a:r>
              <a:rPr lang="en-IN" sz="3200" spc="15" dirty="0"/>
              <a:t>T</a:t>
            </a:r>
            <a:r>
              <a:rPr lang="en-IN" sz="3200" spc="-10" dirty="0"/>
              <a:t>E</a:t>
            </a:r>
            <a:r>
              <a:rPr lang="en-IN" sz="3200" spc="-20" dirty="0"/>
              <a:t>ME</a:t>
            </a:r>
            <a:r>
              <a:rPr lang="en-IN" sz="3200" spc="10" dirty="0"/>
              <a:t>NT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IN" dirty="0"/>
              <a:t> A well-defined  PROBLEM STATEMENT is one of the key element of a rigorously designed research project. </a:t>
            </a:r>
          </a:p>
          <a:p>
            <a:r>
              <a:rPr lang="en-IN" dirty="0"/>
              <a:t>It is based on your literature review and informs your study design a manner that facilitates the creation of a proposed solution through the data analysis.</a:t>
            </a:r>
          </a:p>
          <a:p>
            <a:r>
              <a:rPr lang="en-IN" dirty="0"/>
              <a:t>An effective problem statement includes evidence to support any unbiased claims.</a:t>
            </a:r>
          </a:p>
          <a:p>
            <a:r>
              <a:rPr lang="en-IN" dirty="0"/>
              <a:t>It demonstrate the scope of the problem such as the loss It’s causing, a decrease in activity, staff attribution or other specific and measurable problems it is causing.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D7A3-D6CA-B5D6-BE5F-01D28ABC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5" dirty="0"/>
              <a:t>PROJECT </a:t>
            </a:r>
            <a:r>
              <a:rPr lang="en-IN" sz="3200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9CB0-2643-6209-C606-EF7D56F53E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Provide context for the analysis.</a:t>
            </a:r>
          </a:p>
          <a:p>
            <a:r>
              <a:rPr lang="en-IN" dirty="0"/>
              <a:t>Outline of the employees data.</a:t>
            </a:r>
          </a:p>
          <a:p>
            <a:r>
              <a:rPr lang="en-IN" dirty="0"/>
              <a:t>Graphical representation of the performance level.</a:t>
            </a:r>
          </a:p>
          <a:p>
            <a:r>
              <a:rPr lang="en-IN" dirty="0"/>
              <a:t>Exit dates have been filtered.</a:t>
            </a:r>
          </a:p>
          <a:p>
            <a:r>
              <a:rPr lang="en-IN" dirty="0"/>
              <a:t>Ratings shown in the form of pivot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1946B-16DD-356A-D32B-A146C3564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13" descr="A powerpoint presentation with arrows pointing up&#10;&#10;Description automatically generated">
            <a:extLst>
              <a:ext uri="{FF2B5EF4-FFF2-40B4-BE49-F238E27FC236}">
                <a16:creationId xmlns:a16="http://schemas.microsoft.com/office/drawing/2014/main" id="{C8ED6C87-6FDD-A9C8-11B1-46ED25024D7C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9470" y="1462312"/>
            <a:ext cx="4184650" cy="31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C80F-D23D-1B56-BDC8-E7DE47CC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6AD3-F075-6291-E95D-7BA7F0E7A1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End users refer to the people within the company.</a:t>
            </a:r>
          </a:p>
          <a:p>
            <a:r>
              <a:rPr lang="en-US" dirty="0"/>
              <a:t> These individuals should be able to easily access their data.</a:t>
            </a:r>
          </a:p>
          <a:p>
            <a:r>
              <a:rPr lang="en-US" dirty="0"/>
              <a:t>The data contains all the information necessary for their daily tasks.</a:t>
            </a:r>
          </a:p>
          <a:p>
            <a:r>
              <a:rPr lang="en-US" dirty="0"/>
              <a:t>The purpose of analytics is to derive useful insights from generated data that can be put into action.</a:t>
            </a:r>
          </a:p>
          <a:p>
            <a:r>
              <a:rPr lang="en-US" dirty="0"/>
              <a:t>Employee data is extremely useful once it has been extracted and filtered.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4F89A-9E86-64E1-5A55-249658625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D6FE-C0B2-9444-734A-55A93FC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" dirty="0"/>
              <a:t>O</a:t>
            </a:r>
            <a:r>
              <a:rPr lang="en-US" spc="25" dirty="0"/>
              <a:t>U</a:t>
            </a:r>
            <a:r>
              <a:rPr lang="en-US" dirty="0"/>
              <a:t>R</a:t>
            </a:r>
            <a:r>
              <a:rPr lang="en-US" spc="5" dirty="0"/>
              <a:t> </a:t>
            </a:r>
            <a:r>
              <a:rPr lang="en-US" spc="25" dirty="0"/>
              <a:t>S</a:t>
            </a:r>
            <a:r>
              <a:rPr lang="en-US" spc="10" dirty="0"/>
              <a:t>O</a:t>
            </a:r>
            <a:r>
              <a:rPr lang="en-US" spc="25" dirty="0"/>
              <a:t>LU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 </a:t>
            </a:r>
            <a:r>
              <a:rPr lang="en-US" spc="-35" dirty="0"/>
              <a:t>A</a:t>
            </a:r>
            <a:r>
              <a:rPr lang="en-US" spc="-5" dirty="0"/>
              <a:t>N</a:t>
            </a:r>
            <a:r>
              <a:rPr lang="en-US" dirty="0"/>
              <a:t>D</a:t>
            </a:r>
            <a:r>
              <a:rPr lang="en-US" spc="35" dirty="0"/>
              <a:t> I</a:t>
            </a:r>
            <a:r>
              <a:rPr lang="en-US" spc="-35" dirty="0"/>
              <a:t>T</a:t>
            </a:r>
            <a:r>
              <a:rPr lang="en-US" dirty="0"/>
              <a:t>S</a:t>
            </a:r>
            <a:r>
              <a:rPr lang="en-US" spc="60" dirty="0"/>
              <a:t> </a:t>
            </a:r>
            <a:r>
              <a:rPr lang="en-US" spc="-295" dirty="0"/>
              <a:t>V</a:t>
            </a:r>
            <a:r>
              <a:rPr lang="en-US" spc="-35" dirty="0"/>
              <a:t>A</a:t>
            </a:r>
            <a:r>
              <a:rPr lang="en-US" spc="25" dirty="0"/>
              <a:t>LU</a:t>
            </a:r>
            <a:r>
              <a:rPr lang="en-US" dirty="0"/>
              <a:t>E</a:t>
            </a:r>
            <a:r>
              <a:rPr lang="en-US" spc="-65" dirty="0"/>
              <a:t> </a:t>
            </a:r>
            <a:r>
              <a:rPr lang="en-US" spc="-15" dirty="0"/>
              <a:t>P</a:t>
            </a:r>
            <a:r>
              <a:rPr lang="en-US" spc="-30" dirty="0"/>
              <a:t>R</a:t>
            </a:r>
            <a:r>
              <a:rPr lang="en-US" spc="10" dirty="0"/>
              <a:t>O</a:t>
            </a:r>
            <a:r>
              <a:rPr lang="en-US" spc="-15" dirty="0"/>
              <a:t>P</a:t>
            </a:r>
            <a:r>
              <a:rPr lang="en-US" spc="10" dirty="0"/>
              <a:t>O</a:t>
            </a:r>
            <a:r>
              <a:rPr lang="en-US" spc="25" dirty="0"/>
              <a:t>S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C9B8-278E-2317-813D-ABD6E028EA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conditional formatting – missing.</a:t>
            </a:r>
          </a:p>
          <a:p>
            <a:r>
              <a:rPr lang="en-IN" dirty="0"/>
              <a:t>filter – remove and fill colour in null cells.</a:t>
            </a:r>
          </a:p>
          <a:p>
            <a:r>
              <a:rPr lang="en-IN" dirty="0"/>
              <a:t>formula – performance level, current employee rating., </a:t>
            </a:r>
          </a:p>
          <a:p>
            <a:r>
              <a:rPr lang="en-IN" dirty="0"/>
              <a:t>pivot – employee data</a:t>
            </a:r>
          </a:p>
          <a:p>
            <a:r>
              <a:rPr lang="en-IN" dirty="0"/>
              <a:t>graph – no. of employees, employee type.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4D18-82E8-4922-C731-2B223AB05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7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29E0-1ED8-9A94-56DB-5E09A87E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B4AD-C37B-41B9-20E5-151CB0D986F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 data set-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26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EMPLOYEES ID –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 –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 TYPE – part time or full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level –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Gender – male or female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33CC0-508E-F2DD-5F05-7456180C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B86319-2B91-6C31-06A1-480749D104A2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29120" y="1994915"/>
            <a:ext cx="526288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28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0F27-7445-B1B1-F3E2-23C8CBBA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15" dirty="0"/>
              <a:t>THE</a:t>
            </a:r>
            <a:r>
              <a:rPr lang="en-US" sz="3200" spc="20" dirty="0"/>
              <a:t> "</a:t>
            </a:r>
            <a:r>
              <a:rPr lang="en-US" sz="3200" spc="10" dirty="0"/>
              <a:t>WOW"</a:t>
            </a:r>
            <a:r>
              <a:rPr lang="en-US" sz="3200" spc="85" dirty="0"/>
              <a:t> </a:t>
            </a:r>
            <a:r>
              <a:rPr lang="en-US" sz="3200" spc="10" dirty="0"/>
              <a:t>IN</a:t>
            </a:r>
            <a:r>
              <a:rPr lang="en-US" sz="3200" spc="-5" dirty="0"/>
              <a:t> </a:t>
            </a:r>
            <a:r>
              <a:rPr lang="en-US" sz="3200" spc="15" dirty="0"/>
              <a:t>OUR</a:t>
            </a:r>
            <a:r>
              <a:rPr lang="en-US" sz="3200" spc="-10" dirty="0"/>
              <a:t> </a:t>
            </a:r>
            <a:r>
              <a:rPr lang="en-US" sz="3200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1983-5ED8-C601-333B-6A556D15FE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813040" cy="3356576"/>
          </a:xfrm>
        </p:spPr>
        <p:txBody>
          <a:bodyPr/>
          <a:lstStyle/>
          <a:p>
            <a:r>
              <a:rPr lang="en-US" dirty="0"/>
              <a:t>The formula for PERFORMANCE RATING as PERFORMANCE LEVEL</a:t>
            </a:r>
          </a:p>
          <a:p>
            <a:r>
              <a:rPr lang="en-US" dirty="0"/>
              <a:t>(=IFS(Z2&gt;=5,”VERY HIGH”,Z2&gt;=4,”HIGH”,Z2&gt;3,”MEDIUM”,TRUE,”LOW”)</a:t>
            </a:r>
          </a:p>
          <a:p>
            <a:r>
              <a:rPr lang="en-IN" dirty="0"/>
              <a:t>Conditional formatting and filter the data</a:t>
            </a:r>
          </a:p>
          <a:p>
            <a:r>
              <a:rPr lang="en-IN" dirty="0"/>
              <a:t>Graphical representation of the Employees data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A97A-D4DC-F86A-F024-4BC07FF88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3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{D03D4905-323A-4B1F-9B10-7655A37C22FE}tf11964407_win32</Template>
  <TotalTime>339</TotalTime>
  <Words>538</Words>
  <Application>Microsoft Office PowerPoint</Application>
  <PresentationFormat>Widescreen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Times New Roman</vt:lpstr>
      <vt:lpstr>Custom</vt:lpstr>
      <vt:lpstr>employee performance analysis using excel</vt:lpstr>
      <vt:lpstr>employee performance analysis using excel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Harshnee TK</dc:creator>
  <cp:lastModifiedBy>Harshnee TK</cp:lastModifiedBy>
  <cp:revision>1</cp:revision>
  <dcterms:created xsi:type="dcterms:W3CDTF">2024-08-31T08:30:01Z</dcterms:created>
  <dcterms:modified xsi:type="dcterms:W3CDTF">2024-08-31T14:48:15Z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