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63" r:id="rId1"/>
  </p:sldMasterIdLst>
  <p:notesMasterIdLst>
    <p:notesMasterId r:id="rId6"/>
  </p:notesMasterIdLst>
  <p:handoutMasterIdLst>
    <p:handoutMasterId r:id="rId7"/>
  </p:handoutMasterIdLst>
  <p:sldIdLst>
    <p:sldId id="355" r:id="rId2"/>
    <p:sldId id="393" r:id="rId3"/>
    <p:sldId id="394" r:id="rId4"/>
    <p:sldId id="395" r:id="rId5"/>
  </p:sldIdLst>
  <p:sldSz cx="12192000" cy="6858000"/>
  <p:notesSz cx="6648450" cy="97821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  <a:srgbClr val="0000CC"/>
    <a:srgbClr val="0033CC"/>
    <a:srgbClr val="CC0066"/>
    <a:srgbClr val="FFFFFF"/>
    <a:srgbClr val="99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8" autoAdjust="0"/>
    <p:restoredTop sz="76271" autoAdjust="0"/>
  </p:normalViewPr>
  <p:slideViewPr>
    <p:cSldViewPr>
      <p:cViewPr varScale="1">
        <p:scale>
          <a:sx n="84" d="100"/>
          <a:sy n="84" d="100"/>
        </p:scale>
        <p:origin x="144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85" tIns="45792" rIns="91585" bIns="4579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85" tIns="45792" rIns="91585" bIns="4579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85" tIns="45792" rIns="91585" bIns="4579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1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85" tIns="45792" rIns="91585" bIns="4579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FFB437-220D-4BE7-99C8-0906AFB0DD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03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59" tIns="45080" rIns="90159" bIns="45080" numCol="1" anchor="t" anchorCtr="0" compatLnSpc="1">
            <a:prstTxWarp prst="textNoShape">
              <a:avLst/>
            </a:prstTxWarp>
          </a:bodyPr>
          <a:lstStyle>
            <a:lvl1pPr defTabSz="901700" eaLnBrk="0" hangingPunct="0">
              <a:defRPr sz="11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1900" y="0"/>
            <a:ext cx="29003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59" tIns="45080" rIns="90159" bIns="45080" numCol="1" anchor="t" anchorCtr="0" compatLnSpc="1">
            <a:prstTxWarp prst="textNoShape">
              <a:avLst/>
            </a:prstTxWarp>
          </a:bodyPr>
          <a:lstStyle>
            <a:lvl1pPr algn="r" defTabSz="901700" eaLnBrk="0" hangingPunct="0">
              <a:defRPr sz="11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" y="722313"/>
            <a:ext cx="6570663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69950" y="4662488"/>
            <a:ext cx="4859338" cy="442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59" tIns="45080" rIns="90159" bIns="45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6563"/>
            <a:ext cx="29003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59" tIns="45080" rIns="90159" bIns="45080" numCol="1" anchor="b" anchorCtr="0" compatLnSpc="1">
            <a:prstTxWarp prst="textNoShape">
              <a:avLst/>
            </a:prstTxWarp>
          </a:bodyPr>
          <a:lstStyle>
            <a:lvl1pPr defTabSz="901700" eaLnBrk="0" hangingPunct="0">
              <a:defRPr sz="11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1900" y="9326563"/>
            <a:ext cx="2900363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59" tIns="45080" rIns="90159" bIns="45080" numCol="1" anchor="b" anchorCtr="0" compatLnSpc="1">
            <a:prstTxWarp prst="textNoShape">
              <a:avLst/>
            </a:prstTxWarp>
          </a:bodyPr>
          <a:lstStyle>
            <a:lvl1pPr algn="r" defTabSz="901700" eaLnBrk="0" hangingPunct="0">
              <a:defRPr sz="11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D6281B-5510-4E41-B926-AD8FC19F37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" y="722313"/>
            <a:ext cx="6570663" cy="3697287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" y="722313"/>
            <a:ext cx="6570663" cy="3697287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574C619-EAB7-4F2C-BD1F-A7B93B2CEA44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9862" cy="366871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765550" y="9291638"/>
            <a:ext cx="2881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E5E82F5-DB9D-4817-B68C-806B997B4691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088" y="733425"/>
            <a:ext cx="6519862" cy="3668713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黑体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黑体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880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80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D655EBA-2B73-46DC-A283-E880835A2EE9}" type="datetimeFigureOut">
              <a:rPr lang="zh-CN" altLang="en-US"/>
              <a:pPr>
                <a:defRPr/>
              </a:pPr>
              <a:t>2021/3/5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09EFBD0-3139-4C9E-BD2C-AE6DF48007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7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DE86D-D428-4D05-8E77-59481FD94F35}" type="datetimeFigureOut">
              <a:rPr lang="zh-CN" altLang="en-US"/>
              <a:pPr>
                <a:defRPr/>
              </a:pPr>
              <a:t>2021/3/5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BCDC3-0D69-4B71-9F71-72671A4A63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61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33418" y="290513"/>
            <a:ext cx="2806700" cy="584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1201" y="290513"/>
            <a:ext cx="8219017" cy="5842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811FF-01D0-45ED-A106-0298408284EF}" type="datetimeFigureOut">
              <a:rPr lang="zh-CN" altLang="en-US"/>
              <a:pPr>
                <a:defRPr/>
              </a:pPr>
              <a:t>2021/3/5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8327C-5697-4A9A-BE15-A3F19909E8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31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D4BB7-6E8B-45E0-80A9-B64455C65FD6}" type="datetimeFigureOut">
              <a:rPr lang="zh-CN" altLang="en-US"/>
              <a:pPr>
                <a:defRPr/>
              </a:pPr>
              <a:t>2021/3/5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73CA8-CD94-4EAB-9BDD-2FA1493CB3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40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44564-55CC-480C-8A93-45AD0C7A934A}" type="datetimeFigureOut">
              <a:rPr lang="zh-CN" altLang="en-US"/>
              <a:pPr>
                <a:defRPr/>
              </a:pPr>
              <a:t>2021/3/5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42188-4B01-4EF4-B0DC-34494ADFE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74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219201"/>
            <a:ext cx="551180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6200" y="1219201"/>
            <a:ext cx="5513917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58EB4-2464-4A14-82C2-22345393E7E8}" type="datetimeFigureOut">
              <a:rPr lang="zh-CN" altLang="en-US"/>
              <a:pPr>
                <a:defRPr/>
              </a:pPr>
              <a:t>2021/3/5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91A23-295C-4C42-8DF2-CA19806E93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080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86097-A285-432B-A95D-CA413DC55E76}" type="datetimeFigureOut">
              <a:rPr lang="zh-CN" altLang="en-US"/>
              <a:pPr>
                <a:defRPr/>
              </a:pPr>
              <a:t>2021/3/5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B7DC6-9C4B-45E7-8694-1139A718E7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71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DC003-796C-48B7-935F-BEAC31E5CC3C}" type="datetimeFigureOut">
              <a:rPr lang="zh-CN" altLang="en-US"/>
              <a:pPr>
                <a:defRPr/>
              </a:pPr>
              <a:t>2021/3/5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ACEAB-C79D-4506-971B-CC32371FE2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96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3EB8D-1E5D-4717-A304-A00F49C5AD4E}" type="datetimeFigureOut">
              <a:rPr lang="zh-CN" altLang="en-US"/>
              <a:pPr>
                <a:defRPr/>
              </a:pPr>
              <a:t>2021/3/5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DB2BC-E324-4B06-B048-0D582BD31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61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48F03-96A5-497E-90DB-B8A72BB1B7D2}" type="datetimeFigureOut">
              <a:rPr lang="zh-CN" altLang="en-US"/>
              <a:pPr>
                <a:defRPr/>
              </a:pPr>
              <a:t>2021/3/5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F56D5-2180-430B-865C-0902DFFEB0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82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C17BA-58EE-48F0-9A60-4EB885E7A434}" type="datetimeFigureOut">
              <a:rPr lang="zh-CN" altLang="en-US"/>
              <a:pPr>
                <a:defRPr/>
              </a:pPr>
              <a:t>2021/3/5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4893A-4BAC-4598-90F4-DE94CA92B5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0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783167" y="4127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293284" y="412751"/>
            <a:ext cx="438149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948268" y="8350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441451" y="8350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395818" y="762001"/>
            <a:ext cx="747183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>
              <a:ea typeface="宋体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242484" y="3048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>
              <a:ea typeface="宋体" pitchFamily="2" charset="-122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817034" y="10953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>
              <a:ea typeface="宋体" pitchFamily="2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33601" y="290514"/>
            <a:ext cx="95885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19201"/>
            <a:ext cx="11228917" cy="491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70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E8B8D18B-5366-4567-9B9A-C0FC9A989A6F}" type="datetimeFigureOut">
              <a:rPr lang="zh-CN" altLang="en-US"/>
              <a:pPr>
                <a:defRPr/>
              </a:pPr>
              <a:t>2021/3/5</a:t>
            </a:fld>
            <a:endParaRPr lang="en-US" altLang="zh-CN"/>
          </a:p>
        </p:txBody>
      </p:sp>
      <p:sp>
        <p:nvSpPr>
          <p:cNvPr id="870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A49326-C2B0-40AF-982D-4E77B34BED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product.dangdang.com/25299722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14600" y="1676400"/>
            <a:ext cx="5105400" cy="1462088"/>
          </a:xfrm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CN" altLang="en-US" sz="4800" dirty="0"/>
              <a:t>计算机网络概论</a:t>
            </a:r>
            <a:r>
              <a:rPr lang="en-US" altLang="zh-CN" sz="4800" dirty="0"/>
              <a:t/>
            </a:r>
            <a:br>
              <a:rPr lang="en-US" altLang="zh-CN" sz="4800" dirty="0"/>
            </a:br>
            <a:r>
              <a:rPr lang="zh-CN" altLang="en-US" sz="4800" dirty="0"/>
              <a:t>课程教学计划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10000"/>
            <a:ext cx="4343400" cy="1752600"/>
          </a:xfrm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dirty="0">
                <a:ea typeface="宋体" panose="02010600030101010101" pitchFamily="2" charset="-122"/>
              </a:rPr>
              <a:t>刘志敏</a:t>
            </a:r>
          </a:p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liuzm@pku.edu.cn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117" y="304800"/>
            <a:ext cx="4913883" cy="6364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教学内容与计划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00585"/>
              </p:ext>
            </p:extLst>
          </p:nvPr>
        </p:nvGraphicFramePr>
        <p:xfrm>
          <a:off x="1371600" y="1295400"/>
          <a:ext cx="8763000" cy="5176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909">
                  <a:extLst>
                    <a:ext uri="{9D8B030D-6E8A-4147-A177-3AD203B41FA5}">
                      <a16:colId xmlns:a16="http://schemas.microsoft.com/office/drawing/2014/main" val="3772243081"/>
                    </a:ext>
                  </a:extLst>
                </a:gridCol>
                <a:gridCol w="2820591">
                  <a:extLst>
                    <a:ext uri="{9D8B030D-6E8A-4147-A177-3AD203B41FA5}">
                      <a16:colId xmlns:a16="http://schemas.microsoft.com/office/drawing/2014/main" val="584248694"/>
                    </a:ext>
                  </a:extLst>
                </a:gridCol>
                <a:gridCol w="1615678">
                  <a:extLst>
                    <a:ext uri="{9D8B030D-6E8A-4147-A177-3AD203B41FA5}">
                      <a16:colId xmlns:a16="http://schemas.microsoft.com/office/drawing/2014/main" val="2282225427"/>
                    </a:ext>
                  </a:extLst>
                </a:gridCol>
                <a:gridCol w="2765822">
                  <a:extLst>
                    <a:ext uri="{9D8B030D-6E8A-4147-A177-3AD203B41FA5}">
                      <a16:colId xmlns:a16="http://schemas.microsoft.com/office/drawing/2014/main" val="457037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主题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单元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主题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8671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网络概述</a:t>
                      </a:r>
                      <a:endParaRPr lang="en-US" altLang="zh-CN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(6</a:t>
                      </a:r>
                      <a:r>
                        <a:rPr lang="zh-CN" altLang="en-US" sz="1800" dirty="0" smtClean="0"/>
                        <a:t>学时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计算机网络应用与技术</a:t>
                      </a:r>
                      <a:endParaRPr lang="zh-CN" altLang="en-US" sz="1800" dirty="0"/>
                    </a:p>
                  </a:txBody>
                  <a:tcPr marT="45714" marB="45714" anchor="ctr"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网络层</a:t>
                      </a:r>
                      <a:endParaRPr lang="en-US" altLang="zh-CN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(12</a:t>
                      </a:r>
                      <a:r>
                        <a:rPr lang="zh-CN" altLang="en-US" sz="1800" dirty="0" smtClean="0"/>
                        <a:t>学时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75" algn="l"/>
                        </a:tabLst>
                        <a:defRPr/>
                      </a:pPr>
                      <a:r>
                        <a:rPr lang="zh-CN" altLang="en-US" sz="1800" dirty="0" smtClean="0"/>
                        <a:t>网络层概述与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网络互联</a:t>
                      </a:r>
                      <a:endParaRPr lang="zh-CN" altLang="en-US" sz="1800" dirty="0"/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1086211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网络体系与参考模型</a:t>
                      </a:r>
                      <a:endParaRPr lang="zh-CN" altLang="en-US" sz="1800" dirty="0"/>
                    </a:p>
                  </a:txBody>
                  <a:tcPr marT="45714" marB="45714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路由算法</a:t>
                      </a:r>
                      <a:endParaRPr lang="zh-CN" altLang="en-US" sz="1800" dirty="0"/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8214418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互联网实例</a:t>
                      </a:r>
                      <a:endParaRPr lang="zh-CN" altLang="en-US" sz="1800" dirty="0"/>
                    </a:p>
                  </a:txBody>
                  <a:tcPr marT="45714" marB="4571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 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互联协议</a:t>
                      </a:r>
                      <a:endParaRPr lang="zh-CN" altLang="en-US" sz="1800" dirty="0"/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176074922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物理层</a:t>
                      </a:r>
                      <a:endParaRPr lang="en-US" altLang="zh-CN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(4</a:t>
                      </a:r>
                      <a:r>
                        <a:rPr lang="zh-CN" altLang="en-US" sz="1800" dirty="0" smtClean="0"/>
                        <a:t>学时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数据传输技术</a:t>
                      </a:r>
                      <a:endParaRPr lang="zh-CN" altLang="en-US" sz="1800" dirty="0"/>
                    </a:p>
                  </a:txBody>
                  <a:tcPr marT="45714" marB="4571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 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控制协议</a:t>
                      </a:r>
                      <a:endParaRPr lang="zh-CN" altLang="en-US" sz="1800" dirty="0"/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422610962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传输介质与多路复用</a:t>
                      </a:r>
                      <a:endParaRPr lang="zh-CN" altLang="en-US" sz="1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组播概述</a:t>
                      </a:r>
                      <a:endParaRPr lang="zh-CN" altLang="en-US" sz="1800" dirty="0"/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217450759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移动网络</a:t>
                      </a:r>
                      <a:endParaRPr lang="zh-CN" altLang="en-US" sz="1800" dirty="0"/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4097567893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链路层</a:t>
                      </a:r>
                      <a:endParaRPr lang="en-US" altLang="zh-CN" sz="1800" dirty="0" smtClean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(10</a:t>
                      </a:r>
                      <a:r>
                        <a:rPr lang="zh-CN" altLang="en-US" sz="1800" dirty="0" smtClean="0"/>
                        <a:t>学时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差错检测技术</a:t>
                      </a:r>
                      <a:endParaRPr lang="zh-CN" altLang="en-US" sz="1800" dirty="0"/>
                    </a:p>
                  </a:txBody>
                  <a:tcPr marT="45714" marB="45714" anchor="ctr"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传输层</a:t>
                      </a:r>
                      <a:endParaRPr lang="en-US" altLang="zh-CN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(6</a:t>
                      </a:r>
                      <a:r>
                        <a:rPr lang="zh-CN" altLang="en-US" sz="1800" dirty="0" smtClean="0"/>
                        <a:t>学时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传输层概述与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UDP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协议</a:t>
                      </a:r>
                      <a:endParaRPr lang="zh-CN" altLang="en-US" sz="1800" dirty="0"/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37647716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流量控制技术</a:t>
                      </a:r>
                      <a:endParaRPr lang="zh-CN" altLang="en-US" sz="1800" dirty="0"/>
                    </a:p>
                  </a:txBody>
                  <a:tcPr marT="45714" marB="45714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协议与可靠数据传输</a:t>
                      </a:r>
                      <a:endParaRPr lang="zh-CN" altLang="en-US" sz="1800" dirty="0"/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34206799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介质访问控制与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802.3</a:t>
                      </a:r>
                      <a:endParaRPr lang="zh-CN" altLang="en-US" sz="1800" dirty="0"/>
                    </a:p>
                  </a:txBody>
                  <a:tcPr marT="45714" marB="45714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协议与拥塞控制</a:t>
                      </a:r>
                      <a:endParaRPr lang="zh-CN" altLang="en-US" sz="1800" dirty="0"/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1418097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无线局域网与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802.11</a:t>
                      </a:r>
                      <a:endParaRPr lang="zh-CN" altLang="en-US" sz="1800" dirty="0"/>
                    </a:p>
                  </a:txBody>
                  <a:tcPr marT="45714" marB="45714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应用层</a:t>
                      </a:r>
                      <a:endParaRPr lang="en-US" altLang="zh-CN" sz="18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(8</a:t>
                      </a:r>
                      <a:r>
                        <a:rPr lang="zh-CN" altLang="en-US" sz="1800" dirty="0" smtClean="0"/>
                        <a:t>学时</a:t>
                      </a:r>
                      <a:r>
                        <a:rPr lang="en-US" altLang="zh-CN" sz="1800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</a:t>
                      </a:r>
                      <a:endParaRPr lang="zh-CN" altLang="en-US" sz="1800" dirty="0"/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36530277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链路协议实例与网络互连</a:t>
                      </a:r>
                      <a:endParaRPr lang="zh-CN" altLang="en-US" sz="1800" dirty="0"/>
                    </a:p>
                  </a:txBody>
                  <a:tcPr marT="45714" marB="4571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流媒体应用与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协议</a:t>
                      </a:r>
                      <a:endParaRPr lang="zh-CN" altLang="en-US" sz="1800" dirty="0"/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83396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/>
                    </a:p>
                  </a:txBody>
                  <a:tcPr marT="45714" marB="4571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lang="zh-CN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概述</a:t>
                      </a:r>
                      <a:endParaRPr lang="zh-CN" altLang="en-US" sz="1800" dirty="0"/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288494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/>
                    </a:p>
                  </a:txBody>
                  <a:tcPr marT="45714" marB="45714"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计算机网络安全</a:t>
                      </a:r>
                      <a:endParaRPr lang="zh-CN" altLang="en-US" sz="1800" dirty="0"/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394028888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471" y="3404377"/>
            <a:ext cx="327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教材及参考书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计算机网络（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版</a:t>
            </a:r>
            <a:r>
              <a:rPr lang="zh-CN" altLang="en-US" sz="2400" dirty="0"/>
              <a:t>）（美）特南鲍姆，（美）韦瑟罗尔著，严伟，潘爱民译，清华大学出版社，</a:t>
            </a:r>
            <a:r>
              <a:rPr lang="en-US" altLang="zh-CN" sz="2400" dirty="0"/>
              <a:t>2012</a:t>
            </a:r>
          </a:p>
          <a:p>
            <a:pPr eaLnBrk="1" hangingPunct="1">
              <a:spcBef>
                <a:spcPts val="0"/>
              </a:spcBef>
            </a:pPr>
            <a:r>
              <a:rPr lang="zh-CN" altLang="en-US" sz="2400" dirty="0"/>
              <a:t>计算机网络：自顶向下方法</a:t>
            </a:r>
            <a:r>
              <a:rPr lang="en-US" altLang="zh-CN" sz="2400" dirty="0"/>
              <a:t>(</a:t>
            </a:r>
            <a:r>
              <a:rPr lang="zh-CN" altLang="en-US" sz="2400" dirty="0"/>
              <a:t>原书第</a:t>
            </a:r>
            <a:r>
              <a:rPr lang="en-US" altLang="zh-CN" sz="2400" dirty="0"/>
              <a:t>7</a:t>
            </a:r>
            <a:r>
              <a:rPr lang="zh-CN" altLang="en-US" sz="2400" dirty="0"/>
              <a:t>版</a:t>
            </a:r>
            <a:r>
              <a:rPr lang="en-US" altLang="zh-CN" sz="2400" dirty="0"/>
              <a:t>) ,</a:t>
            </a:r>
            <a:r>
              <a:rPr lang="zh-CN" altLang="en-US" sz="2400" dirty="0"/>
              <a:t>詹姆斯</a:t>
            </a:r>
            <a:r>
              <a:rPr lang="en-US" altLang="zh-CN" sz="2400" dirty="0"/>
              <a:t>·F.</a:t>
            </a:r>
            <a:r>
              <a:rPr lang="zh-CN" altLang="en-US" sz="2400" dirty="0"/>
              <a:t>库罗斯 著 </a:t>
            </a:r>
            <a:r>
              <a:rPr lang="en-US" altLang="zh-CN" sz="2400" dirty="0"/>
              <a:t>, </a:t>
            </a:r>
            <a:r>
              <a:rPr lang="zh-CN" altLang="en-US" sz="2400" dirty="0"/>
              <a:t>机械工业出版社</a:t>
            </a:r>
            <a:r>
              <a:rPr lang="en-US" altLang="zh-CN" sz="2400" dirty="0"/>
              <a:t>,</a:t>
            </a:r>
            <a:r>
              <a:rPr lang="en-US" altLang="zh-CN" sz="2400" dirty="0" smtClean="0"/>
              <a:t>2018</a:t>
            </a:r>
            <a:endParaRPr lang="zh-CN" altLang="en-US" sz="2400" dirty="0"/>
          </a:p>
        </p:txBody>
      </p:sp>
      <p:pic>
        <p:nvPicPr>
          <p:cNvPr id="7" name="Picture 3" descr=" 计算机网络：自顶向下方法(原书第7版)">
            <a:hlinkClick r:id="rId4" tooltip=" 计算机网络：自顶向下方法(原书第7版)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04377"/>
            <a:ext cx="3327892" cy="332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教学要求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掌握主要内容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计算机网络的概念、技术及协议</a:t>
            </a:r>
            <a:endParaRPr lang="en-US" altLang="zh-CN" dirty="0" smtClean="0"/>
          </a:p>
          <a:p>
            <a:pPr lvl="1" eaLnBrk="1" hangingPunct="1"/>
            <a:r>
              <a:rPr lang="zh-CN" altLang="en-US" dirty="0"/>
              <a:t>网络典型问题</a:t>
            </a:r>
            <a:r>
              <a:rPr lang="zh-CN" altLang="en-US" dirty="0" smtClean="0"/>
              <a:t>及其分析</a:t>
            </a:r>
            <a:endParaRPr lang="zh-CN" altLang="en-US" dirty="0"/>
          </a:p>
          <a:p>
            <a:pPr eaLnBrk="1" hangingPunct="1"/>
            <a:r>
              <a:rPr lang="zh-CN" altLang="en-US" dirty="0" smtClean="0"/>
              <a:t>上机实验：协议实现，在</a:t>
            </a:r>
            <a:r>
              <a:rPr lang="en-US" altLang="zh-CN" b="1" dirty="0" err="1" smtClean="0"/>
              <a:t>Netriver</a:t>
            </a:r>
            <a:r>
              <a:rPr lang="zh-CN" altLang="en-US" dirty="0"/>
              <a:t>上编程并测试</a:t>
            </a:r>
            <a:endParaRPr lang="en-US" altLang="zh-CN" dirty="0"/>
          </a:p>
          <a:p>
            <a:pPr eaLnBrk="1" hangingPunct="1"/>
            <a:r>
              <a:rPr lang="zh-CN" altLang="zh-CN" dirty="0" smtClean="0"/>
              <a:t>网络</a:t>
            </a:r>
            <a:r>
              <a:rPr lang="zh-CN" altLang="zh-CN" dirty="0"/>
              <a:t>实习：利用</a:t>
            </a:r>
            <a:r>
              <a:rPr lang="en-US" altLang="zh-CN" dirty="0" err="1"/>
              <a:t>wireshark</a:t>
            </a:r>
            <a:r>
              <a:rPr lang="zh-CN" altLang="zh-CN" dirty="0" smtClean="0"/>
              <a:t>进行互联网协议</a:t>
            </a:r>
            <a:r>
              <a:rPr lang="zh-CN" altLang="zh-CN" dirty="0"/>
              <a:t>分析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成绩评定：</a:t>
            </a:r>
          </a:p>
          <a:p>
            <a:pPr lvl="1"/>
            <a:r>
              <a:rPr lang="zh-CN" altLang="zh-CN" dirty="0"/>
              <a:t>上机</a:t>
            </a:r>
            <a:r>
              <a:rPr lang="zh-CN" altLang="zh-CN" dirty="0" smtClean="0"/>
              <a:t>实验占</a:t>
            </a:r>
            <a:r>
              <a:rPr lang="en-US" altLang="zh-CN" dirty="0"/>
              <a:t>20</a:t>
            </a:r>
            <a:r>
              <a:rPr lang="zh-CN" altLang="zh-CN" dirty="0"/>
              <a:t>％，网络</a:t>
            </a:r>
            <a:r>
              <a:rPr lang="zh-CN" altLang="zh-CN" dirty="0" smtClean="0"/>
              <a:t>实习占</a:t>
            </a:r>
            <a:r>
              <a:rPr lang="en-US" altLang="zh-CN" dirty="0"/>
              <a:t>20%</a:t>
            </a:r>
            <a:r>
              <a:rPr lang="zh-CN" altLang="zh-CN" dirty="0"/>
              <a:t>，期末</a:t>
            </a:r>
            <a:r>
              <a:rPr lang="zh-CN" altLang="zh-CN" dirty="0" smtClean="0"/>
              <a:t>考试占</a:t>
            </a:r>
            <a:r>
              <a:rPr lang="en-US" altLang="zh-CN" dirty="0"/>
              <a:t>60</a:t>
            </a:r>
            <a:r>
              <a:rPr lang="zh-CN" altLang="zh-CN" dirty="0"/>
              <a:t>％。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注重综合能力的考评，</a:t>
            </a:r>
            <a:r>
              <a:rPr lang="zh-CN" altLang="en-US" dirty="0" smtClean="0"/>
              <a:t>对</a:t>
            </a:r>
            <a:r>
              <a:rPr lang="zh-CN" altLang="zh-CN" dirty="0" smtClean="0"/>
              <a:t>表现突出的</a:t>
            </a:r>
            <a:r>
              <a:rPr lang="zh-CN" altLang="en-US" dirty="0" smtClean="0"/>
              <a:t>（例如做各章练习题解答及课堂展示）</a:t>
            </a:r>
            <a:r>
              <a:rPr lang="zh-CN" altLang="zh-CN" dirty="0" smtClean="0"/>
              <a:t>可</a:t>
            </a:r>
            <a:r>
              <a:rPr lang="zh-CN" altLang="en-US" dirty="0" smtClean="0"/>
              <a:t>获得</a:t>
            </a:r>
            <a:r>
              <a:rPr lang="zh-CN" altLang="zh-CN" dirty="0" smtClean="0"/>
              <a:t>奖励加分。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黑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47081</TotalTime>
  <Words>268</Words>
  <Application>Microsoft Office PowerPoint</Application>
  <PresentationFormat>宽屏</PresentationFormat>
  <Paragraphs>57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黑体</vt:lpstr>
      <vt:lpstr>宋体</vt:lpstr>
      <vt:lpstr>Arial</vt:lpstr>
      <vt:lpstr>Tahoma</vt:lpstr>
      <vt:lpstr>Times New Roman</vt:lpstr>
      <vt:lpstr>Wingdings</vt:lpstr>
      <vt:lpstr>Blends</vt:lpstr>
      <vt:lpstr>计算机网络概论 课程教学计划</vt:lpstr>
      <vt:lpstr>教学内容与计划</vt:lpstr>
      <vt:lpstr>教材及参考书</vt:lpstr>
      <vt:lpstr>教学要求</vt:lpstr>
    </vt:vector>
  </TitlesOfParts>
  <Company>Cal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Communications Research Overview</dc:title>
  <dc:creator>Andrea Goldsmith</dc:creator>
  <cp:lastModifiedBy>Windows 用户</cp:lastModifiedBy>
  <cp:revision>172</cp:revision>
  <cp:lastPrinted>2000-03-17T02:49:38Z</cp:lastPrinted>
  <dcterms:created xsi:type="dcterms:W3CDTF">1999-01-27T20:08:30Z</dcterms:created>
  <dcterms:modified xsi:type="dcterms:W3CDTF">2021-03-05T07:21:32Z</dcterms:modified>
</cp:coreProperties>
</file>