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2" r:id="rId18"/>
    <p:sldId id="283" r:id="rId19"/>
    <p:sldId id="281" r:id="rId20"/>
    <p:sldId id="284" r:id="rId21"/>
    <p:sldId id="285" r:id="rId22"/>
    <p:sldId id="286" r:id="rId23"/>
    <p:sldId id="288" r:id="rId24"/>
    <p:sldId id="289" r:id="rId25"/>
    <p:sldId id="290" r:id="rId26"/>
    <p:sldId id="291" r:id="rId27"/>
    <p:sldId id="292" r:id="rId28"/>
    <p:sldId id="293" r:id="rId29"/>
    <p:sldId id="294" r:id="rId30"/>
    <p:sldId id="295" r:id="rId31"/>
    <p:sldId id="296" r:id="rId32"/>
    <p:sldId id="334" r:id="rId33"/>
  </p:sldIdLst>
  <p:sldSz cx="9144000" cy="6858000" type="screen4x3"/>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A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84" autoAdjust="0"/>
    <p:restoredTop sz="92843"/>
  </p:normalViewPr>
  <p:slideViewPr>
    <p:cSldViewPr snapToGrid="0">
      <p:cViewPr varScale="1">
        <p:scale>
          <a:sx n="102" d="100"/>
          <a:sy n="102" d="100"/>
        </p:scale>
        <p:origin x="1728" y="176"/>
      </p:cViewPr>
      <p:guideLst>
        <p:guide orient="horz" pos="2160"/>
        <p:guide pos="288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405375-9A87-4E15-9F06-154E621E59AC}" type="datetimeFigureOut">
              <a:rPr lang="zh-CN" altLang="en-US" smtClean="0"/>
              <a:t>2019/6/22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449417-F218-4B8E-B44B-02FF4189EF98}" type="slidenum">
              <a:rPr lang="zh-CN" altLang="en-US" smtClean="0"/>
              <a:t>‹#›</a:t>
            </a:fld>
            <a:endParaRPr lang="zh-CN" altLang="en-US"/>
          </a:p>
        </p:txBody>
      </p:sp>
    </p:spTree>
    <p:extLst>
      <p:ext uri="{BB962C8B-B14F-4D97-AF65-F5344CB8AC3E}">
        <p14:creationId xmlns:p14="http://schemas.microsoft.com/office/powerpoint/2010/main" val="1426516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703165AA-EAC7-4983-B2A8-3946BAA2E53A}" type="datetime1">
              <a:rPr lang="zh-CN" altLang="en-US" smtClean="0"/>
              <a:t>2019/6/22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4681A65-5543-466A-B599-F930466A524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686911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98C3AE8F-9808-444B-90ED-6676F0EA4BA1}" type="datetime1">
              <a:rPr lang="zh-CN" altLang="en-US" smtClean="0"/>
              <a:t>2019/6/22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107A9A57-F9A1-41E2-A20F-E05690DB90CF}"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393411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6"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2" y="365125"/>
            <a:ext cx="57626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48BAE9B2-EC15-4CF7-B9C3-E954A86B0668}" type="datetime1">
              <a:rPr lang="zh-CN" altLang="en-US" smtClean="0"/>
              <a:t>2019/6/22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869950F0-0169-40F4-9F9E-14267291365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52087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9"/>
            <a:ext cx="78867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628650" y="6356354"/>
            <a:ext cx="2057400" cy="365125"/>
          </a:xfrm>
        </p:spPr>
        <p:txBody>
          <a:bodyPr/>
          <a:lstStyle>
            <a:lvl1pPr>
              <a:defRPr/>
            </a:lvl1pPr>
          </a:lstStyle>
          <a:p>
            <a:fld id="{A79EEC86-5909-45C2-A483-49120B6A1D12}" type="datetime1">
              <a:rPr lang="zh-CN" altLang="en-US" smtClean="0"/>
              <a:t>2019/6/22</a:t>
            </a:fld>
            <a:endParaRPr lang="zh-CN" altLang="en-US" sz="1800">
              <a:solidFill>
                <a:schemeClr val="tx1"/>
              </a:solidFill>
            </a:endParaRPr>
          </a:p>
        </p:txBody>
      </p:sp>
      <p:sp>
        <p:nvSpPr>
          <p:cNvPr id="4" name="页脚占位符 3"/>
          <p:cNvSpPr>
            <a:spLocks noGrp="1"/>
          </p:cNvSpPr>
          <p:nvPr>
            <p:ph type="ftr" sz="quarter" idx="11"/>
          </p:nvPr>
        </p:nvSpPr>
        <p:spPr>
          <a:xfrm>
            <a:off x="3028950" y="6356354"/>
            <a:ext cx="30861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6418538" y="6492875"/>
            <a:ext cx="2057400" cy="365125"/>
          </a:xfrm>
        </p:spPr>
        <p:txBody>
          <a:bodyPr/>
          <a:lstStyle>
            <a:lvl1pPr>
              <a:defRPr/>
            </a:lvl1pPr>
          </a:lstStyle>
          <a:p>
            <a:fld id="{6CD9149D-A996-4356-B7CD-0154EA4A17F5}" type="slidenum">
              <a:rPr lang="zh-CN" altLang="en-US"/>
              <a:pPr/>
              <a:t>‹#›</a:t>
            </a:fld>
            <a:endParaRPr lang="zh-CN" altLang="en-US" sz="1800" dirty="0">
              <a:solidFill>
                <a:schemeClr val="tx1"/>
              </a:solidFill>
            </a:endParaRPr>
          </a:p>
        </p:txBody>
      </p:sp>
    </p:spTree>
    <p:extLst>
      <p:ext uri="{BB962C8B-B14F-4D97-AF65-F5344CB8AC3E}">
        <p14:creationId xmlns:p14="http://schemas.microsoft.com/office/powerpoint/2010/main" val="4272506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044642E6-E87E-4F5A-BFB0-5E84971AA3A1}" type="datetime1">
              <a:rPr lang="zh-CN" altLang="en-US" smtClean="0"/>
              <a:t>2019/6/22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90D1315A-F76C-40C3-98DE-0C3426670D5A}"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217406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2"/>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7"/>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fld id="{13E42489-AF6F-472D-9D6D-AE94D712BB6E}" type="datetime1">
              <a:rPr lang="zh-CN" altLang="en-US" smtClean="0"/>
              <a:t>2019/6/22</a:t>
            </a:fld>
            <a:endParaRPr lang="zh-CN" altLang="en-US" sz="1800">
              <a:solidFill>
                <a:schemeClr val="tx1"/>
              </a:solidFill>
            </a:endParaRPr>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90687D91-341C-428B-9F9D-7B1CDA0A13D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444665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20B86DBB-7249-4105-8946-5AE8146545CB}" type="datetime1">
              <a:rPr lang="zh-CN" altLang="en-US" smtClean="0"/>
              <a:t>2019/6/22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FD0CDB5A-4468-4C24-B0F4-86459BAF9DC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605169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9"/>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C03A8E23-74C3-404F-98A8-2A859AEDE0C4}" type="datetime1">
              <a:rPr lang="zh-CN" altLang="en-US" smtClean="0"/>
              <a:t>2019/6/22</a:t>
            </a:fld>
            <a:endParaRPr lang="zh-CN" altLang="en-US" sz="1800">
              <a:solidFill>
                <a:schemeClr val="tx1"/>
              </a:solidFill>
            </a:endParaRPr>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D6E73B40-7925-4BFF-AF88-D4647F977803}"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703146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36723EA9-BC0F-4D94-BDE5-C26D70181971}" type="datetime1">
              <a:rPr lang="zh-CN" altLang="en-US" smtClean="0"/>
              <a:t>2019/6/22</a:t>
            </a:fld>
            <a:endParaRPr lang="zh-CN" altLang="en-US" sz="1800">
              <a:solidFill>
                <a:schemeClr val="tx1"/>
              </a:solidFill>
            </a:endParaRPr>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F6D1B968-E51B-421F-93A6-3DACACC12EBB}"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337608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0BB2D20-4324-4CE2-9907-12FD1CFF5D1A}" type="datetime1">
              <a:rPr lang="zh-CN" altLang="en-US" smtClean="0"/>
              <a:t>2019/6/22</a:t>
            </a:fld>
            <a:endParaRPr lang="zh-CN" altLang="en-US" sz="1800">
              <a:solidFill>
                <a:schemeClr val="tx1"/>
              </a:solidFill>
            </a:endParaRPr>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70EBC81C-252C-4407-8040-ECDE4F9EE9E4}"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529150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9"/>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4C2F2DEB-3D08-4A86-9BC8-22E747C1600B}" type="datetime1">
              <a:rPr lang="zh-CN" altLang="en-US" smtClean="0"/>
              <a:t>2019/6/22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B2F7117-1B16-4687-9564-5CAAC1C6F50E}"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4044580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9"/>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40"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fld id="{3E940614-51EE-4673-9848-513E58227F8E}" type="datetime1">
              <a:rPr lang="zh-CN" altLang="en-US" smtClean="0"/>
              <a:t>2019/6/22</a:t>
            </a:fld>
            <a:endParaRPr lang="zh-CN" altLang="en-US" sz="1800">
              <a:solidFill>
                <a:schemeClr val="tx1"/>
              </a:solidFill>
            </a:endParaRPr>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086CC4EA-5102-4E63-8E83-25F72B08120D}"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3722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628650" y="365129"/>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sym typeface="Calibri Light" panose="020F0302020204030204" pitchFamily="34" charset="0"/>
              </a:rPr>
              <a:t>单击此处编辑母版标题样式</a:t>
            </a:r>
          </a:p>
        </p:txBody>
      </p:sp>
      <p:sp>
        <p:nvSpPr>
          <p:cNvPr id="1027" name="Text Placeholder 2"/>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Date Placeholder 3"/>
          <p:cNvSpPr>
            <a:spLocks noGrp="1" noChangeArrowheads="1"/>
          </p:cNvSpPr>
          <p:nvPr>
            <p:ph type="dt" sz="half" idx="2"/>
          </p:nvPr>
        </p:nvSpPr>
        <p:spPr bwMode="auto">
          <a:xfrm>
            <a:off x="628650" y="6356354"/>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BC883908-4D56-4660-BC0B-1EF6C9496251}" type="datetime1">
              <a:rPr lang="zh-CN" altLang="en-US" smtClean="0"/>
              <a:t>2019/6/22</a:t>
            </a:fld>
            <a:endParaRPr lang="zh-CN" altLang="en-US" sz="1800">
              <a:solidFill>
                <a:schemeClr val="tx1"/>
              </a:solidFill>
            </a:endParaRPr>
          </a:p>
        </p:txBody>
      </p:sp>
      <p:sp>
        <p:nvSpPr>
          <p:cNvPr id="1029" name="Footer Placeholder 4"/>
          <p:cNvSpPr>
            <a:spLocks noGrp="1" noChangeArrowheads="1"/>
          </p:cNvSpPr>
          <p:nvPr>
            <p:ph type="ftr" sz="quarter" idx="3"/>
          </p:nvPr>
        </p:nvSpPr>
        <p:spPr bwMode="auto">
          <a:xfrm>
            <a:off x="3028950" y="6356354"/>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zh-CN" altLang="zh-CN"/>
          </a:p>
        </p:txBody>
      </p:sp>
      <p:sp>
        <p:nvSpPr>
          <p:cNvPr id="1030" name="Slide Number Placeholder 5"/>
          <p:cNvSpPr>
            <a:spLocks noGrp="1" noChangeArrowheads="1"/>
          </p:cNvSpPr>
          <p:nvPr>
            <p:ph type="sldNum" sz="quarter" idx="4"/>
          </p:nvPr>
        </p:nvSpPr>
        <p:spPr bwMode="auto">
          <a:xfrm>
            <a:off x="6418538" y="6491618"/>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800" b="1">
                <a:solidFill>
                  <a:schemeClr val="bg1"/>
                </a:solidFill>
                <a:latin typeface="+mn-ea"/>
                <a:ea typeface="+mn-ea"/>
              </a:defRPr>
            </a:lvl1pPr>
          </a:lstStyle>
          <a:p>
            <a:fld id="{42A6D27D-6188-4305-907C-68B963A18CD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hyperlink" Target="http://www.usee.tech/"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hyperlink" Target="https://www.python.org/ftp/python/2.7.3/python-2.7.3.amd64.msi.asc" TargetMode="External"/><Relationship Id="rId3" Type="http://schemas.openxmlformats.org/officeDocument/2006/relationships/hyperlink" Target="https://www.python.org/download/releases/2.7.3/" TargetMode="External"/><Relationship Id="rId7" Type="http://schemas.openxmlformats.org/officeDocument/2006/relationships/hyperlink" Target="https://www.python.org/download/releases/2.7.3/#id5" TargetMode="External"/><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hyperlink" Target="https://www.python.org/ftp/python/2.7.3/python-2.7.3.amd64.msi" TargetMode="External"/><Relationship Id="rId11" Type="http://schemas.openxmlformats.org/officeDocument/2006/relationships/hyperlink" Target="https://www.python.org/ftp/python/2.7.8/python-2.7.8-macosx10.3.dmg" TargetMode="External"/><Relationship Id="rId5" Type="http://schemas.openxmlformats.org/officeDocument/2006/relationships/hyperlink" Target="https://www.python.org/ftp/python/2.7.3/python-2.7.3.msi.asc" TargetMode="External"/><Relationship Id="rId10" Type="http://schemas.openxmlformats.org/officeDocument/2006/relationships/hyperlink" Target="https://www.python.org/download/#id11" TargetMode="External"/><Relationship Id="rId4" Type="http://schemas.openxmlformats.org/officeDocument/2006/relationships/hyperlink" Target="https://www.python.org/ftp/python/2.7.3/python-2.7.3.msi" TargetMode="External"/><Relationship Id="rId9" Type="http://schemas.openxmlformats.org/officeDocument/2006/relationships/hyperlink" Target="https://www.python.org/ftp/python/2.7.8/python-2.7.8-macosx10.6.dm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hyperlink" Target="http://www.pythonlearn.com/install.php"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hyperlink" Target="http://www.pythonlearn.com/install.php" TargetMode="Externa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psychology-courses.appspot.com/python/assets/img/2014%20Fall%20-%20PSY%20568%20Python%20for%20Behavioral%20Scientist.doc"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wiki.python.org/moin/IntegratedDevelopmentEnvironments"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mailto:hejibo@usee.tech" TargetMode="Externa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hyperlink" Target="http://greenteapress.com/thinkpython/thinkpython.html" TargetMode="External"/><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hyperlink" Target="http://www.amazon.com/Python-Informatics-Dr-Charles-Severance/dp/1492339245/ref=sr_1_1?ie=UTF8&amp;qid=1408547600&amp;sr=8-1&amp;keywords=Python+for+Informatics:+Exploring+Information"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a:spLocks noChangeArrowheads="1"/>
          </p:cNvSpPr>
          <p:nvPr/>
        </p:nvSpPr>
        <p:spPr bwMode="auto">
          <a:xfrm>
            <a:off x="-16935" y="352061"/>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FFFFFF"/>
              </a:solidFill>
            </a:endParaRPr>
          </a:p>
        </p:txBody>
      </p:sp>
      <p:sp>
        <p:nvSpPr>
          <p:cNvPr id="3077" name="直接连接符 11"/>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l="457" t="10834" r="457" b="33112"/>
          <a:stretch/>
        </p:blipFill>
        <p:spPr>
          <a:xfrm>
            <a:off x="-16933" y="-25400"/>
            <a:ext cx="9177866" cy="3632200"/>
          </a:xfrm>
          <a:prstGeom prst="rect">
            <a:avLst/>
          </a:prstGeom>
        </p:spPr>
      </p:pic>
      <p:grpSp>
        <p:nvGrpSpPr>
          <p:cNvPr id="2" name="组合 1"/>
          <p:cNvGrpSpPr/>
          <p:nvPr/>
        </p:nvGrpSpPr>
        <p:grpSpPr>
          <a:xfrm>
            <a:off x="0" y="6356350"/>
            <a:ext cx="9144000" cy="501650"/>
            <a:chOff x="0" y="6356350"/>
            <a:chExt cx="9144000" cy="501650"/>
          </a:xfrm>
          <a:solidFill>
            <a:srgbClr val="8A0000"/>
          </a:solidFill>
        </p:grpSpPr>
        <p:sp>
          <p:nvSpPr>
            <p:cNvPr id="3075" name="矩形 8"/>
            <p:cNvSpPr>
              <a:spLocks noChangeArrowheads="1"/>
            </p:cNvSpPr>
            <p:nvPr/>
          </p:nvSpPr>
          <p:spPr bwMode="auto">
            <a:xfrm>
              <a:off x="0" y="6453188"/>
              <a:ext cx="9144000" cy="404812"/>
            </a:xfrm>
            <a:prstGeom prst="rect">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8A0000"/>
                </a:solidFill>
              </a:endParaRPr>
            </a:p>
          </p:txBody>
        </p:sp>
        <p:sp>
          <p:nvSpPr>
            <p:cNvPr id="3078" name="等腰三角形 12"/>
            <p:cNvSpPr>
              <a:spLocks noChangeArrowheads="1"/>
            </p:cNvSpPr>
            <p:nvPr/>
          </p:nvSpPr>
          <p:spPr bwMode="auto">
            <a:xfrm>
              <a:off x="8242300" y="6356350"/>
              <a:ext cx="146050" cy="125413"/>
            </a:xfrm>
            <a:prstGeom prst="triangle">
              <a:avLst>
                <a:gd name="adj" fmla="val 50000"/>
              </a:avLst>
            </a:prstGeom>
            <a:grp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8A0000"/>
                </a:solidFill>
              </a:endParaRPr>
            </a:p>
          </p:txBody>
        </p:sp>
      </p:grpSp>
      <p:sp>
        <p:nvSpPr>
          <p:cNvPr id="3079" name="标题 1"/>
          <p:cNvSpPr>
            <a:spLocks noGrp="1" noChangeArrowheads="1"/>
          </p:cNvSpPr>
          <p:nvPr>
            <p:ph type="ctrTitle" idx="4294967295"/>
          </p:nvPr>
        </p:nvSpPr>
        <p:spPr>
          <a:xfrm>
            <a:off x="1130885" y="3979862"/>
            <a:ext cx="6882227" cy="416567"/>
          </a:xfrm>
          <a:ln/>
        </p:spPr>
        <p:txBody>
          <a:bodyPr anchor="b"/>
          <a:lstStyle/>
          <a:p>
            <a:pPr marL="0" indent="0" algn="ctr"/>
            <a:r>
              <a:rPr lang="en-US" altLang="zh-CN" sz="2400" dirty="0">
                <a:solidFill>
                  <a:srgbClr val="8A0000"/>
                </a:solidFill>
                <a:latin typeface="方正大标宋简体" panose="03000509000000000000" pitchFamily="65" charset="-122"/>
                <a:ea typeface="方正大标宋简体" panose="03000509000000000000" pitchFamily="65" charset="-122"/>
              </a:rPr>
              <a:t>Computer Applications to Behavioral Sciences</a:t>
            </a:r>
          </a:p>
        </p:txBody>
      </p:sp>
      <p:sp>
        <p:nvSpPr>
          <p:cNvPr id="3081" name="文本框 3"/>
          <p:cNvSpPr>
            <a:spLocks noChangeArrowheads="1"/>
          </p:cNvSpPr>
          <p:nvPr/>
        </p:nvSpPr>
        <p:spPr bwMode="auto">
          <a:xfrm>
            <a:off x="1675231" y="4406893"/>
            <a:ext cx="60830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3600" b="1" dirty="0">
                <a:solidFill>
                  <a:srgbClr val="8A0000"/>
                </a:solidFill>
                <a:latin typeface="方正大标宋简体" panose="03000509000000000000" pitchFamily="65" charset="-122"/>
                <a:ea typeface="方正大标宋简体" panose="03000509000000000000" pitchFamily="65" charset="-122"/>
                <a:sym typeface="华文中宋" panose="02010600040101010101" pitchFamily="2" charset="-122"/>
              </a:rPr>
              <a:t>Introduction to Python</a:t>
            </a:r>
            <a:endParaRPr lang="zh-CN" altLang="en-US" sz="3600" b="1" dirty="0">
              <a:solidFill>
                <a:srgbClr val="8A0000"/>
              </a:solidFill>
              <a:latin typeface="方正大标宋简体" panose="03000509000000000000" pitchFamily="65" charset="-122"/>
              <a:ea typeface="方正大标宋简体" panose="03000509000000000000" pitchFamily="65" charset="-122"/>
              <a:sym typeface="华文中宋" panose="02010600040101010101" pitchFamily="2" charset="-122"/>
            </a:endParaRPr>
          </a:p>
        </p:txBody>
      </p:sp>
      <p:sp>
        <p:nvSpPr>
          <p:cNvPr id="13" name="矩形 8"/>
          <p:cNvSpPr>
            <a:spLocks noChangeArrowheads="1"/>
          </p:cNvSpPr>
          <p:nvPr/>
        </p:nvSpPr>
        <p:spPr bwMode="auto">
          <a:xfrm>
            <a:off x="3" y="4251961"/>
            <a:ext cx="423949" cy="1068184"/>
          </a:xfrm>
          <a:prstGeom prst="rect">
            <a:avLst/>
          </a:prstGeom>
          <a:solidFill>
            <a:srgbClr val="8A0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8A0000"/>
              </a:solidFill>
            </a:endParaRPr>
          </a:p>
        </p:txBody>
      </p:sp>
      <p:sp>
        <p:nvSpPr>
          <p:cNvPr id="14" name="矩形 8"/>
          <p:cNvSpPr>
            <a:spLocks noChangeArrowheads="1"/>
          </p:cNvSpPr>
          <p:nvPr/>
        </p:nvSpPr>
        <p:spPr bwMode="auto">
          <a:xfrm>
            <a:off x="-1" y="3565371"/>
            <a:ext cx="9144000" cy="97631"/>
          </a:xfrm>
          <a:prstGeom prst="rect">
            <a:avLst/>
          </a:prstGeom>
          <a:solidFill>
            <a:srgbClr val="8A0000"/>
          </a:soli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zh-CN" altLang="zh-CN">
              <a:solidFill>
                <a:srgbClr val="8A0000"/>
              </a:solidFill>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4339" y="251433"/>
            <a:ext cx="1864654" cy="523744"/>
          </a:xfrm>
          <a:prstGeom prst="rect">
            <a:avLst/>
          </a:prstGeom>
        </p:spPr>
      </p:pic>
      <p:sp>
        <p:nvSpPr>
          <p:cNvPr id="15" name="标题 1">
            <a:extLst>
              <a:ext uri="{FF2B5EF4-FFF2-40B4-BE49-F238E27FC236}">
                <a16:creationId xmlns:a16="http://schemas.microsoft.com/office/drawing/2014/main" id="{CCD59524-76A8-4A67-BCB3-A1B8889EB88F}"/>
              </a:ext>
            </a:extLst>
          </p:cNvPr>
          <p:cNvSpPr txBox="1">
            <a:spLocks noChangeArrowheads="1"/>
          </p:cNvSpPr>
          <p:nvPr/>
        </p:nvSpPr>
        <p:spPr bwMode="auto">
          <a:xfrm>
            <a:off x="1130885" y="6021912"/>
            <a:ext cx="6882227" cy="41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9pPr>
          </a:lstStyle>
          <a:p>
            <a:pPr algn="ctr" defTabSz="1451418" eaLnBrk="1" fontAlgn="auto" hangingPunct="1">
              <a:spcAft>
                <a:spcPts val="476"/>
              </a:spcAft>
              <a:buClr>
                <a:schemeClr val="accent6">
                  <a:lumMod val="75000"/>
                </a:schemeClr>
              </a:buClr>
              <a:buFont typeface="Georgia" charset="0"/>
              <a:buNone/>
              <a:defRPr/>
            </a:pPr>
            <a:r>
              <a:rPr lang="ja-JP" altLang="en-US" sz="2000"/>
              <a:t>何吉波</a:t>
            </a:r>
            <a:r>
              <a:rPr lang="zh-CN" altLang="en-US" sz="2000" dirty="0"/>
              <a:t>，</a:t>
            </a:r>
            <a:r>
              <a:rPr lang="ja-JP" altLang="en-US" sz="2000"/>
              <a:t>博士</a:t>
            </a:r>
            <a:endParaRPr lang="en-US" altLang="ja-JP" sz="2000" dirty="0"/>
          </a:p>
          <a:p>
            <a:pPr algn="ctr" defTabSz="1451418" eaLnBrk="1" fontAlgn="auto" hangingPunct="1">
              <a:spcAft>
                <a:spcPts val="476"/>
              </a:spcAft>
              <a:buClr>
                <a:schemeClr val="accent6">
                  <a:lumMod val="75000"/>
                </a:schemeClr>
              </a:buClr>
              <a:buFont typeface="Georgia" charset="0"/>
              <a:buNone/>
              <a:defRPr/>
            </a:pPr>
            <a:r>
              <a:rPr lang="ja-JP" altLang="en-US" sz="2000"/>
              <a:t>清华大学用户体验学科负责人</a:t>
            </a:r>
            <a:endParaRPr lang="en-US" altLang="ja-JP" sz="2000" dirty="0"/>
          </a:p>
          <a:p>
            <a:pPr algn="ctr" defTabSz="1451418" eaLnBrk="1" fontAlgn="auto" hangingPunct="1">
              <a:spcAft>
                <a:spcPts val="476"/>
              </a:spcAft>
              <a:buClr>
                <a:schemeClr val="accent6">
                  <a:lumMod val="75000"/>
                </a:schemeClr>
              </a:buClr>
              <a:buFont typeface="Georgia" charset="0"/>
              <a:buNone/>
              <a:defRPr/>
            </a:pPr>
            <a:r>
              <a:rPr lang="ja-JP" altLang="en-US" sz="2000"/>
              <a:t>优视眼动科技公司创始人</a:t>
            </a:r>
            <a:endParaRPr lang="en-US" altLang="ja-JP" sz="2000" dirty="0"/>
          </a:p>
          <a:p>
            <a:pPr algn="ctr" defTabSz="1451418" fontAlgn="auto">
              <a:spcAft>
                <a:spcPts val="476"/>
              </a:spcAft>
              <a:buClr>
                <a:schemeClr val="accent6">
                  <a:lumMod val="75000"/>
                </a:schemeClr>
              </a:buClr>
              <a:defRPr/>
            </a:pPr>
            <a:r>
              <a:rPr lang="en-US" altLang="zh-CN" sz="2000" dirty="0">
                <a:ea typeface="MS PGothic" panose="020B0600070205080204" pitchFamily="34" charset="-128"/>
                <a:hlinkClick r:id="rId4"/>
              </a:rPr>
              <a:t>http://www.usee.tech</a:t>
            </a:r>
            <a:endParaRPr lang="en-US" altLang="zh-CN" sz="2000" dirty="0">
              <a:ea typeface="MS PGothic"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What can Python do?</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10</a:t>
            </a:fld>
            <a:endParaRPr lang="zh-CN" altLang="en-US" sz="1800">
              <a:solidFill>
                <a:schemeClr val="tx1"/>
              </a:solidFill>
            </a:endParaRPr>
          </a:p>
        </p:txBody>
      </p:sp>
      <p:sp>
        <p:nvSpPr>
          <p:cNvPr id="10" name="Content Placeholder 10">
            <a:extLst>
              <a:ext uri="{FF2B5EF4-FFF2-40B4-BE49-F238E27FC236}">
                <a16:creationId xmlns:a16="http://schemas.microsoft.com/office/drawing/2014/main" id="{BD657486-A6EB-45FD-8D63-427BEDDD2DFD}"/>
              </a:ext>
            </a:extLst>
          </p:cNvPr>
          <p:cNvSpPr txBox="1">
            <a:spLocks/>
          </p:cNvSpPr>
          <p:nvPr/>
        </p:nvSpPr>
        <p:spPr>
          <a:xfrm>
            <a:off x="859905" y="2221220"/>
            <a:ext cx="4354946" cy="3026882"/>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Build a website</a:t>
            </a:r>
          </a:p>
          <a:p>
            <a:pPr eaLnBrk="1" hangingPunct="1"/>
            <a:r>
              <a:rPr lang="en-US" altLang="zh-CN" dirty="0"/>
              <a:t>Develop a software</a:t>
            </a:r>
          </a:p>
          <a:p>
            <a:pPr eaLnBrk="1" hangingPunct="1"/>
            <a:r>
              <a:rPr lang="en-US" altLang="zh-CN" dirty="0"/>
              <a:t>Draw publishable graphs</a:t>
            </a:r>
          </a:p>
          <a:p>
            <a:pPr eaLnBrk="1" hangingPunct="1"/>
            <a:r>
              <a:rPr lang="en-US" altLang="zh-CN" dirty="0"/>
              <a:t>Statistical analysis</a:t>
            </a:r>
          </a:p>
          <a:p>
            <a:pPr eaLnBrk="1" hangingPunct="1"/>
            <a:r>
              <a:rPr lang="en-US" altLang="zh-CN" dirty="0"/>
              <a:t>Text processing</a:t>
            </a:r>
          </a:p>
        </p:txBody>
      </p:sp>
    </p:spTree>
    <p:extLst>
      <p:ext uri="{BB962C8B-B14F-4D97-AF65-F5344CB8AC3E}">
        <p14:creationId xmlns:p14="http://schemas.microsoft.com/office/powerpoint/2010/main" val="1294182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Python vs. JAVA</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11</a:t>
            </a:fld>
            <a:endParaRPr lang="zh-CN" altLang="en-US" sz="1800">
              <a:solidFill>
                <a:schemeClr val="tx1"/>
              </a:solidFill>
            </a:endParaRPr>
          </a:p>
        </p:txBody>
      </p:sp>
      <p:sp>
        <p:nvSpPr>
          <p:cNvPr id="11" name="Content Placeholder 10">
            <a:extLst>
              <a:ext uri="{FF2B5EF4-FFF2-40B4-BE49-F238E27FC236}">
                <a16:creationId xmlns:a16="http://schemas.microsoft.com/office/drawing/2014/main" id="{3A08975B-4506-4AF3-8510-6680F5548D33}"/>
              </a:ext>
            </a:extLst>
          </p:cNvPr>
          <p:cNvSpPr txBox="1">
            <a:spLocks/>
          </p:cNvSpPr>
          <p:nvPr/>
        </p:nvSpPr>
        <p:spPr>
          <a:xfrm>
            <a:off x="665942" y="1957815"/>
            <a:ext cx="7421533" cy="2519974"/>
          </a:xfrm>
          <a:prstGeom prst="rect">
            <a:avLst/>
          </a:prstGeom>
        </p:spPr>
        <p:txBody>
          <a:bodyPr>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450975"/>
            <a:r>
              <a:rPr lang="en-US" altLang="zh-CN" dirty="0">
                <a:ea typeface="华文新魏" panose="02010800040101010101" pitchFamily="2" charset="-122"/>
              </a:rPr>
              <a:t>  HelloWorld.java</a:t>
            </a:r>
            <a:endParaRPr lang="en-US" altLang="zh-CN" dirty="0"/>
          </a:p>
          <a:p>
            <a:pPr marL="579438" lvl="1" indent="0" defTabSz="1450975">
              <a:buFont typeface="Georgia" panose="02040502050405020303" pitchFamily="18" charset="0"/>
              <a:buNone/>
            </a:pPr>
            <a:r>
              <a:rPr lang="zh-CN" altLang="en-US" dirty="0">
                <a:solidFill>
                  <a:srgbClr val="568D11"/>
                </a:solidFill>
                <a:ea typeface="华文新魏" panose="02010800040101010101" pitchFamily="2" charset="-122"/>
              </a:rPr>
              <a:t>  </a:t>
            </a:r>
            <a:r>
              <a:rPr lang="en-US" altLang="zh-CN" dirty="0">
                <a:solidFill>
                  <a:srgbClr val="568D11"/>
                </a:solidFill>
              </a:rPr>
              <a:t>public class HelloWorld { </a:t>
            </a:r>
          </a:p>
          <a:p>
            <a:pPr marL="579438" lvl="1" indent="0" defTabSz="1450975">
              <a:buFont typeface="Georgia" panose="02040502050405020303" pitchFamily="18" charset="0"/>
              <a:buNone/>
            </a:pPr>
            <a:r>
              <a:rPr lang="en-US" altLang="zh-CN" dirty="0">
                <a:solidFill>
                  <a:srgbClr val="568D11"/>
                </a:solidFill>
              </a:rPr>
              <a:t>	public static void main(String[] </a:t>
            </a:r>
            <a:r>
              <a:rPr lang="en-US" altLang="zh-CN" dirty="0" err="1">
                <a:solidFill>
                  <a:srgbClr val="568D11"/>
                </a:solidFill>
              </a:rPr>
              <a:t>args</a:t>
            </a:r>
            <a:r>
              <a:rPr lang="en-US" altLang="zh-CN" dirty="0">
                <a:solidFill>
                  <a:srgbClr val="568D11"/>
                </a:solidFill>
              </a:rPr>
              <a:t>) { </a:t>
            </a:r>
          </a:p>
          <a:p>
            <a:pPr marL="579438" lvl="1" indent="0" defTabSz="1450975">
              <a:buFont typeface="Georgia" panose="02040502050405020303" pitchFamily="18" charset="0"/>
              <a:buNone/>
            </a:pPr>
            <a:r>
              <a:rPr lang="en-US" altLang="zh-CN" dirty="0">
                <a:solidFill>
                  <a:srgbClr val="568D11"/>
                </a:solidFill>
              </a:rPr>
              <a:t>		</a:t>
            </a:r>
            <a:r>
              <a:rPr lang="en-US" altLang="zh-CN" dirty="0" err="1">
                <a:solidFill>
                  <a:srgbClr val="568D11"/>
                </a:solidFill>
              </a:rPr>
              <a:t>System.out.println</a:t>
            </a:r>
            <a:r>
              <a:rPr lang="en-US" altLang="zh-CN" dirty="0">
                <a:solidFill>
                  <a:srgbClr val="568D11"/>
                </a:solidFill>
              </a:rPr>
              <a:t>("Hello, World"); </a:t>
            </a:r>
          </a:p>
          <a:p>
            <a:pPr marL="579438" lvl="1" indent="0" defTabSz="1450975">
              <a:buFont typeface="Georgia" panose="02040502050405020303" pitchFamily="18" charset="0"/>
              <a:buNone/>
            </a:pPr>
            <a:r>
              <a:rPr lang="en-US" altLang="zh-CN" dirty="0">
                <a:solidFill>
                  <a:srgbClr val="568D11"/>
                </a:solidFill>
              </a:rPr>
              <a:t>	} </a:t>
            </a:r>
          </a:p>
          <a:p>
            <a:pPr marL="579438" lvl="1" indent="0" defTabSz="1450975">
              <a:buFont typeface="Georgia" panose="02040502050405020303" pitchFamily="18" charset="0"/>
              <a:buNone/>
            </a:pPr>
            <a:r>
              <a:rPr lang="en-US" altLang="zh-CN" dirty="0">
                <a:solidFill>
                  <a:srgbClr val="568D11"/>
                </a:solidFill>
              </a:rPr>
              <a:t>} </a:t>
            </a:r>
          </a:p>
          <a:p>
            <a:pPr marL="579438" lvl="1" indent="0" defTabSz="1450975">
              <a:buFont typeface="Georgia" panose="02040502050405020303" pitchFamily="18" charset="0"/>
              <a:buNone/>
            </a:pPr>
            <a:endParaRPr lang="en-US" altLang="zh-CN" dirty="0"/>
          </a:p>
        </p:txBody>
      </p:sp>
      <p:sp>
        <p:nvSpPr>
          <p:cNvPr id="12" name="Content Placeholder 10">
            <a:extLst>
              <a:ext uri="{FF2B5EF4-FFF2-40B4-BE49-F238E27FC236}">
                <a16:creationId xmlns:a16="http://schemas.microsoft.com/office/drawing/2014/main" id="{CB324529-A9F1-4656-B84B-DE36705F7052}"/>
              </a:ext>
            </a:extLst>
          </p:cNvPr>
          <p:cNvSpPr txBox="1">
            <a:spLocks/>
          </p:cNvSpPr>
          <p:nvPr/>
        </p:nvSpPr>
        <p:spPr>
          <a:xfrm>
            <a:off x="97096" y="4800801"/>
            <a:ext cx="7569200" cy="5342693"/>
          </a:xfrm>
          <a:prstGeom prst="rect">
            <a:avLst/>
          </a:prstGeom>
        </p:spPr>
        <p:txBody>
          <a:bodyPr>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22338" lvl="1" indent="-342900" defTabSz="1450975"/>
            <a:r>
              <a:rPr lang="en-US" altLang="zh-CN" sz="2800" dirty="0">
                <a:ea typeface="华文新魏" panose="02010800040101010101" pitchFamily="2" charset="-122"/>
              </a:rPr>
              <a:t>HelloWorld.py</a:t>
            </a:r>
          </a:p>
          <a:p>
            <a:pPr marL="579438" lvl="1" indent="0" defTabSz="1450975">
              <a:buFont typeface="Georgia" panose="02040502050405020303" pitchFamily="18" charset="0"/>
              <a:buNone/>
            </a:pPr>
            <a:r>
              <a:rPr lang="en-US" altLang="zh-CN" dirty="0">
                <a:solidFill>
                  <a:srgbClr val="568D11"/>
                </a:solidFill>
                <a:ea typeface="华文新魏" panose="02010800040101010101" pitchFamily="2" charset="-122"/>
              </a:rPr>
              <a:t>         </a:t>
            </a:r>
            <a:r>
              <a:rPr lang="zh-CN" altLang="zh-CN" dirty="0">
                <a:solidFill>
                  <a:srgbClr val="568D11"/>
                </a:solidFill>
                <a:ea typeface="华文新魏" panose="02010800040101010101" pitchFamily="2" charset="-122"/>
              </a:rPr>
              <a:t>p</a:t>
            </a:r>
            <a:r>
              <a:rPr lang="en-US" altLang="zh-CN" dirty="0" err="1">
                <a:solidFill>
                  <a:srgbClr val="568D11"/>
                </a:solidFill>
                <a:ea typeface="华文新魏" panose="02010800040101010101" pitchFamily="2" charset="-122"/>
              </a:rPr>
              <a:t>rint</a:t>
            </a:r>
            <a:r>
              <a:rPr lang="en-US" altLang="zh-CN" dirty="0">
                <a:solidFill>
                  <a:srgbClr val="568D11"/>
                </a:solidFill>
                <a:ea typeface="华文新魏" panose="02010800040101010101" pitchFamily="2" charset="-122"/>
              </a:rPr>
              <a:t>(“Hello,</a:t>
            </a:r>
            <a:r>
              <a:rPr lang="zh-CN" altLang="en-US" dirty="0">
                <a:solidFill>
                  <a:srgbClr val="568D11"/>
                </a:solidFill>
                <a:ea typeface="华文新魏" panose="02010800040101010101" pitchFamily="2" charset="-122"/>
              </a:rPr>
              <a:t> </a:t>
            </a:r>
            <a:r>
              <a:rPr lang="en-US" altLang="zh-CN" dirty="0">
                <a:solidFill>
                  <a:srgbClr val="568D11"/>
                </a:solidFill>
                <a:ea typeface="华文新魏" panose="02010800040101010101" pitchFamily="2" charset="-122"/>
              </a:rPr>
              <a:t>World”)</a:t>
            </a:r>
            <a:endParaRPr lang="en-US" altLang="zh-CN" dirty="0">
              <a:solidFill>
                <a:srgbClr val="568D11"/>
              </a:solidFill>
            </a:endParaRPr>
          </a:p>
        </p:txBody>
      </p:sp>
    </p:spTree>
    <p:extLst>
      <p:ext uri="{BB962C8B-B14F-4D97-AF65-F5344CB8AC3E}">
        <p14:creationId xmlns:p14="http://schemas.microsoft.com/office/powerpoint/2010/main" val="1775645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Python vs. C</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12</a:t>
            </a:fld>
            <a:endParaRPr lang="zh-CN" altLang="en-US" sz="1800">
              <a:solidFill>
                <a:schemeClr val="tx1"/>
              </a:solidFill>
            </a:endParaRPr>
          </a:p>
        </p:txBody>
      </p:sp>
      <p:sp>
        <p:nvSpPr>
          <p:cNvPr id="13" name="Content Placeholder 10">
            <a:extLst>
              <a:ext uri="{FF2B5EF4-FFF2-40B4-BE49-F238E27FC236}">
                <a16:creationId xmlns:a16="http://schemas.microsoft.com/office/drawing/2014/main" id="{9ECB08FF-1072-43B6-A36A-C5101976FAEE}"/>
              </a:ext>
            </a:extLst>
          </p:cNvPr>
          <p:cNvSpPr txBox="1">
            <a:spLocks/>
          </p:cNvSpPr>
          <p:nvPr/>
        </p:nvSpPr>
        <p:spPr>
          <a:xfrm>
            <a:off x="657915" y="1812087"/>
            <a:ext cx="7730435" cy="3634074"/>
          </a:xfrm>
          <a:prstGeom prst="rect">
            <a:avLst/>
          </a:prstGeom>
        </p:spPr>
        <p:txBody>
          <a:bodyPr>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450975"/>
            <a:r>
              <a:rPr lang="en-US" altLang="zh-CN" dirty="0" err="1">
                <a:ea typeface="华文新魏" panose="02010800040101010101" pitchFamily="2" charset="-122"/>
              </a:rPr>
              <a:t>HelloWorld.c</a:t>
            </a:r>
            <a:endParaRPr lang="en-US" altLang="zh-CN" dirty="0"/>
          </a:p>
          <a:p>
            <a:pPr marL="579438" lvl="1" indent="0" defTabSz="1450975">
              <a:buFont typeface="Georgia" panose="02040502050405020303" pitchFamily="18" charset="0"/>
              <a:buNone/>
            </a:pPr>
            <a:r>
              <a:rPr lang="en-US" altLang="zh-CN" sz="2900" dirty="0">
                <a:solidFill>
                  <a:srgbClr val="568D11"/>
                </a:solidFill>
              </a:rPr>
              <a:t>#include&lt;</a:t>
            </a:r>
            <a:r>
              <a:rPr lang="en-US" altLang="zh-CN" sz="2900" dirty="0" err="1">
                <a:solidFill>
                  <a:srgbClr val="568D11"/>
                </a:solidFill>
              </a:rPr>
              <a:t>stdio.h</a:t>
            </a:r>
            <a:r>
              <a:rPr lang="en-US" altLang="zh-CN" sz="2900" dirty="0">
                <a:solidFill>
                  <a:srgbClr val="568D11"/>
                </a:solidFill>
              </a:rPr>
              <a:t>&gt; </a:t>
            </a:r>
          </a:p>
          <a:p>
            <a:pPr marL="579438" lvl="1" indent="0" defTabSz="1450975">
              <a:buFont typeface="Georgia" panose="02040502050405020303" pitchFamily="18" charset="0"/>
              <a:buNone/>
            </a:pPr>
            <a:r>
              <a:rPr lang="en-US" altLang="zh-CN" sz="2900" dirty="0">
                <a:solidFill>
                  <a:srgbClr val="568D11"/>
                </a:solidFill>
              </a:rPr>
              <a:t>main() { </a:t>
            </a:r>
          </a:p>
          <a:p>
            <a:pPr marL="579438" lvl="1" indent="0" defTabSz="1450975">
              <a:buFont typeface="Georgia" panose="02040502050405020303" pitchFamily="18" charset="0"/>
              <a:buNone/>
            </a:pPr>
            <a:r>
              <a:rPr lang="en-US" altLang="zh-CN" sz="2900" dirty="0">
                <a:solidFill>
                  <a:srgbClr val="568D11"/>
                </a:solidFill>
              </a:rPr>
              <a:t>	</a:t>
            </a:r>
            <a:r>
              <a:rPr lang="en-US" altLang="zh-CN" sz="2900" dirty="0" err="1">
                <a:solidFill>
                  <a:srgbClr val="568D11"/>
                </a:solidFill>
              </a:rPr>
              <a:t>printf</a:t>
            </a:r>
            <a:r>
              <a:rPr lang="en-US" altLang="zh-CN" sz="2900" dirty="0">
                <a:solidFill>
                  <a:srgbClr val="568D11"/>
                </a:solidFill>
              </a:rPr>
              <a:t>("Hello World");</a:t>
            </a:r>
          </a:p>
          <a:p>
            <a:pPr marL="579438" lvl="1" indent="0" defTabSz="1450975">
              <a:buFont typeface="Georgia" panose="02040502050405020303" pitchFamily="18" charset="0"/>
              <a:buNone/>
            </a:pPr>
            <a:r>
              <a:rPr lang="en-US" altLang="zh-CN" sz="2900" dirty="0">
                <a:solidFill>
                  <a:srgbClr val="568D11"/>
                </a:solidFill>
              </a:rPr>
              <a:t>}</a:t>
            </a:r>
            <a:br>
              <a:rPr lang="en-US" altLang="zh-CN" dirty="0"/>
            </a:br>
            <a:endParaRPr lang="en-US" altLang="zh-CN" dirty="0"/>
          </a:p>
        </p:txBody>
      </p:sp>
      <p:sp>
        <p:nvSpPr>
          <p:cNvPr id="14" name="Content Placeholder 10">
            <a:extLst>
              <a:ext uri="{FF2B5EF4-FFF2-40B4-BE49-F238E27FC236}">
                <a16:creationId xmlns:a16="http://schemas.microsoft.com/office/drawing/2014/main" id="{C45703E5-A2BD-4765-A872-2E420F59A237}"/>
              </a:ext>
            </a:extLst>
          </p:cNvPr>
          <p:cNvSpPr txBox="1">
            <a:spLocks/>
          </p:cNvSpPr>
          <p:nvPr/>
        </p:nvSpPr>
        <p:spPr>
          <a:xfrm>
            <a:off x="755650" y="4594327"/>
            <a:ext cx="3628549" cy="1248566"/>
          </a:xfrm>
          <a:prstGeom prst="rect">
            <a:avLst/>
          </a:prstGeom>
        </p:spPr>
        <p:txBody>
          <a:bodyPr>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450975"/>
            <a:r>
              <a:rPr lang="en-US" altLang="zh-CN" dirty="0">
                <a:ea typeface="华文新魏" panose="02010800040101010101" pitchFamily="2" charset="-122"/>
              </a:rPr>
              <a:t>HelloWorld.py</a:t>
            </a:r>
          </a:p>
          <a:p>
            <a:pPr marL="579438" lvl="1" indent="0" defTabSz="1450975">
              <a:buFont typeface="Georgia" panose="02040502050405020303" pitchFamily="18" charset="0"/>
              <a:buNone/>
            </a:pPr>
            <a:r>
              <a:rPr lang="en-US" altLang="zh-CN" dirty="0">
                <a:solidFill>
                  <a:srgbClr val="568D11"/>
                </a:solidFill>
                <a:ea typeface="华文新魏" panose="02010800040101010101" pitchFamily="2" charset="-122"/>
              </a:rPr>
              <a:t>print(“Hello,</a:t>
            </a:r>
            <a:r>
              <a:rPr lang="zh-CN" altLang="en-US" dirty="0">
                <a:solidFill>
                  <a:srgbClr val="568D11"/>
                </a:solidFill>
                <a:ea typeface="华文新魏" panose="02010800040101010101" pitchFamily="2" charset="-122"/>
              </a:rPr>
              <a:t> </a:t>
            </a:r>
            <a:r>
              <a:rPr lang="en-US" altLang="zh-CN" dirty="0">
                <a:solidFill>
                  <a:srgbClr val="568D11"/>
                </a:solidFill>
                <a:ea typeface="华文新魏" panose="02010800040101010101" pitchFamily="2" charset="-122"/>
              </a:rPr>
              <a:t>World”)</a:t>
            </a:r>
            <a:endParaRPr lang="en-US" altLang="zh-CN" dirty="0">
              <a:solidFill>
                <a:srgbClr val="568D11"/>
              </a:solidFill>
            </a:endParaRPr>
          </a:p>
        </p:txBody>
      </p:sp>
    </p:spTree>
    <p:extLst>
      <p:ext uri="{BB962C8B-B14F-4D97-AF65-F5344CB8AC3E}">
        <p14:creationId xmlns:p14="http://schemas.microsoft.com/office/powerpoint/2010/main" val="1177695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Python as a Language</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13</a:t>
            </a:fld>
            <a:endParaRPr lang="zh-CN" altLang="en-US" sz="1800">
              <a:solidFill>
                <a:schemeClr val="tx1"/>
              </a:solidFill>
            </a:endParaRPr>
          </a:p>
        </p:txBody>
      </p:sp>
      <p:sp>
        <p:nvSpPr>
          <p:cNvPr id="11" name="Rectangle 2">
            <a:extLst>
              <a:ext uri="{FF2B5EF4-FFF2-40B4-BE49-F238E27FC236}">
                <a16:creationId xmlns:a16="http://schemas.microsoft.com/office/drawing/2014/main" id="{DB741669-E83F-4520-9803-A7B1DE05687A}"/>
              </a:ext>
            </a:extLst>
          </p:cNvPr>
          <p:cNvSpPr>
            <a:spLocks/>
          </p:cNvSpPr>
          <p:nvPr/>
        </p:nvSpPr>
        <p:spPr bwMode="auto">
          <a:xfrm>
            <a:off x="476260" y="1558829"/>
            <a:ext cx="6689212" cy="2659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800" dirty="0">
                <a:solidFill>
                  <a:srgbClr val="000000"/>
                </a:solidFill>
                <a:ea typeface="MS PGothic" panose="020B0600070205080204" pitchFamily="34" charset="-128"/>
              </a:rPr>
              <a:t>Python is the language of the Python Interpreter and those who can converse with it.   An individual who can speak Python is known as a Pythonista. It is a very uncommon skill, and may be hereditary. Nearly all known Pythonistas use software initially developed by Guido van Rossum.</a:t>
            </a:r>
          </a:p>
        </p:txBody>
      </p:sp>
      <p:pic>
        <p:nvPicPr>
          <p:cNvPr id="12" name="Picture 4">
            <a:extLst>
              <a:ext uri="{FF2B5EF4-FFF2-40B4-BE49-F238E27FC236}">
                <a16:creationId xmlns:a16="http://schemas.microsoft.com/office/drawing/2014/main" id="{66234350-98FA-4A6F-A79D-68BB4121C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3508" y="1726859"/>
            <a:ext cx="1576563" cy="2067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5" name="Picture 3">
            <a:extLst>
              <a:ext uri="{FF2B5EF4-FFF2-40B4-BE49-F238E27FC236}">
                <a16:creationId xmlns:a16="http://schemas.microsoft.com/office/drawing/2014/main" id="{34241563-FAC9-4F43-AE6D-D3B0C1B2A3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6033" y="3980923"/>
            <a:ext cx="1517405" cy="2285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7" name="Picture 5">
            <a:extLst>
              <a:ext uri="{FF2B5EF4-FFF2-40B4-BE49-F238E27FC236}">
                <a16:creationId xmlns:a16="http://schemas.microsoft.com/office/drawing/2014/main" id="{6D991819-24BA-4060-8A05-01B2CFE11D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60" y="4659056"/>
            <a:ext cx="2535178" cy="149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64758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Install Python</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14</a:t>
            </a:fld>
            <a:endParaRPr lang="zh-CN" altLang="en-US" sz="1800">
              <a:solidFill>
                <a:schemeClr val="tx1"/>
              </a:solidFill>
            </a:endParaRPr>
          </a:p>
        </p:txBody>
      </p:sp>
      <p:sp>
        <p:nvSpPr>
          <p:cNvPr id="13" name="Content Placeholder 10">
            <a:extLst>
              <a:ext uri="{FF2B5EF4-FFF2-40B4-BE49-F238E27FC236}">
                <a16:creationId xmlns:a16="http://schemas.microsoft.com/office/drawing/2014/main" id="{D323C601-C22D-45F1-9895-4F46D4C4A9DF}"/>
              </a:ext>
            </a:extLst>
          </p:cNvPr>
          <p:cNvSpPr txBox="1">
            <a:spLocks/>
          </p:cNvSpPr>
          <p:nvPr/>
        </p:nvSpPr>
        <p:spPr>
          <a:xfrm>
            <a:off x="379782" y="1586210"/>
            <a:ext cx="8368117" cy="3966660"/>
          </a:xfrm>
          <a:prstGeom prst="rect">
            <a:avLst/>
          </a:prstGeom>
        </p:spPr>
        <p:txBody>
          <a:bodyPr>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1450975">
              <a:lnSpc>
                <a:spcPct val="80000"/>
              </a:lnSpc>
            </a:pPr>
            <a:r>
              <a:rPr lang="en-US" altLang="zh-CN" sz="2400" dirty="0"/>
              <a:t>Search </a:t>
            </a:r>
            <a:r>
              <a:rPr lang="en-US" altLang="en-US" sz="2400" dirty="0"/>
              <a:t>“</a:t>
            </a:r>
            <a:r>
              <a:rPr lang="en-US" altLang="zh-CN" sz="2400" dirty="0"/>
              <a:t>Python 3.3 download</a:t>
            </a:r>
            <a:r>
              <a:rPr lang="en-US" altLang="en-US" sz="2400" dirty="0"/>
              <a:t>”</a:t>
            </a:r>
            <a:endParaRPr lang="en-US" altLang="zh-CN" sz="2400" dirty="0"/>
          </a:p>
          <a:p>
            <a:pPr defTabSz="1450975">
              <a:lnSpc>
                <a:spcPct val="80000"/>
              </a:lnSpc>
            </a:pPr>
            <a:r>
              <a:rPr lang="en-US" altLang="zh-CN" sz="2400" dirty="0"/>
              <a:t>Windows</a:t>
            </a:r>
          </a:p>
          <a:p>
            <a:pPr lvl="1" defTabSz="1450975">
              <a:lnSpc>
                <a:spcPct val="80000"/>
              </a:lnSpc>
            </a:pPr>
            <a:r>
              <a:rPr lang="en-US" altLang="zh-CN" dirty="0">
                <a:hlinkClick r:id="rId3"/>
              </a:rPr>
              <a:t>https://www.python.org/download/releases/2.7.3/</a:t>
            </a:r>
            <a:endParaRPr lang="en-US" altLang="zh-CN" dirty="0"/>
          </a:p>
          <a:p>
            <a:pPr lvl="1" defTabSz="1450975">
              <a:lnSpc>
                <a:spcPct val="80000"/>
              </a:lnSpc>
            </a:pPr>
            <a:r>
              <a:rPr lang="en-US" altLang="zh-CN" dirty="0">
                <a:hlinkClick r:id="rId4"/>
              </a:rPr>
              <a:t>Windows x86 MSI Installer (2.7.3)</a:t>
            </a:r>
            <a:r>
              <a:rPr lang="en-US" altLang="zh-CN" dirty="0"/>
              <a:t> </a:t>
            </a:r>
            <a:r>
              <a:rPr lang="en-US" altLang="zh-CN" dirty="0">
                <a:hlinkClick r:id="rId5"/>
              </a:rPr>
              <a:t>(sig)</a:t>
            </a:r>
            <a:r>
              <a:rPr lang="en-US" altLang="zh-CN" dirty="0"/>
              <a:t> </a:t>
            </a:r>
            <a:r>
              <a:rPr lang="en-US" altLang="zh-CN" dirty="0">
                <a:hlinkClick r:id="rId6"/>
              </a:rPr>
              <a:t>Windows X86-64 MSI Installer (2.7.3)</a:t>
            </a:r>
            <a:r>
              <a:rPr lang="en-US" altLang="zh-CN" dirty="0"/>
              <a:t> </a:t>
            </a:r>
            <a:r>
              <a:rPr lang="en-US" altLang="zh-CN" dirty="0">
                <a:hlinkClick r:id="rId7"/>
              </a:rPr>
              <a:t>[1]</a:t>
            </a:r>
            <a:r>
              <a:rPr lang="en-US" altLang="zh-CN" dirty="0"/>
              <a:t> </a:t>
            </a:r>
            <a:r>
              <a:rPr lang="en-US" altLang="zh-CN" dirty="0">
                <a:hlinkClick r:id="rId8"/>
              </a:rPr>
              <a:t>(sig)</a:t>
            </a:r>
            <a:endParaRPr lang="en-US" altLang="zh-CN" dirty="0"/>
          </a:p>
          <a:p>
            <a:pPr defTabSz="1450975">
              <a:lnSpc>
                <a:spcPct val="80000"/>
              </a:lnSpc>
            </a:pPr>
            <a:r>
              <a:rPr lang="en-US" altLang="zh-CN" sz="2400" dirty="0"/>
              <a:t>Linux</a:t>
            </a:r>
          </a:p>
          <a:p>
            <a:pPr lvl="1" defTabSz="1450975">
              <a:lnSpc>
                <a:spcPct val="80000"/>
              </a:lnSpc>
            </a:pPr>
            <a:r>
              <a:rPr lang="en-US" altLang="zh-CN" dirty="0"/>
              <a:t>Python is installed already</a:t>
            </a:r>
          </a:p>
          <a:p>
            <a:pPr defTabSz="1450975">
              <a:lnSpc>
                <a:spcPct val="80000"/>
              </a:lnSpc>
            </a:pPr>
            <a:r>
              <a:rPr lang="en-US" altLang="zh-CN" sz="2400" dirty="0"/>
              <a:t>Mac</a:t>
            </a:r>
          </a:p>
          <a:p>
            <a:pPr lvl="1" defTabSz="1450975">
              <a:lnSpc>
                <a:spcPct val="80000"/>
              </a:lnSpc>
            </a:pPr>
            <a:r>
              <a:rPr lang="en-US" altLang="zh-CN" dirty="0">
                <a:hlinkClick r:id="rId9"/>
              </a:rPr>
              <a:t>Python 2.7.8 Mac OS X 64-bit/32-bit x86-64/i386 Installer</a:t>
            </a:r>
            <a:r>
              <a:rPr lang="en-US" altLang="zh-CN" dirty="0"/>
              <a:t> (for Mac OS X 10.6 and later </a:t>
            </a:r>
            <a:r>
              <a:rPr lang="en-US" altLang="zh-CN" dirty="0">
                <a:hlinkClick r:id="rId10"/>
              </a:rPr>
              <a:t>[2]</a:t>
            </a:r>
            <a:r>
              <a:rPr lang="en-US" altLang="zh-CN" dirty="0"/>
              <a:t>) </a:t>
            </a:r>
            <a:r>
              <a:rPr lang="en-US" altLang="zh-CN" dirty="0">
                <a:hlinkClick r:id="rId11"/>
              </a:rPr>
              <a:t>Python 2.7.8 Mac OS X 32-bit i386/PPC Installer</a:t>
            </a:r>
            <a:r>
              <a:rPr lang="en-US" altLang="zh-CN" dirty="0"/>
              <a:t> (for Mac OS X 10.3 and later </a:t>
            </a:r>
            <a:r>
              <a:rPr lang="en-US" altLang="zh-CN" dirty="0">
                <a:hlinkClick r:id="rId10"/>
              </a:rPr>
              <a:t>[2]</a:t>
            </a:r>
            <a:r>
              <a:rPr lang="en-US" altLang="zh-CN" dirty="0"/>
              <a:t>)</a:t>
            </a:r>
          </a:p>
        </p:txBody>
      </p:sp>
    </p:spTree>
    <p:extLst>
      <p:ext uri="{BB962C8B-B14F-4D97-AF65-F5344CB8AC3E}">
        <p14:creationId xmlns:p14="http://schemas.microsoft.com/office/powerpoint/2010/main" val="112915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15</a:t>
            </a:fld>
            <a:endParaRPr lang="zh-CN" altLang="en-US" sz="1800">
              <a:solidFill>
                <a:schemeClr val="tx1"/>
              </a:solidFill>
            </a:endParaRPr>
          </a:p>
        </p:txBody>
      </p:sp>
      <p:pic>
        <p:nvPicPr>
          <p:cNvPr id="10" name="Picture 1">
            <a:extLst>
              <a:ext uri="{FF2B5EF4-FFF2-40B4-BE49-F238E27FC236}">
                <a16:creationId xmlns:a16="http://schemas.microsoft.com/office/drawing/2014/main" id="{D3281CB4-986E-4395-A5AD-3264DD3E8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008" y="1376713"/>
            <a:ext cx="8799904" cy="410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1" name="Rectangle 2">
            <a:extLst>
              <a:ext uri="{FF2B5EF4-FFF2-40B4-BE49-F238E27FC236}">
                <a16:creationId xmlns:a16="http://schemas.microsoft.com/office/drawing/2014/main" id="{46724895-8DFC-409A-9871-F3630850A042}"/>
              </a:ext>
            </a:extLst>
          </p:cNvPr>
          <p:cNvSpPr>
            <a:spLocks/>
          </p:cNvSpPr>
          <p:nvPr/>
        </p:nvSpPr>
        <p:spPr bwMode="auto">
          <a:xfrm>
            <a:off x="598516" y="4848451"/>
            <a:ext cx="646493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800" dirty="0">
                <a:solidFill>
                  <a:srgbClr val="000000"/>
                </a:solidFill>
                <a:ea typeface="MS PGothic" panose="020B0600070205080204" pitchFamily="34" charset="-128"/>
                <a:hlinkClick r:id="rId4"/>
              </a:rPr>
              <a:t>http://www.pythonlearn.com/install.php</a:t>
            </a:r>
            <a:endParaRPr lang="en-US" altLang="zh-CN" sz="2800" dirty="0">
              <a:solidFill>
                <a:srgbClr val="000000"/>
              </a:solidFill>
              <a:ea typeface="MS PGothic" panose="020B0600070205080204" pitchFamily="34" charset="-128"/>
            </a:endParaRPr>
          </a:p>
        </p:txBody>
      </p:sp>
    </p:spTree>
    <p:extLst>
      <p:ext uri="{BB962C8B-B14F-4D97-AF65-F5344CB8AC3E}">
        <p14:creationId xmlns:p14="http://schemas.microsoft.com/office/powerpoint/2010/main" val="3477635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16</a:t>
            </a:fld>
            <a:endParaRPr lang="zh-CN" altLang="en-US" sz="1800">
              <a:solidFill>
                <a:schemeClr val="tx1"/>
              </a:solidFill>
            </a:endParaRPr>
          </a:p>
        </p:txBody>
      </p:sp>
      <p:pic>
        <p:nvPicPr>
          <p:cNvPr id="12" name="Picture 1">
            <a:extLst>
              <a:ext uri="{FF2B5EF4-FFF2-40B4-BE49-F238E27FC236}">
                <a16:creationId xmlns:a16="http://schemas.microsoft.com/office/drawing/2014/main" id="{244AE6C7-E02F-4A1E-8B0B-2CFF34717A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5" y="98598"/>
            <a:ext cx="5496284" cy="3775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3" name="Picture 2">
            <a:extLst>
              <a:ext uri="{FF2B5EF4-FFF2-40B4-BE49-F238E27FC236}">
                <a16:creationId xmlns:a16="http://schemas.microsoft.com/office/drawing/2014/main" id="{0C6D91C8-7AE9-428A-9A4D-6B32BD482E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1090" y="2935232"/>
            <a:ext cx="4473820" cy="3372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 name="Rectangle 3">
            <a:extLst>
              <a:ext uri="{FF2B5EF4-FFF2-40B4-BE49-F238E27FC236}">
                <a16:creationId xmlns:a16="http://schemas.microsoft.com/office/drawing/2014/main" id="{05C097C0-B7A1-4328-8445-3613B77D06BC}"/>
              </a:ext>
            </a:extLst>
          </p:cNvPr>
          <p:cNvSpPr>
            <a:spLocks/>
          </p:cNvSpPr>
          <p:nvPr/>
        </p:nvSpPr>
        <p:spPr bwMode="auto">
          <a:xfrm>
            <a:off x="199505" y="5068697"/>
            <a:ext cx="42739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000" dirty="0">
                <a:solidFill>
                  <a:srgbClr val="FFFF00"/>
                </a:solidFill>
                <a:ea typeface="MS PGothic" panose="020B0600070205080204" pitchFamily="34" charset="-128"/>
                <a:hlinkClick r:id="rId5"/>
              </a:rPr>
              <a:t>http://www.pythonlearn.com/install.php</a:t>
            </a:r>
            <a:endParaRPr lang="en-US" altLang="zh-CN" sz="2000" dirty="0">
              <a:solidFill>
                <a:srgbClr val="FFFF00"/>
              </a:solidFill>
              <a:ea typeface="MS PGothic" panose="020B0600070205080204" pitchFamily="34" charset="-128"/>
            </a:endParaRPr>
          </a:p>
        </p:txBody>
      </p:sp>
    </p:spTree>
    <p:extLst>
      <p:ext uri="{BB962C8B-B14F-4D97-AF65-F5344CB8AC3E}">
        <p14:creationId xmlns:p14="http://schemas.microsoft.com/office/powerpoint/2010/main" val="416811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“Hello World” in Python</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17</a:t>
            </a:fld>
            <a:endParaRPr lang="zh-CN" altLang="en-US" sz="1800">
              <a:solidFill>
                <a:schemeClr val="tx1"/>
              </a:solidFill>
            </a:endParaRPr>
          </a:p>
        </p:txBody>
      </p:sp>
      <p:pic>
        <p:nvPicPr>
          <p:cNvPr id="10" name="Picture 1">
            <a:extLst>
              <a:ext uri="{FF2B5EF4-FFF2-40B4-BE49-F238E27FC236}">
                <a16:creationId xmlns:a16="http://schemas.microsoft.com/office/drawing/2014/main" id="{F9A83B1D-0993-40A8-BF0B-8484874BC0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040" y="2026920"/>
            <a:ext cx="2540000"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5843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18</a:t>
            </a:fld>
            <a:endParaRPr lang="zh-CN" altLang="en-US" sz="1800">
              <a:solidFill>
                <a:schemeClr val="tx1"/>
              </a:solidFill>
            </a:endParaRPr>
          </a:p>
        </p:txBody>
      </p:sp>
      <p:sp>
        <p:nvSpPr>
          <p:cNvPr id="11" name="Rectangle 1">
            <a:extLst>
              <a:ext uri="{FF2B5EF4-FFF2-40B4-BE49-F238E27FC236}">
                <a16:creationId xmlns:a16="http://schemas.microsoft.com/office/drawing/2014/main" id="{449FC8A5-48CD-4E85-88CB-F76F4CC44E44}"/>
              </a:ext>
            </a:extLst>
          </p:cNvPr>
          <p:cNvSpPr>
            <a:spLocks/>
          </p:cNvSpPr>
          <p:nvPr/>
        </p:nvSpPr>
        <p:spPr bwMode="auto">
          <a:xfrm>
            <a:off x="303933" y="2078590"/>
            <a:ext cx="8551893"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2400" dirty="0" err="1">
                <a:solidFill>
                  <a:schemeClr val="tx1"/>
                </a:solidFill>
                <a:ea typeface="MS PGothic" panose="020B0600070205080204" pitchFamily="34" charset="-128"/>
              </a:rPr>
              <a:t>csev</a:t>
            </a:r>
            <a:r>
              <a:rPr lang="en-US" altLang="zh-CN" sz="2400" dirty="0">
                <a:solidFill>
                  <a:schemeClr val="tx1"/>
                </a:solidFill>
                <a:ea typeface="MS PGothic" panose="020B0600070205080204" pitchFamily="34" charset="-128"/>
              </a:rPr>
              <a:t>$ </a:t>
            </a:r>
            <a:r>
              <a:rPr lang="en-US" altLang="zh-CN" sz="2400" dirty="0">
                <a:solidFill>
                  <a:srgbClr val="FF7F00"/>
                </a:solidFill>
                <a:ea typeface="MS PGothic" panose="020B0600070205080204" pitchFamily="34" charset="-128"/>
              </a:rPr>
              <a:t>python</a:t>
            </a:r>
          </a:p>
          <a:p>
            <a:pPr algn="l" eaLnBrk="1" hangingPunct="1"/>
            <a:r>
              <a:rPr lang="en-US" altLang="zh-CN" sz="2400" dirty="0">
                <a:solidFill>
                  <a:schemeClr val="tx1"/>
                </a:solidFill>
                <a:ea typeface="MS PGothic" panose="020B0600070205080204" pitchFamily="34" charset="-128"/>
              </a:rPr>
              <a:t>Python 2.5 (r25:51918, Sep 19 2006, 08:49:13) </a:t>
            </a:r>
          </a:p>
          <a:p>
            <a:pPr algn="l" eaLnBrk="1" hangingPunct="1"/>
            <a:r>
              <a:rPr lang="en-US" altLang="zh-CN" sz="2400" dirty="0">
                <a:solidFill>
                  <a:schemeClr val="tx1"/>
                </a:solidFill>
                <a:ea typeface="MS PGothic" panose="020B0600070205080204" pitchFamily="34" charset="-128"/>
              </a:rPr>
              <a:t>[GCC 4.0.1 (Apple Computer, Inc. build 5341)] on </a:t>
            </a:r>
            <a:r>
              <a:rPr lang="en-US" altLang="zh-CN" sz="2400" dirty="0" err="1">
                <a:solidFill>
                  <a:schemeClr val="tx1"/>
                </a:solidFill>
                <a:ea typeface="MS PGothic" panose="020B0600070205080204" pitchFamily="34" charset="-128"/>
              </a:rPr>
              <a:t>darwin</a:t>
            </a:r>
            <a:endParaRPr lang="en-US" altLang="zh-CN" sz="2400" dirty="0">
              <a:solidFill>
                <a:schemeClr val="tx1"/>
              </a:solidFill>
              <a:ea typeface="MS PGothic" panose="020B0600070205080204" pitchFamily="34" charset="-128"/>
            </a:endParaRPr>
          </a:p>
          <a:p>
            <a:pPr algn="l" eaLnBrk="1" hangingPunct="1"/>
            <a:r>
              <a:rPr lang="en-US" altLang="zh-CN" sz="2400" dirty="0">
                <a:solidFill>
                  <a:schemeClr val="tx1"/>
                </a:solidFill>
                <a:ea typeface="MS PGothic" panose="020B0600070205080204" pitchFamily="34" charset="-128"/>
              </a:rPr>
              <a:t>Type "help", "copyright", "credits" or "license" for more information.</a:t>
            </a:r>
          </a:p>
          <a:p>
            <a:pPr algn="l" eaLnBrk="1" hangingPunct="1"/>
            <a:r>
              <a:rPr lang="en-US" altLang="zh-CN" sz="2400" dirty="0">
                <a:solidFill>
                  <a:schemeClr val="tx1"/>
                </a:solidFill>
                <a:ea typeface="MS PGothic" panose="020B0600070205080204" pitchFamily="34" charset="-128"/>
              </a:rPr>
              <a:t>&gt;&gt;&gt; </a:t>
            </a:r>
          </a:p>
        </p:txBody>
      </p:sp>
      <p:grpSp>
        <p:nvGrpSpPr>
          <p:cNvPr id="12" name="Group 4">
            <a:extLst>
              <a:ext uri="{FF2B5EF4-FFF2-40B4-BE49-F238E27FC236}">
                <a16:creationId xmlns:a16="http://schemas.microsoft.com/office/drawing/2014/main" id="{AF2F7F64-2F1E-4EE0-BE1D-6500BF5C2BC0}"/>
              </a:ext>
            </a:extLst>
          </p:cNvPr>
          <p:cNvGrpSpPr>
            <a:grpSpLocks/>
          </p:cNvGrpSpPr>
          <p:nvPr/>
        </p:nvGrpSpPr>
        <p:grpSpPr bwMode="auto">
          <a:xfrm>
            <a:off x="1539008" y="4109201"/>
            <a:ext cx="3851276" cy="703062"/>
            <a:chOff x="0" y="0"/>
            <a:chExt cx="2426" cy="442"/>
          </a:xfrm>
        </p:grpSpPr>
        <p:sp>
          <p:nvSpPr>
            <p:cNvPr id="13" name="Rectangle 2">
              <a:extLst>
                <a:ext uri="{FF2B5EF4-FFF2-40B4-BE49-F238E27FC236}">
                  <a16:creationId xmlns:a16="http://schemas.microsoft.com/office/drawing/2014/main" id="{D74101C7-A978-4D0B-9D32-450603384903}"/>
                </a:ext>
              </a:extLst>
            </p:cNvPr>
            <p:cNvSpPr>
              <a:spLocks/>
            </p:cNvSpPr>
            <p:nvPr/>
          </p:nvSpPr>
          <p:spPr bwMode="auto">
            <a:xfrm>
              <a:off x="1517" y="210"/>
              <a:ext cx="90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400">
                  <a:solidFill>
                    <a:srgbClr val="FF00FF"/>
                  </a:solidFill>
                  <a:ea typeface="MS PGothic" panose="020B0600070205080204" pitchFamily="34" charset="-128"/>
                </a:rPr>
                <a:t>What next?</a:t>
              </a:r>
            </a:p>
          </p:txBody>
        </p:sp>
        <p:sp>
          <p:nvSpPr>
            <p:cNvPr id="14" name="Line 3">
              <a:extLst>
                <a:ext uri="{FF2B5EF4-FFF2-40B4-BE49-F238E27FC236}">
                  <a16:creationId xmlns:a16="http://schemas.microsoft.com/office/drawing/2014/main" id="{C2D9AB63-61FC-4114-B60A-8FC3E875B3C6}"/>
                </a:ext>
              </a:extLst>
            </p:cNvPr>
            <p:cNvSpPr>
              <a:spLocks noChangeShapeType="1"/>
            </p:cNvSpPr>
            <p:nvPr/>
          </p:nvSpPr>
          <p:spPr bwMode="auto">
            <a:xfrm>
              <a:off x="0" y="0"/>
              <a:ext cx="1437" cy="275"/>
            </a:xfrm>
            <a:prstGeom prst="line">
              <a:avLst/>
            </a:prstGeom>
            <a:noFill/>
            <a:ln w="76200">
              <a:solidFill>
                <a:srgbClr val="FF00FF"/>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100"/>
            </a:p>
          </p:txBody>
        </p:sp>
      </p:grpSp>
      <p:sp>
        <p:nvSpPr>
          <p:cNvPr id="15" name="标题 1">
            <a:extLst>
              <a:ext uri="{FF2B5EF4-FFF2-40B4-BE49-F238E27FC236}">
                <a16:creationId xmlns:a16="http://schemas.microsoft.com/office/drawing/2014/main" id="{E338F631-5164-BC48-8C46-F8DE5F70D030}"/>
              </a:ext>
            </a:extLst>
          </p:cNvPr>
          <p:cNvSpPr txBox="1">
            <a:spLocks noChangeArrowheads="1"/>
          </p:cNvSpPr>
          <p:nvPr/>
        </p:nvSpPr>
        <p:spPr bwMode="auto">
          <a:xfrm>
            <a:off x="379782" y="170465"/>
            <a:ext cx="668921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9pPr>
          </a:lstStyle>
          <a:p>
            <a:pPr marL="342900" indent="-342900" fontAlgn="auto">
              <a:lnSpc>
                <a:spcPct val="100000"/>
              </a:lnSpc>
              <a:spcBef>
                <a:spcPts val="0"/>
              </a:spcBef>
              <a:spcAft>
                <a:spcPts val="0"/>
              </a:spcAft>
              <a:buFontTx/>
            </a:pPr>
            <a:r>
              <a:rPr lang="en-US" altLang="zh-CN" b="1" kern="0">
                <a:solidFill>
                  <a:prstClr val="black"/>
                </a:solidFill>
                <a:latin typeface="Times New Roman"/>
                <a:ea typeface="Tahoma"/>
                <a:cs typeface="Tahoma"/>
                <a:sym typeface="Tahoma"/>
                <a:rtl val="0"/>
              </a:rPr>
              <a:t>“Hello World” in Python</a:t>
            </a:r>
            <a:endParaRPr lang="en-US" altLang="zh-CN" b="1" dirty="0">
              <a:solidFill>
                <a:schemeClr val="dk1"/>
              </a:solidFill>
              <a:ea typeface="Tahoma"/>
              <a:cs typeface="Tahoma"/>
              <a:sym typeface="Tahoma"/>
            </a:endParaRPr>
          </a:p>
        </p:txBody>
      </p:sp>
    </p:spTree>
    <p:extLst>
      <p:ext uri="{BB962C8B-B14F-4D97-AF65-F5344CB8AC3E}">
        <p14:creationId xmlns:p14="http://schemas.microsoft.com/office/powerpoint/2010/main" val="113558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19</a:t>
            </a:fld>
            <a:endParaRPr lang="zh-CN" altLang="en-US" sz="1800">
              <a:solidFill>
                <a:schemeClr val="tx1"/>
              </a:solidFill>
            </a:endParaRPr>
          </a:p>
        </p:txBody>
      </p:sp>
      <p:pic>
        <p:nvPicPr>
          <p:cNvPr id="3" name="Picture 2">
            <a:extLst>
              <a:ext uri="{FF2B5EF4-FFF2-40B4-BE49-F238E27FC236}">
                <a16:creationId xmlns:a16="http://schemas.microsoft.com/office/drawing/2014/main" id="{E92AC70D-7661-0247-8002-5B6A3FF2B8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07612"/>
            <a:ext cx="9144000" cy="2642775"/>
          </a:xfrm>
          <a:prstGeom prst="rect">
            <a:avLst/>
          </a:prstGeom>
        </p:spPr>
      </p:pic>
      <p:sp>
        <p:nvSpPr>
          <p:cNvPr id="12" name="标题 1">
            <a:extLst>
              <a:ext uri="{FF2B5EF4-FFF2-40B4-BE49-F238E27FC236}">
                <a16:creationId xmlns:a16="http://schemas.microsoft.com/office/drawing/2014/main" id="{E4B0B965-D203-604B-B899-EF9BD8A33BFC}"/>
              </a:ext>
            </a:extLst>
          </p:cNvPr>
          <p:cNvSpPr txBox="1">
            <a:spLocks noChangeArrowheads="1"/>
          </p:cNvSpPr>
          <p:nvPr/>
        </p:nvSpPr>
        <p:spPr bwMode="auto">
          <a:xfrm>
            <a:off x="379782" y="170465"/>
            <a:ext cx="668921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9pPr>
          </a:lstStyle>
          <a:p>
            <a:pPr marL="342900" indent="-342900" fontAlgn="auto">
              <a:lnSpc>
                <a:spcPct val="100000"/>
              </a:lnSpc>
              <a:spcBef>
                <a:spcPts val="0"/>
              </a:spcBef>
              <a:spcAft>
                <a:spcPts val="0"/>
              </a:spcAft>
              <a:buFontTx/>
            </a:pPr>
            <a:r>
              <a:rPr lang="en-US" altLang="zh-CN" b="1" kern="0">
                <a:solidFill>
                  <a:prstClr val="black"/>
                </a:solidFill>
                <a:latin typeface="Times New Roman"/>
                <a:ea typeface="Tahoma"/>
                <a:cs typeface="Tahoma"/>
                <a:sym typeface="Tahoma"/>
                <a:rtl val="0"/>
              </a:rPr>
              <a:t>“Hello World” in Python</a:t>
            </a:r>
            <a:endParaRPr lang="en-US" altLang="zh-CN" b="1" dirty="0">
              <a:solidFill>
                <a:schemeClr val="dk1"/>
              </a:solidFill>
              <a:ea typeface="Tahoma"/>
              <a:cs typeface="Tahoma"/>
              <a:sym typeface="Tahoma"/>
            </a:endParaRPr>
          </a:p>
        </p:txBody>
      </p:sp>
    </p:spTree>
    <p:extLst>
      <p:ext uri="{BB962C8B-B14F-4D97-AF65-F5344CB8AC3E}">
        <p14:creationId xmlns:p14="http://schemas.microsoft.com/office/powerpoint/2010/main" val="71650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504068" y="269863"/>
            <a:ext cx="4991209"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Course Syllabus</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a:t>
            </a:fld>
            <a:endParaRPr lang="zh-CN" altLang="en-US" sz="1800">
              <a:solidFill>
                <a:schemeClr val="tx1"/>
              </a:solidFill>
            </a:endParaRPr>
          </a:p>
        </p:txBody>
      </p:sp>
      <p:sp>
        <p:nvSpPr>
          <p:cNvPr id="10" name="TextBox 5">
            <a:extLst>
              <a:ext uri="{FF2B5EF4-FFF2-40B4-BE49-F238E27FC236}">
                <a16:creationId xmlns:a16="http://schemas.microsoft.com/office/drawing/2014/main" id="{473877D3-2814-4107-AAA1-7785B4C70A40}"/>
              </a:ext>
            </a:extLst>
          </p:cNvPr>
          <p:cNvSpPr txBox="1">
            <a:spLocks noChangeArrowheads="1"/>
          </p:cNvSpPr>
          <p:nvPr/>
        </p:nvSpPr>
        <p:spPr bwMode="auto">
          <a:xfrm>
            <a:off x="504069" y="1677595"/>
            <a:ext cx="8408883" cy="2677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1" bIns="45721">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400" dirty="0">
                <a:hlinkClick r:id="rId3"/>
              </a:rPr>
              <a:t>Syllabus for Psychology 568 – Computer Applications to the Behavioral Sciences</a:t>
            </a:r>
            <a:endParaRPr lang="en-US" altLang="zh-CN" sz="2400" dirty="0"/>
          </a:p>
          <a:p>
            <a:pPr eaLnBrk="1" hangingPunct="1"/>
            <a:endParaRPr lang="en-US" altLang="zh-CN" sz="2400" dirty="0"/>
          </a:p>
          <a:p>
            <a:pPr eaLnBrk="1" hangingPunct="1"/>
            <a:r>
              <a:rPr lang="en-US" altLang="zh-CN" sz="2400" dirty="0">
                <a:hlinkClick r:id="rId3"/>
              </a:rPr>
              <a:t>https://psychology-courses.appspot.com/python/assets/img/2014%20Fall%20-%20PSY%20568%20Python%20for%20Behavioral%20Scientist.doc</a:t>
            </a:r>
            <a:endParaRPr lang="en-US" altLang="zh-CN" sz="2400" dirty="0"/>
          </a:p>
          <a:p>
            <a:pPr eaLnBrk="1" hangingPunct="1"/>
            <a:endParaRPr lang="en-US" altLang="zh-CN" sz="2400" dirty="0"/>
          </a:p>
        </p:txBody>
      </p:sp>
    </p:spTree>
    <p:extLst>
      <p:ext uri="{BB962C8B-B14F-4D97-AF65-F5344CB8AC3E}">
        <p14:creationId xmlns:p14="http://schemas.microsoft.com/office/powerpoint/2010/main" val="2084256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sz="4000" b="1" kern="0" dirty="0">
                <a:solidFill>
                  <a:prstClr val="black"/>
                </a:solidFill>
                <a:latin typeface="Times New Roman"/>
                <a:ea typeface="Tahoma"/>
                <a:cs typeface="Tahoma"/>
                <a:sym typeface="Tahoma"/>
                <a:rtl val="0"/>
              </a:rPr>
              <a:t>Integrated Development Environments (IDE)</a:t>
            </a:r>
            <a:endParaRPr lang="en-US" altLang="zh-CN" sz="4000"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20</a:t>
            </a:fld>
            <a:endParaRPr lang="zh-CN" altLang="en-US" sz="1800">
              <a:solidFill>
                <a:schemeClr val="tx1"/>
              </a:solidFill>
            </a:endParaRPr>
          </a:p>
        </p:txBody>
      </p:sp>
      <p:sp>
        <p:nvSpPr>
          <p:cNvPr id="11" name="Content Placeholder 2">
            <a:extLst>
              <a:ext uri="{FF2B5EF4-FFF2-40B4-BE49-F238E27FC236}">
                <a16:creationId xmlns:a16="http://schemas.microsoft.com/office/drawing/2014/main" id="{B492FA0E-D9C5-45EA-A526-5ED6FD8C6928}"/>
              </a:ext>
            </a:extLst>
          </p:cNvPr>
          <p:cNvSpPr txBox="1">
            <a:spLocks/>
          </p:cNvSpPr>
          <p:nvPr/>
        </p:nvSpPr>
        <p:spPr>
          <a:xfrm>
            <a:off x="757582" y="2055210"/>
            <a:ext cx="7628835" cy="4632325"/>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40" tIns="45721" rIns="91440" bIns="45721">
            <a:normAutofit lnSpcReduction="10000"/>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dirty="0">
                <a:latin typeface="Gill Sans" charset="0"/>
                <a:ea typeface="ヒラギノ角ゴ ProN W3" charset="-128"/>
                <a:hlinkClick r:id="rId3"/>
              </a:rPr>
              <a:t>List of IDEs</a:t>
            </a:r>
          </a:p>
          <a:p>
            <a:pPr lvl="1"/>
            <a:r>
              <a:rPr lang="en-US" altLang="zh-CN" sz="3000" dirty="0">
                <a:latin typeface="Gill Sans" charset="0"/>
                <a:ea typeface="ヒラギノ角ゴ ProN W3" charset="-128"/>
                <a:hlinkClick r:id="rId3"/>
              </a:rPr>
              <a:t>https://wiki.python.org/moin/IntegratedDevelopmentEnvironments</a:t>
            </a:r>
            <a:endParaRPr lang="en-US" altLang="zh-CN" sz="3000" dirty="0">
              <a:latin typeface="Gill Sans" charset="0"/>
              <a:ea typeface="ヒラギノ角ゴ ProN W3" charset="-128"/>
            </a:endParaRPr>
          </a:p>
          <a:p>
            <a:r>
              <a:rPr lang="en-US" altLang="zh-CN" sz="3200" dirty="0">
                <a:latin typeface="Gill Sans" charset="0"/>
                <a:ea typeface="ヒラギノ角ゴ ProN W3" charset="-128"/>
              </a:rPr>
              <a:t>Recommended IDEs</a:t>
            </a:r>
          </a:p>
          <a:p>
            <a:pPr lvl="1"/>
            <a:r>
              <a:rPr lang="en-US" altLang="zh-CN" sz="3000" dirty="0">
                <a:latin typeface="Gill Sans" charset="0"/>
                <a:ea typeface="ヒラギノ角ゴ ProN W3" charset="-128"/>
              </a:rPr>
              <a:t>Eclipse</a:t>
            </a:r>
          </a:p>
          <a:p>
            <a:pPr lvl="1"/>
            <a:r>
              <a:rPr lang="en-US" altLang="zh-CN" sz="3000" dirty="0">
                <a:latin typeface="Gill Sans" charset="0"/>
                <a:ea typeface="ヒラギノ角ゴ ProN W3" charset="-128"/>
              </a:rPr>
              <a:t>PyCharm</a:t>
            </a:r>
          </a:p>
          <a:p>
            <a:pPr lvl="1"/>
            <a:r>
              <a:rPr lang="en-US" altLang="zh-CN" sz="3000" dirty="0" err="1">
                <a:latin typeface="Gill Sans" charset="0"/>
                <a:ea typeface="ヒラギノ角ゴ ProN W3" charset="-128"/>
              </a:rPr>
              <a:t>PyScripter</a:t>
            </a:r>
            <a:endParaRPr lang="en-US" altLang="zh-CN" sz="3000" dirty="0">
              <a:latin typeface="Gill Sans" charset="0"/>
              <a:ea typeface="ヒラギノ角ゴ ProN W3" charset="-128"/>
            </a:endParaRPr>
          </a:p>
          <a:p>
            <a:pPr lvl="1"/>
            <a:r>
              <a:rPr lang="en-US" altLang="zh-CN" sz="3000" dirty="0">
                <a:latin typeface="Gill Sans" charset="0"/>
                <a:ea typeface="ヒラギノ角ゴ ProN W3" charset="-128"/>
              </a:rPr>
              <a:t>Spyder  - MATLAB style</a:t>
            </a:r>
          </a:p>
          <a:p>
            <a:pPr lvl="1"/>
            <a:r>
              <a:rPr lang="en-US" altLang="zh-CN" sz="3000" dirty="0">
                <a:latin typeface="Gill Sans" charset="0"/>
                <a:ea typeface="ヒラギノ角ゴ ProN W3" charset="-128"/>
              </a:rPr>
              <a:t>Visual Studio Code</a:t>
            </a:r>
          </a:p>
          <a:p>
            <a:pPr lvl="1"/>
            <a:r>
              <a:rPr lang="en-US" altLang="zh-CN" sz="3000" dirty="0">
                <a:latin typeface="Gill Sans" charset="0"/>
                <a:ea typeface="ヒラギノ角ゴ ProN W3" charset="-128"/>
              </a:rPr>
              <a:t>Anaconda</a:t>
            </a:r>
          </a:p>
        </p:txBody>
      </p:sp>
    </p:spTree>
    <p:extLst>
      <p:ext uri="{BB962C8B-B14F-4D97-AF65-F5344CB8AC3E}">
        <p14:creationId xmlns:p14="http://schemas.microsoft.com/office/powerpoint/2010/main" val="953344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21</a:t>
            </a:fld>
            <a:endParaRPr lang="zh-CN" altLang="en-US" sz="1800">
              <a:solidFill>
                <a:schemeClr val="tx1"/>
              </a:solidFill>
            </a:endParaRPr>
          </a:p>
        </p:txBody>
      </p:sp>
      <p:sp>
        <p:nvSpPr>
          <p:cNvPr id="10" name="Rectangle 1">
            <a:extLst>
              <a:ext uri="{FF2B5EF4-FFF2-40B4-BE49-F238E27FC236}">
                <a16:creationId xmlns:a16="http://schemas.microsoft.com/office/drawing/2014/main" id="{B28F6302-7B05-481E-91C0-8B94FFBAD5B8}"/>
              </a:ext>
            </a:extLst>
          </p:cNvPr>
          <p:cNvSpPr>
            <a:spLocks/>
          </p:cNvSpPr>
          <p:nvPr/>
        </p:nvSpPr>
        <p:spPr bwMode="auto">
          <a:xfrm>
            <a:off x="1107718" y="1258993"/>
            <a:ext cx="7134582" cy="3385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2000" dirty="0" err="1">
                <a:solidFill>
                  <a:schemeClr val="tx1"/>
                </a:solidFill>
                <a:ea typeface="MS PGothic" panose="020B0600070205080204" pitchFamily="34" charset="-128"/>
              </a:rPr>
              <a:t>csev</a:t>
            </a:r>
            <a:r>
              <a:rPr lang="en-US" altLang="zh-CN" sz="2000" dirty="0">
                <a:solidFill>
                  <a:schemeClr val="tx1"/>
                </a:solidFill>
                <a:ea typeface="MS PGothic" panose="020B0600070205080204" pitchFamily="34" charset="-128"/>
              </a:rPr>
              <a:t>$ </a:t>
            </a:r>
            <a:r>
              <a:rPr lang="en-US" altLang="zh-CN" sz="2000" dirty="0">
                <a:solidFill>
                  <a:srgbClr val="FF7F00"/>
                </a:solidFill>
                <a:ea typeface="MS PGothic" panose="020B0600070205080204" pitchFamily="34" charset="-128"/>
              </a:rPr>
              <a:t>python</a:t>
            </a:r>
          </a:p>
          <a:p>
            <a:pPr algn="l" eaLnBrk="1" hangingPunct="1"/>
            <a:r>
              <a:rPr lang="en-US" altLang="zh-CN" sz="2000" dirty="0">
                <a:solidFill>
                  <a:schemeClr val="tx1"/>
                </a:solidFill>
                <a:ea typeface="MS PGothic" panose="020B0600070205080204" pitchFamily="34" charset="-128"/>
              </a:rPr>
              <a:t>Python 2.5 (r25:51918, Sep 19 2006, 08:49:13) </a:t>
            </a:r>
          </a:p>
          <a:p>
            <a:pPr algn="l" eaLnBrk="1" hangingPunct="1"/>
            <a:r>
              <a:rPr lang="en-US" altLang="zh-CN" sz="2000" dirty="0">
                <a:solidFill>
                  <a:schemeClr val="tx1"/>
                </a:solidFill>
                <a:ea typeface="MS PGothic" panose="020B0600070205080204" pitchFamily="34" charset="-128"/>
              </a:rPr>
              <a:t>[GCC 4.0.1 (Apple Computer, Inc. build 5341)] on </a:t>
            </a:r>
            <a:r>
              <a:rPr lang="en-US" altLang="zh-CN" sz="2000" dirty="0" err="1">
                <a:solidFill>
                  <a:schemeClr val="tx1"/>
                </a:solidFill>
                <a:ea typeface="MS PGothic" panose="020B0600070205080204" pitchFamily="34" charset="-128"/>
              </a:rPr>
              <a:t>darwin</a:t>
            </a:r>
            <a:endParaRPr lang="en-US" altLang="zh-CN" sz="2000" dirty="0">
              <a:solidFill>
                <a:schemeClr val="tx1"/>
              </a:solidFill>
              <a:ea typeface="MS PGothic" panose="020B0600070205080204" pitchFamily="34" charset="-128"/>
            </a:endParaRPr>
          </a:p>
          <a:p>
            <a:pPr algn="l" eaLnBrk="1" hangingPunct="1"/>
            <a:r>
              <a:rPr lang="en-US" altLang="zh-CN" sz="2000" dirty="0">
                <a:solidFill>
                  <a:schemeClr val="tx1"/>
                </a:solidFill>
                <a:ea typeface="MS PGothic" panose="020B0600070205080204" pitchFamily="34" charset="-128"/>
              </a:rPr>
              <a:t>Type "help", "copyright", "credits" or "license" for more information.</a:t>
            </a:r>
          </a:p>
          <a:p>
            <a:pPr algn="l" eaLnBrk="1" hangingPunct="1"/>
            <a:r>
              <a:rPr lang="en-US" altLang="zh-CN" sz="2000" dirty="0">
                <a:solidFill>
                  <a:schemeClr val="tx1"/>
                </a:solidFill>
                <a:ea typeface="MS PGothic" panose="020B0600070205080204" pitchFamily="34" charset="-128"/>
              </a:rPr>
              <a:t>&gt;&gt;&gt; </a:t>
            </a:r>
            <a:r>
              <a:rPr lang="en-US" altLang="zh-CN" sz="2000" dirty="0">
                <a:solidFill>
                  <a:srgbClr val="FF7F00"/>
                </a:solidFill>
                <a:ea typeface="MS PGothic" panose="020B0600070205080204" pitchFamily="34" charset="-128"/>
              </a:rPr>
              <a:t>x = 1</a:t>
            </a:r>
          </a:p>
          <a:p>
            <a:pPr algn="l" eaLnBrk="1" hangingPunct="1"/>
            <a:r>
              <a:rPr lang="en-US" altLang="zh-CN" sz="2000" dirty="0">
                <a:solidFill>
                  <a:schemeClr val="tx1"/>
                </a:solidFill>
                <a:ea typeface="MS PGothic" panose="020B0600070205080204" pitchFamily="34" charset="-128"/>
              </a:rPr>
              <a:t>&gt;&gt;&gt; </a:t>
            </a:r>
            <a:r>
              <a:rPr lang="en-US" altLang="zh-CN" sz="2000" dirty="0">
                <a:solidFill>
                  <a:srgbClr val="FF7F00"/>
                </a:solidFill>
                <a:ea typeface="MS PGothic" panose="020B0600070205080204" pitchFamily="34" charset="-128"/>
              </a:rPr>
              <a:t>print(x)</a:t>
            </a:r>
          </a:p>
          <a:p>
            <a:pPr algn="l" eaLnBrk="1" hangingPunct="1"/>
            <a:r>
              <a:rPr lang="en-US" altLang="zh-CN" sz="2000" dirty="0">
                <a:solidFill>
                  <a:schemeClr val="tx1"/>
                </a:solidFill>
                <a:ea typeface="MS PGothic" panose="020B0600070205080204" pitchFamily="34" charset="-128"/>
              </a:rPr>
              <a:t>1</a:t>
            </a:r>
          </a:p>
          <a:p>
            <a:pPr algn="l" eaLnBrk="1" hangingPunct="1"/>
            <a:r>
              <a:rPr lang="en-US" altLang="zh-CN" sz="2000" dirty="0">
                <a:solidFill>
                  <a:schemeClr val="tx1"/>
                </a:solidFill>
                <a:ea typeface="MS PGothic" panose="020B0600070205080204" pitchFamily="34" charset="-128"/>
              </a:rPr>
              <a:t>&gt;&gt;&gt; </a:t>
            </a:r>
            <a:r>
              <a:rPr lang="en-US" altLang="zh-CN" sz="2000" dirty="0">
                <a:solidFill>
                  <a:srgbClr val="FF7F00"/>
                </a:solidFill>
                <a:ea typeface="MS PGothic" panose="020B0600070205080204" pitchFamily="34" charset="-128"/>
              </a:rPr>
              <a:t>x = x + 1</a:t>
            </a:r>
          </a:p>
          <a:p>
            <a:pPr algn="l" eaLnBrk="1" hangingPunct="1"/>
            <a:r>
              <a:rPr lang="en-US" altLang="zh-CN" sz="2000" dirty="0">
                <a:solidFill>
                  <a:schemeClr val="tx1"/>
                </a:solidFill>
                <a:ea typeface="MS PGothic" panose="020B0600070205080204" pitchFamily="34" charset="-128"/>
              </a:rPr>
              <a:t>&gt;&gt;&gt;</a:t>
            </a:r>
            <a:r>
              <a:rPr lang="en-US" altLang="zh-CN" sz="2000" dirty="0">
                <a:solidFill>
                  <a:srgbClr val="FF7F00"/>
                </a:solidFill>
                <a:ea typeface="MS PGothic" panose="020B0600070205080204" pitchFamily="34" charset="-128"/>
              </a:rPr>
              <a:t> print(x)</a:t>
            </a:r>
          </a:p>
          <a:p>
            <a:pPr algn="l" eaLnBrk="1" hangingPunct="1"/>
            <a:r>
              <a:rPr lang="en-US" altLang="zh-CN" sz="2000" dirty="0">
                <a:solidFill>
                  <a:schemeClr val="tx1"/>
                </a:solidFill>
                <a:ea typeface="MS PGothic" panose="020B0600070205080204" pitchFamily="34" charset="-128"/>
              </a:rPr>
              <a:t>2</a:t>
            </a:r>
          </a:p>
          <a:p>
            <a:pPr algn="l" eaLnBrk="1" hangingPunct="1"/>
            <a:r>
              <a:rPr lang="en-US" altLang="zh-CN" sz="2000" dirty="0">
                <a:solidFill>
                  <a:schemeClr val="tx1"/>
                </a:solidFill>
                <a:ea typeface="MS PGothic" panose="020B0600070205080204" pitchFamily="34" charset="-128"/>
              </a:rPr>
              <a:t>&gt;&gt;&gt; </a:t>
            </a:r>
            <a:r>
              <a:rPr lang="en-US" altLang="zh-CN" sz="2000" dirty="0">
                <a:solidFill>
                  <a:srgbClr val="FF7F00"/>
                </a:solidFill>
                <a:ea typeface="MS PGothic" panose="020B0600070205080204" pitchFamily="34" charset="-128"/>
              </a:rPr>
              <a:t>exit()</a:t>
            </a:r>
          </a:p>
        </p:txBody>
      </p:sp>
      <p:sp>
        <p:nvSpPr>
          <p:cNvPr id="12" name="Rectangle 2">
            <a:extLst>
              <a:ext uri="{FF2B5EF4-FFF2-40B4-BE49-F238E27FC236}">
                <a16:creationId xmlns:a16="http://schemas.microsoft.com/office/drawing/2014/main" id="{3438BFDD-5509-461F-B084-3953CA9BE5E3}"/>
              </a:ext>
            </a:extLst>
          </p:cNvPr>
          <p:cNvSpPr>
            <a:spLocks/>
          </p:cNvSpPr>
          <p:nvPr/>
        </p:nvSpPr>
        <p:spPr bwMode="auto">
          <a:xfrm>
            <a:off x="3472120" y="3812685"/>
            <a:ext cx="491623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000" dirty="0">
                <a:solidFill>
                  <a:srgbClr val="000000"/>
                </a:solidFill>
                <a:ea typeface="MS PGothic" panose="020B0600070205080204" pitchFamily="34" charset="-128"/>
              </a:rPr>
              <a:t>This is a good test to make sure that you have Python correctly installed.  Note that quit() also works to end the interactive session.</a:t>
            </a:r>
          </a:p>
        </p:txBody>
      </p:sp>
    </p:spTree>
    <p:extLst>
      <p:ext uri="{BB962C8B-B14F-4D97-AF65-F5344CB8AC3E}">
        <p14:creationId xmlns:p14="http://schemas.microsoft.com/office/powerpoint/2010/main" val="3257712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260095"/>
            <a:ext cx="6689212" cy="1325563"/>
          </a:xfrm>
          <a:ln/>
        </p:spPr>
        <p:txBody>
          <a:bodyPr/>
          <a:lstStyle/>
          <a:p>
            <a:pPr marL="342900" lvl="0" indent="-342900" fontAlgn="auto">
              <a:lnSpc>
                <a:spcPct val="100000"/>
              </a:lnSpc>
              <a:spcBef>
                <a:spcPts val="0"/>
              </a:spcBef>
              <a:spcAft>
                <a:spcPts val="0"/>
              </a:spcAft>
            </a:pPr>
            <a:r>
              <a:rPr lang="en-US" altLang="zh-CN" sz="4000" b="1" kern="0" dirty="0">
                <a:solidFill>
                  <a:prstClr val="black"/>
                </a:solidFill>
                <a:latin typeface="Times New Roman"/>
                <a:ea typeface="Tahoma"/>
                <a:cs typeface="Tahoma"/>
                <a:sym typeface="Tahoma"/>
                <a:rtl val="0"/>
              </a:rPr>
              <a:t>Elements of Python</a:t>
            </a:r>
            <a:endParaRPr lang="en-US" altLang="zh-CN" sz="4000"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22</a:t>
            </a:fld>
            <a:endParaRPr lang="zh-CN" altLang="en-US" sz="1800">
              <a:solidFill>
                <a:schemeClr val="tx1"/>
              </a:solidFill>
            </a:endParaRPr>
          </a:p>
        </p:txBody>
      </p:sp>
      <p:sp>
        <p:nvSpPr>
          <p:cNvPr id="10" name="Rectangle 2">
            <a:extLst>
              <a:ext uri="{FF2B5EF4-FFF2-40B4-BE49-F238E27FC236}">
                <a16:creationId xmlns:a16="http://schemas.microsoft.com/office/drawing/2014/main" id="{DEC6B295-B543-4699-8B2D-32E04BBCE2A7}"/>
              </a:ext>
            </a:extLst>
          </p:cNvPr>
          <p:cNvSpPr txBox="1">
            <a:spLocks noChangeArrowheads="1"/>
          </p:cNvSpPr>
          <p:nvPr/>
        </p:nvSpPr>
        <p:spPr>
          <a:xfrm>
            <a:off x="131155" y="1988879"/>
            <a:ext cx="7898939" cy="354048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7713"/>
            <a:r>
              <a:rPr lang="en-US" altLang="zh-CN"/>
              <a:t>Vocabulary / Words - Variables and Reserved words (Chapter 2)</a:t>
            </a:r>
          </a:p>
          <a:p>
            <a:pPr marL="747713"/>
            <a:r>
              <a:rPr lang="en-US" altLang="zh-CN"/>
              <a:t>Sentence structure - valid syntax patterns (Chapters 3-5)</a:t>
            </a:r>
          </a:p>
          <a:p>
            <a:pPr marL="747713"/>
            <a:r>
              <a:rPr lang="en-US" altLang="zh-CN"/>
              <a:t>Story structure - constructing a program for a purpose</a:t>
            </a:r>
            <a:endParaRPr lang="en-US" altLang="zh-CN" dirty="0"/>
          </a:p>
        </p:txBody>
      </p:sp>
    </p:spTree>
    <p:extLst>
      <p:ext uri="{BB962C8B-B14F-4D97-AF65-F5344CB8AC3E}">
        <p14:creationId xmlns:p14="http://schemas.microsoft.com/office/powerpoint/2010/main" val="3352124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260095"/>
            <a:ext cx="6689212" cy="1325563"/>
          </a:xfrm>
          <a:ln/>
        </p:spPr>
        <p:txBody>
          <a:bodyPr/>
          <a:lstStyle/>
          <a:p>
            <a:pPr marL="342900" lvl="0" indent="-342900" fontAlgn="auto">
              <a:lnSpc>
                <a:spcPct val="100000"/>
              </a:lnSpc>
              <a:spcBef>
                <a:spcPts val="0"/>
              </a:spcBef>
              <a:spcAft>
                <a:spcPts val="0"/>
              </a:spcAft>
            </a:pPr>
            <a:r>
              <a:rPr lang="en-US" altLang="zh-CN" sz="4000" b="1" kern="0" dirty="0">
                <a:solidFill>
                  <a:prstClr val="black"/>
                </a:solidFill>
                <a:latin typeface="Times New Roman"/>
                <a:ea typeface="Tahoma"/>
                <a:cs typeface="Tahoma"/>
                <a:sym typeface="Tahoma"/>
                <a:rtl val="0"/>
              </a:rPr>
              <a:t>Reserved Words</a:t>
            </a:r>
            <a:endParaRPr lang="en-US" altLang="zh-CN" sz="4000"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23</a:t>
            </a:fld>
            <a:endParaRPr lang="zh-CN" altLang="en-US" sz="1800">
              <a:solidFill>
                <a:schemeClr val="tx1"/>
              </a:solidFill>
            </a:endParaRPr>
          </a:p>
        </p:txBody>
      </p:sp>
      <p:sp>
        <p:nvSpPr>
          <p:cNvPr id="11" name="Rectangle 2">
            <a:extLst>
              <a:ext uri="{FF2B5EF4-FFF2-40B4-BE49-F238E27FC236}">
                <a16:creationId xmlns:a16="http://schemas.microsoft.com/office/drawing/2014/main" id="{B2B5564C-CE5F-4FD0-8676-75B402115B33}"/>
              </a:ext>
            </a:extLst>
          </p:cNvPr>
          <p:cNvSpPr txBox="1">
            <a:spLocks noChangeArrowheads="1"/>
          </p:cNvSpPr>
          <p:nvPr/>
        </p:nvSpPr>
        <p:spPr>
          <a:xfrm>
            <a:off x="-96751" y="2009572"/>
            <a:ext cx="8218479" cy="40875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7713"/>
            <a:r>
              <a:rPr lang="en-US" altLang="zh-CN" dirty="0"/>
              <a:t>You can not use reserved words as variable names / identifiers</a:t>
            </a:r>
          </a:p>
        </p:txBody>
      </p:sp>
      <p:sp>
        <p:nvSpPr>
          <p:cNvPr id="12" name="Rectangle 3">
            <a:extLst>
              <a:ext uri="{FF2B5EF4-FFF2-40B4-BE49-F238E27FC236}">
                <a16:creationId xmlns:a16="http://schemas.microsoft.com/office/drawing/2014/main" id="{58DE547B-B13B-4C95-A9EA-590C2FE33552}"/>
              </a:ext>
            </a:extLst>
          </p:cNvPr>
          <p:cNvSpPr>
            <a:spLocks/>
          </p:cNvSpPr>
          <p:nvPr/>
        </p:nvSpPr>
        <p:spPr bwMode="auto">
          <a:xfrm>
            <a:off x="692728" y="3429000"/>
            <a:ext cx="7930548"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800" dirty="0">
                <a:solidFill>
                  <a:schemeClr val="tx1"/>
                </a:solidFill>
                <a:ea typeface="MS PGothic" panose="020B0600070205080204" pitchFamily="34" charset="-128"/>
              </a:rPr>
              <a:t>and   del   for   is   raise assert   </a:t>
            </a:r>
            <a:r>
              <a:rPr lang="en-US" altLang="zh-CN" sz="2800" dirty="0" err="1">
                <a:solidFill>
                  <a:schemeClr val="tx1"/>
                </a:solidFill>
                <a:ea typeface="MS PGothic" panose="020B0600070205080204" pitchFamily="34" charset="-128"/>
              </a:rPr>
              <a:t>elif</a:t>
            </a:r>
            <a:r>
              <a:rPr lang="en-US" altLang="zh-CN" sz="2800" dirty="0">
                <a:solidFill>
                  <a:schemeClr val="tx1"/>
                </a:solidFill>
                <a:ea typeface="MS PGothic" panose="020B0600070205080204" pitchFamily="34" charset="-128"/>
              </a:rPr>
              <a:t>   from   lambda   return break   else   global   not   try class   except   if   or   while continue   exec   import   pass   yield def   ﬁnally   in   print </a:t>
            </a:r>
          </a:p>
        </p:txBody>
      </p:sp>
    </p:spTree>
    <p:extLst>
      <p:ext uri="{BB962C8B-B14F-4D97-AF65-F5344CB8AC3E}">
        <p14:creationId xmlns:p14="http://schemas.microsoft.com/office/powerpoint/2010/main" val="764568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24</a:t>
            </a:fld>
            <a:endParaRPr lang="zh-CN" altLang="en-US" sz="1800">
              <a:solidFill>
                <a:schemeClr val="tx1"/>
              </a:solidFill>
            </a:endParaRPr>
          </a:p>
        </p:txBody>
      </p:sp>
      <p:sp>
        <p:nvSpPr>
          <p:cNvPr id="24" name="Rectangle 1">
            <a:extLst>
              <a:ext uri="{FF2B5EF4-FFF2-40B4-BE49-F238E27FC236}">
                <a16:creationId xmlns:a16="http://schemas.microsoft.com/office/drawing/2014/main" id="{40D3B358-E5E6-41CD-92D6-23ED28B66CA2}"/>
              </a:ext>
            </a:extLst>
          </p:cNvPr>
          <p:cNvSpPr>
            <a:spLocks noGrp="1" noChangeArrowheads="1"/>
          </p:cNvSpPr>
          <p:nvPr>
            <p:ph type="title"/>
          </p:nvPr>
        </p:nvSpPr>
        <p:spPr>
          <a:xfrm>
            <a:off x="873704" y="3366365"/>
            <a:ext cx="3336100" cy="1100797"/>
          </a:xfrm>
        </p:spPr>
        <p:txBody>
          <a:bodyPr/>
          <a:lstStyle/>
          <a:p>
            <a:pPr marL="507999" indent="-507999" defTabSz="1451427" fontAlgn="auto">
              <a:spcAft>
                <a:spcPts val="0"/>
              </a:spcAft>
              <a:buClr>
                <a:schemeClr val="accent6">
                  <a:lumMod val="75000"/>
                </a:schemeClr>
              </a:buClr>
              <a:defRPr/>
            </a:pPr>
            <a:r>
              <a:rPr lang="en-US" sz="3200" dirty="0">
                <a:solidFill>
                  <a:srgbClr val="00FF00"/>
                </a:solidFill>
                <a:ea typeface="+mj-ea"/>
              </a:rPr>
              <a:t>Sentences or Lines</a:t>
            </a:r>
          </a:p>
        </p:txBody>
      </p:sp>
      <p:sp>
        <p:nvSpPr>
          <p:cNvPr id="25" name="Rectangle 2">
            <a:extLst>
              <a:ext uri="{FF2B5EF4-FFF2-40B4-BE49-F238E27FC236}">
                <a16:creationId xmlns:a16="http://schemas.microsoft.com/office/drawing/2014/main" id="{F14D79B1-390E-4EB3-991F-E23D70717458}"/>
              </a:ext>
            </a:extLst>
          </p:cNvPr>
          <p:cNvSpPr>
            <a:spLocks/>
          </p:cNvSpPr>
          <p:nvPr/>
        </p:nvSpPr>
        <p:spPr bwMode="auto">
          <a:xfrm>
            <a:off x="398038" y="1201023"/>
            <a:ext cx="2286226"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3600" dirty="0">
                <a:solidFill>
                  <a:srgbClr val="FF7F00"/>
                </a:solidFill>
                <a:ea typeface="MS PGothic" panose="020B0600070205080204" pitchFamily="34" charset="-128"/>
              </a:rPr>
              <a:t>x </a:t>
            </a:r>
            <a:r>
              <a:rPr lang="en-US" altLang="zh-CN" sz="3600" dirty="0">
                <a:solidFill>
                  <a:srgbClr val="FF00FF"/>
                </a:solidFill>
                <a:ea typeface="MS PGothic" panose="020B0600070205080204" pitchFamily="34" charset="-128"/>
              </a:rPr>
              <a:t>=</a:t>
            </a:r>
            <a:r>
              <a:rPr lang="en-US" altLang="zh-CN" sz="3600" dirty="0">
                <a:solidFill>
                  <a:srgbClr val="FF7F00"/>
                </a:solidFill>
                <a:ea typeface="MS PGothic" panose="020B0600070205080204" pitchFamily="34" charset="-128"/>
              </a:rPr>
              <a:t> </a:t>
            </a:r>
            <a:r>
              <a:rPr lang="en-US" altLang="zh-CN" sz="3600" dirty="0">
                <a:solidFill>
                  <a:srgbClr val="00FFFF"/>
                </a:solidFill>
                <a:ea typeface="MS PGothic" panose="020B0600070205080204" pitchFamily="34" charset="-128"/>
              </a:rPr>
              <a:t>2</a:t>
            </a:r>
            <a:endParaRPr lang="en-US" altLang="zh-CN" sz="3600" dirty="0">
              <a:solidFill>
                <a:srgbClr val="FF7F00"/>
              </a:solidFill>
              <a:ea typeface="MS PGothic" panose="020B0600070205080204" pitchFamily="34" charset="-128"/>
            </a:endParaRPr>
          </a:p>
          <a:p>
            <a:pPr algn="l" eaLnBrk="1" hangingPunct="1"/>
            <a:r>
              <a:rPr lang="en-US" altLang="zh-CN" sz="3600" dirty="0">
                <a:solidFill>
                  <a:srgbClr val="FF7F00"/>
                </a:solidFill>
                <a:ea typeface="MS PGothic" panose="020B0600070205080204" pitchFamily="34" charset="-128"/>
              </a:rPr>
              <a:t>x </a:t>
            </a:r>
            <a:r>
              <a:rPr lang="en-US" altLang="zh-CN" sz="3600" dirty="0">
                <a:solidFill>
                  <a:srgbClr val="FF00FF"/>
                </a:solidFill>
                <a:ea typeface="MS PGothic" panose="020B0600070205080204" pitchFamily="34" charset="-128"/>
              </a:rPr>
              <a:t>=</a:t>
            </a:r>
            <a:r>
              <a:rPr lang="en-US" altLang="zh-CN" sz="3600" dirty="0">
                <a:solidFill>
                  <a:srgbClr val="FF7F00"/>
                </a:solidFill>
                <a:ea typeface="MS PGothic" panose="020B0600070205080204" pitchFamily="34" charset="-128"/>
              </a:rPr>
              <a:t> x </a:t>
            </a:r>
            <a:r>
              <a:rPr lang="en-US" altLang="zh-CN" sz="3600" dirty="0">
                <a:solidFill>
                  <a:srgbClr val="FF00FF"/>
                </a:solidFill>
                <a:ea typeface="MS PGothic" panose="020B0600070205080204" pitchFamily="34" charset="-128"/>
              </a:rPr>
              <a:t>+</a:t>
            </a:r>
            <a:r>
              <a:rPr lang="en-US" altLang="zh-CN" sz="3600" dirty="0">
                <a:solidFill>
                  <a:srgbClr val="FF7F00"/>
                </a:solidFill>
                <a:ea typeface="MS PGothic" panose="020B0600070205080204" pitchFamily="34" charset="-128"/>
              </a:rPr>
              <a:t> </a:t>
            </a:r>
            <a:r>
              <a:rPr lang="en-US" altLang="zh-CN" sz="3600" dirty="0">
                <a:solidFill>
                  <a:srgbClr val="00FFFF"/>
                </a:solidFill>
                <a:ea typeface="MS PGothic" panose="020B0600070205080204" pitchFamily="34" charset="-128"/>
              </a:rPr>
              <a:t>2</a:t>
            </a:r>
            <a:endParaRPr lang="en-US" altLang="zh-CN" sz="3600" dirty="0">
              <a:solidFill>
                <a:srgbClr val="FF7F00"/>
              </a:solidFill>
              <a:ea typeface="MS PGothic" panose="020B0600070205080204" pitchFamily="34" charset="-128"/>
            </a:endParaRPr>
          </a:p>
          <a:p>
            <a:pPr algn="l" eaLnBrk="1" hangingPunct="1"/>
            <a:r>
              <a:rPr lang="en-US" altLang="zh-CN" sz="3600" dirty="0">
                <a:solidFill>
                  <a:srgbClr val="0070C0"/>
                </a:solidFill>
                <a:ea typeface="MS PGothic" panose="020B0600070205080204" pitchFamily="34" charset="-128"/>
              </a:rPr>
              <a:t>print</a:t>
            </a:r>
            <a:r>
              <a:rPr lang="en-US" altLang="zh-CN" sz="3600" dirty="0">
                <a:solidFill>
                  <a:srgbClr val="FF7F00"/>
                </a:solidFill>
                <a:ea typeface="MS PGothic" panose="020B0600070205080204" pitchFamily="34" charset="-128"/>
              </a:rPr>
              <a:t>(x)</a:t>
            </a:r>
          </a:p>
        </p:txBody>
      </p:sp>
      <p:sp>
        <p:nvSpPr>
          <p:cNvPr id="26" name="Rectangle 3">
            <a:extLst>
              <a:ext uri="{FF2B5EF4-FFF2-40B4-BE49-F238E27FC236}">
                <a16:creationId xmlns:a16="http://schemas.microsoft.com/office/drawing/2014/main" id="{FA92DC67-20B6-4143-AC00-E8BF2C95B809}"/>
              </a:ext>
            </a:extLst>
          </p:cNvPr>
          <p:cNvSpPr>
            <a:spLocks/>
          </p:cNvSpPr>
          <p:nvPr/>
        </p:nvSpPr>
        <p:spPr bwMode="auto">
          <a:xfrm>
            <a:off x="398038" y="5372766"/>
            <a:ext cx="147377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3200" dirty="0">
                <a:solidFill>
                  <a:srgbClr val="FF7F00"/>
                </a:solidFill>
                <a:ea typeface="MS PGothic" panose="020B0600070205080204" pitchFamily="34" charset="-128"/>
              </a:rPr>
              <a:t>Variable</a:t>
            </a:r>
          </a:p>
        </p:txBody>
      </p:sp>
      <p:sp>
        <p:nvSpPr>
          <p:cNvPr id="27" name="Rectangle 4">
            <a:extLst>
              <a:ext uri="{FF2B5EF4-FFF2-40B4-BE49-F238E27FC236}">
                <a16:creationId xmlns:a16="http://schemas.microsoft.com/office/drawing/2014/main" id="{A4DF6C13-25F1-47B2-A87C-48FDD5E1C704}"/>
              </a:ext>
            </a:extLst>
          </p:cNvPr>
          <p:cNvSpPr>
            <a:spLocks/>
          </p:cNvSpPr>
          <p:nvPr/>
        </p:nvSpPr>
        <p:spPr bwMode="auto">
          <a:xfrm>
            <a:off x="2327429" y="5372765"/>
            <a:ext cx="179404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3200" dirty="0">
                <a:solidFill>
                  <a:srgbClr val="FF00FF"/>
                </a:solidFill>
                <a:ea typeface="MS PGothic" panose="020B0600070205080204" pitchFamily="34" charset="-128"/>
              </a:rPr>
              <a:t>Operator</a:t>
            </a:r>
          </a:p>
        </p:txBody>
      </p:sp>
      <p:sp>
        <p:nvSpPr>
          <p:cNvPr id="28" name="Rectangle 5">
            <a:extLst>
              <a:ext uri="{FF2B5EF4-FFF2-40B4-BE49-F238E27FC236}">
                <a16:creationId xmlns:a16="http://schemas.microsoft.com/office/drawing/2014/main" id="{7284EB09-F95C-4D0A-8033-9033162F4B25}"/>
              </a:ext>
            </a:extLst>
          </p:cNvPr>
          <p:cNvSpPr>
            <a:spLocks/>
          </p:cNvSpPr>
          <p:nvPr/>
        </p:nvSpPr>
        <p:spPr bwMode="auto">
          <a:xfrm>
            <a:off x="4572000" y="5372764"/>
            <a:ext cx="172472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3200" dirty="0">
                <a:solidFill>
                  <a:srgbClr val="00FFFF"/>
                </a:solidFill>
                <a:ea typeface="MS PGothic" panose="020B0600070205080204" pitchFamily="34" charset="-128"/>
              </a:rPr>
              <a:t>Constant</a:t>
            </a:r>
          </a:p>
        </p:txBody>
      </p:sp>
      <p:sp>
        <p:nvSpPr>
          <p:cNvPr id="29" name="Rectangle 6">
            <a:extLst>
              <a:ext uri="{FF2B5EF4-FFF2-40B4-BE49-F238E27FC236}">
                <a16:creationId xmlns:a16="http://schemas.microsoft.com/office/drawing/2014/main" id="{569A08D0-224B-44F9-B833-523085010330}"/>
              </a:ext>
            </a:extLst>
          </p:cNvPr>
          <p:cNvSpPr>
            <a:spLocks/>
          </p:cNvSpPr>
          <p:nvPr/>
        </p:nvSpPr>
        <p:spPr bwMode="auto">
          <a:xfrm>
            <a:off x="6515328" y="5372764"/>
            <a:ext cx="29059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3200" dirty="0">
                <a:solidFill>
                  <a:srgbClr val="0070C0"/>
                </a:solidFill>
                <a:ea typeface="MS PGothic" panose="020B0600070205080204" pitchFamily="34" charset="-128"/>
              </a:rPr>
              <a:t>Reserved Word</a:t>
            </a:r>
          </a:p>
        </p:txBody>
      </p:sp>
      <p:sp>
        <p:nvSpPr>
          <p:cNvPr id="30" name="Rectangle 7">
            <a:extLst>
              <a:ext uri="{FF2B5EF4-FFF2-40B4-BE49-F238E27FC236}">
                <a16:creationId xmlns:a16="http://schemas.microsoft.com/office/drawing/2014/main" id="{F8C3CAB7-6232-44C4-A745-3242728B5910}"/>
              </a:ext>
            </a:extLst>
          </p:cNvPr>
          <p:cNvSpPr>
            <a:spLocks/>
          </p:cNvSpPr>
          <p:nvPr/>
        </p:nvSpPr>
        <p:spPr bwMode="auto">
          <a:xfrm>
            <a:off x="4071912" y="1095931"/>
            <a:ext cx="6875317" cy="1872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lnSpc>
                <a:spcPct val="150000"/>
              </a:lnSpc>
            </a:pPr>
            <a:r>
              <a:rPr lang="en-US" altLang="zh-CN" sz="2800" dirty="0">
                <a:solidFill>
                  <a:schemeClr val="tx1"/>
                </a:solidFill>
                <a:ea typeface="MS PGothic" panose="020B0600070205080204" pitchFamily="34" charset="-128"/>
              </a:rPr>
              <a:t>Assignment Statement</a:t>
            </a:r>
          </a:p>
          <a:p>
            <a:pPr algn="l" eaLnBrk="1" hangingPunct="1">
              <a:lnSpc>
                <a:spcPct val="150000"/>
              </a:lnSpc>
            </a:pPr>
            <a:r>
              <a:rPr lang="en-US" altLang="zh-CN" sz="2800" dirty="0">
                <a:solidFill>
                  <a:schemeClr val="tx1"/>
                </a:solidFill>
                <a:ea typeface="MS PGothic" panose="020B0600070205080204" pitchFamily="34" charset="-128"/>
              </a:rPr>
              <a:t>Assignment with expression</a:t>
            </a:r>
          </a:p>
          <a:p>
            <a:pPr algn="l" eaLnBrk="1" hangingPunct="1">
              <a:lnSpc>
                <a:spcPct val="150000"/>
              </a:lnSpc>
            </a:pPr>
            <a:r>
              <a:rPr lang="en-US" altLang="zh-CN" sz="2800" dirty="0">
                <a:solidFill>
                  <a:schemeClr val="tx1"/>
                </a:solidFill>
                <a:ea typeface="MS PGothic" panose="020B0600070205080204" pitchFamily="34" charset="-128"/>
              </a:rPr>
              <a:t>Print statement</a:t>
            </a:r>
          </a:p>
        </p:txBody>
      </p:sp>
      <p:sp>
        <p:nvSpPr>
          <p:cNvPr id="31" name="Line 8">
            <a:extLst>
              <a:ext uri="{FF2B5EF4-FFF2-40B4-BE49-F238E27FC236}">
                <a16:creationId xmlns:a16="http://schemas.microsoft.com/office/drawing/2014/main" id="{3BEF4D06-A7E2-4CF5-A7F9-A3B340A8224B}"/>
              </a:ext>
            </a:extLst>
          </p:cNvPr>
          <p:cNvSpPr>
            <a:spLocks noChangeShapeType="1"/>
          </p:cNvSpPr>
          <p:nvPr/>
        </p:nvSpPr>
        <p:spPr bwMode="auto">
          <a:xfrm rot="10800000" flipH="1">
            <a:off x="2252185" y="1460008"/>
            <a:ext cx="1161830" cy="12614"/>
          </a:xfrm>
          <a:prstGeom prst="line">
            <a:avLst/>
          </a:prstGeom>
          <a:noFill/>
          <a:ln w="635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200"/>
          </a:p>
        </p:txBody>
      </p:sp>
      <p:sp>
        <p:nvSpPr>
          <p:cNvPr id="32" name="Line 9">
            <a:extLst>
              <a:ext uri="{FF2B5EF4-FFF2-40B4-BE49-F238E27FC236}">
                <a16:creationId xmlns:a16="http://schemas.microsoft.com/office/drawing/2014/main" id="{D33990D6-A2C3-418E-B5FC-3802F5B4A311}"/>
              </a:ext>
            </a:extLst>
          </p:cNvPr>
          <p:cNvSpPr>
            <a:spLocks noChangeShapeType="1"/>
          </p:cNvSpPr>
          <p:nvPr/>
        </p:nvSpPr>
        <p:spPr bwMode="auto">
          <a:xfrm rot="10800000" flipH="1">
            <a:off x="2357581" y="2032021"/>
            <a:ext cx="815222" cy="5734"/>
          </a:xfrm>
          <a:prstGeom prst="line">
            <a:avLst/>
          </a:prstGeom>
          <a:noFill/>
          <a:ln w="635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200"/>
          </a:p>
        </p:txBody>
      </p:sp>
      <p:sp>
        <p:nvSpPr>
          <p:cNvPr id="33" name="Line 10">
            <a:extLst>
              <a:ext uri="{FF2B5EF4-FFF2-40B4-BE49-F238E27FC236}">
                <a16:creationId xmlns:a16="http://schemas.microsoft.com/office/drawing/2014/main" id="{15115C64-0AB8-477C-8676-F83EB6DC1B74}"/>
              </a:ext>
            </a:extLst>
          </p:cNvPr>
          <p:cNvSpPr>
            <a:spLocks noChangeShapeType="1"/>
          </p:cNvSpPr>
          <p:nvPr/>
        </p:nvSpPr>
        <p:spPr bwMode="auto">
          <a:xfrm rot="10800000" flipH="1">
            <a:off x="2392012" y="2671102"/>
            <a:ext cx="1161830" cy="12614"/>
          </a:xfrm>
          <a:prstGeom prst="line">
            <a:avLst/>
          </a:prstGeom>
          <a:noFill/>
          <a:ln w="63500">
            <a:solidFill>
              <a:schemeClr val="tx1"/>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200"/>
          </a:p>
        </p:txBody>
      </p:sp>
    </p:spTree>
    <p:extLst>
      <p:ext uri="{BB962C8B-B14F-4D97-AF65-F5344CB8AC3E}">
        <p14:creationId xmlns:p14="http://schemas.microsoft.com/office/powerpoint/2010/main" val="3303382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260095"/>
            <a:ext cx="6689212" cy="1325563"/>
          </a:xfrm>
          <a:ln/>
        </p:spPr>
        <p:txBody>
          <a:bodyPr/>
          <a:lstStyle/>
          <a:p>
            <a:pPr marL="342900" lvl="0" indent="-342900" fontAlgn="auto">
              <a:lnSpc>
                <a:spcPct val="100000"/>
              </a:lnSpc>
              <a:spcBef>
                <a:spcPts val="0"/>
              </a:spcBef>
              <a:spcAft>
                <a:spcPts val="0"/>
              </a:spcAft>
            </a:pPr>
            <a:r>
              <a:rPr lang="en-US" altLang="zh-CN" sz="4000" b="1" kern="0" dirty="0">
                <a:solidFill>
                  <a:prstClr val="black"/>
                </a:solidFill>
                <a:latin typeface="Times New Roman"/>
                <a:ea typeface="Tahoma"/>
                <a:cs typeface="Tahoma"/>
                <a:sym typeface="Tahoma"/>
                <a:rtl val="0"/>
              </a:rPr>
              <a:t>Programming Paragraphs</a:t>
            </a:r>
            <a:endParaRPr lang="en-US" altLang="zh-CN" sz="4000"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25</a:t>
            </a:fld>
            <a:endParaRPr lang="zh-CN" altLang="en-US" sz="1800">
              <a:solidFill>
                <a:schemeClr val="tx1"/>
              </a:solidFill>
            </a:endParaRPr>
          </a:p>
        </p:txBody>
      </p:sp>
      <p:sp>
        <p:nvSpPr>
          <p:cNvPr id="13" name="Rectangle 2">
            <a:extLst>
              <a:ext uri="{FF2B5EF4-FFF2-40B4-BE49-F238E27FC236}">
                <a16:creationId xmlns:a16="http://schemas.microsoft.com/office/drawing/2014/main" id="{C9BCE3B3-7C18-4E7B-97B5-AEE1FFF979E2}"/>
              </a:ext>
            </a:extLst>
          </p:cNvPr>
          <p:cNvSpPr txBox="1">
            <a:spLocks noChangeArrowheads="1"/>
          </p:cNvSpPr>
          <p:nvPr/>
        </p:nvSpPr>
        <p:spPr>
          <a:xfrm>
            <a:off x="-152400" y="1690569"/>
            <a:ext cx="9296400" cy="3335570"/>
          </a:xfrm>
          <a:prstGeom prst="rect">
            <a:avLst/>
          </a:prstGeom>
        </p:spPr>
        <p:txBody>
          <a:bodyPr>
            <a:normAutofit/>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7713" defTabSz="1450975"/>
            <a:r>
              <a:rPr lang="en-US" altLang="zh-CN" sz="2400" dirty="0"/>
              <a:t>Interactive Python is good for experiments and programs of 3-4 lines long</a:t>
            </a:r>
          </a:p>
          <a:p>
            <a:pPr marL="747713" defTabSz="1450975"/>
            <a:r>
              <a:rPr lang="en-US" altLang="zh-CN" sz="2400" dirty="0"/>
              <a:t>But most programs are much longer so we type them into a file and tell python to run the commands in the file.</a:t>
            </a:r>
          </a:p>
          <a:p>
            <a:pPr marL="747713" defTabSz="1450975"/>
            <a:r>
              <a:rPr lang="en-US" altLang="zh-CN" sz="2400" dirty="0"/>
              <a:t>In a sense we are </a:t>
            </a:r>
            <a:r>
              <a:rPr lang="ja-JP" altLang="en-US" sz="2400" dirty="0">
                <a:latin typeface="Arial" panose="020B0604020202020204" pitchFamily="34" charset="0"/>
                <a:ea typeface="MS Gothic" panose="020B0609070205080204" pitchFamily="49" charset="-128"/>
              </a:rPr>
              <a:t>“</a:t>
            </a:r>
            <a:r>
              <a:rPr lang="en-US" altLang="ja-JP" sz="2400" dirty="0"/>
              <a:t>giving Python a script</a:t>
            </a:r>
            <a:r>
              <a:rPr lang="ja-JP" altLang="en-US" sz="2400" dirty="0">
                <a:latin typeface="Arial" panose="020B0604020202020204" pitchFamily="34" charset="0"/>
                <a:ea typeface="MS Gothic" panose="020B0609070205080204" pitchFamily="49" charset="-128"/>
              </a:rPr>
              <a:t>”</a:t>
            </a:r>
            <a:endParaRPr lang="en-US" altLang="ja-JP" sz="2400" dirty="0"/>
          </a:p>
          <a:p>
            <a:pPr marL="747713" defTabSz="1450975"/>
            <a:r>
              <a:rPr lang="en-US" altLang="zh-CN" sz="2400" dirty="0"/>
              <a:t>As convention, we add </a:t>
            </a:r>
            <a:r>
              <a:rPr lang="ja-JP" altLang="en-US" sz="2400" dirty="0">
                <a:latin typeface="Arial" panose="020B0604020202020204" pitchFamily="34" charset="0"/>
                <a:ea typeface="MS Gothic" panose="020B0609070205080204" pitchFamily="49" charset="-128"/>
              </a:rPr>
              <a:t>“</a:t>
            </a:r>
            <a:r>
              <a:rPr lang="en-US" altLang="ja-JP" sz="2400" dirty="0"/>
              <a:t>.</a:t>
            </a:r>
            <a:r>
              <a:rPr lang="en-US" altLang="ja-JP" sz="2400" dirty="0" err="1"/>
              <a:t>py</a:t>
            </a:r>
            <a:r>
              <a:rPr lang="ja-JP" altLang="en-US" sz="2400" dirty="0">
                <a:latin typeface="Arial" panose="020B0604020202020204" pitchFamily="34" charset="0"/>
                <a:ea typeface="MS Gothic" panose="020B0609070205080204" pitchFamily="49" charset="-128"/>
              </a:rPr>
              <a:t>”</a:t>
            </a:r>
            <a:r>
              <a:rPr lang="en-US" altLang="ja-JP" sz="2400" dirty="0"/>
              <a:t> as the suffix on the end of these files to indicate they contain Python</a:t>
            </a:r>
            <a:endParaRPr lang="en-US" altLang="zh-CN" sz="2400" dirty="0"/>
          </a:p>
        </p:txBody>
      </p:sp>
      <p:sp>
        <p:nvSpPr>
          <p:cNvPr id="14" name="标题 1">
            <a:extLst>
              <a:ext uri="{FF2B5EF4-FFF2-40B4-BE49-F238E27FC236}">
                <a16:creationId xmlns:a16="http://schemas.microsoft.com/office/drawing/2014/main" id="{21BF2E7B-9D49-4860-A504-DFDE883918DE}"/>
              </a:ext>
            </a:extLst>
          </p:cNvPr>
          <p:cNvSpPr txBox="1">
            <a:spLocks noChangeArrowheads="1"/>
          </p:cNvSpPr>
          <p:nvPr/>
        </p:nvSpPr>
        <p:spPr bwMode="auto">
          <a:xfrm>
            <a:off x="401553" y="4363357"/>
            <a:ext cx="6689212"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9pPr>
          </a:lstStyle>
          <a:p>
            <a:pPr marL="342900" indent="-342900" fontAlgn="auto">
              <a:lnSpc>
                <a:spcPct val="100000"/>
              </a:lnSpc>
              <a:spcBef>
                <a:spcPts val="0"/>
              </a:spcBef>
              <a:spcAft>
                <a:spcPts val="0"/>
              </a:spcAft>
              <a:buFontTx/>
            </a:pPr>
            <a:r>
              <a:rPr lang="en-US" altLang="zh-CN" sz="4000" b="1" kern="0" dirty="0">
                <a:solidFill>
                  <a:prstClr val="black"/>
                </a:solidFill>
                <a:latin typeface="Times New Roman"/>
                <a:ea typeface="Tahoma"/>
                <a:cs typeface="Tahoma"/>
                <a:sym typeface="Tahoma"/>
                <a:rtl val="0"/>
              </a:rPr>
              <a:t>Python Scripts</a:t>
            </a:r>
            <a:endParaRPr lang="en-US" altLang="zh-CN" sz="4000" b="1" dirty="0">
              <a:solidFill>
                <a:schemeClr val="dk1"/>
              </a:solidFill>
              <a:ea typeface="Tahoma"/>
              <a:cs typeface="Tahoma"/>
              <a:sym typeface="Tahoma"/>
            </a:endParaRPr>
          </a:p>
        </p:txBody>
      </p:sp>
    </p:spTree>
    <p:extLst>
      <p:ext uri="{BB962C8B-B14F-4D97-AF65-F5344CB8AC3E}">
        <p14:creationId xmlns:p14="http://schemas.microsoft.com/office/powerpoint/2010/main" val="2637463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260095"/>
            <a:ext cx="6689212" cy="1325563"/>
          </a:xfrm>
          <a:ln/>
        </p:spPr>
        <p:txBody>
          <a:bodyPr/>
          <a:lstStyle/>
          <a:p>
            <a:pPr marL="342900" lvl="0" indent="-342900" fontAlgn="auto">
              <a:lnSpc>
                <a:spcPct val="100000"/>
              </a:lnSpc>
              <a:spcBef>
                <a:spcPts val="0"/>
              </a:spcBef>
              <a:spcAft>
                <a:spcPts val="0"/>
              </a:spcAft>
            </a:pPr>
            <a:r>
              <a:rPr lang="en-US" altLang="zh-CN" sz="4000" b="1" kern="0" dirty="0">
                <a:solidFill>
                  <a:prstClr val="black"/>
                </a:solidFill>
                <a:latin typeface="Times New Roman"/>
                <a:ea typeface="Tahoma"/>
                <a:cs typeface="Tahoma"/>
                <a:sym typeface="Tahoma"/>
                <a:rtl val="0"/>
              </a:rPr>
              <a:t>Interactive versus Script</a:t>
            </a:r>
            <a:endParaRPr lang="en-US" altLang="zh-CN" sz="4000"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26</a:t>
            </a:fld>
            <a:endParaRPr lang="zh-CN" altLang="en-US" sz="1800">
              <a:solidFill>
                <a:schemeClr val="tx1"/>
              </a:solidFill>
            </a:endParaRPr>
          </a:p>
        </p:txBody>
      </p:sp>
      <p:sp>
        <p:nvSpPr>
          <p:cNvPr id="11" name="Rectangle 2">
            <a:extLst>
              <a:ext uri="{FF2B5EF4-FFF2-40B4-BE49-F238E27FC236}">
                <a16:creationId xmlns:a16="http://schemas.microsoft.com/office/drawing/2014/main" id="{7EEB02AF-9F6F-4686-89F9-0CCF6467288E}"/>
              </a:ext>
            </a:extLst>
          </p:cNvPr>
          <p:cNvSpPr txBox="1">
            <a:spLocks noChangeArrowheads="1"/>
          </p:cNvSpPr>
          <p:nvPr/>
        </p:nvSpPr>
        <p:spPr>
          <a:xfrm>
            <a:off x="0" y="1974802"/>
            <a:ext cx="7257143" cy="3590018"/>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7713"/>
            <a:r>
              <a:rPr lang="en-US" altLang="zh-CN"/>
              <a:t>Interactive</a:t>
            </a:r>
          </a:p>
          <a:p>
            <a:pPr marL="1039813" lvl="1"/>
            <a:r>
              <a:rPr lang="en-US" altLang="zh-CN"/>
              <a:t>You type directly to Python one line at a time and it responds</a:t>
            </a:r>
          </a:p>
          <a:p>
            <a:pPr marL="747713"/>
            <a:r>
              <a:rPr lang="en-US" altLang="zh-CN"/>
              <a:t>Script</a:t>
            </a:r>
          </a:p>
          <a:p>
            <a:pPr marL="1039813" lvl="1"/>
            <a:r>
              <a:rPr lang="en-US" altLang="zh-CN"/>
              <a:t>You enter a sequence of statements (lines) into a file using a text editor and tell Python to execut the statements in the file</a:t>
            </a:r>
            <a:endParaRPr lang="en-US" altLang="zh-CN" dirty="0"/>
          </a:p>
        </p:txBody>
      </p:sp>
    </p:spTree>
    <p:extLst>
      <p:ext uri="{BB962C8B-B14F-4D97-AF65-F5344CB8AC3E}">
        <p14:creationId xmlns:p14="http://schemas.microsoft.com/office/powerpoint/2010/main" val="4120116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27</a:t>
            </a:fld>
            <a:endParaRPr lang="zh-CN" altLang="en-US" sz="1800">
              <a:solidFill>
                <a:schemeClr val="tx1"/>
              </a:solidFill>
            </a:endParaRPr>
          </a:p>
        </p:txBody>
      </p:sp>
      <p:sp>
        <p:nvSpPr>
          <p:cNvPr id="13" name="Rectangle 2">
            <a:extLst>
              <a:ext uri="{FF2B5EF4-FFF2-40B4-BE49-F238E27FC236}">
                <a16:creationId xmlns:a16="http://schemas.microsoft.com/office/drawing/2014/main" id="{F48B721E-917B-4775-A780-0A18C64826CF}"/>
              </a:ext>
            </a:extLst>
          </p:cNvPr>
          <p:cNvSpPr>
            <a:spLocks/>
          </p:cNvSpPr>
          <p:nvPr/>
        </p:nvSpPr>
        <p:spPr bwMode="auto">
          <a:xfrm>
            <a:off x="2731403" y="497472"/>
            <a:ext cx="1436759"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2800" dirty="0">
                <a:solidFill>
                  <a:schemeClr val="tx1"/>
                </a:solidFill>
                <a:ea typeface="MS PGothic" panose="020B0600070205080204" pitchFamily="34" charset="-128"/>
              </a:rPr>
              <a:t>Program:</a:t>
            </a:r>
            <a:endParaRPr lang="en-US" altLang="zh-CN" sz="2800" dirty="0">
              <a:solidFill>
                <a:srgbClr val="FF7F00"/>
              </a:solidFill>
              <a:ea typeface="MS PGothic" panose="020B0600070205080204" pitchFamily="34" charset="-128"/>
            </a:endParaRPr>
          </a:p>
          <a:p>
            <a:pPr algn="l" eaLnBrk="1" hangingPunct="1"/>
            <a:endParaRPr lang="en-US" altLang="zh-CN" sz="2800" dirty="0">
              <a:solidFill>
                <a:srgbClr val="FF7F00"/>
              </a:solidFill>
              <a:ea typeface="MS PGothic" panose="020B0600070205080204" pitchFamily="34" charset="-128"/>
            </a:endParaRPr>
          </a:p>
          <a:p>
            <a:pPr algn="l" eaLnBrk="1" hangingPunct="1"/>
            <a:r>
              <a:rPr lang="en-US" altLang="zh-CN" sz="2800" dirty="0">
                <a:solidFill>
                  <a:srgbClr val="FF7F00"/>
                </a:solidFill>
                <a:ea typeface="MS PGothic" panose="020B0600070205080204" pitchFamily="34" charset="-128"/>
              </a:rPr>
              <a:t>x = 2</a:t>
            </a:r>
          </a:p>
          <a:p>
            <a:pPr algn="l" eaLnBrk="1" hangingPunct="1"/>
            <a:r>
              <a:rPr lang="en-US" altLang="zh-CN" sz="2800" dirty="0">
                <a:solidFill>
                  <a:srgbClr val="002060"/>
                </a:solidFill>
                <a:ea typeface="MS PGothic" panose="020B0600070205080204" pitchFamily="34" charset="-128"/>
              </a:rPr>
              <a:t>print</a:t>
            </a:r>
            <a:r>
              <a:rPr lang="en-US" altLang="zh-CN" sz="2800" dirty="0">
                <a:solidFill>
                  <a:srgbClr val="FF7F00"/>
                </a:solidFill>
                <a:ea typeface="MS PGothic" panose="020B0600070205080204" pitchFamily="34" charset="-128"/>
              </a:rPr>
              <a:t>(x)</a:t>
            </a:r>
          </a:p>
          <a:p>
            <a:pPr algn="l" eaLnBrk="1" hangingPunct="1"/>
            <a:r>
              <a:rPr lang="en-US" altLang="zh-CN" sz="2800" dirty="0">
                <a:solidFill>
                  <a:srgbClr val="FF7F00"/>
                </a:solidFill>
                <a:ea typeface="MS PGothic" panose="020B0600070205080204" pitchFamily="34" charset="-128"/>
              </a:rPr>
              <a:t>x = x + 2</a:t>
            </a:r>
          </a:p>
          <a:p>
            <a:pPr algn="l" eaLnBrk="1" hangingPunct="1"/>
            <a:r>
              <a:rPr lang="en-US" altLang="zh-CN" sz="2800" dirty="0">
                <a:solidFill>
                  <a:srgbClr val="002060"/>
                </a:solidFill>
                <a:ea typeface="MS PGothic" panose="020B0600070205080204" pitchFamily="34" charset="-128"/>
              </a:rPr>
              <a:t>print(</a:t>
            </a:r>
            <a:r>
              <a:rPr lang="en-US" altLang="zh-CN" sz="2800" dirty="0">
                <a:solidFill>
                  <a:srgbClr val="FF7F00"/>
                </a:solidFill>
                <a:ea typeface="MS PGothic" panose="020B0600070205080204" pitchFamily="34" charset="-128"/>
              </a:rPr>
              <a:t>x)</a:t>
            </a:r>
          </a:p>
        </p:txBody>
      </p:sp>
      <p:sp>
        <p:nvSpPr>
          <p:cNvPr id="14" name="Rectangle 3">
            <a:extLst>
              <a:ext uri="{FF2B5EF4-FFF2-40B4-BE49-F238E27FC236}">
                <a16:creationId xmlns:a16="http://schemas.microsoft.com/office/drawing/2014/main" id="{22A06DE7-FA5D-4886-B93A-A2D3B51E4659}"/>
              </a:ext>
            </a:extLst>
          </p:cNvPr>
          <p:cNvSpPr>
            <a:spLocks/>
          </p:cNvSpPr>
          <p:nvPr/>
        </p:nvSpPr>
        <p:spPr bwMode="auto">
          <a:xfrm>
            <a:off x="6965817" y="1338200"/>
            <a:ext cx="1138474"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2800" dirty="0">
                <a:solidFill>
                  <a:schemeClr val="tx1"/>
                </a:solidFill>
                <a:ea typeface="MS PGothic" panose="020B0600070205080204" pitchFamily="34" charset="-128"/>
              </a:rPr>
              <a:t>Output:</a:t>
            </a:r>
          </a:p>
          <a:p>
            <a:pPr algn="l" eaLnBrk="1" hangingPunct="1"/>
            <a:endParaRPr lang="en-US" altLang="zh-CN" sz="2800" dirty="0">
              <a:solidFill>
                <a:schemeClr val="tx1"/>
              </a:solidFill>
              <a:ea typeface="MS PGothic" panose="020B0600070205080204" pitchFamily="34" charset="-128"/>
            </a:endParaRPr>
          </a:p>
          <a:p>
            <a:pPr algn="l" eaLnBrk="1" hangingPunct="1"/>
            <a:r>
              <a:rPr lang="en-US" altLang="zh-CN" sz="2800" dirty="0">
                <a:solidFill>
                  <a:srgbClr val="FF00FF"/>
                </a:solidFill>
                <a:ea typeface="MS PGothic" panose="020B0600070205080204" pitchFamily="34" charset="-128"/>
              </a:rPr>
              <a:t>24</a:t>
            </a:r>
          </a:p>
        </p:txBody>
      </p:sp>
      <p:sp>
        <p:nvSpPr>
          <p:cNvPr id="15" name="Rectangle 4">
            <a:extLst>
              <a:ext uri="{FF2B5EF4-FFF2-40B4-BE49-F238E27FC236}">
                <a16:creationId xmlns:a16="http://schemas.microsoft.com/office/drawing/2014/main" id="{29B1CE9A-BEB1-4291-8DCF-862F1D89EF76}"/>
              </a:ext>
            </a:extLst>
          </p:cNvPr>
          <p:cNvSpPr>
            <a:spLocks/>
          </p:cNvSpPr>
          <p:nvPr/>
        </p:nvSpPr>
        <p:spPr bwMode="auto">
          <a:xfrm>
            <a:off x="694870" y="188761"/>
            <a:ext cx="810925" cy="496473"/>
          </a:xfrm>
          <a:prstGeom prst="rect">
            <a:avLst/>
          </a:prstGeom>
          <a:solidFill>
            <a:srgbClr val="00FF00"/>
          </a:solidFill>
          <a:ln>
            <a:noFill/>
          </a:ln>
          <a:extLst>
            <a:ext uri="{91240B29-F687-4f45-9708-019B960494DF}">
              <a14:hiddenLine xmlns:a14="http://schemas.microsoft.com/office/drawing/2010/main" xmlns="" w="25400" cap="flat">
                <a:solidFill>
                  <a:srgbClr val="000000"/>
                </a:solidFill>
                <a:miter lim="800000"/>
                <a:headEnd type="none" w="med" len="med"/>
                <a:tailEnd type="none" w="med" len="me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800" dirty="0">
                <a:solidFill>
                  <a:schemeClr val="tx1"/>
                </a:solidFill>
                <a:effectLst>
                  <a:outerShdw blurRad="38100" dist="38100" dir="2700000" algn="tl">
                    <a:srgbClr val="FFFFFF"/>
                  </a:outerShdw>
                </a:effectLst>
                <a:ea typeface="MS PGothic" panose="020B0600070205080204" pitchFamily="34" charset="-128"/>
              </a:rPr>
              <a:t>x = 1</a:t>
            </a:r>
          </a:p>
        </p:txBody>
      </p:sp>
      <p:sp>
        <p:nvSpPr>
          <p:cNvPr id="16" name="Rectangle 5">
            <a:extLst>
              <a:ext uri="{FF2B5EF4-FFF2-40B4-BE49-F238E27FC236}">
                <a16:creationId xmlns:a16="http://schemas.microsoft.com/office/drawing/2014/main" id="{C8E2605A-89C0-4CDB-B976-8D895090A7DA}"/>
              </a:ext>
            </a:extLst>
          </p:cNvPr>
          <p:cNvSpPr>
            <a:spLocks/>
          </p:cNvSpPr>
          <p:nvPr/>
        </p:nvSpPr>
        <p:spPr bwMode="auto">
          <a:xfrm>
            <a:off x="694870" y="1293661"/>
            <a:ext cx="1507517" cy="496473"/>
          </a:xfrm>
          <a:prstGeom prst="rect">
            <a:avLst/>
          </a:prstGeom>
          <a:solidFill>
            <a:srgbClr val="00FF00"/>
          </a:solidFill>
          <a:ln>
            <a:noFill/>
          </a:ln>
          <a:extLst>
            <a:ext uri="{91240B29-F687-4f45-9708-019B960494DF}">
              <a14:hiddenLine xmlns:a14="http://schemas.microsoft.com/office/drawing/2010/main" xmlns="" w="25400" cap="flat">
                <a:solidFill>
                  <a:srgbClr val="000000"/>
                </a:solidFill>
                <a:miter lim="800000"/>
                <a:headEnd type="none" w="med" len="med"/>
                <a:tailEnd type="none" w="med" len="me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800" dirty="0">
                <a:solidFill>
                  <a:schemeClr val="tx1"/>
                </a:solidFill>
                <a:effectLst>
                  <a:outerShdw blurRad="38100" dist="38100" dir="2700000" algn="tl">
                    <a:srgbClr val="FFFFFF"/>
                  </a:outerShdw>
                </a:effectLst>
                <a:ea typeface="MS PGothic" panose="020B0600070205080204" pitchFamily="34" charset="-128"/>
              </a:rPr>
              <a:t>print(x)</a:t>
            </a:r>
          </a:p>
        </p:txBody>
      </p:sp>
      <p:sp>
        <p:nvSpPr>
          <p:cNvPr id="17" name="Line 6">
            <a:extLst>
              <a:ext uri="{FF2B5EF4-FFF2-40B4-BE49-F238E27FC236}">
                <a16:creationId xmlns:a16="http://schemas.microsoft.com/office/drawing/2014/main" id="{0CE795F3-D9AD-4419-8F71-A515EAF2F03C}"/>
              </a:ext>
            </a:extLst>
          </p:cNvPr>
          <p:cNvSpPr>
            <a:spLocks noChangeShapeType="1"/>
          </p:cNvSpPr>
          <p:nvPr/>
        </p:nvSpPr>
        <p:spPr bwMode="auto">
          <a:xfrm rot="10800000">
            <a:off x="1176561" y="771372"/>
            <a:ext cx="9081" cy="471385"/>
          </a:xfrm>
          <a:prstGeom prst="line">
            <a:avLst/>
          </a:prstGeom>
          <a:noFill/>
          <a:ln w="508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18" name="Rectangle 7">
            <a:extLst>
              <a:ext uri="{FF2B5EF4-FFF2-40B4-BE49-F238E27FC236}">
                <a16:creationId xmlns:a16="http://schemas.microsoft.com/office/drawing/2014/main" id="{9D051A6C-294D-4BEA-B260-E9D768417D64}"/>
              </a:ext>
            </a:extLst>
          </p:cNvPr>
          <p:cNvSpPr>
            <a:spLocks/>
          </p:cNvSpPr>
          <p:nvPr/>
        </p:nvSpPr>
        <p:spPr bwMode="auto">
          <a:xfrm>
            <a:off x="694870" y="2360461"/>
            <a:ext cx="1507517" cy="496473"/>
          </a:xfrm>
          <a:prstGeom prst="rect">
            <a:avLst/>
          </a:prstGeom>
          <a:solidFill>
            <a:srgbClr val="00FF00"/>
          </a:solidFill>
          <a:ln>
            <a:noFill/>
          </a:ln>
          <a:extLst>
            <a:ext uri="{91240B29-F687-4f45-9708-019B960494DF}">
              <a14:hiddenLine xmlns:a14="http://schemas.microsoft.com/office/drawing/2010/main" xmlns="" w="25400" cap="flat">
                <a:solidFill>
                  <a:srgbClr val="000000"/>
                </a:solidFill>
                <a:miter lim="800000"/>
                <a:headEnd type="none" w="med" len="med"/>
                <a:tailEnd type="none" w="med" len="me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800">
                <a:solidFill>
                  <a:schemeClr val="tx1"/>
                </a:solidFill>
                <a:effectLst>
                  <a:outerShdw blurRad="38100" dist="38100" dir="2700000" algn="tl">
                    <a:srgbClr val="FFFFFF"/>
                  </a:outerShdw>
                </a:effectLst>
                <a:ea typeface="MS PGothic" panose="020B0600070205080204" pitchFamily="34" charset="-128"/>
              </a:rPr>
              <a:t>x = x + 1</a:t>
            </a:r>
          </a:p>
        </p:txBody>
      </p:sp>
      <p:sp>
        <p:nvSpPr>
          <p:cNvPr id="19" name="Line 8">
            <a:extLst>
              <a:ext uri="{FF2B5EF4-FFF2-40B4-BE49-F238E27FC236}">
                <a16:creationId xmlns:a16="http://schemas.microsoft.com/office/drawing/2014/main" id="{4BF8CB44-5A3B-472B-91E4-AD592B9BA2DA}"/>
              </a:ext>
            </a:extLst>
          </p:cNvPr>
          <p:cNvSpPr>
            <a:spLocks noChangeShapeType="1"/>
          </p:cNvSpPr>
          <p:nvPr/>
        </p:nvSpPr>
        <p:spPr bwMode="auto">
          <a:xfrm rot="10800000">
            <a:off x="1176561" y="1838172"/>
            <a:ext cx="9081" cy="471385"/>
          </a:xfrm>
          <a:prstGeom prst="line">
            <a:avLst/>
          </a:prstGeom>
          <a:noFill/>
          <a:ln w="508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21" name="Rectangle 9">
            <a:extLst>
              <a:ext uri="{FF2B5EF4-FFF2-40B4-BE49-F238E27FC236}">
                <a16:creationId xmlns:a16="http://schemas.microsoft.com/office/drawing/2014/main" id="{5C071C1B-AB5B-4E6D-B316-86B509D7F077}"/>
              </a:ext>
            </a:extLst>
          </p:cNvPr>
          <p:cNvSpPr>
            <a:spLocks/>
          </p:cNvSpPr>
          <p:nvPr/>
        </p:nvSpPr>
        <p:spPr bwMode="auto">
          <a:xfrm>
            <a:off x="694870" y="3478061"/>
            <a:ext cx="1155699" cy="496473"/>
          </a:xfrm>
          <a:prstGeom prst="rect">
            <a:avLst/>
          </a:prstGeom>
          <a:solidFill>
            <a:srgbClr val="00FF00"/>
          </a:solidFill>
          <a:ln>
            <a:noFill/>
          </a:ln>
          <a:extLst>
            <a:ext uri="{91240B29-F687-4f45-9708-019B960494DF}">
              <a14:hiddenLine xmlns:a14="http://schemas.microsoft.com/office/drawing/2010/main" xmlns="" w="25400" cap="flat">
                <a:solidFill>
                  <a:srgbClr val="000000"/>
                </a:solidFill>
                <a:miter lim="800000"/>
                <a:headEnd type="none" w="med" len="med"/>
                <a:tailEnd type="none" w="med" len="me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800" dirty="0">
                <a:solidFill>
                  <a:schemeClr val="tx1"/>
                </a:solidFill>
                <a:effectLst>
                  <a:outerShdw blurRad="38100" dist="38100" dir="2700000" algn="tl">
                    <a:srgbClr val="FFFFFF"/>
                  </a:outerShdw>
                </a:effectLst>
                <a:ea typeface="MS PGothic" panose="020B0600070205080204" pitchFamily="34" charset="-128"/>
              </a:rPr>
              <a:t>print(x)</a:t>
            </a:r>
          </a:p>
        </p:txBody>
      </p:sp>
      <p:sp>
        <p:nvSpPr>
          <p:cNvPr id="22" name="Line 10">
            <a:extLst>
              <a:ext uri="{FF2B5EF4-FFF2-40B4-BE49-F238E27FC236}">
                <a16:creationId xmlns:a16="http://schemas.microsoft.com/office/drawing/2014/main" id="{9BF6375B-65FC-4E04-A293-9FDDD791CD59}"/>
              </a:ext>
            </a:extLst>
          </p:cNvPr>
          <p:cNvSpPr>
            <a:spLocks noChangeShapeType="1"/>
          </p:cNvSpPr>
          <p:nvPr/>
        </p:nvSpPr>
        <p:spPr bwMode="auto">
          <a:xfrm rot="10800000">
            <a:off x="1176561" y="2955772"/>
            <a:ext cx="9081" cy="471385"/>
          </a:xfrm>
          <a:prstGeom prst="line">
            <a:avLst/>
          </a:prstGeom>
          <a:noFill/>
          <a:ln w="50800">
            <a:solidFill>
              <a:srgbClr val="00F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23" name="Line 11">
            <a:extLst>
              <a:ext uri="{FF2B5EF4-FFF2-40B4-BE49-F238E27FC236}">
                <a16:creationId xmlns:a16="http://schemas.microsoft.com/office/drawing/2014/main" id="{86BA6A3A-4132-4CF0-87A7-BB3F9BA690AF}"/>
              </a:ext>
            </a:extLst>
          </p:cNvPr>
          <p:cNvSpPr>
            <a:spLocks noChangeShapeType="1"/>
          </p:cNvSpPr>
          <p:nvPr/>
        </p:nvSpPr>
        <p:spPr bwMode="auto">
          <a:xfrm rot="10800000">
            <a:off x="4556643" y="1526326"/>
            <a:ext cx="2050260" cy="14524"/>
          </a:xfrm>
          <a:prstGeom prst="line">
            <a:avLst/>
          </a:prstGeom>
          <a:noFill/>
          <a:ln w="50800">
            <a:solidFill>
              <a:srgbClr val="FF7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24" name="Line 12">
            <a:extLst>
              <a:ext uri="{FF2B5EF4-FFF2-40B4-BE49-F238E27FC236}">
                <a16:creationId xmlns:a16="http://schemas.microsoft.com/office/drawing/2014/main" id="{7FC1D0E3-5E21-4510-9EB8-AC172B460392}"/>
              </a:ext>
            </a:extLst>
          </p:cNvPr>
          <p:cNvSpPr>
            <a:spLocks noChangeShapeType="1"/>
          </p:cNvSpPr>
          <p:nvPr/>
        </p:nvSpPr>
        <p:spPr bwMode="auto">
          <a:xfrm flipH="1">
            <a:off x="4491556" y="1989876"/>
            <a:ext cx="2091628" cy="522881"/>
          </a:xfrm>
          <a:prstGeom prst="line">
            <a:avLst/>
          </a:prstGeom>
          <a:noFill/>
          <a:ln w="50800">
            <a:solidFill>
              <a:srgbClr val="FF7F00"/>
            </a:solidFill>
            <a:miter lim="800000"/>
            <a:headEnd type="stealth" w="med" len="med"/>
            <a:tailEnd/>
          </a:ln>
          <a:extLst>
            <a:ext uri="{909E8E84-426E-40DD-AFC4-6F175D3DCCD1}">
              <a14:hiddenFill xmlns:a14="http://schemas.microsoft.com/office/drawing/2010/main">
                <a:noFill/>
              </a14:hiddenFill>
            </a:ext>
          </a:extLst>
        </p:spPr>
        <p:txBody>
          <a:bodyPr lIns="0" tIns="0" rIns="0" bIns="0"/>
          <a:lstStyle/>
          <a:p>
            <a:endParaRPr lang="zh-CN" altLang="en-US" sz="1400"/>
          </a:p>
        </p:txBody>
      </p:sp>
      <p:sp>
        <p:nvSpPr>
          <p:cNvPr id="25" name="Rectangle 13">
            <a:extLst>
              <a:ext uri="{FF2B5EF4-FFF2-40B4-BE49-F238E27FC236}">
                <a16:creationId xmlns:a16="http://schemas.microsoft.com/office/drawing/2014/main" id="{61CD0505-07D3-4C54-8853-DE147ED7ED3A}"/>
              </a:ext>
            </a:extLst>
          </p:cNvPr>
          <p:cNvSpPr>
            <a:spLocks/>
          </p:cNvSpPr>
          <p:nvPr/>
        </p:nvSpPr>
        <p:spPr bwMode="auto">
          <a:xfrm>
            <a:off x="506640" y="4640111"/>
            <a:ext cx="5328103" cy="91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2400" dirty="0">
                <a:solidFill>
                  <a:schemeClr val="tx1"/>
                </a:solidFill>
                <a:ea typeface="MS PGothic" panose="020B0600070205080204" pitchFamily="34" charset="-128"/>
              </a:rPr>
              <a:t>When a program is running, it flows from one step to the next.  We as programmers set up </a:t>
            </a:r>
            <a:r>
              <a:rPr lang="ja-JP" altLang="en-US" sz="2400" dirty="0">
                <a:solidFill>
                  <a:schemeClr val="tx1"/>
                </a:solidFill>
                <a:latin typeface="Arial" panose="020B0604020202020204" pitchFamily="34" charset="0"/>
                <a:ea typeface="MS PGothic" panose="020B0600070205080204" pitchFamily="34" charset="-128"/>
              </a:rPr>
              <a:t>“</a:t>
            </a:r>
            <a:r>
              <a:rPr lang="en-US" altLang="ja-JP" sz="2400" dirty="0">
                <a:solidFill>
                  <a:schemeClr val="tx1"/>
                </a:solidFill>
              </a:rPr>
              <a:t>paths</a:t>
            </a:r>
            <a:r>
              <a:rPr lang="ja-JP" altLang="en-US" sz="2400" dirty="0">
                <a:solidFill>
                  <a:schemeClr val="tx1"/>
                </a:solidFill>
                <a:latin typeface="Arial" panose="020B0604020202020204" pitchFamily="34" charset="0"/>
                <a:ea typeface="MS PGothic" panose="020B0600070205080204" pitchFamily="34" charset="-128"/>
              </a:rPr>
              <a:t>”</a:t>
            </a:r>
            <a:r>
              <a:rPr lang="en-US" altLang="ja-JP" sz="2400" dirty="0">
                <a:solidFill>
                  <a:schemeClr val="tx1"/>
                </a:solidFill>
              </a:rPr>
              <a:t> for the program to follow.</a:t>
            </a:r>
            <a:endParaRPr lang="en-US" altLang="zh-CN" sz="2400" dirty="0">
              <a:solidFill>
                <a:schemeClr val="tx1"/>
              </a:solidFill>
            </a:endParaRPr>
          </a:p>
        </p:txBody>
      </p:sp>
      <p:sp>
        <p:nvSpPr>
          <p:cNvPr id="26" name="Rectangle 14">
            <a:extLst>
              <a:ext uri="{FF2B5EF4-FFF2-40B4-BE49-F238E27FC236}">
                <a16:creationId xmlns:a16="http://schemas.microsoft.com/office/drawing/2014/main" id="{97787357-17F9-4696-8458-3CCF402C8EBA}"/>
              </a:ext>
            </a:extLst>
          </p:cNvPr>
          <p:cNvSpPr>
            <a:spLocks/>
          </p:cNvSpPr>
          <p:nvPr/>
        </p:nvSpPr>
        <p:spPr bwMode="auto">
          <a:xfrm>
            <a:off x="12631965" y="5214469"/>
            <a:ext cx="1035264"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0" tIns="0" rIns="0" bIns="0" anchor="ctr">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eaLnBrk="1" hangingPunct="1"/>
            <a:r>
              <a:rPr lang="en-US" altLang="zh-CN" sz="3200">
                <a:solidFill>
                  <a:srgbClr val="00FFFF"/>
                </a:solidFill>
                <a:ea typeface="MS PGothic" panose="020B0600070205080204" pitchFamily="34" charset="-128"/>
              </a:rPr>
              <a:t>Chapter 2</a:t>
            </a:r>
          </a:p>
        </p:txBody>
      </p:sp>
      <p:sp>
        <p:nvSpPr>
          <p:cNvPr id="27" name="标题 1">
            <a:extLst>
              <a:ext uri="{FF2B5EF4-FFF2-40B4-BE49-F238E27FC236}">
                <a16:creationId xmlns:a16="http://schemas.microsoft.com/office/drawing/2014/main" id="{8C146E3E-D342-49EC-B7CE-B288C6DACC6B}"/>
              </a:ext>
            </a:extLst>
          </p:cNvPr>
          <p:cNvSpPr txBox="1">
            <a:spLocks noChangeArrowheads="1"/>
          </p:cNvSpPr>
          <p:nvPr/>
        </p:nvSpPr>
        <p:spPr bwMode="auto">
          <a:xfrm>
            <a:off x="4938391" y="3128683"/>
            <a:ext cx="4054851"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marL="914400" indent="-914400" algn="l" rtl="0" fontAlgn="base">
              <a:lnSpc>
                <a:spcPct val="90000"/>
              </a:lnSpc>
              <a:spcBef>
                <a:spcPct val="0"/>
              </a:spcBef>
              <a:spcAft>
                <a:spcPct val="0"/>
              </a:spcAft>
              <a:defRPr sz="4400" kern="1200">
                <a:solidFill>
                  <a:schemeClr val="tx1"/>
                </a:solidFill>
                <a:latin typeface="+mj-lt"/>
                <a:ea typeface="+mj-ea"/>
                <a:cs typeface="+mj-cs"/>
                <a:sym typeface="Calibri Light" panose="020F0302020204030204" pitchFamily="34" charset="0"/>
              </a:defRPr>
            </a:lvl1pPr>
            <a:lvl2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2pPr>
            <a:lvl3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3pPr>
            <a:lvl4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4pPr>
            <a:lvl5pPr marL="9144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5pPr>
            <a:lvl6pPr marL="13716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6pPr>
            <a:lvl7pPr marL="18288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7pPr>
            <a:lvl8pPr marL="22860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8pPr>
            <a:lvl9pPr marL="2743200" indent="-914400" algn="l" rtl="0" fontAlgn="base">
              <a:lnSpc>
                <a:spcPct val="90000"/>
              </a:lnSpc>
              <a:spcBef>
                <a:spcPct val="0"/>
              </a:spcBef>
              <a:spcAft>
                <a:spcPct val="0"/>
              </a:spcAft>
              <a:defRPr sz="4400">
                <a:solidFill>
                  <a:schemeClr val="tx1"/>
                </a:solidFill>
                <a:latin typeface="Calibri Light" panose="020F0302020204030204" pitchFamily="34" charset="0"/>
                <a:ea typeface="方正粗宋简体" charset="-122"/>
                <a:sym typeface="Calibri Light" panose="020F0302020204030204" pitchFamily="34" charset="0"/>
              </a:defRPr>
            </a:lvl9pPr>
          </a:lstStyle>
          <a:p>
            <a:pPr marL="342900" indent="-342900" fontAlgn="auto">
              <a:lnSpc>
                <a:spcPct val="100000"/>
              </a:lnSpc>
              <a:spcBef>
                <a:spcPts val="0"/>
              </a:spcBef>
              <a:spcAft>
                <a:spcPts val="0"/>
              </a:spcAft>
              <a:buFontTx/>
            </a:pPr>
            <a:r>
              <a:rPr lang="en-US" altLang="zh-CN" sz="4000" b="1" kern="0" dirty="0">
                <a:solidFill>
                  <a:prstClr val="black"/>
                </a:solidFill>
                <a:latin typeface="Times New Roman"/>
                <a:ea typeface="Tahoma"/>
                <a:cs typeface="Tahoma"/>
                <a:sym typeface="Tahoma"/>
                <a:rtl val="0"/>
              </a:rPr>
              <a:t>Sequential Steps</a:t>
            </a:r>
            <a:endParaRPr lang="en-US" altLang="zh-CN" sz="4000" b="1" dirty="0">
              <a:solidFill>
                <a:schemeClr val="dk1"/>
              </a:solidFill>
              <a:ea typeface="Tahoma"/>
              <a:cs typeface="Tahoma"/>
              <a:sym typeface="Tahoma"/>
            </a:endParaRPr>
          </a:p>
        </p:txBody>
      </p:sp>
    </p:spTree>
    <p:extLst>
      <p:ext uri="{BB962C8B-B14F-4D97-AF65-F5344CB8AC3E}">
        <p14:creationId xmlns:p14="http://schemas.microsoft.com/office/powerpoint/2010/main" val="3584404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28</a:t>
            </a:fld>
            <a:endParaRPr lang="zh-CN" altLang="en-US" sz="1800">
              <a:solidFill>
                <a:schemeClr val="tx1"/>
              </a:solidFill>
            </a:endParaRPr>
          </a:p>
        </p:txBody>
      </p:sp>
      <p:pic>
        <p:nvPicPr>
          <p:cNvPr id="6" name="图片 5">
            <a:extLst>
              <a:ext uri="{FF2B5EF4-FFF2-40B4-BE49-F238E27FC236}">
                <a16:creationId xmlns:a16="http://schemas.microsoft.com/office/drawing/2014/main" id="{58E11E30-22C2-4413-9ABE-2DF5640C060D}"/>
              </a:ext>
            </a:extLst>
          </p:cNvPr>
          <p:cNvPicPr>
            <a:picLocks noChangeAspect="1"/>
          </p:cNvPicPr>
          <p:nvPr/>
        </p:nvPicPr>
        <p:blipFill>
          <a:blip r:embed="rId3"/>
          <a:stretch>
            <a:fillRect/>
          </a:stretch>
        </p:blipFill>
        <p:spPr>
          <a:xfrm>
            <a:off x="0" y="703037"/>
            <a:ext cx="9144000" cy="5451925"/>
          </a:xfrm>
          <a:prstGeom prst="rect">
            <a:avLst/>
          </a:prstGeom>
        </p:spPr>
      </p:pic>
    </p:spTree>
    <p:extLst>
      <p:ext uri="{BB962C8B-B14F-4D97-AF65-F5344CB8AC3E}">
        <p14:creationId xmlns:p14="http://schemas.microsoft.com/office/powerpoint/2010/main" val="1501396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29</a:t>
            </a:fld>
            <a:endParaRPr lang="zh-CN" altLang="en-US" sz="1800">
              <a:solidFill>
                <a:schemeClr val="tx1"/>
              </a:solidFill>
            </a:endParaRPr>
          </a:p>
        </p:txBody>
      </p:sp>
      <p:pic>
        <p:nvPicPr>
          <p:cNvPr id="2" name="图片 1">
            <a:extLst>
              <a:ext uri="{FF2B5EF4-FFF2-40B4-BE49-F238E27FC236}">
                <a16:creationId xmlns:a16="http://schemas.microsoft.com/office/drawing/2014/main" id="{ACB94E68-C61A-4152-AEA7-4844ABEFEF39}"/>
              </a:ext>
            </a:extLst>
          </p:cNvPr>
          <p:cNvPicPr>
            <a:picLocks noChangeAspect="1"/>
          </p:cNvPicPr>
          <p:nvPr/>
        </p:nvPicPr>
        <p:blipFill>
          <a:blip r:embed="rId3"/>
          <a:stretch>
            <a:fillRect/>
          </a:stretch>
        </p:blipFill>
        <p:spPr>
          <a:xfrm>
            <a:off x="0" y="837808"/>
            <a:ext cx="9144000" cy="5333402"/>
          </a:xfrm>
          <a:prstGeom prst="rect">
            <a:avLst/>
          </a:prstGeom>
        </p:spPr>
      </p:pic>
    </p:spTree>
    <p:extLst>
      <p:ext uri="{BB962C8B-B14F-4D97-AF65-F5344CB8AC3E}">
        <p14:creationId xmlns:p14="http://schemas.microsoft.com/office/powerpoint/2010/main" val="341038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504068" y="269863"/>
            <a:ext cx="5532747"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Lecture information</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3</a:t>
            </a:fld>
            <a:endParaRPr lang="zh-CN" altLang="en-US" sz="1800">
              <a:solidFill>
                <a:schemeClr val="tx1"/>
              </a:solidFill>
            </a:endParaRPr>
          </a:p>
        </p:txBody>
      </p:sp>
      <p:sp>
        <p:nvSpPr>
          <p:cNvPr id="12" name="TextBox 5">
            <a:extLst>
              <a:ext uri="{FF2B5EF4-FFF2-40B4-BE49-F238E27FC236}">
                <a16:creationId xmlns:a16="http://schemas.microsoft.com/office/drawing/2014/main" id="{EAD47FB2-B7EC-4526-BE13-0FFABCCF6F8F}"/>
              </a:ext>
            </a:extLst>
          </p:cNvPr>
          <p:cNvSpPr txBox="1">
            <a:spLocks noChangeArrowheads="1"/>
          </p:cNvSpPr>
          <p:nvPr/>
        </p:nvSpPr>
        <p:spPr bwMode="auto">
          <a:xfrm>
            <a:off x="574426" y="3186673"/>
            <a:ext cx="7681197" cy="2523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1" bIns="45721">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2000" b="1" dirty="0">
                <a:solidFill>
                  <a:schemeClr val="tx2"/>
                </a:solidFill>
              </a:rPr>
              <a:t>Course Goal: </a:t>
            </a:r>
          </a:p>
          <a:p>
            <a:pPr algn="l" eaLnBrk="1" hangingPunct="1"/>
            <a:r>
              <a:rPr lang="en-US" altLang="zh-CN" sz="2000" dirty="0">
                <a:solidFill>
                  <a:schemeClr val="tx2"/>
                </a:solidFill>
              </a:rPr>
              <a:t>This course is designed for undergraduate and graduate students and behavioral scientists, who hope to improve their research skills, such as read and write files, statistics, graphing, and experiment implementation. This course also suits students who specialize in computer science or students who have not had any programming language but wish to learn programming easily.</a:t>
            </a:r>
          </a:p>
          <a:p>
            <a:pPr algn="l" eaLnBrk="1" hangingPunct="1"/>
            <a:endParaRPr lang="en-US" altLang="zh-CN" sz="1800" dirty="0">
              <a:solidFill>
                <a:schemeClr val="tx2"/>
              </a:solidFill>
            </a:endParaRPr>
          </a:p>
        </p:txBody>
      </p:sp>
      <p:graphicFrame>
        <p:nvGraphicFramePr>
          <p:cNvPr id="2" name="Table 1">
            <a:extLst>
              <a:ext uri="{FF2B5EF4-FFF2-40B4-BE49-F238E27FC236}">
                <a16:creationId xmlns:a16="http://schemas.microsoft.com/office/drawing/2014/main" id="{A5C6ED07-7FC7-9E43-910E-6B7D32209FC0}"/>
              </a:ext>
            </a:extLst>
          </p:cNvPr>
          <p:cNvGraphicFramePr>
            <a:graphicFrameLocks noGrp="1"/>
          </p:cNvGraphicFramePr>
          <p:nvPr>
            <p:extLst>
              <p:ext uri="{D42A27DB-BD31-4B8C-83A1-F6EECF244321}">
                <p14:modId xmlns:p14="http://schemas.microsoft.com/office/powerpoint/2010/main" val="1420102294"/>
              </p:ext>
            </p:extLst>
          </p:nvPr>
        </p:nvGraphicFramePr>
        <p:xfrm>
          <a:off x="668062" y="1535822"/>
          <a:ext cx="7807876" cy="1325563"/>
        </p:xfrm>
        <a:graphic>
          <a:graphicData uri="http://schemas.openxmlformats.org/drawingml/2006/table">
            <a:tbl>
              <a:tblPr firstRow="1" bandRow="1">
                <a:tableStyleId>{5C22544A-7EE6-4342-B048-85BDC9FD1C3A}</a:tableStyleId>
              </a:tblPr>
              <a:tblGrid>
                <a:gridCol w="1951969">
                  <a:extLst>
                    <a:ext uri="{9D8B030D-6E8A-4147-A177-3AD203B41FA5}">
                      <a16:colId xmlns:a16="http://schemas.microsoft.com/office/drawing/2014/main" val="1364122265"/>
                    </a:ext>
                  </a:extLst>
                </a:gridCol>
                <a:gridCol w="1951969">
                  <a:extLst>
                    <a:ext uri="{9D8B030D-6E8A-4147-A177-3AD203B41FA5}">
                      <a16:colId xmlns:a16="http://schemas.microsoft.com/office/drawing/2014/main" val="3184407809"/>
                    </a:ext>
                  </a:extLst>
                </a:gridCol>
                <a:gridCol w="1951969">
                  <a:extLst>
                    <a:ext uri="{9D8B030D-6E8A-4147-A177-3AD203B41FA5}">
                      <a16:colId xmlns:a16="http://schemas.microsoft.com/office/drawing/2014/main" val="2288730533"/>
                    </a:ext>
                  </a:extLst>
                </a:gridCol>
                <a:gridCol w="1951969">
                  <a:extLst>
                    <a:ext uri="{9D8B030D-6E8A-4147-A177-3AD203B41FA5}">
                      <a16:colId xmlns:a16="http://schemas.microsoft.com/office/drawing/2014/main" val="522418572"/>
                    </a:ext>
                  </a:extLst>
                </a:gridCol>
              </a:tblGrid>
              <a:tr h="382475">
                <a:tc>
                  <a:txBody>
                    <a:bodyPr/>
                    <a:lstStyle/>
                    <a:p>
                      <a:r>
                        <a:rPr lang="ja-JP" altLang="en-US"/>
                        <a:t>任课老师</a:t>
                      </a:r>
                      <a:endParaRPr lang="en-US" dirty="0"/>
                    </a:p>
                  </a:txBody>
                  <a:tcPr/>
                </a:tc>
                <a:tc>
                  <a:txBody>
                    <a:bodyPr/>
                    <a:lstStyle/>
                    <a:p>
                      <a:r>
                        <a:rPr lang="ja-JP" altLang="en-US"/>
                        <a:t>联系方式</a:t>
                      </a:r>
                      <a:endParaRPr lang="en-US" dirty="0"/>
                    </a:p>
                  </a:txBody>
                  <a:tcPr/>
                </a:tc>
                <a:tc>
                  <a:txBody>
                    <a:bodyPr/>
                    <a:lstStyle/>
                    <a:p>
                      <a:r>
                        <a:rPr lang="ja-JP" altLang="en-US"/>
                        <a:t>助教</a:t>
                      </a:r>
                      <a:endParaRPr lang="en-US" dirty="0"/>
                    </a:p>
                  </a:txBody>
                  <a:tcPr/>
                </a:tc>
                <a:tc>
                  <a:txBody>
                    <a:bodyPr/>
                    <a:lstStyle/>
                    <a:p>
                      <a:r>
                        <a:rPr lang="ja-JP" altLang="en-US"/>
                        <a:t>办公地点</a:t>
                      </a:r>
                      <a:endParaRPr lang="en-US" dirty="0"/>
                    </a:p>
                  </a:txBody>
                  <a:tcPr/>
                </a:tc>
                <a:extLst>
                  <a:ext uri="{0D108BD9-81ED-4DB2-BD59-A6C34878D82A}">
                    <a16:rowId xmlns:a16="http://schemas.microsoft.com/office/drawing/2014/main" val="2454779805"/>
                  </a:ext>
                </a:extLst>
              </a:tr>
              <a:tr h="943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何吉波</a:t>
                      </a:r>
                      <a:endParaRPr lang="en-US" altLang="ja-JP"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hlinkClick r:id="rId3"/>
                        </a:rPr>
                        <a:t>hejibo@usee.tech</a:t>
                      </a:r>
                      <a:endParaRPr lang="en-US" altLang="zh-CN" dirty="0"/>
                    </a:p>
                  </a:txBody>
                  <a:tcPr/>
                </a:tc>
                <a:tc>
                  <a:txBody>
                    <a:bodyPr/>
                    <a:lstStyle/>
                    <a:p>
                      <a:r>
                        <a:rPr lang="ja-JP" altLang="en-US"/>
                        <a:t>冯博</a:t>
                      </a:r>
                      <a:endParaRPr lang="en-US" altLang="ja-JP" dirty="0"/>
                    </a:p>
                    <a:p>
                      <a:r>
                        <a:rPr lang="ja-JP" altLang="en-US"/>
                        <a:t>刘明春</a:t>
                      </a:r>
                      <a:endParaRPr lang="en-US" altLang="ja-JP" dirty="0"/>
                    </a:p>
                    <a:p>
                      <a:r>
                        <a:rPr lang="ja-JP" altLang="en-US"/>
                        <a:t>马天云</a:t>
                      </a:r>
                      <a:endParaRPr lang="en-US" dirty="0"/>
                    </a:p>
                  </a:txBody>
                  <a:tcPr/>
                </a:tc>
                <a:tc>
                  <a:txBody>
                    <a:bodyPr/>
                    <a:lstStyle/>
                    <a:p>
                      <a:r>
                        <a:rPr lang="ja-JP" altLang="en-US"/>
                        <a:t>清华大学伟清楼</a:t>
                      </a:r>
                      <a:r>
                        <a:rPr lang="en-US" altLang="zh-CN" dirty="0"/>
                        <a:t>304</a:t>
                      </a:r>
                      <a:endParaRPr lang="en-US" dirty="0"/>
                    </a:p>
                  </a:txBody>
                  <a:tcPr/>
                </a:tc>
                <a:extLst>
                  <a:ext uri="{0D108BD9-81ED-4DB2-BD59-A6C34878D82A}">
                    <a16:rowId xmlns:a16="http://schemas.microsoft.com/office/drawing/2014/main" val="1705170919"/>
                  </a:ext>
                </a:extLst>
              </a:tr>
            </a:tbl>
          </a:graphicData>
        </a:graphic>
      </p:graphicFrame>
    </p:spTree>
    <p:extLst>
      <p:ext uri="{BB962C8B-B14F-4D97-AF65-F5344CB8AC3E}">
        <p14:creationId xmlns:p14="http://schemas.microsoft.com/office/powerpoint/2010/main" val="3793299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30</a:t>
            </a:fld>
            <a:endParaRPr lang="zh-CN" altLang="en-US" sz="1800">
              <a:solidFill>
                <a:schemeClr val="tx1"/>
              </a:solidFill>
            </a:endParaRPr>
          </a:p>
        </p:txBody>
      </p:sp>
      <p:pic>
        <p:nvPicPr>
          <p:cNvPr id="2" name="图片 1">
            <a:extLst>
              <a:ext uri="{FF2B5EF4-FFF2-40B4-BE49-F238E27FC236}">
                <a16:creationId xmlns:a16="http://schemas.microsoft.com/office/drawing/2014/main" id="{ACB94E68-C61A-4152-AEA7-4844ABEFEF39}"/>
              </a:ext>
            </a:extLst>
          </p:cNvPr>
          <p:cNvPicPr>
            <a:picLocks noChangeAspect="1"/>
          </p:cNvPicPr>
          <p:nvPr/>
        </p:nvPicPr>
        <p:blipFill>
          <a:blip r:embed="rId3"/>
          <a:stretch>
            <a:fillRect/>
          </a:stretch>
        </p:blipFill>
        <p:spPr>
          <a:xfrm>
            <a:off x="0" y="837808"/>
            <a:ext cx="9144000" cy="5333402"/>
          </a:xfrm>
          <a:prstGeom prst="rect">
            <a:avLst/>
          </a:prstGeom>
        </p:spPr>
      </p:pic>
    </p:spTree>
    <p:extLst>
      <p:ext uri="{BB962C8B-B14F-4D97-AF65-F5344CB8AC3E}">
        <p14:creationId xmlns:p14="http://schemas.microsoft.com/office/powerpoint/2010/main" val="24567169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Summary</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31</a:t>
            </a:fld>
            <a:endParaRPr lang="zh-CN" altLang="en-US" sz="1800">
              <a:solidFill>
                <a:schemeClr val="tx1"/>
              </a:solidFill>
            </a:endParaRPr>
          </a:p>
        </p:txBody>
      </p:sp>
      <p:sp>
        <p:nvSpPr>
          <p:cNvPr id="10" name="Rectangle 2">
            <a:extLst>
              <a:ext uri="{FF2B5EF4-FFF2-40B4-BE49-F238E27FC236}">
                <a16:creationId xmlns:a16="http://schemas.microsoft.com/office/drawing/2014/main" id="{57FD13D7-AD2E-4DF0-B0D8-9D360C6A703B}"/>
              </a:ext>
            </a:extLst>
          </p:cNvPr>
          <p:cNvSpPr txBox="1">
            <a:spLocks noChangeArrowheads="1"/>
          </p:cNvSpPr>
          <p:nvPr/>
        </p:nvSpPr>
        <p:spPr>
          <a:xfrm>
            <a:off x="0" y="2129677"/>
            <a:ext cx="7491782" cy="2202814"/>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7713"/>
            <a:r>
              <a:rPr lang="en-US" altLang="zh-CN"/>
              <a:t>This is a quick overview of Chapter 1</a:t>
            </a:r>
          </a:p>
          <a:p>
            <a:pPr marL="747713"/>
            <a:r>
              <a:rPr lang="en-US" altLang="zh-CN"/>
              <a:t>We will revisit these concepts throughout the course</a:t>
            </a:r>
          </a:p>
          <a:p>
            <a:pPr marL="747713"/>
            <a:r>
              <a:rPr lang="en-US" altLang="zh-CN"/>
              <a:t>Focus on the big picture</a:t>
            </a:r>
            <a:endParaRPr lang="en-US" altLang="zh-CN" dirty="0"/>
          </a:p>
        </p:txBody>
      </p:sp>
    </p:spTree>
    <p:extLst>
      <p:ext uri="{BB962C8B-B14F-4D97-AF65-F5344CB8AC3E}">
        <p14:creationId xmlns:p14="http://schemas.microsoft.com/office/powerpoint/2010/main" val="3847319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图片 4" descr="图片 4"/>
          <p:cNvPicPr>
            <a:picLocks noChangeAspect="1"/>
          </p:cNvPicPr>
          <p:nvPr/>
        </p:nvPicPr>
        <p:blipFill>
          <a:blip r:embed="rId2">
            <a:extLst/>
          </a:blip>
          <a:stretch>
            <a:fillRect/>
          </a:stretch>
        </p:blipFill>
        <p:spPr>
          <a:xfrm>
            <a:off x="1" y="2447059"/>
            <a:ext cx="9144000" cy="2438401"/>
          </a:xfrm>
          <a:prstGeom prst="rect">
            <a:avLst/>
          </a:prstGeom>
          <a:ln w="12700">
            <a:miter lim="400000"/>
          </a:ln>
        </p:spPr>
      </p:pic>
      <p:sp>
        <p:nvSpPr>
          <p:cNvPr id="201" name="矩形 8"/>
          <p:cNvSpPr/>
          <p:nvPr/>
        </p:nvSpPr>
        <p:spPr>
          <a:xfrm>
            <a:off x="4781010" y="2740822"/>
            <a:ext cx="3893128" cy="1846119"/>
          </a:xfrm>
          <a:prstGeom prst="rect">
            <a:avLst/>
          </a:prstGeom>
          <a:solidFill>
            <a:srgbClr val="543071">
              <a:alpha val="85000"/>
            </a:srgbClr>
          </a:solidFill>
          <a:ln w="12700">
            <a:miter lim="400000"/>
          </a:ln>
        </p:spPr>
        <p:txBody>
          <a:bodyPr lIns="34289" rIns="34289" anchor="ctr"/>
          <a:lstStyle/>
          <a:p>
            <a:pPr algn="ctr">
              <a:defRPr>
                <a:solidFill>
                  <a:srgbClr val="FFFFFF"/>
                </a:solidFill>
              </a:defRPr>
            </a:pPr>
            <a:endParaRPr>
              <a:solidFill>
                <a:schemeClr val="bg1"/>
              </a:solidFill>
            </a:endParaRPr>
          </a:p>
        </p:txBody>
      </p:sp>
      <p:sp>
        <p:nvSpPr>
          <p:cNvPr id="202" name="文本框 9"/>
          <p:cNvSpPr txBox="1"/>
          <p:nvPr/>
        </p:nvSpPr>
        <p:spPr>
          <a:xfrm>
            <a:off x="4781010" y="2447059"/>
            <a:ext cx="3979367" cy="2342501"/>
          </a:xfrm>
          <a:prstGeom prst="rect">
            <a:avLst/>
          </a:prstGeom>
          <a:ln w="12700">
            <a:miter lim="400000"/>
          </a:ln>
          <a:extLst>
            <a:ext uri="{C572A759-6A51-4108-AA02-DFA0A04FC94B}">
              <ma14:wrappingTextBoxFlag xmlns="" xmlns:ma14="http://schemas.microsoft.com/office/mac/drawingml/2011/main" val="1"/>
            </a:ext>
          </a:extLst>
        </p:spPr>
        <p:txBody>
          <a:bodyPr wrap="square" lIns="34289" rIns="34289">
            <a:spAutoFit/>
          </a:bodyPr>
          <a:lstStyle/>
          <a:p>
            <a:pPr>
              <a:lnSpc>
                <a:spcPct val="150000"/>
              </a:lnSpc>
              <a:spcBef>
                <a:spcPct val="20000"/>
              </a:spcBef>
            </a:pPr>
            <a:r>
              <a:rPr lang="zh-CN" altLang="en-US" b="1" dirty="0">
                <a:solidFill>
                  <a:schemeClr val="bg1"/>
                </a:solidFill>
                <a:ea typeface="Microsoft YaHei" panose="020B0503020204020204" charset="-122"/>
                <a:sym typeface="Arial" panose="020B0604020202020204" pitchFamily="34" charset="0"/>
              </a:rPr>
              <a:t>地址：清华大学伟清楼</a:t>
            </a:r>
            <a:r>
              <a:rPr lang="en-US" altLang="zh-CN" b="1" dirty="0">
                <a:solidFill>
                  <a:schemeClr val="bg1"/>
                </a:solidFill>
                <a:latin typeface="Times New Roman" charset="0"/>
                <a:ea typeface="Microsoft YaHei" panose="020B0503020204020204" charset="-122"/>
                <a:cs typeface="Times New Roman" charset="0"/>
                <a:sym typeface="Arial" panose="020B0604020202020204" pitchFamily="34" charset="0"/>
              </a:rPr>
              <a:t>304</a:t>
            </a:r>
            <a:endParaRPr lang="en-US" altLang="zh-CN" b="1" dirty="0">
              <a:solidFill>
                <a:schemeClr val="bg1"/>
              </a:solidFill>
              <a:latin typeface="Times New Roman" charset="0"/>
              <a:ea typeface="Times New Roman" charset="0"/>
              <a:cs typeface="Times New Roman" charset="0"/>
              <a:sym typeface="Arial" panose="020B0604020202020204" pitchFamily="34" charset="0"/>
            </a:endParaRPr>
          </a:p>
          <a:p>
            <a:pPr>
              <a:lnSpc>
                <a:spcPct val="150000"/>
              </a:lnSpc>
              <a:spcBef>
                <a:spcPct val="20000"/>
              </a:spcBef>
            </a:pPr>
            <a:r>
              <a:rPr lang="zh-CN" altLang="en-US" b="1" dirty="0">
                <a:solidFill>
                  <a:schemeClr val="bg1"/>
                </a:solidFill>
                <a:ea typeface="Microsoft YaHei" panose="020B0503020204020204" charset="-122"/>
                <a:sym typeface="Arial" panose="020B0604020202020204" pitchFamily="34" charset="0"/>
              </a:rPr>
              <a:t>邮箱：</a:t>
            </a:r>
            <a:r>
              <a:rPr lang="en-US" altLang="zh-CN" b="1" dirty="0">
                <a:solidFill>
                  <a:schemeClr val="bg1"/>
                </a:solidFill>
                <a:latin typeface="Times New Roman" charset="0"/>
                <a:ea typeface="Times New Roman" charset="0"/>
                <a:cs typeface="Times New Roman" charset="0"/>
                <a:sym typeface="Arial" panose="020B0604020202020204" pitchFamily="34" charset="0"/>
              </a:rPr>
              <a:t>hejibo666@mail.tsinghua.edu.cn </a:t>
            </a:r>
          </a:p>
          <a:p>
            <a:pPr>
              <a:lnSpc>
                <a:spcPct val="150000"/>
              </a:lnSpc>
              <a:spcBef>
                <a:spcPct val="20000"/>
              </a:spcBef>
            </a:pPr>
            <a:r>
              <a:rPr lang="zh-CN" altLang="en-US" b="1" dirty="0">
                <a:solidFill>
                  <a:schemeClr val="bg1"/>
                </a:solidFill>
                <a:latin typeface="微软雅黑" panose="020B0503020204020204" pitchFamily="34" charset="-122"/>
                <a:ea typeface="微软雅黑" panose="020B0503020204020204" pitchFamily="34" charset="-122"/>
                <a:cs typeface="Times New Roman" charset="0"/>
                <a:sym typeface="Arial" panose="020B0604020202020204" pitchFamily="34" charset="0"/>
              </a:rPr>
              <a:t>微信号：</a:t>
            </a:r>
            <a:r>
              <a:rPr lang="en-US" altLang="zh-CN" b="1" dirty="0" err="1">
                <a:solidFill>
                  <a:schemeClr val="bg1"/>
                </a:solidFill>
                <a:latin typeface="微软雅黑" panose="020B0503020204020204" pitchFamily="34" charset="-122"/>
                <a:ea typeface="微软雅黑" panose="020B0503020204020204" pitchFamily="34" charset="-122"/>
              </a:rPr>
              <a:t>hejiboqinghua</a:t>
            </a:r>
            <a:endParaRPr lang="zh-CN" altLang="en-US" b="1" dirty="0">
              <a:solidFill>
                <a:schemeClr val="bg1"/>
              </a:solidFill>
              <a:latin typeface="微软雅黑" panose="020B0503020204020204" pitchFamily="34" charset="-122"/>
              <a:ea typeface="微软雅黑" panose="020B0503020204020204" pitchFamily="34" charset="-122"/>
            </a:endParaRPr>
          </a:p>
          <a:p>
            <a:pPr>
              <a:lnSpc>
                <a:spcPct val="150000"/>
              </a:lnSpc>
              <a:spcBef>
                <a:spcPct val="20000"/>
              </a:spcBef>
            </a:pPr>
            <a:r>
              <a:rPr lang="zh-CN" altLang="en-US" b="1" dirty="0">
                <a:solidFill>
                  <a:schemeClr val="bg1"/>
                </a:solidFill>
                <a:latin typeface="微软雅黑" panose="020B0503020204020204" pitchFamily="34" charset="-122"/>
                <a:ea typeface="微软雅黑" panose="020B0503020204020204" pitchFamily="34" charset="-122"/>
                <a:cs typeface="Times New Roman" charset="0"/>
                <a:sym typeface="Arial" panose="020B0604020202020204" pitchFamily="34" charset="0"/>
              </a:rPr>
              <a:t>手机号：</a:t>
            </a:r>
            <a:r>
              <a:rPr lang="en-US" altLang="zh-CN" b="1" dirty="0">
                <a:solidFill>
                  <a:schemeClr val="bg1"/>
                </a:solidFill>
                <a:latin typeface="微软雅黑" panose="020B0503020204020204" pitchFamily="34" charset="-122"/>
                <a:ea typeface="微软雅黑" panose="020B0503020204020204" pitchFamily="34" charset="-122"/>
              </a:rPr>
              <a:t>13051381327</a:t>
            </a:r>
          </a:p>
          <a:p>
            <a:pPr>
              <a:lnSpc>
                <a:spcPct val="150000"/>
              </a:lnSpc>
              <a:spcBef>
                <a:spcPct val="20000"/>
              </a:spcBef>
            </a:pPr>
            <a:r>
              <a:rPr lang="ja-JP" altLang="en-US" b="1">
                <a:solidFill>
                  <a:schemeClr val="bg1"/>
                </a:solidFill>
                <a:latin typeface="微软雅黑" panose="020B0503020204020204" pitchFamily="34" charset="-122"/>
                <a:ea typeface="微软雅黑" panose="020B0503020204020204" pitchFamily="34" charset="-122"/>
              </a:rPr>
              <a:t>微博</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203" name="矩形 10"/>
          <p:cNvSpPr/>
          <p:nvPr/>
        </p:nvSpPr>
        <p:spPr>
          <a:xfrm>
            <a:off x="1" y="2386770"/>
            <a:ext cx="9144001" cy="60289"/>
          </a:xfrm>
          <a:prstGeom prst="rect">
            <a:avLst/>
          </a:prstGeom>
          <a:solidFill>
            <a:srgbClr val="6C448A"/>
          </a:solidFill>
          <a:ln w="12700">
            <a:solidFill>
              <a:srgbClr val="6C448A"/>
            </a:solidFill>
            <a:miter/>
          </a:ln>
        </p:spPr>
        <p:txBody>
          <a:bodyPr lIns="34289" rIns="34289" anchor="ctr"/>
          <a:lstStyle/>
          <a:p>
            <a:pPr algn="ctr">
              <a:defRPr>
                <a:solidFill>
                  <a:srgbClr val="FFFFFF"/>
                </a:solidFill>
              </a:defRPr>
            </a:pPr>
            <a:endParaRPr/>
          </a:p>
        </p:txBody>
      </p:sp>
      <p:sp>
        <p:nvSpPr>
          <p:cNvPr id="204" name="矩形 11"/>
          <p:cNvSpPr/>
          <p:nvPr/>
        </p:nvSpPr>
        <p:spPr>
          <a:xfrm>
            <a:off x="1" y="4880704"/>
            <a:ext cx="9144001" cy="60289"/>
          </a:xfrm>
          <a:prstGeom prst="rect">
            <a:avLst/>
          </a:prstGeom>
          <a:solidFill>
            <a:srgbClr val="6C448A"/>
          </a:solidFill>
          <a:ln w="12700">
            <a:solidFill>
              <a:srgbClr val="6C448A"/>
            </a:solidFill>
            <a:miter/>
          </a:ln>
        </p:spPr>
        <p:txBody>
          <a:bodyPr lIns="34289" rIns="34289" anchor="ctr"/>
          <a:lstStyle/>
          <a:p>
            <a:pPr algn="ctr">
              <a:defRPr>
                <a:solidFill>
                  <a:srgbClr val="FFFFFF"/>
                </a:solidFill>
              </a:defRPr>
            </a:pPr>
            <a:endParaRPr/>
          </a:p>
        </p:txBody>
      </p:sp>
      <p:pic>
        <p:nvPicPr>
          <p:cNvPr id="206" name="图片 18" descr="图片 18"/>
          <p:cNvPicPr>
            <a:picLocks noChangeAspect="1"/>
          </p:cNvPicPr>
          <p:nvPr/>
        </p:nvPicPr>
        <p:blipFill>
          <a:blip r:embed="rId3">
            <a:extLst/>
          </a:blip>
          <a:stretch>
            <a:fillRect/>
          </a:stretch>
        </p:blipFill>
        <p:spPr>
          <a:xfrm>
            <a:off x="325366" y="1133148"/>
            <a:ext cx="1621199" cy="501402"/>
          </a:xfrm>
          <a:prstGeom prst="rect">
            <a:avLst/>
          </a:prstGeom>
          <a:ln w="12700">
            <a:miter lim="400000"/>
          </a:ln>
        </p:spPr>
      </p:pic>
      <p:sp>
        <p:nvSpPr>
          <p:cNvPr id="207" name="矩形 19"/>
          <p:cNvSpPr/>
          <p:nvPr/>
        </p:nvSpPr>
        <p:spPr>
          <a:xfrm flipV="1">
            <a:off x="1" y="1072148"/>
            <a:ext cx="207818" cy="623403"/>
          </a:xfrm>
          <a:prstGeom prst="rect">
            <a:avLst/>
          </a:prstGeom>
          <a:solidFill>
            <a:srgbClr val="6C448A"/>
          </a:solidFill>
          <a:ln w="12700">
            <a:solidFill>
              <a:srgbClr val="6C448A"/>
            </a:solidFill>
            <a:miter/>
          </a:ln>
        </p:spPr>
        <p:txBody>
          <a:bodyPr lIns="34289" rIns="34289" anchor="ctr"/>
          <a:lstStyle/>
          <a:p>
            <a:pPr algn="ctr">
              <a:defRPr>
                <a:solidFill>
                  <a:srgbClr val="FFFFFF"/>
                </a:solidFill>
              </a:defRPr>
            </a:pPr>
            <a:endParaRPr/>
          </a:p>
        </p:txBody>
      </p:sp>
      <p:sp>
        <p:nvSpPr>
          <p:cNvPr id="208" name="矩形 22"/>
          <p:cNvSpPr/>
          <p:nvPr/>
        </p:nvSpPr>
        <p:spPr>
          <a:xfrm flipV="1">
            <a:off x="2306782" y="1196761"/>
            <a:ext cx="48491" cy="374174"/>
          </a:xfrm>
          <a:prstGeom prst="rect">
            <a:avLst/>
          </a:prstGeom>
          <a:solidFill>
            <a:srgbClr val="6C448A"/>
          </a:solidFill>
          <a:ln w="12700">
            <a:solidFill>
              <a:srgbClr val="6C448A"/>
            </a:solidFill>
            <a:miter/>
          </a:ln>
        </p:spPr>
        <p:txBody>
          <a:bodyPr lIns="34289" rIns="34289" anchor="ctr"/>
          <a:lstStyle/>
          <a:p>
            <a:pPr algn="ctr">
              <a:defRPr>
                <a:solidFill>
                  <a:srgbClr val="FFFFFF"/>
                </a:solidFill>
              </a:defRPr>
            </a:pPr>
            <a:endParaRPr/>
          </a:p>
        </p:txBody>
      </p:sp>
      <p:pic>
        <p:nvPicPr>
          <p:cNvPr id="209" name="图形 24" descr="图形 24"/>
          <p:cNvPicPr>
            <a:picLocks noChangeAspect="1"/>
          </p:cNvPicPr>
          <p:nvPr/>
        </p:nvPicPr>
        <p:blipFill>
          <a:blip r:embed="rId4">
            <a:extLst/>
          </a:blip>
          <a:stretch>
            <a:fillRect/>
          </a:stretch>
        </p:blipFill>
        <p:spPr>
          <a:xfrm>
            <a:off x="2549239" y="1155248"/>
            <a:ext cx="457199" cy="457199"/>
          </a:xfrm>
          <a:prstGeom prst="rect">
            <a:avLst/>
          </a:prstGeom>
          <a:ln w="12700">
            <a:miter lim="400000"/>
          </a:ln>
        </p:spPr>
      </p:pic>
      <p:sp>
        <p:nvSpPr>
          <p:cNvPr id="210" name="文本框 25"/>
          <p:cNvSpPr txBox="1"/>
          <p:nvPr/>
        </p:nvSpPr>
        <p:spPr>
          <a:xfrm>
            <a:off x="3084367" y="1272463"/>
            <a:ext cx="2544536" cy="276999"/>
          </a:xfrm>
          <a:prstGeom prst="rect">
            <a:avLst/>
          </a:prstGeom>
          <a:ln w="12700">
            <a:miter lim="400000"/>
          </a:ln>
          <a:extLst>
            <a:ext uri="{C572A759-6A51-4108-AA02-DFA0A04FC94B}">
              <ma14:wrappingTextBoxFlag xmlns="" xmlns:ma14="http://schemas.microsoft.com/office/mac/drawingml/2011/main" val="1"/>
            </a:ext>
          </a:extLst>
        </p:spPr>
        <p:txBody>
          <a:bodyPr wrap="square" lIns="34289" rIns="34289">
            <a:spAutoFit/>
          </a:bodyPr>
          <a:lstStyle/>
          <a:p>
            <a:pPr>
              <a:defRPr sz="1600">
                <a:latin typeface="微软雅黑"/>
                <a:ea typeface="微软雅黑"/>
                <a:cs typeface="微软雅黑"/>
                <a:sym typeface="微软雅黑"/>
              </a:defRPr>
            </a:pPr>
            <a:r>
              <a:rPr lang="zh-CN" altLang="en-US" sz="1200" b="1" dirty="0">
                <a:solidFill>
                  <a:srgbClr val="6C448A"/>
                </a:solidFill>
                <a:latin typeface="Times New Roman" charset="0"/>
                <a:ea typeface="Microsoft YaHei" charset="-122"/>
                <a:cs typeface="Times New Roman" charset="0"/>
              </a:rPr>
              <a:t>人因交互和用户体验研究中心</a:t>
            </a:r>
            <a:endParaRPr sz="1200" dirty="0">
              <a:solidFill>
                <a:srgbClr val="6C448A"/>
              </a:solidFill>
            </a:endParaRPr>
          </a:p>
        </p:txBody>
      </p:sp>
    </p:spTree>
    <p:extLst>
      <p:ext uri="{BB962C8B-B14F-4D97-AF65-F5344CB8AC3E}">
        <p14:creationId xmlns:p14="http://schemas.microsoft.com/office/powerpoint/2010/main" val="2973286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504068" y="269863"/>
            <a:ext cx="5532747"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Textbook</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4</a:t>
            </a:fld>
            <a:endParaRPr lang="zh-CN" altLang="en-US" sz="1800">
              <a:solidFill>
                <a:schemeClr val="tx1"/>
              </a:solidFill>
            </a:endParaRPr>
          </a:p>
        </p:txBody>
      </p:sp>
      <p:sp>
        <p:nvSpPr>
          <p:cNvPr id="13" name="TextBox 5">
            <a:extLst>
              <a:ext uri="{FF2B5EF4-FFF2-40B4-BE49-F238E27FC236}">
                <a16:creationId xmlns:a16="http://schemas.microsoft.com/office/drawing/2014/main" id="{A5B6D538-B723-4CE2-8F93-8B6A069D1B91}"/>
              </a:ext>
            </a:extLst>
          </p:cNvPr>
          <p:cNvSpPr txBox="1">
            <a:spLocks noChangeArrowheads="1"/>
          </p:cNvSpPr>
          <p:nvPr/>
        </p:nvSpPr>
        <p:spPr bwMode="auto">
          <a:xfrm>
            <a:off x="238298" y="1666378"/>
            <a:ext cx="6899564" cy="415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1" bIns="45721">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2400" dirty="0">
                <a:solidFill>
                  <a:srgbClr val="212745"/>
                </a:solidFill>
              </a:rPr>
              <a:t> </a:t>
            </a:r>
            <a:r>
              <a:rPr lang="en-US" altLang="zh-CN" sz="2400" u="sng" dirty="0">
                <a:solidFill>
                  <a:srgbClr val="212745"/>
                </a:solidFill>
                <a:hlinkClick r:id="rId3"/>
              </a:rPr>
              <a:t>Downey, A. (2008). Think Python: An introduction to software design.</a:t>
            </a:r>
            <a:r>
              <a:rPr lang="en-US" altLang="zh-CN" sz="2400" dirty="0">
                <a:solidFill>
                  <a:srgbClr val="212745"/>
                </a:solidFill>
              </a:rPr>
              <a:t> Needham, MA: Green Tea Press.</a:t>
            </a:r>
          </a:p>
          <a:p>
            <a:pPr algn="l" eaLnBrk="1" hangingPunct="1"/>
            <a:r>
              <a:rPr lang="en-US" altLang="zh-CN" sz="2400" dirty="0">
                <a:solidFill>
                  <a:srgbClr val="212745"/>
                </a:solidFill>
              </a:rPr>
              <a:t>Severance, C. (2013). </a:t>
            </a:r>
          </a:p>
          <a:p>
            <a:pPr algn="l" eaLnBrk="1" hangingPunct="1"/>
            <a:endParaRPr lang="en-US" altLang="zh-CN" sz="2400" dirty="0">
              <a:solidFill>
                <a:srgbClr val="212745"/>
              </a:solidFill>
            </a:endParaRPr>
          </a:p>
          <a:p>
            <a:pPr algn="l" eaLnBrk="1" hangingPunct="1"/>
            <a:r>
              <a:rPr lang="en-US" altLang="zh-CN" sz="2400" u="sng" dirty="0">
                <a:solidFill>
                  <a:srgbClr val="212745"/>
                </a:solidFill>
                <a:hlinkClick r:id="rId4"/>
              </a:rPr>
              <a:t>Python for Informatics: Exploring Information</a:t>
            </a:r>
            <a:r>
              <a:rPr lang="en-US" altLang="zh-CN" sz="2400" dirty="0">
                <a:solidFill>
                  <a:srgbClr val="212745"/>
                </a:solidFill>
              </a:rPr>
              <a:t>. CreateSpace Independent Publishing Platform; 1 edition</a:t>
            </a:r>
          </a:p>
          <a:p>
            <a:pPr algn="l" eaLnBrk="1" hangingPunct="1"/>
            <a:r>
              <a:rPr lang="en-US" altLang="zh-CN" sz="2400" dirty="0">
                <a:solidFill>
                  <a:srgbClr val="212745"/>
                </a:solidFill>
              </a:rPr>
              <a:t>	- FREE digital version</a:t>
            </a:r>
          </a:p>
          <a:p>
            <a:pPr algn="l" eaLnBrk="1" hangingPunct="1"/>
            <a:r>
              <a:rPr lang="en-US" altLang="zh-CN" sz="2400" dirty="0">
                <a:solidFill>
                  <a:srgbClr val="212745"/>
                </a:solidFill>
              </a:rPr>
              <a:t>	- also available for iBook, iPad, iPhone and Kindle</a:t>
            </a:r>
          </a:p>
          <a:p>
            <a:pPr algn="l" eaLnBrk="1" hangingPunct="1"/>
            <a:endParaRPr lang="en-US" altLang="zh-CN" sz="2400" dirty="0">
              <a:solidFill>
                <a:srgbClr val="212745"/>
              </a:solidFill>
            </a:endParaRPr>
          </a:p>
        </p:txBody>
      </p:sp>
      <p:pic>
        <p:nvPicPr>
          <p:cNvPr id="14" name="Picture 2">
            <a:extLst>
              <a:ext uri="{FF2B5EF4-FFF2-40B4-BE49-F238E27FC236}">
                <a16:creationId xmlns:a16="http://schemas.microsoft.com/office/drawing/2014/main" id="{E85E0EA8-65C7-4C51-BC85-B3322652E36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10890" y="2747805"/>
            <a:ext cx="2042002" cy="287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14737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504068" y="131318"/>
            <a:ext cx="5532747"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Course Requirement</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5</a:t>
            </a:fld>
            <a:endParaRPr lang="zh-CN" altLang="en-US" sz="1800">
              <a:solidFill>
                <a:schemeClr val="tx1"/>
              </a:solidFill>
            </a:endParaRPr>
          </a:p>
        </p:txBody>
      </p:sp>
      <p:sp>
        <p:nvSpPr>
          <p:cNvPr id="11" name="TextBox 5">
            <a:extLst>
              <a:ext uri="{FF2B5EF4-FFF2-40B4-BE49-F238E27FC236}">
                <a16:creationId xmlns:a16="http://schemas.microsoft.com/office/drawing/2014/main" id="{A89F29C4-02D3-46B4-A0EC-A07A24038AAA}"/>
              </a:ext>
            </a:extLst>
          </p:cNvPr>
          <p:cNvSpPr txBox="1">
            <a:spLocks noChangeArrowheads="1"/>
          </p:cNvSpPr>
          <p:nvPr/>
        </p:nvSpPr>
        <p:spPr bwMode="auto">
          <a:xfrm>
            <a:off x="504068" y="1404426"/>
            <a:ext cx="7971870" cy="4247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tIns="45721" bIns="45721">
            <a:spAutoFit/>
          </a:bodyPr>
          <a:lstStyle>
            <a:lvl1pPr eaLnBrk="0" hangingPunct="0">
              <a:defRPr sz="3700">
                <a:solidFill>
                  <a:srgbClr val="FFFFFF"/>
                </a:solidFill>
                <a:latin typeface="Gill Sans" charset="0"/>
                <a:ea typeface="ヒラギノ角ゴ ProN W3" charset="-128"/>
                <a:sym typeface="Gill Sans" charset="0"/>
              </a:defRPr>
            </a:lvl1pPr>
            <a:lvl2pPr marL="742950" indent="-285750" eaLnBrk="0" hangingPunct="0">
              <a:defRPr sz="3700">
                <a:solidFill>
                  <a:srgbClr val="FFFFFF"/>
                </a:solidFill>
                <a:latin typeface="Gill Sans" charset="0"/>
                <a:ea typeface="ヒラギノ角ゴ ProN W3" charset="-128"/>
                <a:sym typeface="Gill Sans" charset="0"/>
              </a:defRPr>
            </a:lvl2pPr>
            <a:lvl3pPr marL="1143000" indent="-228600" eaLnBrk="0" hangingPunct="0">
              <a:defRPr sz="3700">
                <a:solidFill>
                  <a:srgbClr val="FFFFFF"/>
                </a:solidFill>
                <a:latin typeface="Gill Sans" charset="0"/>
                <a:ea typeface="ヒラギノ角ゴ ProN W3" charset="-128"/>
                <a:sym typeface="Gill Sans" charset="0"/>
              </a:defRPr>
            </a:lvl3pPr>
            <a:lvl4pPr marL="1600200" indent="-228600" eaLnBrk="0" hangingPunct="0">
              <a:defRPr sz="3700">
                <a:solidFill>
                  <a:srgbClr val="FFFFFF"/>
                </a:solidFill>
                <a:latin typeface="Gill Sans" charset="0"/>
                <a:ea typeface="ヒラギノ角ゴ ProN W3" charset="-128"/>
                <a:sym typeface="Gill Sans" charset="0"/>
              </a:defRPr>
            </a:lvl4pPr>
            <a:lvl5pPr marL="2057400" indent="-228600" eaLnBrk="0" hangingPunct="0">
              <a:defRPr sz="37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3700">
                <a:solidFill>
                  <a:srgbClr val="FFFFFF"/>
                </a:solidFill>
                <a:latin typeface="Gill Sans" charset="0"/>
                <a:ea typeface="ヒラギノ角ゴ ProN W3" charset="-128"/>
                <a:sym typeface="Gill Sans" charset="0"/>
              </a:defRPr>
            </a:lvl9pPr>
          </a:lstStyle>
          <a:p>
            <a:pPr algn="l" eaLnBrk="1" hangingPunct="1"/>
            <a:r>
              <a:rPr lang="en-US" altLang="zh-CN" sz="1800" dirty="0">
                <a:solidFill>
                  <a:srgbClr val="212745"/>
                </a:solidFill>
              </a:rPr>
              <a:t>The grades will include actually three parts.</a:t>
            </a:r>
          </a:p>
          <a:p>
            <a:pPr algn="l" eaLnBrk="1" hangingPunct="1"/>
            <a:r>
              <a:rPr lang="en-US" altLang="zh-CN" sz="1800" dirty="0">
                <a:solidFill>
                  <a:srgbClr val="212745"/>
                </a:solidFill>
              </a:rPr>
              <a:t> </a:t>
            </a:r>
          </a:p>
          <a:p>
            <a:pPr algn="l" eaLnBrk="1" hangingPunct="1"/>
            <a:r>
              <a:rPr lang="en-US" altLang="zh-CN" sz="1800" b="1" dirty="0">
                <a:solidFill>
                  <a:srgbClr val="212745"/>
                </a:solidFill>
              </a:rPr>
              <a:t>1. Four homework </a:t>
            </a:r>
            <a:r>
              <a:rPr lang="en-US" altLang="zh-CN" sz="1800" dirty="0">
                <a:solidFill>
                  <a:srgbClr val="212745"/>
                </a:solidFill>
              </a:rPr>
              <a:t>- 40%, each 10%. You will have four homework; each counts 10% of the total score. </a:t>
            </a:r>
          </a:p>
          <a:p>
            <a:pPr algn="l" eaLnBrk="1" hangingPunct="1"/>
            <a:r>
              <a:rPr lang="en-US" altLang="zh-CN" sz="1800" dirty="0">
                <a:solidFill>
                  <a:srgbClr val="212745"/>
                </a:solidFill>
              </a:rPr>
              <a:t> </a:t>
            </a:r>
          </a:p>
          <a:p>
            <a:pPr algn="l" eaLnBrk="1" hangingPunct="1"/>
            <a:r>
              <a:rPr lang="en-US" altLang="zh-CN" sz="1800" b="1" dirty="0">
                <a:solidFill>
                  <a:srgbClr val="212745"/>
                </a:solidFill>
              </a:rPr>
              <a:t>2. Semester project </a:t>
            </a:r>
            <a:r>
              <a:rPr lang="en-US" altLang="zh-CN" sz="1800" dirty="0">
                <a:solidFill>
                  <a:srgbClr val="212745"/>
                </a:solidFill>
              </a:rPr>
              <a:t>- 50%. You will finish a large project across the semester. It can be a project your advisor or boss hopes you to do or you are interested, such as create a personal website, data analysis for an experiment, a program you want to develop. You can get most of the score for the semester project if your project requirement is met at the end of the semester.</a:t>
            </a:r>
          </a:p>
          <a:p>
            <a:pPr algn="l" eaLnBrk="1" hangingPunct="1"/>
            <a:r>
              <a:rPr lang="en-US" altLang="zh-CN" sz="1800" dirty="0">
                <a:solidFill>
                  <a:srgbClr val="212745"/>
                </a:solidFill>
              </a:rPr>
              <a:t> </a:t>
            </a:r>
          </a:p>
          <a:p>
            <a:pPr algn="l" eaLnBrk="1" hangingPunct="1"/>
            <a:r>
              <a:rPr lang="en-US" altLang="zh-CN" sz="1800" b="1" dirty="0">
                <a:solidFill>
                  <a:srgbClr val="212745"/>
                </a:solidFill>
              </a:rPr>
              <a:t>3. Presentation </a:t>
            </a:r>
            <a:r>
              <a:rPr lang="en-US" altLang="zh-CN" sz="1800" dirty="0">
                <a:solidFill>
                  <a:srgbClr val="212745"/>
                </a:solidFill>
              </a:rPr>
              <a:t>- 10%. You need to give a presentation about your semester project near the end of the semester.</a:t>
            </a:r>
          </a:p>
          <a:p>
            <a:pPr algn="l" eaLnBrk="1" hangingPunct="1"/>
            <a:r>
              <a:rPr lang="en-US" altLang="zh-CN" sz="1800" dirty="0">
                <a:solidFill>
                  <a:srgbClr val="212745"/>
                </a:solidFill>
              </a:rPr>
              <a:t> </a:t>
            </a:r>
          </a:p>
          <a:p>
            <a:pPr algn="l" eaLnBrk="1" hangingPunct="1"/>
            <a:r>
              <a:rPr lang="en-US" altLang="zh-CN" sz="1800" b="1" dirty="0">
                <a:solidFill>
                  <a:srgbClr val="212745"/>
                </a:solidFill>
              </a:rPr>
              <a:t>4. No Final Exam! </a:t>
            </a:r>
            <a:r>
              <a:rPr lang="en-US" altLang="zh-CN" sz="1800" dirty="0">
                <a:solidFill>
                  <a:srgbClr val="212745"/>
                </a:solidFill>
              </a:rPr>
              <a:t>- Yeah.</a:t>
            </a:r>
          </a:p>
        </p:txBody>
      </p:sp>
    </p:spTree>
    <p:extLst>
      <p:ext uri="{BB962C8B-B14F-4D97-AF65-F5344CB8AC3E}">
        <p14:creationId xmlns:p14="http://schemas.microsoft.com/office/powerpoint/2010/main" val="3237192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498527" y="403221"/>
            <a:ext cx="5237256"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Why should I learn programming?</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6</a:t>
            </a:fld>
            <a:endParaRPr lang="zh-CN" altLang="en-US" sz="1800">
              <a:solidFill>
                <a:schemeClr val="tx1"/>
              </a:solidFill>
            </a:endParaRPr>
          </a:p>
        </p:txBody>
      </p:sp>
      <p:sp>
        <p:nvSpPr>
          <p:cNvPr id="10" name="Content Placeholder 10">
            <a:extLst>
              <a:ext uri="{FF2B5EF4-FFF2-40B4-BE49-F238E27FC236}">
                <a16:creationId xmlns:a16="http://schemas.microsoft.com/office/drawing/2014/main" id="{BD657486-A6EB-45FD-8D63-427BEDDD2DFD}"/>
              </a:ext>
            </a:extLst>
          </p:cNvPr>
          <p:cNvSpPr txBox="1">
            <a:spLocks/>
          </p:cNvSpPr>
          <p:nvPr/>
        </p:nvSpPr>
        <p:spPr>
          <a:xfrm>
            <a:off x="804487" y="2457302"/>
            <a:ext cx="6291538" cy="2995465"/>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Make your work more efficient</a:t>
            </a:r>
          </a:p>
          <a:p>
            <a:r>
              <a:rPr lang="en-US" altLang="zh-CN" dirty="0"/>
              <a:t>Be Creative</a:t>
            </a:r>
          </a:p>
          <a:p>
            <a:r>
              <a:rPr lang="en-US" altLang="zh-CN" dirty="0"/>
              <a:t>Survival skills for research</a:t>
            </a:r>
          </a:p>
          <a:p>
            <a:r>
              <a:rPr lang="en-US" altLang="zh-CN" dirty="0"/>
              <a:t>Help you get a good job</a:t>
            </a:r>
          </a:p>
        </p:txBody>
      </p:sp>
    </p:spTree>
    <p:extLst>
      <p:ext uri="{BB962C8B-B14F-4D97-AF65-F5344CB8AC3E}">
        <p14:creationId xmlns:p14="http://schemas.microsoft.com/office/powerpoint/2010/main" val="148120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498526" y="403221"/>
            <a:ext cx="5852397"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Why be a programmer?</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7</a:t>
            </a:fld>
            <a:endParaRPr lang="zh-CN" altLang="en-US" sz="1800">
              <a:solidFill>
                <a:schemeClr val="tx1"/>
              </a:solidFill>
            </a:endParaRPr>
          </a:p>
        </p:txBody>
      </p:sp>
      <p:sp>
        <p:nvSpPr>
          <p:cNvPr id="10" name="Content Placeholder 10">
            <a:extLst>
              <a:ext uri="{FF2B5EF4-FFF2-40B4-BE49-F238E27FC236}">
                <a16:creationId xmlns:a16="http://schemas.microsoft.com/office/drawing/2014/main" id="{BD657486-A6EB-45FD-8D63-427BEDDD2DFD}"/>
              </a:ext>
            </a:extLst>
          </p:cNvPr>
          <p:cNvSpPr txBox="1">
            <a:spLocks/>
          </p:cNvSpPr>
          <p:nvPr/>
        </p:nvSpPr>
        <p:spPr>
          <a:xfrm>
            <a:off x="549563" y="1959080"/>
            <a:ext cx="7148022" cy="3713908"/>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To get some task done - we are the user and programmer</a:t>
            </a:r>
          </a:p>
          <a:p>
            <a:r>
              <a:rPr lang="en-US" altLang="zh-CN" dirty="0"/>
              <a:t>Clean up survey data</a:t>
            </a:r>
          </a:p>
          <a:p>
            <a:r>
              <a:rPr lang="en-US" altLang="zh-CN" dirty="0"/>
              <a:t>To produce something for others to use - a programming job</a:t>
            </a:r>
          </a:p>
          <a:p>
            <a:r>
              <a:rPr lang="en-US" altLang="zh-CN" dirty="0"/>
              <a:t>Fix a performance problem in the Sakai software</a:t>
            </a:r>
          </a:p>
          <a:p>
            <a:r>
              <a:rPr lang="en-US" altLang="zh-CN" dirty="0"/>
              <a:t>Add  guestbook to a web site</a:t>
            </a:r>
          </a:p>
        </p:txBody>
      </p:sp>
    </p:spTree>
    <p:extLst>
      <p:ext uri="{BB962C8B-B14F-4D97-AF65-F5344CB8AC3E}">
        <p14:creationId xmlns:p14="http://schemas.microsoft.com/office/powerpoint/2010/main" val="2154743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498526" y="403221"/>
            <a:ext cx="6689212" cy="1325563"/>
          </a:xfrm>
          <a:ln/>
        </p:spPr>
        <p:txBody>
          <a:bodyPr/>
          <a:lstStyle/>
          <a:p>
            <a:pPr marL="342900" lvl="0" indent="-342900" fontAlgn="auto">
              <a:lnSpc>
                <a:spcPct val="100000"/>
              </a:lnSpc>
              <a:spcBef>
                <a:spcPts val="0"/>
              </a:spcBef>
              <a:spcAft>
                <a:spcPts val="0"/>
              </a:spcAft>
            </a:pPr>
            <a:r>
              <a:rPr lang="en-US" altLang="zh-CN" b="1" kern="0" dirty="0">
                <a:solidFill>
                  <a:prstClr val="black"/>
                </a:solidFill>
                <a:latin typeface="Times New Roman"/>
                <a:ea typeface="Tahoma"/>
                <a:cs typeface="Tahoma"/>
                <a:sym typeface="Tahoma"/>
                <a:rtl val="0"/>
              </a:rPr>
              <a:t>What is Code?  Software?  A Program?</a:t>
            </a:r>
            <a:endParaRPr lang="en-US" altLang="zh-CN"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8</a:t>
            </a:fld>
            <a:endParaRPr lang="zh-CN" altLang="en-US" sz="1800">
              <a:solidFill>
                <a:schemeClr val="tx1"/>
              </a:solidFill>
            </a:endParaRPr>
          </a:p>
        </p:txBody>
      </p:sp>
      <p:sp>
        <p:nvSpPr>
          <p:cNvPr id="10" name="Content Placeholder 10">
            <a:extLst>
              <a:ext uri="{FF2B5EF4-FFF2-40B4-BE49-F238E27FC236}">
                <a16:creationId xmlns:a16="http://schemas.microsoft.com/office/drawing/2014/main" id="{BD657486-A6EB-45FD-8D63-427BEDDD2DFD}"/>
              </a:ext>
            </a:extLst>
          </p:cNvPr>
          <p:cNvSpPr txBox="1">
            <a:spLocks/>
          </p:cNvSpPr>
          <p:nvPr/>
        </p:nvSpPr>
        <p:spPr>
          <a:xfrm>
            <a:off x="133926" y="2012353"/>
            <a:ext cx="8108373" cy="3713908"/>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7713" eaLnBrk="1" hangingPunct="1"/>
            <a:r>
              <a:rPr lang="en-US" altLang="zh-CN" dirty="0"/>
              <a:t>A sequence of stored instructions </a:t>
            </a:r>
          </a:p>
          <a:p>
            <a:pPr marL="1039813" lvl="1" eaLnBrk="1" hangingPunct="1"/>
            <a:r>
              <a:rPr lang="en-US" altLang="zh-CN" dirty="0"/>
              <a:t>It is a little piece of our intelligence in the computer</a:t>
            </a:r>
          </a:p>
          <a:p>
            <a:pPr marL="1039813" lvl="1" eaLnBrk="1" hangingPunct="1"/>
            <a:r>
              <a:rPr lang="en-US" altLang="zh-CN" dirty="0"/>
              <a:t>It is a little piece of our intelligence we can give to others - we figure something out and then we encode it and then give it to someone else to save them the time and energy of figuring it out</a:t>
            </a:r>
          </a:p>
          <a:p>
            <a:pPr marL="747713" eaLnBrk="1" hangingPunct="1"/>
            <a:r>
              <a:rPr lang="en-US" altLang="zh-CN" dirty="0"/>
              <a:t>A piece of creative art - particularly when we do a good job on user experience</a:t>
            </a:r>
          </a:p>
        </p:txBody>
      </p:sp>
    </p:spTree>
    <p:extLst>
      <p:ext uri="{BB962C8B-B14F-4D97-AF65-F5344CB8AC3E}">
        <p14:creationId xmlns:p14="http://schemas.microsoft.com/office/powerpoint/2010/main" val="3801358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矩形 9"/>
          <p:cNvSpPr>
            <a:spLocks noChangeArrowheads="1"/>
          </p:cNvSpPr>
          <p:nvPr/>
        </p:nvSpPr>
        <p:spPr bwMode="auto">
          <a:xfrm>
            <a:off x="0" y="0"/>
            <a:ext cx="9144000" cy="6858000"/>
          </a:xfrm>
          <a:prstGeom prst="rect">
            <a:avLst/>
          </a:prstGeom>
          <a:gradFill rotWithShape="1">
            <a:gsLst>
              <a:gs pos="0">
                <a:srgbClr val="FBFCEC"/>
              </a:gs>
              <a:gs pos="25999">
                <a:srgbClr val="FBFCEC"/>
              </a:gs>
              <a:gs pos="61371">
                <a:srgbClr val="EAEAD6"/>
              </a:gs>
              <a:gs pos="100000">
                <a:srgbClr val="D8D6BF"/>
              </a:gs>
            </a:gsLst>
            <a:path path="rect">
              <a:fillToRect l="50000" t="50000" r="50000" b="50000"/>
            </a:path>
          </a:gradFill>
          <a:ln>
            <a:noFill/>
          </a:ln>
          <a:extLst>
            <a:ext uri="{91240B29-F687-4F45-9708-019B960494DF}">
              <a14:hiddenLine xmlns:a14="http://schemas.microsoft.com/office/drawing/2010/main" w="12700" cap="flat" cmpd="sng">
                <a:solidFill>
                  <a:srgbClr val="42719B"/>
                </a:solidFill>
                <a:bevel/>
                <a:headEnd/>
                <a:tailEnd/>
              </a14:hiddenLine>
            </a:ext>
          </a:extLst>
        </p:spPr>
        <p:txBody>
          <a:bodyPr anchor="ctr"/>
          <a:lstStyle/>
          <a:p>
            <a:pPr algn="ctr"/>
            <a:endParaRPr lang="en-US" altLang="zh-CN" dirty="0">
              <a:solidFill>
                <a:srgbClr val="FFFFFF"/>
              </a:solidFill>
            </a:endParaRPr>
          </a:p>
        </p:txBody>
      </p:sp>
      <p:sp>
        <p:nvSpPr>
          <p:cNvPr id="5123" name="矩形 6"/>
          <p:cNvSpPr>
            <a:spLocks noChangeArrowheads="1"/>
          </p:cNvSpPr>
          <p:nvPr/>
        </p:nvSpPr>
        <p:spPr bwMode="auto">
          <a:xfrm>
            <a:off x="0" y="6453188"/>
            <a:ext cx="9144000" cy="404812"/>
          </a:xfrm>
          <a:prstGeom prst="rect">
            <a:avLst/>
          </a:prstGeom>
          <a:solidFill>
            <a:srgbClr val="8A0000"/>
          </a:solidFill>
          <a:ln>
            <a:noFill/>
          </a:ln>
        </p:spPr>
        <p:txBody>
          <a:bodyPr anchor="ctr"/>
          <a:lstStyle/>
          <a:p>
            <a:pPr algn="ctr"/>
            <a:endParaRPr lang="zh-CN" altLang="zh-CN">
              <a:solidFill>
                <a:srgbClr val="FFFFFF"/>
              </a:solidFill>
            </a:endParaRPr>
          </a:p>
        </p:txBody>
      </p:sp>
      <p:sp>
        <p:nvSpPr>
          <p:cNvPr id="5124" name="直接连接符 7"/>
          <p:cNvSpPr>
            <a:spLocks noChangeShapeType="1"/>
          </p:cNvSpPr>
          <p:nvPr/>
        </p:nvSpPr>
        <p:spPr bwMode="auto">
          <a:xfrm>
            <a:off x="0" y="6453192"/>
            <a:ext cx="9144000" cy="1587"/>
          </a:xfrm>
          <a:prstGeom prst="line">
            <a:avLst/>
          </a:prstGeom>
          <a:noFill/>
          <a:ln w="38100" cap="flat" cmpd="sng">
            <a:solidFill>
              <a:schemeClr val="bg1"/>
            </a:solidFill>
            <a:bevel/>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等腰三角形 8"/>
          <p:cNvSpPr>
            <a:spLocks noChangeArrowheads="1"/>
          </p:cNvSpPr>
          <p:nvPr/>
        </p:nvSpPr>
        <p:spPr bwMode="auto">
          <a:xfrm>
            <a:off x="8242300" y="6356354"/>
            <a:ext cx="146050" cy="125413"/>
          </a:xfrm>
          <a:prstGeom prst="triangle">
            <a:avLst>
              <a:gd name="adj" fmla="val 50000"/>
            </a:avLst>
          </a:prstGeom>
          <a:solidFill>
            <a:srgbClr val="8A0000"/>
          </a:solidFill>
          <a:ln>
            <a:noFill/>
          </a:ln>
        </p:spPr>
        <p:txBody>
          <a:bodyPr anchor="ctr"/>
          <a:lstStyle/>
          <a:p>
            <a:pPr algn="ctr"/>
            <a:endParaRPr lang="zh-CN" altLang="zh-CN">
              <a:solidFill>
                <a:srgbClr val="FFFFFF"/>
              </a:solidFill>
            </a:endParaRPr>
          </a:p>
        </p:txBody>
      </p:sp>
      <p:sp>
        <p:nvSpPr>
          <p:cNvPr id="5126" name="标题 1"/>
          <p:cNvSpPr>
            <a:spLocks noGrp="1" noChangeArrowheads="1"/>
          </p:cNvSpPr>
          <p:nvPr>
            <p:ph type="title" idx="4294967295"/>
          </p:nvPr>
        </p:nvSpPr>
        <p:spPr>
          <a:xfrm>
            <a:off x="379782" y="170465"/>
            <a:ext cx="6689212" cy="1325563"/>
          </a:xfrm>
          <a:ln/>
        </p:spPr>
        <p:txBody>
          <a:bodyPr/>
          <a:lstStyle/>
          <a:p>
            <a:pPr marL="342900" lvl="0" indent="-342900" fontAlgn="auto">
              <a:lnSpc>
                <a:spcPct val="100000"/>
              </a:lnSpc>
              <a:spcBef>
                <a:spcPts val="0"/>
              </a:spcBef>
              <a:spcAft>
                <a:spcPts val="0"/>
              </a:spcAft>
            </a:pPr>
            <a:r>
              <a:rPr lang="en-US" altLang="zh-CN" sz="4000" b="1" kern="0" dirty="0">
                <a:solidFill>
                  <a:prstClr val="black"/>
                </a:solidFill>
                <a:latin typeface="Times New Roman"/>
                <a:ea typeface="Tahoma"/>
                <a:cs typeface="Tahoma"/>
                <a:sym typeface="Tahoma"/>
                <a:rtl val="0"/>
              </a:rPr>
              <a:t>Why should I learn Python?</a:t>
            </a:r>
            <a:endParaRPr lang="en-US" altLang="zh-CN" sz="4000" b="1" dirty="0">
              <a:solidFill>
                <a:schemeClr val="dk1"/>
              </a:solidFill>
              <a:ea typeface="Tahoma"/>
              <a:cs typeface="Tahoma"/>
              <a:sym typeface="Tahoma"/>
            </a:endParaRP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9564" y="686790"/>
            <a:ext cx="1864654" cy="523744"/>
          </a:xfrm>
          <a:prstGeom prst="rect">
            <a:avLst/>
          </a:prstGeom>
        </p:spPr>
      </p:pic>
      <p:sp>
        <p:nvSpPr>
          <p:cNvPr id="5" name="灯片编号占位符 4"/>
          <p:cNvSpPr>
            <a:spLocks noGrp="1"/>
          </p:cNvSpPr>
          <p:nvPr>
            <p:ph type="sldNum" sz="quarter" idx="12"/>
          </p:nvPr>
        </p:nvSpPr>
        <p:spPr/>
        <p:txBody>
          <a:bodyPr/>
          <a:lstStyle/>
          <a:p>
            <a:fld id="{6CD9149D-A996-4356-B7CD-0154EA4A17F5}" type="slidenum">
              <a:rPr lang="zh-CN" altLang="en-US" smtClean="0"/>
              <a:pPr/>
              <a:t>9</a:t>
            </a:fld>
            <a:endParaRPr lang="zh-CN" altLang="en-US" sz="1800">
              <a:solidFill>
                <a:schemeClr val="tx1"/>
              </a:solidFill>
            </a:endParaRPr>
          </a:p>
        </p:txBody>
      </p:sp>
      <p:sp>
        <p:nvSpPr>
          <p:cNvPr id="10" name="Content Placeholder 10">
            <a:extLst>
              <a:ext uri="{FF2B5EF4-FFF2-40B4-BE49-F238E27FC236}">
                <a16:creationId xmlns:a16="http://schemas.microsoft.com/office/drawing/2014/main" id="{BD657486-A6EB-45FD-8D63-427BEDDD2DFD}"/>
              </a:ext>
            </a:extLst>
          </p:cNvPr>
          <p:cNvSpPr txBox="1">
            <a:spLocks/>
          </p:cNvSpPr>
          <p:nvPr/>
        </p:nvSpPr>
        <p:spPr>
          <a:xfrm>
            <a:off x="599439" y="2115925"/>
            <a:ext cx="3739805" cy="2626149"/>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dirty="0"/>
              <a:t>Easy to learn</a:t>
            </a:r>
          </a:p>
          <a:p>
            <a:pPr eaLnBrk="1" hangingPunct="1"/>
            <a:r>
              <a:rPr lang="en-US" altLang="zh-CN" dirty="0"/>
              <a:t>Fast to program</a:t>
            </a:r>
          </a:p>
          <a:p>
            <a:pPr eaLnBrk="1" hangingPunct="1"/>
            <a:r>
              <a:rPr lang="en-US" altLang="zh-CN" dirty="0"/>
              <a:t>Clear Syntax</a:t>
            </a:r>
          </a:p>
          <a:p>
            <a:pPr eaLnBrk="1" hangingPunct="1"/>
            <a:r>
              <a:rPr lang="en-US" altLang="zh-CN" dirty="0"/>
              <a:t>Battery included</a:t>
            </a:r>
          </a:p>
          <a:p>
            <a:pPr eaLnBrk="1" hangingPunct="1"/>
            <a:r>
              <a:rPr lang="en-US" altLang="zh-CN" dirty="0"/>
              <a:t>Cross platform</a:t>
            </a:r>
          </a:p>
        </p:txBody>
      </p:sp>
      <p:pic>
        <p:nvPicPr>
          <p:cNvPr id="11" name="Picture 1">
            <a:extLst>
              <a:ext uri="{FF2B5EF4-FFF2-40B4-BE49-F238E27FC236}">
                <a16:creationId xmlns:a16="http://schemas.microsoft.com/office/drawing/2014/main" id="{1E434807-FBFF-44D3-B01D-47C546D466F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3774" y="2047785"/>
            <a:ext cx="2090465" cy="2762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7604314"/>
      </p:ext>
    </p:extLst>
  </p:cSld>
  <p:clrMapOvr>
    <a:masterClrMapping/>
  </p:clrMapOvr>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方正粗宋简体"/>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3621</TotalTime>
  <Pages>0</Pages>
  <Words>1165</Words>
  <Characters>0</Characters>
  <Application>Microsoft Macintosh PowerPoint</Application>
  <DocSecurity>0</DocSecurity>
  <PresentationFormat>On-screen Show (4:3)</PresentationFormat>
  <Lines>0</Lines>
  <Paragraphs>214</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等线</vt:lpstr>
      <vt:lpstr>微软雅黑</vt:lpstr>
      <vt:lpstr>方正大标宋简体</vt:lpstr>
      <vt:lpstr>Arial</vt:lpstr>
      <vt:lpstr>Calibri</vt:lpstr>
      <vt:lpstr>Calibri Light</vt:lpstr>
      <vt:lpstr>Georgia</vt:lpstr>
      <vt:lpstr>Gill Sans</vt:lpstr>
      <vt:lpstr>Times New Roman</vt:lpstr>
      <vt:lpstr>Office 主题</vt:lpstr>
      <vt:lpstr>Computer Applications to Behavioral Sciences</vt:lpstr>
      <vt:lpstr>Course Syllabus</vt:lpstr>
      <vt:lpstr>Lecture information</vt:lpstr>
      <vt:lpstr>Textbook</vt:lpstr>
      <vt:lpstr>Course Requirement</vt:lpstr>
      <vt:lpstr>Why should I learn programming?</vt:lpstr>
      <vt:lpstr>Why be a programmer?</vt:lpstr>
      <vt:lpstr>What is Code?  Software?  A Program?</vt:lpstr>
      <vt:lpstr>Why should I learn Python?</vt:lpstr>
      <vt:lpstr>What can Python do?</vt:lpstr>
      <vt:lpstr>Python vs. JAVA</vt:lpstr>
      <vt:lpstr>Python vs. C</vt:lpstr>
      <vt:lpstr>Python as a Language</vt:lpstr>
      <vt:lpstr>Install Python</vt:lpstr>
      <vt:lpstr>PowerPoint Presentation</vt:lpstr>
      <vt:lpstr>PowerPoint Presentation</vt:lpstr>
      <vt:lpstr>“Hello World” in Python</vt:lpstr>
      <vt:lpstr>PowerPoint Presentation</vt:lpstr>
      <vt:lpstr>PowerPoint Presentation</vt:lpstr>
      <vt:lpstr>Integrated Development Environments (IDE)</vt:lpstr>
      <vt:lpstr>PowerPoint Presentation</vt:lpstr>
      <vt:lpstr>Elements of Python</vt:lpstr>
      <vt:lpstr>Reserved Words</vt:lpstr>
      <vt:lpstr>Sentences or Lines</vt:lpstr>
      <vt:lpstr>Programming Paragraphs</vt:lpstr>
      <vt:lpstr>Interactive versus Script</vt:lpstr>
      <vt:lpstr>PowerPoint Presentation</vt:lpstr>
      <vt:lpstr>PowerPoint Presentation</vt:lpstr>
      <vt:lpstr>PowerPoint Presentation</vt:lpstr>
      <vt:lpstr>PowerPoint Presentation</vt:lpstr>
      <vt:lpstr>Summary</vt:lpstr>
      <vt:lpstr>PowerPoint Presentation</vt:lpstr>
    </vt:vector>
  </TitlesOfParts>
  <Manager/>
  <Company>KG</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环境破坏与环境保护</dc:title>
  <dc:subject/>
  <dc:creator>admin</dc:creator>
  <cp:keywords/>
  <dc:description/>
  <cp:lastModifiedBy>Microsoft Office User</cp:lastModifiedBy>
  <cp:revision>70</cp:revision>
  <dcterms:created xsi:type="dcterms:W3CDTF">2013-09-13T05:32:00Z</dcterms:created>
  <dcterms:modified xsi:type="dcterms:W3CDTF">2019-06-22T06:21:41Z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2052-9.1.0.4764</vt:lpwstr>
  </property>
</Properties>
</file>