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348" r:id="rId3"/>
    <p:sldId id="266" r:id="rId4"/>
    <p:sldId id="267" r:id="rId5"/>
    <p:sldId id="329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31" r:id="rId18"/>
    <p:sldId id="360" r:id="rId19"/>
    <p:sldId id="361" r:id="rId20"/>
    <p:sldId id="362" r:id="rId21"/>
    <p:sldId id="363" r:id="rId22"/>
    <p:sldId id="364" r:id="rId23"/>
    <p:sldId id="332" r:id="rId24"/>
    <p:sldId id="333" r:id="rId25"/>
    <p:sldId id="343" r:id="rId26"/>
    <p:sldId id="26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6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2018/7/8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entiti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16. Web development  HTML Basics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4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Entities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6593956A-F1BB-4FD9-A1DB-3B80CE9AC4D2}"/>
              </a:ext>
            </a:extLst>
          </p:cNvPr>
          <p:cNvSpPr txBox="1">
            <a:spLocks/>
          </p:cNvSpPr>
          <p:nvPr/>
        </p:nvSpPr>
        <p:spPr bwMode="auto">
          <a:xfrm>
            <a:off x="457200" y="1452563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 characters that can be displayed on web pages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 with an ampersand (&amp;) and end with a semicolon (;)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To display è in the browser, need to use </a:t>
            </a: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&amp;acute;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&lt;p&gt;Montr&amp;acute;al&lt;/p&gt;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of HTML entities: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b="1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http://www.w3schools.com/tags/ref_entities.asp</a:t>
            </a: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en-US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120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Comments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D4F7DA49-AAA9-4749-9626-A58C8DC7AD90}"/>
              </a:ext>
            </a:extLst>
          </p:cNvPr>
          <p:cNvSpPr txBox="1">
            <a:spLocks/>
          </p:cNvSpPr>
          <p:nvPr/>
        </p:nvSpPr>
        <p:spPr bwMode="auto">
          <a:xfrm>
            <a:off x="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programming practice to use comments in code to explain code functionality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Comments are not displayed in the final web page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 comment with the string &lt;!-- 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comment with the string --&gt;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088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Structure of HTML Document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97">
            <a:extLst>
              <a:ext uri="{FF2B5EF4-FFF2-40B4-BE49-F238E27FC236}">
                <a16:creationId xmlns:a16="http://schemas.microsoft.com/office/drawing/2014/main" id="{E4FB140F-C1BD-4815-99E6-3BCE37F5FEBB}"/>
              </a:ext>
            </a:extLst>
          </p:cNvPr>
          <p:cNvSpPr txBox="1">
            <a:spLocks/>
          </p:cNvSpPr>
          <p:nvPr/>
        </p:nvSpPr>
        <p:spPr bwMode="auto">
          <a:xfrm>
            <a:off x="457200" y="1537175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AutoNum type="arabicPeriod"/>
            </a:pPr>
            <a:r>
              <a:rPr lang="en-US" b="1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HTML version declaration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 PUBLIC "-//W3C//DTD HTML 4.01 Transitional//EN" "http://www.w3.org/TR/html4/loose.dtd"&gt; 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info about the page’s HTML version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AutoNum type="arabicPeriod"/>
            </a:pPr>
            <a:r>
              <a:rPr lang="en-US" b="1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Header section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&lt;head&gt;&lt;/head&gt;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info about web page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AutoNum type="arabicPeriod"/>
            </a:pPr>
            <a:r>
              <a:rPr lang="en-US" b="1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Body section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&lt;body&gt;&lt;/body&gt;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content of web page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1065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Example of HTML Structure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D588A3BF-1862-46A8-9AD7-AA5BF3830B33}"/>
              </a:ext>
            </a:extLst>
          </p:cNvPr>
          <p:cNvSpPr txBox="1">
            <a:spLocks/>
          </p:cNvSpPr>
          <p:nvPr/>
        </p:nvSpPr>
        <p:spPr bwMode="auto">
          <a:xfrm>
            <a:off x="310978" y="1548287"/>
            <a:ext cx="89154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99CC00"/>
                </a:solidFill>
                <a:latin typeface="Tahoma"/>
                <a:ea typeface="Tahoma"/>
                <a:cs typeface="Tahoma"/>
                <a:sym typeface="Tahoma"/>
              </a:rPr>
              <a:t>&lt;!DOCTYPE HTML PUBLIC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"-//W3C//DTD HTML 4.01//EN" "http://www.w3.org/TR/html4/strict.dtd"&gt;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24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</a:t>
            </a:r>
            <a:r>
              <a:rPr lang="en-US" sz="2400" b="1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&lt;TITLE&gt;My first HTML document&lt;/TITLE&gt;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&lt;/</a:t>
            </a:r>
            <a:r>
              <a:rPr lang="en-US" sz="2400" b="1" dirty="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24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&lt;P&gt;Hello world! &lt;/P&gt;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&lt;/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98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HTML Version Declaration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109">
            <a:extLst>
              <a:ext uri="{FF2B5EF4-FFF2-40B4-BE49-F238E27FC236}">
                <a16:creationId xmlns:a16="http://schemas.microsoft.com/office/drawing/2014/main" id="{DC98A853-9025-4EAD-A080-76C259676DD6}"/>
              </a:ext>
            </a:extLst>
          </p:cNvPr>
          <p:cNvSpPr txBox="1">
            <a:spLocks/>
          </p:cNvSpPr>
          <p:nvPr/>
        </p:nvSpPr>
        <p:spPr bwMode="auto">
          <a:xfrm>
            <a:off x="342900" y="1429307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top of every html document, must have this declaration: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&lt;!DOCTYPE HTML PUBLIC "-//W3C//DTD HTML 4.01 Transitional//EN" "http://www.w3.org/TR/html4/loose.dtd"&gt;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declaration creates a valid HTML page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declaration also tells the browser what version of HTML to support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1314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The Head Element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115">
            <a:extLst>
              <a:ext uri="{FF2B5EF4-FFF2-40B4-BE49-F238E27FC236}">
                <a16:creationId xmlns:a16="http://schemas.microsoft.com/office/drawing/2014/main" id="{C8EE5404-484B-47F1-B4DA-03246FE51424}"/>
              </a:ext>
            </a:extLst>
          </p:cNvPr>
          <p:cNvSpPr txBox="1">
            <a:spLocks/>
          </p:cNvSpPr>
          <p:nvPr/>
        </p:nvSpPr>
        <p:spPr bwMode="auto">
          <a:xfrm>
            <a:off x="457200" y="1471613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Header that provides basic information about the document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enclosed inside &lt;html&gt;&lt;/html&gt;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title and </a:t>
            </a:r>
            <a:r>
              <a:rPr lang="en-US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metadata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that describes the page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of keywords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&lt;head&gt;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&lt;title&gt;Kin 260 Home Page&lt;/title&gt;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&lt;meta name=“keywords” content=“kinesiology, undergraduate, computers, Excel, HTML”&gt;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</a:p>
          <a:p>
            <a:pPr marL="342900" indent="-20066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472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The Body Element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121">
            <a:extLst>
              <a:ext uri="{FF2B5EF4-FFF2-40B4-BE49-F238E27FC236}">
                <a16:creationId xmlns:a16="http://schemas.microsoft.com/office/drawing/2014/main" id="{55FCB077-77B1-40FA-87DD-3F315FA7802E}"/>
              </a:ext>
            </a:extLst>
          </p:cNvPr>
          <p:cNvSpPr txBox="1">
            <a:spLocks/>
          </p:cNvSpPr>
          <p:nvPr/>
        </p:nvSpPr>
        <p:spPr bwMode="auto">
          <a:xfrm>
            <a:off x="387179" y="1302609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Holds the content of the web page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enclosed inside &lt;html&gt;&lt;/html&gt;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comes after the &lt;head&gt; element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&lt;head&gt;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&lt;title&gt;Kin 260 Home Page&lt;/title&gt;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&lt;h1&gt;Welcome to Kin 260!&lt;/h1&gt;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</a:p>
          <a:p>
            <a:pPr marL="342900" indent="-34290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3601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Ex 1 – 1st HTML page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Shape 127">
            <a:extLst>
              <a:ext uri="{FF2B5EF4-FFF2-40B4-BE49-F238E27FC236}">
                <a16:creationId xmlns:a16="http://schemas.microsoft.com/office/drawing/2014/main" id="{7CC8021A-762F-460F-BF94-A05616BBE724}"/>
              </a:ext>
            </a:extLst>
          </p:cNvPr>
          <p:cNvSpPr txBox="1">
            <a:spLocks/>
          </p:cNvSpPr>
          <p:nvPr/>
        </p:nvSpPr>
        <p:spPr bwMode="auto">
          <a:xfrm>
            <a:off x="229862" y="160827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Download and save the HTML starter code 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the following changes: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&lt;head&gt;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&lt;title&gt;HTML&lt;/title&gt;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&lt;h1&gt;Hello World&lt;/h1&gt;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View the results in the browser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282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Saving your HTML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9EC1BFF7-C71F-4ED4-91AA-15DD1A543EA8}"/>
              </a:ext>
            </a:extLst>
          </p:cNvPr>
          <p:cNvSpPr txBox="1">
            <a:spLocks/>
          </p:cNvSpPr>
          <p:nvPr/>
        </p:nvSpPr>
        <p:spPr bwMode="auto">
          <a:xfrm>
            <a:off x="85069" y="1600200"/>
            <a:ext cx="3124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File &gt; Save As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Save as Type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All Files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Encoding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ANSI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File name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Example.html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" name="Shape 134">
            <a:extLst>
              <a:ext uri="{FF2B5EF4-FFF2-40B4-BE49-F238E27FC236}">
                <a16:creationId xmlns:a16="http://schemas.microsoft.com/office/drawing/2014/main" id="{5CDBD133-F5F5-46E4-9F9C-C6AEA1C122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3764" y="1649539"/>
            <a:ext cx="5280454" cy="41661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62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Viewing your HTML page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141">
            <a:extLst>
              <a:ext uri="{FF2B5EF4-FFF2-40B4-BE49-F238E27FC236}">
                <a16:creationId xmlns:a16="http://schemas.microsoft.com/office/drawing/2014/main" id="{51B1B141-BFA8-490D-A4B1-5A5ECA8924D2}"/>
              </a:ext>
            </a:extLst>
          </p:cNvPr>
          <p:cNvSpPr txBox="1">
            <a:spLocks/>
          </p:cNvSpPr>
          <p:nvPr/>
        </p:nvSpPr>
        <p:spPr bwMode="auto">
          <a:xfrm>
            <a:off x="0" y="1600200"/>
            <a:ext cx="419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file on your hard disk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 the file using your web browser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make a change to the html file, save in text editor, then refresh the page in the browser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" name="Shape 139">
            <a:extLst>
              <a:ext uri="{FF2B5EF4-FFF2-40B4-BE49-F238E27FC236}">
                <a16:creationId xmlns:a16="http://schemas.microsoft.com/office/drawing/2014/main" id="{5742EE06-C153-4D2C-8605-CA64CD32C7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787161"/>
            <a:ext cx="4229100" cy="40893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Overview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BB19DBB5-5E95-4F01-807E-ED4960965586}"/>
              </a:ext>
            </a:extLst>
          </p:cNvPr>
          <p:cNvSpPr txBox="1">
            <a:spLocks/>
          </p:cNvSpPr>
          <p:nvPr/>
        </p:nvSpPr>
        <p:spPr bwMode="auto">
          <a:xfrm>
            <a:off x="457200" y="1375571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Defined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Posting Online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lang="en-US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48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04875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Adding content to HTML pages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148">
            <a:extLst>
              <a:ext uri="{FF2B5EF4-FFF2-40B4-BE49-F238E27FC236}">
                <a16:creationId xmlns:a16="http://schemas.microsoft.com/office/drawing/2014/main" id="{F2B1A32B-0BF3-4B6F-8A27-A824E3220A55}"/>
              </a:ext>
            </a:extLst>
          </p:cNvPr>
          <p:cNvSpPr txBox="1">
            <a:spLocks/>
          </p:cNvSpPr>
          <p:nvPr/>
        </p:nvSpPr>
        <p:spPr bwMode="auto">
          <a:xfrm>
            <a:off x="457200" y="209786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Inside the &lt;body&gt;, use </a:t>
            </a:r>
            <a:r>
              <a:rPr lang="en-US" sz="32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text blocks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further create structure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Includes: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Paragraphs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Headings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Tables</a:t>
            </a:r>
            <a:endParaRPr lang="en-US"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2639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4338" y="81696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Summary of Text Blocks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11" name="Shape 154">
            <a:extLst>
              <a:ext uri="{FF2B5EF4-FFF2-40B4-BE49-F238E27FC236}">
                <a16:creationId xmlns:a16="http://schemas.microsoft.com/office/drawing/2014/main" id="{9205F1A5-3DFC-42D4-BC5D-D3042A869DBD}"/>
              </a:ext>
            </a:extLst>
          </p:cNvPr>
          <p:cNvGrpSpPr/>
          <p:nvPr/>
        </p:nvGrpSpPr>
        <p:grpSpPr>
          <a:xfrm>
            <a:off x="170138" y="1210534"/>
            <a:ext cx="8305800" cy="5556250"/>
            <a:chOff x="228600" y="1752600"/>
            <a:chExt cx="8305800" cy="5556250"/>
          </a:xfrm>
        </p:grpSpPr>
        <p:sp>
          <p:nvSpPr>
            <p:cNvPr id="12" name="Shape 155">
              <a:extLst>
                <a:ext uri="{FF2B5EF4-FFF2-40B4-BE49-F238E27FC236}">
                  <a16:creationId xmlns:a16="http://schemas.microsoft.com/office/drawing/2014/main" id="{556CB314-701F-43A1-9DE8-4F8E8DAFB876}"/>
                </a:ext>
              </a:extLst>
            </p:cNvPr>
            <p:cNvSpPr txBox="1"/>
            <p:nvPr/>
          </p:nvSpPr>
          <p:spPr>
            <a:xfrm>
              <a:off x="5091112" y="5916612"/>
              <a:ext cx="3443286" cy="13922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&lt;h1&gt;Kin 260 Home&lt;/h1&gt;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&lt;hr&gt;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&lt;h2&gt;Announcements&lt;/h2&gt;</a:t>
              </a:r>
            </a:p>
          </p:txBody>
        </p:sp>
        <p:sp>
          <p:nvSpPr>
            <p:cNvPr id="14" name="Shape 156">
              <a:extLst>
                <a:ext uri="{FF2B5EF4-FFF2-40B4-BE49-F238E27FC236}">
                  <a16:creationId xmlns:a16="http://schemas.microsoft.com/office/drawing/2014/main" id="{3300498F-1A7B-4830-8E03-421750A08FE9}"/>
                </a:ext>
              </a:extLst>
            </p:cNvPr>
            <p:cNvSpPr txBox="1"/>
            <p:nvPr/>
          </p:nvSpPr>
          <p:spPr>
            <a:xfrm>
              <a:off x="1905000" y="5916612"/>
              <a:ext cx="3186112" cy="13922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Solid straight line</a:t>
              </a:r>
            </a:p>
          </p:txBody>
        </p:sp>
        <p:sp>
          <p:nvSpPr>
            <p:cNvPr id="15" name="Shape 157">
              <a:extLst>
                <a:ext uri="{FF2B5EF4-FFF2-40B4-BE49-F238E27FC236}">
                  <a16:creationId xmlns:a16="http://schemas.microsoft.com/office/drawing/2014/main" id="{12F9596F-61D4-48C3-A3D7-6F635D9765CF}"/>
                </a:ext>
              </a:extLst>
            </p:cNvPr>
            <p:cNvSpPr txBox="1"/>
            <p:nvPr/>
          </p:nvSpPr>
          <p:spPr>
            <a:xfrm>
              <a:off x="228600" y="5916612"/>
              <a:ext cx="1676399" cy="13922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&lt;hr&gt;</a:t>
              </a:r>
            </a:p>
          </p:txBody>
        </p:sp>
        <p:sp>
          <p:nvSpPr>
            <p:cNvPr id="16" name="Shape 158">
              <a:extLst>
                <a:ext uri="{FF2B5EF4-FFF2-40B4-BE49-F238E27FC236}">
                  <a16:creationId xmlns:a16="http://schemas.microsoft.com/office/drawing/2014/main" id="{A92B2133-6669-420D-82D4-42938A8C6820}"/>
                </a:ext>
              </a:extLst>
            </p:cNvPr>
            <p:cNvSpPr txBox="1"/>
            <p:nvPr/>
          </p:nvSpPr>
          <p:spPr>
            <a:xfrm>
              <a:off x="5091112" y="4791075"/>
              <a:ext cx="3443286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&lt;p&gt;Today in Kin 260 …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&lt;br&gt;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HTML!&lt;/p&gt;</a:t>
              </a:r>
            </a:p>
          </p:txBody>
        </p:sp>
        <p:sp>
          <p:nvSpPr>
            <p:cNvPr id="17" name="Shape 159">
              <a:extLst>
                <a:ext uri="{FF2B5EF4-FFF2-40B4-BE49-F238E27FC236}">
                  <a16:creationId xmlns:a16="http://schemas.microsoft.com/office/drawing/2014/main" id="{5B1A0CEC-4266-4035-8BC4-6EEF954D194D}"/>
                </a:ext>
              </a:extLst>
            </p:cNvPr>
            <p:cNvSpPr txBox="1"/>
            <p:nvPr/>
          </p:nvSpPr>
          <p:spPr>
            <a:xfrm>
              <a:off x="1905000" y="4791075"/>
              <a:ext cx="3186112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Line break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Like hitting the Enter key</a:t>
              </a:r>
            </a:p>
          </p:txBody>
        </p:sp>
        <p:sp>
          <p:nvSpPr>
            <p:cNvPr id="18" name="Shape 160">
              <a:extLst>
                <a:ext uri="{FF2B5EF4-FFF2-40B4-BE49-F238E27FC236}">
                  <a16:creationId xmlns:a16="http://schemas.microsoft.com/office/drawing/2014/main" id="{D14A2DA7-991B-45E9-82BA-A254836B270B}"/>
                </a:ext>
              </a:extLst>
            </p:cNvPr>
            <p:cNvSpPr txBox="1"/>
            <p:nvPr/>
          </p:nvSpPr>
          <p:spPr>
            <a:xfrm>
              <a:off x="228600" y="4791075"/>
              <a:ext cx="1676399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&lt;br&gt;</a:t>
              </a:r>
            </a:p>
          </p:txBody>
        </p:sp>
        <p:sp>
          <p:nvSpPr>
            <p:cNvPr id="19" name="Shape 161">
              <a:extLst>
                <a:ext uri="{FF2B5EF4-FFF2-40B4-BE49-F238E27FC236}">
                  <a16:creationId xmlns:a16="http://schemas.microsoft.com/office/drawing/2014/main" id="{1283DC63-BFA6-41B4-9738-8C9E7E1016A2}"/>
                </a:ext>
              </a:extLst>
            </p:cNvPr>
            <p:cNvSpPr txBox="1"/>
            <p:nvPr/>
          </p:nvSpPr>
          <p:spPr>
            <a:xfrm>
              <a:off x="5091112" y="3300412"/>
              <a:ext cx="3443286" cy="14906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&lt;h1&gt;Welcome to the Kin 260 Home Page!&lt;/h1&gt;</a:t>
              </a:r>
            </a:p>
          </p:txBody>
        </p:sp>
        <p:sp>
          <p:nvSpPr>
            <p:cNvPr id="21" name="Shape 162">
              <a:extLst>
                <a:ext uri="{FF2B5EF4-FFF2-40B4-BE49-F238E27FC236}">
                  <a16:creationId xmlns:a16="http://schemas.microsoft.com/office/drawing/2014/main" id="{D01DE857-E99F-4EAD-B561-70DF5E832991}"/>
                </a:ext>
              </a:extLst>
            </p:cNvPr>
            <p:cNvSpPr txBox="1"/>
            <p:nvPr/>
          </p:nvSpPr>
          <p:spPr>
            <a:xfrm>
              <a:off x="1905000" y="3300412"/>
              <a:ext cx="3186112" cy="14906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Headings and subheadings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h6 is the smallest heading</a:t>
              </a:r>
            </a:p>
          </p:txBody>
        </p:sp>
        <p:sp>
          <p:nvSpPr>
            <p:cNvPr id="22" name="Shape 163">
              <a:extLst>
                <a:ext uri="{FF2B5EF4-FFF2-40B4-BE49-F238E27FC236}">
                  <a16:creationId xmlns:a16="http://schemas.microsoft.com/office/drawing/2014/main" id="{0B78DADC-DACC-4FBD-A605-0FA5AD545345}"/>
                </a:ext>
              </a:extLst>
            </p:cNvPr>
            <p:cNvSpPr txBox="1"/>
            <p:nvPr/>
          </p:nvSpPr>
          <p:spPr>
            <a:xfrm>
              <a:off x="228600" y="3300412"/>
              <a:ext cx="1676399" cy="14906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&lt;h1&gt;&lt;/h1&gt;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&lt;h2&gt;&lt;/h2&gt;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&lt;h6&gt;&lt;/h6&gt;</a:t>
              </a:r>
            </a:p>
          </p:txBody>
        </p:sp>
        <p:sp>
          <p:nvSpPr>
            <p:cNvPr id="23" name="Shape 164">
              <a:extLst>
                <a:ext uri="{FF2B5EF4-FFF2-40B4-BE49-F238E27FC236}">
                  <a16:creationId xmlns:a16="http://schemas.microsoft.com/office/drawing/2014/main" id="{3F2EBA94-3EE3-4ABF-AC87-963CDC0018AD}"/>
                </a:ext>
              </a:extLst>
            </p:cNvPr>
            <p:cNvSpPr txBox="1"/>
            <p:nvPr/>
          </p:nvSpPr>
          <p:spPr>
            <a:xfrm>
              <a:off x="5091112" y="2235200"/>
              <a:ext cx="3443286" cy="1065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&lt;p&gt;Kin 260 is a class for undergraduate Kin majors.&lt;/p&gt;</a:t>
              </a:r>
            </a:p>
          </p:txBody>
        </p:sp>
        <p:sp>
          <p:nvSpPr>
            <p:cNvPr id="24" name="Shape 165">
              <a:extLst>
                <a:ext uri="{FF2B5EF4-FFF2-40B4-BE49-F238E27FC236}">
                  <a16:creationId xmlns:a16="http://schemas.microsoft.com/office/drawing/2014/main" id="{2F35411F-55A3-4910-954D-D97B3BE04D6E}"/>
                </a:ext>
              </a:extLst>
            </p:cNvPr>
            <p:cNvSpPr txBox="1"/>
            <p:nvPr/>
          </p:nvSpPr>
          <p:spPr>
            <a:xfrm>
              <a:off x="1905000" y="2235200"/>
              <a:ext cx="3186112" cy="1065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Paragraph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hlink"/>
                </a:buClr>
                <a:buSzPct val="80000"/>
                <a:buFont typeface="Noto Symbol"/>
                <a:buChar char="■"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Most common block element used on pages</a:t>
              </a:r>
            </a:p>
          </p:txBody>
        </p:sp>
        <p:sp>
          <p:nvSpPr>
            <p:cNvPr id="25" name="Shape 166">
              <a:extLst>
                <a:ext uri="{FF2B5EF4-FFF2-40B4-BE49-F238E27FC236}">
                  <a16:creationId xmlns:a16="http://schemas.microsoft.com/office/drawing/2014/main" id="{A90DA3DD-AEA0-414E-B15B-8082B283D91C}"/>
                </a:ext>
              </a:extLst>
            </p:cNvPr>
            <p:cNvSpPr txBox="1"/>
            <p:nvPr/>
          </p:nvSpPr>
          <p:spPr>
            <a:xfrm>
              <a:off x="228600" y="2235200"/>
              <a:ext cx="1676399" cy="10652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&lt;p&gt;&lt;/p&gt;</a:t>
              </a:r>
            </a:p>
          </p:txBody>
        </p:sp>
        <p:sp>
          <p:nvSpPr>
            <p:cNvPr id="26" name="Shape 167">
              <a:extLst>
                <a:ext uri="{FF2B5EF4-FFF2-40B4-BE49-F238E27FC236}">
                  <a16:creationId xmlns:a16="http://schemas.microsoft.com/office/drawing/2014/main" id="{BFA91859-A7CE-4DAD-8F21-7D0CDB428ECB}"/>
                </a:ext>
              </a:extLst>
            </p:cNvPr>
            <p:cNvSpPr txBox="1"/>
            <p:nvPr/>
          </p:nvSpPr>
          <p:spPr>
            <a:xfrm>
              <a:off x="5091112" y="1752600"/>
              <a:ext cx="3443286" cy="482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ct val="25000"/>
                <a:buFont typeface="Tahoma"/>
                <a:buNone/>
              </a:pPr>
              <a:r>
                <a:rPr lang="en-US" sz="2000" b="1" i="0" u="none" strike="noStrike" cap="none" baseline="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Example</a:t>
              </a:r>
            </a:p>
          </p:txBody>
        </p:sp>
        <p:sp>
          <p:nvSpPr>
            <p:cNvPr id="27" name="Shape 168">
              <a:extLst>
                <a:ext uri="{FF2B5EF4-FFF2-40B4-BE49-F238E27FC236}">
                  <a16:creationId xmlns:a16="http://schemas.microsoft.com/office/drawing/2014/main" id="{2B7357C9-44D5-4915-BB91-281376ABC2B4}"/>
                </a:ext>
              </a:extLst>
            </p:cNvPr>
            <p:cNvSpPr txBox="1"/>
            <p:nvPr/>
          </p:nvSpPr>
          <p:spPr>
            <a:xfrm>
              <a:off x="1905000" y="1752600"/>
              <a:ext cx="3186112" cy="482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ct val="25000"/>
                <a:buFont typeface="Tahoma"/>
                <a:buNone/>
              </a:pPr>
              <a:r>
                <a:rPr lang="en-US" sz="2000" b="1" i="0" u="none" strike="noStrike" cap="none" baseline="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Description</a:t>
              </a:r>
            </a:p>
          </p:txBody>
        </p:sp>
        <p:sp>
          <p:nvSpPr>
            <p:cNvPr id="28" name="Shape 169">
              <a:extLst>
                <a:ext uri="{FF2B5EF4-FFF2-40B4-BE49-F238E27FC236}">
                  <a16:creationId xmlns:a16="http://schemas.microsoft.com/office/drawing/2014/main" id="{5216B766-E1F2-4092-A129-AB2BE54CB735}"/>
                </a:ext>
              </a:extLst>
            </p:cNvPr>
            <p:cNvSpPr txBox="1"/>
            <p:nvPr/>
          </p:nvSpPr>
          <p:spPr>
            <a:xfrm>
              <a:off x="228600" y="1752600"/>
              <a:ext cx="1676399" cy="482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ct val="25000"/>
                <a:buFont typeface="Tahoma"/>
                <a:buNone/>
              </a:pPr>
              <a:r>
                <a:rPr lang="en-US" sz="2000" b="1" i="0" u="none" strike="noStrike" cap="none" baseline="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Tag</a:t>
              </a:r>
            </a:p>
          </p:txBody>
        </p:sp>
        <p:cxnSp>
          <p:nvCxnSpPr>
            <p:cNvPr id="29" name="Shape 170">
              <a:extLst>
                <a:ext uri="{FF2B5EF4-FFF2-40B4-BE49-F238E27FC236}">
                  <a16:creationId xmlns:a16="http://schemas.microsoft.com/office/drawing/2014/main" id="{7C0DF242-F558-4CB0-8B6A-8E5305C40CD2}"/>
                </a:ext>
              </a:extLst>
            </p:cNvPr>
            <p:cNvCxnSpPr/>
            <p:nvPr/>
          </p:nvCxnSpPr>
          <p:spPr>
            <a:xfrm>
              <a:off x="228600" y="1752600"/>
              <a:ext cx="8305799" cy="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0" name="Shape 171">
              <a:extLst>
                <a:ext uri="{FF2B5EF4-FFF2-40B4-BE49-F238E27FC236}">
                  <a16:creationId xmlns:a16="http://schemas.microsoft.com/office/drawing/2014/main" id="{18AB30B5-AC7A-43C4-A02A-AA3AF3848B18}"/>
                </a:ext>
              </a:extLst>
            </p:cNvPr>
            <p:cNvCxnSpPr/>
            <p:nvPr/>
          </p:nvCxnSpPr>
          <p:spPr>
            <a:xfrm>
              <a:off x="228600" y="2235200"/>
              <a:ext cx="8305799" cy="0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" name="Shape 172">
              <a:extLst>
                <a:ext uri="{FF2B5EF4-FFF2-40B4-BE49-F238E27FC236}">
                  <a16:creationId xmlns:a16="http://schemas.microsoft.com/office/drawing/2014/main" id="{EC6C7234-936D-4924-9B16-64417BBC4DDA}"/>
                </a:ext>
              </a:extLst>
            </p:cNvPr>
            <p:cNvCxnSpPr/>
            <p:nvPr/>
          </p:nvCxnSpPr>
          <p:spPr>
            <a:xfrm>
              <a:off x="228600" y="7308850"/>
              <a:ext cx="8305799" cy="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" name="Shape 173">
              <a:extLst>
                <a:ext uri="{FF2B5EF4-FFF2-40B4-BE49-F238E27FC236}">
                  <a16:creationId xmlns:a16="http://schemas.microsoft.com/office/drawing/2014/main" id="{0B48A668-B384-4B6A-83CD-68F6523A8AD2}"/>
                </a:ext>
              </a:extLst>
            </p:cNvPr>
            <p:cNvCxnSpPr/>
            <p:nvPr/>
          </p:nvCxnSpPr>
          <p:spPr>
            <a:xfrm>
              <a:off x="228600" y="1752600"/>
              <a:ext cx="0" cy="5556249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" name="Shape 174">
              <a:extLst>
                <a:ext uri="{FF2B5EF4-FFF2-40B4-BE49-F238E27FC236}">
                  <a16:creationId xmlns:a16="http://schemas.microsoft.com/office/drawing/2014/main" id="{C17147E9-0D8F-4509-8420-703A3F51BF2F}"/>
                </a:ext>
              </a:extLst>
            </p:cNvPr>
            <p:cNvCxnSpPr/>
            <p:nvPr/>
          </p:nvCxnSpPr>
          <p:spPr>
            <a:xfrm>
              <a:off x="1905000" y="1752600"/>
              <a:ext cx="0" cy="555624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4" name="Shape 175">
              <a:extLst>
                <a:ext uri="{FF2B5EF4-FFF2-40B4-BE49-F238E27FC236}">
                  <a16:creationId xmlns:a16="http://schemas.microsoft.com/office/drawing/2014/main" id="{134738A2-BCCE-4750-9602-971499CB3AA7}"/>
                </a:ext>
              </a:extLst>
            </p:cNvPr>
            <p:cNvCxnSpPr/>
            <p:nvPr/>
          </p:nvCxnSpPr>
          <p:spPr>
            <a:xfrm>
              <a:off x="5091112" y="1752600"/>
              <a:ext cx="0" cy="5556249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5" name="Shape 176">
              <a:extLst>
                <a:ext uri="{FF2B5EF4-FFF2-40B4-BE49-F238E27FC236}">
                  <a16:creationId xmlns:a16="http://schemas.microsoft.com/office/drawing/2014/main" id="{C4B9AB32-0FA3-44BB-89DA-72C350203105}"/>
                </a:ext>
              </a:extLst>
            </p:cNvPr>
            <p:cNvCxnSpPr/>
            <p:nvPr/>
          </p:nvCxnSpPr>
          <p:spPr>
            <a:xfrm>
              <a:off x="8534400" y="1752600"/>
              <a:ext cx="0" cy="5556249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177">
              <a:extLst>
                <a:ext uri="{FF2B5EF4-FFF2-40B4-BE49-F238E27FC236}">
                  <a16:creationId xmlns:a16="http://schemas.microsoft.com/office/drawing/2014/main" id="{3B59152D-288E-4BDD-81A6-80F7F3B0F4EE}"/>
                </a:ext>
              </a:extLst>
            </p:cNvPr>
            <p:cNvCxnSpPr/>
            <p:nvPr/>
          </p:nvCxnSpPr>
          <p:spPr>
            <a:xfrm>
              <a:off x="228600" y="3300412"/>
              <a:ext cx="8305799" cy="0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" name="Shape 178">
              <a:extLst>
                <a:ext uri="{FF2B5EF4-FFF2-40B4-BE49-F238E27FC236}">
                  <a16:creationId xmlns:a16="http://schemas.microsoft.com/office/drawing/2014/main" id="{A7E7D4A7-C357-4887-9F73-0DA945988962}"/>
                </a:ext>
              </a:extLst>
            </p:cNvPr>
            <p:cNvCxnSpPr/>
            <p:nvPr/>
          </p:nvCxnSpPr>
          <p:spPr>
            <a:xfrm>
              <a:off x="228600" y="4791075"/>
              <a:ext cx="8305799" cy="0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8" name="Shape 179">
              <a:extLst>
                <a:ext uri="{FF2B5EF4-FFF2-40B4-BE49-F238E27FC236}">
                  <a16:creationId xmlns:a16="http://schemas.microsoft.com/office/drawing/2014/main" id="{7F78EC30-AE40-403E-B473-F00ACF61B565}"/>
                </a:ext>
              </a:extLst>
            </p:cNvPr>
            <p:cNvCxnSpPr/>
            <p:nvPr/>
          </p:nvCxnSpPr>
          <p:spPr>
            <a:xfrm>
              <a:off x="228600" y="5916612"/>
              <a:ext cx="8305799" cy="0"/>
            </a:xfrm>
            <a:prstGeom prst="straightConnector1">
              <a:avLst/>
            </a:prstGeom>
            <a:noFill/>
            <a:ln w="12700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1732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Ex 2 – Text Blocks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185">
            <a:extLst>
              <a:ext uri="{FF2B5EF4-FFF2-40B4-BE49-F238E27FC236}">
                <a16:creationId xmlns:a16="http://schemas.microsoft.com/office/drawing/2014/main" id="{822BD26C-3C6E-41B9-922F-482E929157E2}"/>
              </a:ext>
            </a:extLst>
          </p:cNvPr>
          <p:cNvSpPr txBox="1">
            <a:spLocks/>
          </p:cNvSpPr>
          <p:nvPr/>
        </p:nvSpPr>
        <p:spPr bwMode="auto">
          <a:xfrm>
            <a:off x="755650" y="192491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web page that closely mirrors the following output:</a:t>
            </a: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20066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dirty="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86">
            <a:extLst>
              <a:ext uri="{FF2B5EF4-FFF2-40B4-BE49-F238E27FC236}">
                <a16:creationId xmlns:a16="http://schemas.microsoft.com/office/drawing/2014/main" id="{8E033290-3D89-497F-B57A-BB587FC1A9E8}"/>
              </a:ext>
            </a:extLst>
          </p:cNvPr>
          <p:cNvSpPr txBox="1"/>
          <p:nvPr/>
        </p:nvSpPr>
        <p:spPr>
          <a:xfrm>
            <a:off x="1449018" y="3105581"/>
            <a:ext cx="7315200" cy="3190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Header 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Header 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isn’t so bad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all.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189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32453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Posting Your Pages Online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212">
            <a:extLst>
              <a:ext uri="{FF2B5EF4-FFF2-40B4-BE49-F238E27FC236}">
                <a16:creationId xmlns:a16="http://schemas.microsoft.com/office/drawing/2014/main" id="{59E9B7B5-72C6-4851-B0CC-DD993CCA9E8E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Need a web hosting provider to hold your web pages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time, we used </a:t>
            </a: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Google Sites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Editor and Web Host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host might be the university web server, your Internet Service Provider or a specialized web hosting service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Usually, you pay your web host a monthly fee to act as your web server</a:t>
            </a: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7094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Posting Your Pages Online (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con’t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.)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617A6264-AF2B-4A0A-ABF8-22D27BE87A50}"/>
              </a:ext>
            </a:extLst>
          </p:cNvPr>
          <p:cNvSpPr txBox="1">
            <a:spLocks/>
          </p:cNvSpPr>
          <p:nvPr/>
        </p:nvSpPr>
        <p:spPr bwMode="auto">
          <a:xfrm>
            <a:off x="626076" y="1860554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Use special software, called an </a:t>
            </a:r>
            <a:r>
              <a:rPr lang="en-US" sz="3200" b="1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FTP client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to upload files to the web server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FTP client will make connection to web server, and you copy files from your hard drive to the server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1166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+/- of using a Web Host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F47D4E95-30BD-45F7-8C8E-197D600D1A31}"/>
              </a:ext>
            </a:extLst>
          </p:cNvPr>
          <p:cNvSpPr txBox="1">
            <a:spLocks/>
          </p:cNvSpPr>
          <p:nvPr/>
        </p:nvSpPr>
        <p:spPr bwMode="auto">
          <a:xfrm>
            <a:off x="534618" y="1605818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any domain you want</a:t>
            </a:r>
          </a:p>
          <a:p>
            <a:pPr marL="742950" lvl="1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www.godaddy.com to see if domain is available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Absolute control over folder paths, page content, layout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•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free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•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be proficient in HTML </a:t>
            </a:r>
            <a:r>
              <a:rPr lang="en-US" sz="32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very least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0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What is HTML?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37">
            <a:extLst>
              <a:ext uri="{FF2B5EF4-FFF2-40B4-BE49-F238E27FC236}">
                <a16:creationId xmlns:a16="http://schemas.microsoft.com/office/drawing/2014/main" id="{FC5B8C29-38F6-4D19-9732-3FA3B827701C}"/>
              </a:ext>
            </a:extLst>
          </p:cNvPr>
          <p:cNvSpPr txBox="1">
            <a:spLocks/>
          </p:cNvSpPr>
          <p:nvPr/>
        </p:nvSpPr>
        <p:spPr bwMode="auto">
          <a:xfrm>
            <a:off x="534618" y="1535544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Stands for </a:t>
            </a:r>
            <a:r>
              <a:rPr lang="en-US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 Text Markup Language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glue that holds the content on a web page together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page on the web is created in HTML, or some variant of it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1320" y="475498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HTML Files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43">
            <a:extLst>
              <a:ext uri="{FF2B5EF4-FFF2-40B4-BE49-F238E27FC236}">
                <a16:creationId xmlns:a16="http://schemas.microsoft.com/office/drawing/2014/main" id="{FB095095-D77E-4879-B843-9362FD948346}"/>
              </a:ext>
            </a:extLst>
          </p:cNvPr>
          <p:cNvSpPr txBox="1">
            <a:spLocks/>
          </p:cNvSpPr>
          <p:nvPr/>
        </p:nvSpPr>
        <p:spPr bwMode="auto">
          <a:xfrm>
            <a:off x="668062" y="1650625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Merely text files that contain </a:t>
            </a:r>
            <a:r>
              <a:rPr lang="en-US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hyperlinks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markup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Hyperlinks: ?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Markup: </a:t>
            </a:r>
          </a:p>
          <a:p>
            <a:pPr lvl="2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▪"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instructions that dictate how the web page is displayed</a:t>
            </a:r>
          </a:p>
          <a:p>
            <a:pPr lvl="2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▪"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by browsers </a:t>
            </a:r>
          </a:p>
          <a:p>
            <a:pPr marL="342900" indent="-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each web browser interprets HTML in its own way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basic HTML, variances aren’t significant</a:t>
            </a: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pages with advanced elements like multimedia and scripting can get hairy</a:t>
            </a:r>
          </a:p>
        </p:txBody>
      </p:sp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HTML Syntax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Shape 55">
            <a:extLst>
              <a:ext uri="{FF2B5EF4-FFF2-40B4-BE49-F238E27FC236}">
                <a16:creationId xmlns:a16="http://schemas.microsoft.com/office/drawing/2014/main" id="{CEB7809A-1807-4A78-98C5-D3BF14708458}"/>
              </a:ext>
            </a:extLst>
          </p:cNvPr>
          <p:cNvSpPr txBox="1">
            <a:spLocks/>
          </p:cNvSpPr>
          <p:nvPr/>
        </p:nvSpPr>
        <p:spPr bwMode="auto">
          <a:xfrm>
            <a:off x="246338" y="1630747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aspects to HTML markup: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Elements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Identify different parts of an HTML page by using tags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Attributes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Information about the instance of the element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Entities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-Symbols like copyright (©) and accented letters (è)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888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Elements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A7CBAA87-D210-4D1A-B428-7F2DBE3457D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686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building blocks of HTML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elements to describe every piece of text on web pages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Made up of tags and content between tags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&lt;p&gt;&lt;/p&gt;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&lt;img&gt;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&lt;body&gt;&lt;/body&gt;</a:t>
            </a:r>
            <a:endParaRPr lang="en-US"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7190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Tags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67">
            <a:extLst>
              <a:ext uri="{FF2B5EF4-FFF2-40B4-BE49-F238E27FC236}">
                <a16:creationId xmlns:a16="http://schemas.microsoft.com/office/drawing/2014/main" id="{ECEB0A87-A48C-46A8-B2A3-54891C219AC4}"/>
              </a:ext>
            </a:extLst>
          </p:cNvPr>
          <p:cNvSpPr txBox="1">
            <a:spLocks/>
          </p:cNvSpPr>
          <p:nvPr/>
        </p:nvSpPr>
        <p:spPr bwMode="auto">
          <a:xfrm>
            <a:off x="170138" y="1575271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 the beginning and sometimes the end of an element (tag pair)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Elements that describe a page’s structure always use </a:t>
            </a:r>
            <a:r>
              <a:rPr lang="en-US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tag pairs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&lt;p&gt;Welcome to the Kin 260 page!&lt;/p&gt;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&lt;p&gt; tells the browser, “The paragraph begins here”.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&lt;/p&gt; tells the browser, “The paragraph ends here.”</a:t>
            </a:r>
          </a:p>
          <a:p>
            <a:pPr marL="342900" indent="-20066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66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Tags, 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con’t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.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CB357345-FD1A-4127-8424-BC9CA06AC9F1}"/>
              </a:ext>
            </a:extLst>
          </p:cNvPr>
          <p:cNvSpPr txBox="1">
            <a:spLocks/>
          </p:cNvSpPr>
          <p:nvPr/>
        </p:nvSpPr>
        <p:spPr bwMode="auto">
          <a:xfrm>
            <a:off x="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Elements that insert something into a page use </a:t>
            </a:r>
            <a:r>
              <a:rPr lang="en-US" sz="32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single tags</a:t>
            </a:r>
          </a:p>
          <a:p>
            <a:pPr marL="742950" lvl="1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Don’t enclose content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&lt;img src=“football.jpg” width=“75” height=“100”&gt;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&lt;img&gt; element references an image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browser displays the page, it replaces &lt;img&gt; with the file “football.jpg”</a:t>
            </a: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7239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Attributes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Shape 79">
            <a:extLst>
              <a:ext uri="{FF2B5EF4-FFF2-40B4-BE49-F238E27FC236}">
                <a16:creationId xmlns:a16="http://schemas.microsoft.com/office/drawing/2014/main" id="{EB1225DB-D6D0-40FC-970A-134E05DAB4B9}"/>
              </a:ext>
            </a:extLst>
          </p:cNvPr>
          <p:cNvSpPr txBox="1">
            <a:spLocks/>
          </p:cNvSpPr>
          <p:nvPr/>
        </p:nvSpPr>
        <p:spPr bwMode="auto">
          <a:xfrm>
            <a:off x="342900" y="156528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 variety in how an element is displayed or functions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 is:</a:t>
            </a:r>
          </a:p>
          <a:p>
            <a:pPr marL="742950" lvl="1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&lt;tag attribute=“value” attribute=“value&gt;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&lt;img src=“football.jpg” width=“100” height=“100”&gt;</a:t>
            </a: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&lt;img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flag to the browser to insert an image, while the attributes tell the browser how to display the image</a:t>
            </a: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368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4573</TotalTime>
  <Pages>0</Pages>
  <Words>1082</Words>
  <Characters>0</Characters>
  <Application>Microsoft Office PowerPoint</Application>
  <DocSecurity>0</DocSecurity>
  <PresentationFormat>全屏显示(4:3)</PresentationFormat>
  <Lines>0</Lines>
  <Paragraphs>239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MS PGothic</vt:lpstr>
      <vt:lpstr>Noto Symbol</vt:lpstr>
      <vt:lpstr>等线</vt:lpstr>
      <vt:lpstr>方正粗宋简体</vt:lpstr>
      <vt:lpstr>方正大标宋简体</vt:lpstr>
      <vt:lpstr>华文中宋</vt:lpstr>
      <vt:lpstr>宋体</vt:lpstr>
      <vt:lpstr>微软雅黑</vt:lpstr>
      <vt:lpstr>Arial</vt:lpstr>
      <vt:lpstr>Calibri</vt:lpstr>
      <vt:lpstr>Calibri Light</vt:lpstr>
      <vt:lpstr>Georgia</vt:lpstr>
      <vt:lpstr>Tahoma</vt:lpstr>
      <vt:lpstr>Times New Roman</vt:lpstr>
      <vt:lpstr>Wingdings 2</vt:lpstr>
      <vt:lpstr>Office 主题</vt:lpstr>
      <vt:lpstr>Computer Applications to Behavioral Sciences</vt:lpstr>
      <vt:lpstr>Overview</vt:lpstr>
      <vt:lpstr>What is HTML?</vt:lpstr>
      <vt:lpstr>HTML Files</vt:lpstr>
      <vt:lpstr>HTML Syntax</vt:lpstr>
      <vt:lpstr>Elements</vt:lpstr>
      <vt:lpstr>Tags</vt:lpstr>
      <vt:lpstr>Tags, con’t.</vt:lpstr>
      <vt:lpstr>Attributes</vt:lpstr>
      <vt:lpstr>Entities</vt:lpstr>
      <vt:lpstr>Comments</vt:lpstr>
      <vt:lpstr>Structure of HTML Document</vt:lpstr>
      <vt:lpstr>Example of HTML Structure</vt:lpstr>
      <vt:lpstr>HTML Version Declaration</vt:lpstr>
      <vt:lpstr>The Head Element</vt:lpstr>
      <vt:lpstr>The Body Element</vt:lpstr>
      <vt:lpstr>Ex 1 – 1st HTML page</vt:lpstr>
      <vt:lpstr>Saving your HTML file</vt:lpstr>
      <vt:lpstr>Viewing your HTML page</vt:lpstr>
      <vt:lpstr>Adding content to HTML pages</vt:lpstr>
      <vt:lpstr>Summary of Text Blocks</vt:lpstr>
      <vt:lpstr>Ex 2 – Text Blocks</vt:lpstr>
      <vt:lpstr>Posting Your Pages Online</vt:lpstr>
      <vt:lpstr>Posting Your Pages Online (con’t.)</vt:lpstr>
      <vt:lpstr>+/- of using a Web Host</vt:lpstr>
      <vt:lpstr>PowerPoint 演示文稿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杨 天歌</cp:lastModifiedBy>
  <cp:revision>88</cp:revision>
  <dcterms:created xsi:type="dcterms:W3CDTF">2013-09-13T05:32:00Z</dcterms:created>
  <dcterms:modified xsi:type="dcterms:W3CDTF">2018-07-08T07:01:26Z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