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66" r:id="rId3"/>
    <p:sldId id="267" r:id="rId4"/>
    <p:sldId id="329" r:id="rId5"/>
    <p:sldId id="330" r:id="rId6"/>
    <p:sldId id="331" r:id="rId7"/>
    <p:sldId id="332" r:id="rId8"/>
    <p:sldId id="333" r:id="rId9"/>
    <p:sldId id="343" r:id="rId10"/>
    <p:sldId id="344" r:id="rId11"/>
    <p:sldId id="345" r:id="rId12"/>
    <p:sldId id="346" r:id="rId13"/>
    <p:sldId id="347" r:id="rId14"/>
    <p:sldId id="334" r:id="rId15"/>
    <p:sldId id="26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9" autoAdjust="0"/>
    <p:restoredTop sz="94660"/>
  </p:normalViewPr>
  <p:slideViewPr>
    <p:cSldViewPr snapToGrid="0">
      <p:cViewPr>
        <p:scale>
          <a:sx n="58" d="100"/>
          <a:sy n="58" d="100"/>
        </p:scale>
        <p:origin x="33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  <a:t>2018/7/7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  <a:t>2018/7/7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sychology-courses.appspo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ppengine/docs/python/gettingstartedpython27/hello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ppengine/docs/python/gettingstartedpython27/hellowor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appengine-sdks/featured/GoogleAppEngine-1.9.14.ms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ngine.google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34" r="457" b="33112"/>
          <a:stretch/>
        </p:blipFill>
        <p:spPr>
          <a:xfrm>
            <a:off x="-16933" y="-25400"/>
            <a:ext cx="9177866" cy="36322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  <a:ln/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-1029730" y="4451679"/>
            <a:ext cx="11450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Lecture 17. Web development  Deployment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9" y="251433"/>
            <a:ext cx="1864654" cy="523744"/>
          </a:xfrm>
          <a:prstGeom prst="rect">
            <a:avLst/>
          </a:prstGeom>
        </p:spPr>
      </p:pic>
      <p:sp>
        <p:nvSpPr>
          <p:cNvPr id="15" name="标题 1">
            <a:extLst>
              <a:ext uri="{FF2B5EF4-FFF2-40B4-BE49-F238E27FC236}">
                <a16:creationId xmlns:a16="http://schemas.microsoft.com/office/drawing/2014/main" id="{CCD59524-76A8-4A67-BCB3-A1B8889E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85" y="6190000"/>
            <a:ext cx="6882227" cy="41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Dr. </a:t>
            </a:r>
            <a:r>
              <a:rPr lang="en-US" altLang="zh-CN" sz="2400" dirty="0" err="1"/>
              <a:t>Jibo</a:t>
            </a:r>
            <a:r>
              <a:rPr lang="en-US" altLang="zh-CN" sz="2400" dirty="0"/>
              <a:t> He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Wichita State University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en-US" altLang="zh-CN" sz="2400" dirty="0"/>
              <a:t>hejibo@gmail.com</a:t>
            </a:r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endParaRPr lang="en-US" altLang="zh-CN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D771D4-501F-4D3E-8750-3E7D7A8680A6}"/>
              </a:ext>
            </a:extLst>
          </p:cNvPr>
          <p:cNvSpPr/>
          <p:nvPr/>
        </p:nvSpPr>
        <p:spPr>
          <a:xfrm>
            <a:off x="2389349" y="6164380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ea typeface="MS PGothic" panose="020B0600070205080204" pitchFamily="34" charset="-128"/>
                <a:hlinkClick r:id="rId4"/>
              </a:rPr>
              <a:t>https://psychology-courses.appspot.com/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Create an application</a:t>
            </a:r>
            <a:b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 in GAE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pic>
        <p:nvPicPr>
          <p:cNvPr id="12" name="Picture 1" descr="create an application.png">
            <a:extLst>
              <a:ext uri="{FF2B5EF4-FFF2-40B4-BE49-F238E27FC236}">
                <a16:creationId xmlns:a16="http://schemas.microsoft.com/office/drawing/2014/main" id="{A7878EB2-6D16-4014-B0CE-F3EA29B90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573212"/>
            <a:ext cx="5818347" cy="45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0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Python SDK for GAE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13" name="Shape 31">
            <a:extLst>
              <a:ext uri="{FF2B5EF4-FFF2-40B4-BE49-F238E27FC236}">
                <a16:creationId xmlns:a16="http://schemas.microsoft.com/office/drawing/2014/main" id="{E8721962-DB8B-4824-B591-4174910AF073}"/>
              </a:ext>
            </a:extLst>
          </p:cNvPr>
          <p:cNvSpPr txBox="1">
            <a:spLocks/>
          </p:cNvSpPr>
          <p:nvPr/>
        </p:nvSpPr>
        <p:spPr>
          <a:xfrm>
            <a:off x="358346" y="2065341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3"/>
              </a:rPr>
              <a:t>https://cloud.google.com/appengine/docs/python/gettingstartedpython27/helloworld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741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Sign up GAE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0BB8CDBC-1F59-4E55-9981-963AABCF91E1}"/>
              </a:ext>
            </a:extLst>
          </p:cNvPr>
          <p:cNvSpPr txBox="1">
            <a:spLocks/>
          </p:cNvSpPr>
          <p:nvPr/>
        </p:nvSpPr>
        <p:spPr>
          <a:xfrm>
            <a:off x="366584" y="18288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SDK for GAE</a:t>
            </a: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3"/>
              </a:rPr>
              <a:t>https://cloud.google.com/appengine/docs/python/gettingstartedpython27/helloworld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None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43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44461" y="215774"/>
            <a:ext cx="7421589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200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Creating the </a:t>
            </a:r>
            <a:br>
              <a:rPr lang="en-US" altLang="zh-CN" sz="4200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r>
              <a:rPr lang="en-US" altLang="zh-CN" sz="4200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Configuration File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D140C1FA-31F8-43ED-84F0-ED8B1BB9D863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application: </a:t>
            </a:r>
            <a:r>
              <a:rPr lang="en-US" sz="2000" dirty="0" err="1"/>
              <a:t>useeglass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version: 1</a:t>
            </a:r>
          </a:p>
          <a:p>
            <a:pPr marL="0" indent="0">
              <a:buNone/>
            </a:pPr>
            <a:r>
              <a:rPr lang="en-US" sz="2000" dirty="0"/>
              <a:t>runtime: python27</a:t>
            </a:r>
          </a:p>
          <a:p>
            <a:pPr marL="0" indent="0">
              <a:buNone/>
            </a:pPr>
            <a:r>
              <a:rPr lang="en-US" sz="2000" dirty="0" err="1"/>
              <a:t>api_version</a:t>
            </a:r>
            <a:r>
              <a:rPr lang="en-US" sz="2000" dirty="0"/>
              <a:t>: 1</a:t>
            </a:r>
          </a:p>
          <a:p>
            <a:pPr marL="0" indent="0">
              <a:buNone/>
            </a:pPr>
            <a:r>
              <a:rPr lang="en-US" sz="2000" dirty="0" err="1"/>
              <a:t>threadsafe</a:t>
            </a:r>
            <a:r>
              <a:rPr lang="en-US" sz="2000" dirty="0"/>
              <a:t>: true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handlers: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url</a:t>
            </a:r>
            <a:r>
              <a:rPr lang="en-US" sz="2000" dirty="0"/>
              <a:t>: /(.*\.(html))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static_files</a:t>
            </a:r>
            <a:r>
              <a:rPr lang="en-US" sz="2000" dirty="0"/>
              <a:t>: static/HTML/\1</a:t>
            </a:r>
          </a:p>
          <a:p>
            <a:pPr marL="0" indent="0">
              <a:buNone/>
            </a:pPr>
            <a:r>
              <a:rPr lang="en-US" sz="2000" dirty="0"/>
              <a:t>  upload: static/HTML/(.*\.(html))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521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-57665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5DD01D5-59B2-4445-A469-FF72A4A94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457200"/>
            <a:ext cx="3620883" cy="1600200"/>
          </a:xfrm>
        </p:spPr>
        <p:txBody>
          <a:bodyPr/>
          <a:lstStyle/>
          <a:p>
            <a:r>
              <a:rPr lang="en-US" dirty="0"/>
              <a:t>UPLOAD! HOORAY!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D2B9D011-943A-4855-99DB-122F8266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83" y="1276354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5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44155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Overview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4" name="Shape 31">
            <a:extLst>
              <a:ext uri="{FF2B5EF4-FFF2-40B4-BE49-F238E27FC236}">
                <a16:creationId xmlns:a16="http://schemas.microsoft.com/office/drawing/2014/main" id="{2D76F8F4-D941-43B2-A971-793E57F54D44}"/>
              </a:ext>
            </a:extLst>
          </p:cNvPr>
          <p:cNvSpPr txBox="1">
            <a:spLocks/>
          </p:cNvSpPr>
          <p:nvPr/>
        </p:nvSpPr>
        <p:spPr bwMode="auto">
          <a:xfrm>
            <a:off x="572530" y="1885672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Google Application Engine (GAE)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Setup GAE environment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Sign up (GAE)</a:t>
            </a: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ymbol"/>
              <a:buChar char="■"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Deploy your website in GAE</a:t>
            </a: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Tahoma"/>
              <a:buNone/>
            </a:pPr>
            <a:endParaRPr lang="en-US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18034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indent="-18034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ymbol"/>
              <a:buNone/>
            </a:pPr>
            <a:endParaRPr lang="en-US" sz="32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842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1320" y="475498"/>
            <a:ext cx="6267435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Google Application Engine (GAE)</a:t>
            </a:r>
            <a:b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" name="Shape 31">
            <a:extLst>
              <a:ext uri="{FF2B5EF4-FFF2-40B4-BE49-F238E27FC236}">
                <a16:creationId xmlns:a16="http://schemas.microsoft.com/office/drawing/2014/main" id="{EF17810C-B12B-48F2-AF07-9869D497846E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one thing well: running web apps</a:t>
            </a:r>
          </a:p>
          <a:p>
            <a:pPr marL="225425" indent="-71754">
              <a:spcBef>
                <a:spcPts val="110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app configuration</a:t>
            </a:r>
          </a:p>
          <a:p>
            <a:pPr marL="225425" indent="-71754">
              <a:spcBef>
                <a:spcPts val="110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</a:t>
            </a:r>
          </a:p>
          <a:p>
            <a:pPr marL="225425" indent="-71754">
              <a:spcBef>
                <a:spcPts val="110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spcAft>
                <a:spcPts val="11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455">
            <a:extLst>
              <a:ext uri="{FF2B5EF4-FFF2-40B4-BE49-F238E27FC236}">
                <a16:creationId xmlns:a16="http://schemas.microsoft.com/office/drawing/2014/main" id="{F837B02F-FFAA-4DEE-AAF8-B78893DC64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7773" y="3340676"/>
            <a:ext cx="2381828" cy="22011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2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53190" y="211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App Engine Does One Thing Well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" name="Shape 526">
            <a:extLst>
              <a:ext uri="{FF2B5EF4-FFF2-40B4-BE49-F238E27FC236}">
                <a16:creationId xmlns:a16="http://schemas.microsoft.com/office/drawing/2014/main" id="{D738336E-F4D6-4ACB-ABF3-DF3C8E5310E3}"/>
              </a:ext>
            </a:extLst>
          </p:cNvPr>
          <p:cNvSpPr txBox="1">
            <a:spLocks/>
          </p:cNvSpPr>
          <p:nvPr/>
        </p:nvSpPr>
        <p:spPr>
          <a:xfrm>
            <a:off x="479701" y="1777526"/>
            <a:ext cx="7996237" cy="4868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Engine handles HTTP(S) requests, nothing else</a:t>
            </a:r>
          </a:p>
          <a:p>
            <a:pPr marL="625475" lvl="1" indent="-282575"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RPC: request in, processing, response out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well for the web and AJAX; also for other services</a:t>
            </a:r>
          </a:p>
          <a:p>
            <a:pPr marL="225425" indent="-71754"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configuration is dead simple</a:t>
            </a:r>
          </a:p>
          <a:p>
            <a:pPr marL="625475" lvl="1" indent="-282575"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performance tuning needed</a:t>
            </a:r>
          </a:p>
          <a:p>
            <a:pPr marL="225425" indent="-71754">
              <a:spcBef>
                <a:spcPts val="109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225425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is built to scale</a:t>
            </a:r>
          </a:p>
          <a:p>
            <a:pPr marL="625475" lvl="1" indent="-282575"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“infinite” number of apps, requests/sec, storage capacity</a:t>
            </a:r>
          </a:p>
          <a:p>
            <a:pPr marL="625475" lvl="1" indent="-282575">
              <a:spcBef>
                <a:spcPts val="100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 are simple, stupid</a:t>
            </a:r>
          </a:p>
        </p:txBody>
      </p:sp>
    </p:spTree>
    <p:extLst>
      <p:ext uri="{BB962C8B-B14F-4D97-AF65-F5344CB8AC3E}">
        <p14:creationId xmlns:p14="http://schemas.microsoft.com/office/powerpoint/2010/main" val="328888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37860" y="278612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App Engine Architecture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1" name="Shape 535">
            <a:extLst>
              <a:ext uri="{FF2B5EF4-FFF2-40B4-BE49-F238E27FC236}">
                <a16:creationId xmlns:a16="http://schemas.microsoft.com/office/drawing/2014/main" id="{4B348515-0D83-4B26-945D-0CF1DBFD9838}"/>
              </a:ext>
            </a:extLst>
          </p:cNvPr>
          <p:cNvSpPr txBox="1"/>
          <p:nvPr/>
        </p:nvSpPr>
        <p:spPr>
          <a:xfrm>
            <a:off x="7640636" y="6636782"/>
            <a:ext cx="390524" cy="219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2" name="Shape 536">
            <a:extLst>
              <a:ext uri="{FF2B5EF4-FFF2-40B4-BE49-F238E27FC236}">
                <a16:creationId xmlns:a16="http://schemas.microsoft.com/office/drawing/2014/main" id="{8ADC7023-5A87-42D8-BBB6-016FBB06056C}"/>
              </a:ext>
            </a:extLst>
          </p:cNvPr>
          <p:cNvSpPr txBox="1"/>
          <p:nvPr/>
        </p:nvSpPr>
        <p:spPr>
          <a:xfrm>
            <a:off x="4941887" y="6622494"/>
            <a:ext cx="2895600" cy="2476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537">
            <a:extLst>
              <a:ext uri="{FF2B5EF4-FFF2-40B4-BE49-F238E27FC236}">
                <a16:creationId xmlns:a16="http://schemas.microsoft.com/office/drawing/2014/main" id="{89C32892-6C5B-45A2-AB5E-90999F279119}"/>
              </a:ext>
            </a:extLst>
          </p:cNvPr>
          <p:cNvSpPr/>
          <p:nvPr/>
        </p:nvSpPr>
        <p:spPr>
          <a:xfrm>
            <a:off x="3854450" y="2580718"/>
            <a:ext cx="1681161" cy="1660525"/>
          </a:xfrm>
          <a:prstGeom prst="flowChartAlternateProcess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</a:p>
        </p:txBody>
      </p:sp>
      <p:sp>
        <p:nvSpPr>
          <p:cNvPr id="44" name="Shape 538">
            <a:extLst>
              <a:ext uri="{FF2B5EF4-FFF2-40B4-BE49-F238E27FC236}">
                <a16:creationId xmlns:a16="http://schemas.microsoft.com/office/drawing/2014/main" id="{4C599C5B-9BCB-4195-BA34-2CCF1CA6293D}"/>
              </a:ext>
            </a:extLst>
          </p:cNvPr>
          <p:cNvSpPr/>
          <p:nvPr/>
        </p:nvSpPr>
        <p:spPr>
          <a:xfrm>
            <a:off x="5721350" y="2580718"/>
            <a:ext cx="1106487" cy="866775"/>
          </a:xfrm>
          <a:prstGeom prst="flowChartProcess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stdlib</a:t>
            </a:r>
          </a:p>
        </p:txBody>
      </p:sp>
      <p:sp>
        <p:nvSpPr>
          <p:cNvPr id="45" name="Shape 539">
            <a:extLst>
              <a:ext uri="{FF2B5EF4-FFF2-40B4-BE49-F238E27FC236}">
                <a16:creationId xmlns:a16="http://schemas.microsoft.com/office/drawing/2014/main" id="{AF51C47E-12BE-4479-82A8-36E812F98B6E}"/>
              </a:ext>
            </a:extLst>
          </p:cNvPr>
          <p:cNvSpPr/>
          <p:nvPr/>
        </p:nvSpPr>
        <p:spPr>
          <a:xfrm>
            <a:off x="5721350" y="3436382"/>
            <a:ext cx="1106487" cy="804862"/>
          </a:xfrm>
          <a:prstGeom prst="flowChartProcess">
            <a:avLst/>
          </a:prstGeom>
          <a:solidFill>
            <a:srgbClr val="CCFFCC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</a:p>
        </p:txBody>
      </p:sp>
      <p:sp>
        <p:nvSpPr>
          <p:cNvPr id="46" name="Shape 540">
            <a:extLst>
              <a:ext uri="{FF2B5EF4-FFF2-40B4-BE49-F238E27FC236}">
                <a16:creationId xmlns:a16="http://schemas.microsoft.com/office/drawing/2014/main" id="{ED5F9B39-B0D4-4932-997C-21A40C21921F}"/>
              </a:ext>
            </a:extLst>
          </p:cNvPr>
          <p:cNvSpPr/>
          <p:nvPr/>
        </p:nvSpPr>
        <p:spPr>
          <a:xfrm>
            <a:off x="2789236" y="5066744"/>
            <a:ext cx="1747837" cy="822324"/>
          </a:xfrm>
          <a:prstGeom prst="flowChartMagneticDisk">
            <a:avLst/>
          </a:prstGeom>
          <a:noFill/>
          <a:ln w="1905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memcache</a:t>
            </a:r>
          </a:p>
        </p:txBody>
      </p:sp>
      <p:sp>
        <p:nvSpPr>
          <p:cNvPr id="47" name="Shape 541">
            <a:extLst>
              <a:ext uri="{FF2B5EF4-FFF2-40B4-BE49-F238E27FC236}">
                <a16:creationId xmlns:a16="http://schemas.microsoft.com/office/drawing/2014/main" id="{9D35FCFC-9F33-4E29-9D36-0B22E0AB1298}"/>
              </a:ext>
            </a:extLst>
          </p:cNvPr>
          <p:cNvSpPr/>
          <p:nvPr/>
        </p:nvSpPr>
        <p:spPr>
          <a:xfrm>
            <a:off x="5730875" y="4469844"/>
            <a:ext cx="2692400" cy="1854199"/>
          </a:xfrm>
          <a:prstGeom prst="flowChartMagneticDisk">
            <a:avLst/>
          </a:prstGeom>
          <a:noFill/>
          <a:ln w="1905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datastore</a:t>
            </a:r>
          </a:p>
        </p:txBody>
      </p:sp>
      <p:sp>
        <p:nvSpPr>
          <p:cNvPr id="48" name="Shape 542">
            <a:extLst>
              <a:ext uri="{FF2B5EF4-FFF2-40B4-BE49-F238E27FC236}">
                <a16:creationId xmlns:a16="http://schemas.microsoft.com/office/drawing/2014/main" id="{5FA4BBFF-5934-4A99-82B8-0E1408085126}"/>
              </a:ext>
            </a:extLst>
          </p:cNvPr>
          <p:cNvSpPr/>
          <p:nvPr/>
        </p:nvSpPr>
        <p:spPr>
          <a:xfrm>
            <a:off x="1368425" y="3161743"/>
            <a:ext cx="1281112" cy="498475"/>
          </a:xfrm>
          <a:prstGeom prst="flowChartProcess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</a:t>
            </a:r>
          </a:p>
        </p:txBody>
      </p:sp>
      <p:sp>
        <p:nvSpPr>
          <p:cNvPr id="49" name="Shape 543">
            <a:extLst>
              <a:ext uri="{FF2B5EF4-FFF2-40B4-BE49-F238E27FC236}">
                <a16:creationId xmlns:a16="http://schemas.microsoft.com/office/drawing/2014/main" id="{D9442E26-2C8A-49D0-A6A6-FE575BB1EB02}"/>
              </a:ext>
            </a:extLst>
          </p:cNvPr>
          <p:cNvSpPr/>
          <p:nvPr/>
        </p:nvSpPr>
        <p:spPr>
          <a:xfrm>
            <a:off x="1368425" y="3742769"/>
            <a:ext cx="1281112" cy="498475"/>
          </a:xfrm>
          <a:prstGeom prst="flowChartProcess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</a:p>
        </p:txBody>
      </p:sp>
      <p:sp>
        <p:nvSpPr>
          <p:cNvPr id="50" name="Shape 544">
            <a:extLst>
              <a:ext uri="{FF2B5EF4-FFF2-40B4-BE49-F238E27FC236}">
                <a16:creationId xmlns:a16="http://schemas.microsoft.com/office/drawing/2014/main" id="{390C4095-E37B-42EF-ACD9-58BD0CC5EFD5}"/>
              </a:ext>
            </a:extLst>
          </p:cNvPr>
          <p:cNvSpPr/>
          <p:nvPr/>
        </p:nvSpPr>
        <p:spPr>
          <a:xfrm>
            <a:off x="1366837" y="2580718"/>
            <a:ext cx="1282700" cy="498475"/>
          </a:xfrm>
          <a:prstGeom prst="flowChartProcess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urlfech</a:t>
            </a:r>
          </a:p>
        </p:txBody>
      </p:sp>
      <p:sp>
        <p:nvSpPr>
          <p:cNvPr id="51" name="Shape 545">
            <a:extLst>
              <a:ext uri="{FF2B5EF4-FFF2-40B4-BE49-F238E27FC236}">
                <a16:creationId xmlns:a16="http://schemas.microsoft.com/office/drawing/2014/main" id="{6F45C362-006D-4FF4-AF7C-0CC3011BB99E}"/>
              </a:ext>
            </a:extLst>
          </p:cNvPr>
          <p:cNvSpPr/>
          <p:nvPr/>
        </p:nvSpPr>
        <p:spPr>
          <a:xfrm>
            <a:off x="2376486" y="4393644"/>
            <a:ext cx="304799" cy="1833562"/>
          </a:xfrm>
          <a:prstGeom prst="leftBrace">
            <a:avLst>
              <a:gd name="adj1" fmla="val 299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Shape 546">
            <a:extLst>
              <a:ext uri="{FF2B5EF4-FFF2-40B4-BE49-F238E27FC236}">
                <a16:creationId xmlns:a16="http://schemas.microsoft.com/office/drawing/2014/main" id="{E736998A-71AF-458E-B092-C777561FC103}"/>
              </a:ext>
            </a:extLst>
          </p:cNvPr>
          <p:cNvSpPr txBox="1"/>
          <p:nvPr/>
        </p:nvSpPr>
        <p:spPr>
          <a:xfrm>
            <a:off x="1258887" y="4977844"/>
            <a:ext cx="1177924" cy="831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stateful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</a:t>
            </a:r>
          </a:p>
        </p:txBody>
      </p:sp>
      <p:sp>
        <p:nvSpPr>
          <p:cNvPr id="53" name="Shape 547">
            <a:extLst>
              <a:ext uri="{FF2B5EF4-FFF2-40B4-BE49-F238E27FC236}">
                <a16:creationId xmlns:a16="http://schemas.microsoft.com/office/drawing/2014/main" id="{3D06F807-0761-41BB-BA96-8521BEB403C6}"/>
              </a:ext>
            </a:extLst>
          </p:cNvPr>
          <p:cNvSpPr/>
          <p:nvPr/>
        </p:nvSpPr>
        <p:spPr>
          <a:xfrm rot="5400000">
            <a:off x="1824037" y="1467882"/>
            <a:ext cx="341311" cy="1404936"/>
          </a:xfrm>
          <a:prstGeom prst="leftBrace">
            <a:avLst>
              <a:gd name="adj1" fmla="val 811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8">
            <a:extLst>
              <a:ext uri="{FF2B5EF4-FFF2-40B4-BE49-F238E27FC236}">
                <a16:creationId xmlns:a16="http://schemas.microsoft.com/office/drawing/2014/main" id="{3F3D9B96-B486-41F6-898D-221957DE04C7}"/>
              </a:ext>
            </a:extLst>
          </p:cNvPr>
          <p:cNvSpPr txBox="1"/>
          <p:nvPr/>
        </p:nvSpPr>
        <p:spPr>
          <a:xfrm>
            <a:off x="933450" y="1602819"/>
            <a:ext cx="2117725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stateless APIs</a:t>
            </a:r>
          </a:p>
        </p:txBody>
      </p:sp>
      <p:sp>
        <p:nvSpPr>
          <p:cNvPr id="55" name="Shape 549">
            <a:extLst>
              <a:ext uri="{FF2B5EF4-FFF2-40B4-BE49-F238E27FC236}">
                <a16:creationId xmlns:a16="http://schemas.microsoft.com/office/drawing/2014/main" id="{568A8B61-BAF2-436C-9700-1828378D5129}"/>
              </a:ext>
            </a:extLst>
          </p:cNvPr>
          <p:cNvSpPr/>
          <p:nvPr/>
        </p:nvSpPr>
        <p:spPr>
          <a:xfrm rot="5400000">
            <a:off x="6092824" y="1563131"/>
            <a:ext cx="352425" cy="1225550"/>
          </a:xfrm>
          <a:prstGeom prst="leftBrace">
            <a:avLst>
              <a:gd name="adj1" fmla="val 958"/>
              <a:gd name="adj2" fmla="val 50000"/>
            </a:avLst>
          </a:prstGeom>
          <a:noFill/>
          <a:ln w="19050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Shape 550">
            <a:extLst>
              <a:ext uri="{FF2B5EF4-FFF2-40B4-BE49-F238E27FC236}">
                <a16:creationId xmlns:a16="http://schemas.microsoft.com/office/drawing/2014/main" id="{2593614A-58BD-4B43-961D-C30F4AD49746}"/>
              </a:ext>
            </a:extLst>
          </p:cNvPr>
          <p:cNvSpPr txBox="1"/>
          <p:nvPr/>
        </p:nvSpPr>
        <p:spPr>
          <a:xfrm>
            <a:off x="5667375" y="1602819"/>
            <a:ext cx="1209675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R/O FS</a:t>
            </a:r>
          </a:p>
        </p:txBody>
      </p:sp>
      <p:sp>
        <p:nvSpPr>
          <p:cNvPr id="57" name="Shape 551">
            <a:extLst>
              <a:ext uri="{FF2B5EF4-FFF2-40B4-BE49-F238E27FC236}">
                <a16:creationId xmlns:a16="http://schemas.microsoft.com/office/drawing/2014/main" id="{249539B2-BB17-4D7C-91D6-EE48D02F9B74}"/>
              </a:ext>
            </a:extLst>
          </p:cNvPr>
          <p:cNvSpPr/>
          <p:nvPr/>
        </p:nvSpPr>
        <p:spPr>
          <a:xfrm>
            <a:off x="3956050" y="4252357"/>
            <a:ext cx="263525" cy="822324"/>
          </a:xfrm>
          <a:prstGeom prst="upDownArrow">
            <a:avLst>
              <a:gd name="adj1" fmla="val 50000"/>
              <a:gd name="adj2" fmla="val 3458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52">
            <a:extLst>
              <a:ext uri="{FF2B5EF4-FFF2-40B4-BE49-F238E27FC236}">
                <a16:creationId xmlns:a16="http://schemas.microsoft.com/office/drawing/2014/main" id="{B58B0AA4-33C8-466E-9259-86EB3A92A818}"/>
              </a:ext>
            </a:extLst>
          </p:cNvPr>
          <p:cNvSpPr/>
          <p:nvPr/>
        </p:nvSpPr>
        <p:spPr>
          <a:xfrm>
            <a:off x="3951287" y="1236107"/>
            <a:ext cx="1482725" cy="498475"/>
          </a:xfrm>
          <a:prstGeom prst="flowChartProcess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req/resp</a:t>
            </a:r>
          </a:p>
        </p:txBody>
      </p:sp>
      <p:sp>
        <p:nvSpPr>
          <p:cNvPr id="59" name="Shape 553">
            <a:extLst>
              <a:ext uri="{FF2B5EF4-FFF2-40B4-BE49-F238E27FC236}">
                <a16:creationId xmlns:a16="http://schemas.microsoft.com/office/drawing/2014/main" id="{378D3A22-40F1-48F8-814C-6BAF25ED3072}"/>
              </a:ext>
            </a:extLst>
          </p:cNvPr>
          <p:cNvSpPr txBox="1"/>
          <p:nvPr/>
        </p:nvSpPr>
        <p:spPr>
          <a:xfrm>
            <a:off x="3746500" y="2461657"/>
            <a:ext cx="3200399" cy="1898649"/>
          </a:xfrm>
          <a:prstGeom prst="rect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554">
            <a:extLst>
              <a:ext uri="{FF2B5EF4-FFF2-40B4-BE49-F238E27FC236}">
                <a16:creationId xmlns:a16="http://schemas.microsoft.com/office/drawing/2014/main" id="{594FEEB9-5098-4146-8AA4-E317593F42F5}"/>
              </a:ext>
            </a:extLst>
          </p:cNvPr>
          <p:cNvSpPr/>
          <p:nvPr/>
        </p:nvSpPr>
        <p:spPr>
          <a:xfrm rot="5400000">
            <a:off x="3139281" y="2244963"/>
            <a:ext cx="220662" cy="1165224"/>
          </a:xfrm>
          <a:prstGeom prst="upDownArrow">
            <a:avLst>
              <a:gd name="adj1" fmla="val 50000"/>
              <a:gd name="adj2" fmla="val 2044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555">
            <a:extLst>
              <a:ext uri="{FF2B5EF4-FFF2-40B4-BE49-F238E27FC236}">
                <a16:creationId xmlns:a16="http://schemas.microsoft.com/office/drawing/2014/main" id="{A7FB28CA-EEEF-4507-90D8-72EAF14561F6}"/>
              </a:ext>
            </a:extLst>
          </p:cNvPr>
          <p:cNvSpPr/>
          <p:nvPr/>
        </p:nvSpPr>
        <p:spPr>
          <a:xfrm rot="5400000">
            <a:off x="3140075" y="2822018"/>
            <a:ext cx="220662" cy="1163637"/>
          </a:xfrm>
          <a:prstGeom prst="upDownArrow">
            <a:avLst>
              <a:gd name="adj1" fmla="val 50000"/>
              <a:gd name="adj2" fmla="val 2044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556">
            <a:extLst>
              <a:ext uri="{FF2B5EF4-FFF2-40B4-BE49-F238E27FC236}">
                <a16:creationId xmlns:a16="http://schemas.microsoft.com/office/drawing/2014/main" id="{CAEEED0F-10BC-4B29-BB19-0369850589B5}"/>
              </a:ext>
            </a:extLst>
          </p:cNvPr>
          <p:cNvSpPr/>
          <p:nvPr/>
        </p:nvSpPr>
        <p:spPr>
          <a:xfrm rot="5400000">
            <a:off x="3140075" y="3353831"/>
            <a:ext cx="220662" cy="1163637"/>
          </a:xfrm>
          <a:prstGeom prst="upDownArrow">
            <a:avLst>
              <a:gd name="adj1" fmla="val 50000"/>
              <a:gd name="adj2" fmla="val 2044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557">
            <a:extLst>
              <a:ext uri="{FF2B5EF4-FFF2-40B4-BE49-F238E27FC236}">
                <a16:creationId xmlns:a16="http://schemas.microsoft.com/office/drawing/2014/main" id="{EB4630E1-3E17-4588-9F19-6451C1298D1C}"/>
              </a:ext>
            </a:extLst>
          </p:cNvPr>
          <p:cNvSpPr/>
          <p:nvPr/>
        </p:nvSpPr>
        <p:spPr>
          <a:xfrm rot="-2700000">
            <a:off x="5141912" y="4060268"/>
            <a:ext cx="287336" cy="1265237"/>
          </a:xfrm>
          <a:prstGeom prst="upDownArrow">
            <a:avLst>
              <a:gd name="adj1" fmla="val 50000"/>
              <a:gd name="adj2" fmla="val 2454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558">
            <a:extLst>
              <a:ext uri="{FF2B5EF4-FFF2-40B4-BE49-F238E27FC236}">
                <a16:creationId xmlns:a16="http://schemas.microsoft.com/office/drawing/2014/main" id="{F2A0481D-DC47-44B5-96F3-E3583E0367C4}"/>
              </a:ext>
            </a:extLst>
          </p:cNvPr>
          <p:cNvSpPr/>
          <p:nvPr/>
        </p:nvSpPr>
        <p:spPr>
          <a:xfrm>
            <a:off x="4552950" y="1745694"/>
            <a:ext cx="263525" cy="822324"/>
          </a:xfrm>
          <a:prstGeom prst="upDownArrow">
            <a:avLst>
              <a:gd name="adj1" fmla="val 50000"/>
              <a:gd name="adj2" fmla="val 3458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61427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Why Not LAMP?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9" name="Shape 580">
            <a:extLst>
              <a:ext uri="{FF2B5EF4-FFF2-40B4-BE49-F238E27FC236}">
                <a16:creationId xmlns:a16="http://schemas.microsoft.com/office/drawing/2014/main" id="{98F349BE-E664-46D2-A4D2-FC04F67A8DE0}"/>
              </a:ext>
            </a:extLst>
          </p:cNvPr>
          <p:cNvSpPr txBox="1">
            <a:spLocks/>
          </p:cNvSpPr>
          <p:nvPr/>
        </p:nvSpPr>
        <p:spPr>
          <a:xfrm>
            <a:off x="392113" y="1449396"/>
            <a:ext cx="7996237" cy="48688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2254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Linux, Apache, MySQL/PostgreSQL, Python/Perl/PHP/Ruby</a:t>
            </a:r>
          </a:p>
          <a:p>
            <a:pPr marL="225425" indent="-225425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LAMP is the industry standard</a:t>
            </a:r>
          </a:p>
          <a:p>
            <a:pPr marL="225425" indent="-225425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management is a hassle:</a:t>
            </a:r>
          </a:p>
          <a:p>
            <a:pPr marL="625475" lvl="1" indent="-282575">
              <a:spcBef>
                <a:spcPts val="101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Configuration, tuning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 and recovery, disk space management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failures, system crashes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updates, security patches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rotation, cron jobs, and much more</a:t>
            </a:r>
          </a:p>
          <a:p>
            <a:pPr marL="625475" lvl="1" indent="-2825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Redesign needed once your database exceeds one box</a:t>
            </a:r>
          </a:p>
          <a:p>
            <a:pPr marL="625475" lvl="1" indent="-14287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5475" lvl="1" indent="-282575">
              <a:spcBef>
                <a:spcPts val="1000"/>
              </a:spcBef>
              <a:spcAft>
                <a:spcPts val="100"/>
              </a:spcAft>
              <a:buClr>
                <a:schemeClr val="dk1"/>
              </a:buClr>
              <a:buSzPct val="110000"/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“We carry pagers so you don’t have to”</a:t>
            </a:r>
          </a:p>
        </p:txBody>
      </p:sp>
      <p:grpSp>
        <p:nvGrpSpPr>
          <p:cNvPr id="21" name="Group 3">
            <a:extLst>
              <a:ext uri="{FF2B5EF4-FFF2-40B4-BE49-F238E27FC236}">
                <a16:creationId xmlns:a16="http://schemas.microsoft.com/office/drawing/2014/main" id="{0EE9EAE6-1F85-4371-BBC2-E6BC3897A7FC}"/>
              </a:ext>
            </a:extLst>
          </p:cNvPr>
          <p:cNvGrpSpPr/>
          <p:nvPr/>
        </p:nvGrpSpPr>
        <p:grpSpPr>
          <a:xfrm>
            <a:off x="6500810" y="1783772"/>
            <a:ext cx="2669293" cy="2314864"/>
            <a:chOff x="6500810" y="1783772"/>
            <a:chExt cx="2669293" cy="2314864"/>
          </a:xfrm>
        </p:grpSpPr>
        <p:pic>
          <p:nvPicPr>
            <p:cNvPr id="22" name="Picture 1">
              <a:extLst>
                <a:ext uri="{FF2B5EF4-FFF2-40B4-BE49-F238E27FC236}">
                  <a16:creationId xmlns:a16="http://schemas.microsoft.com/office/drawing/2014/main" id="{8A6B9838-265E-4E11-B8B8-B2AE4FA4E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091" b="98565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00810" y="1783772"/>
              <a:ext cx="2669293" cy="2314864"/>
            </a:xfrm>
            <a:prstGeom prst="rect">
              <a:avLst/>
            </a:prstGeom>
          </p:spPr>
        </p:pic>
        <p:sp>
          <p:nvSpPr>
            <p:cNvPr id="23" name="TextBox 2">
              <a:extLst>
                <a:ext uri="{FF2B5EF4-FFF2-40B4-BE49-F238E27FC236}">
                  <a16:creationId xmlns:a16="http://schemas.microsoft.com/office/drawing/2014/main" id="{89DAF79E-5E4E-4313-BF7A-78A8E59A843D}"/>
                </a:ext>
              </a:extLst>
            </p:cNvPr>
            <p:cNvSpPr txBox="1"/>
            <p:nvPr/>
          </p:nvSpPr>
          <p:spPr>
            <a:xfrm>
              <a:off x="7100454" y="2505364"/>
              <a:ext cx="15545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FREE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82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29015" y="285880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Setup GAE environment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9" name="Shape 31">
            <a:extLst>
              <a:ext uri="{FF2B5EF4-FFF2-40B4-BE49-F238E27FC236}">
                <a16:creationId xmlns:a16="http://schemas.microsoft.com/office/drawing/2014/main" id="{1EFEA6BE-9CEB-4FE0-AC5A-5F9556DDDFB1}"/>
              </a:ext>
            </a:extLst>
          </p:cNvPr>
          <p:cNvSpPr txBox="1">
            <a:spLocks/>
          </p:cNvSpPr>
          <p:nvPr/>
        </p:nvSpPr>
        <p:spPr bwMode="auto">
          <a:xfrm>
            <a:off x="457200" y="1295400"/>
            <a:ext cx="8686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endParaRPr lang="en-US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5425" indent="-71754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 and install</a:t>
            </a:r>
          </a:p>
          <a:p>
            <a:pPr marL="225425" indent="-71754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https://storage.googleapis.com/appengine-sdks/featured/GoogleAppEngine-1.9.14.msi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94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Setup GAE environment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pic>
        <p:nvPicPr>
          <p:cNvPr id="18" name="Picture 3" descr="gae interface.png">
            <a:extLst>
              <a:ext uri="{FF2B5EF4-FFF2-40B4-BE49-F238E27FC236}">
                <a16:creationId xmlns:a16="http://schemas.microsoft.com/office/drawing/2014/main" id="{27CE4828-9269-4234-8301-B6E039B23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5" y="1798645"/>
            <a:ext cx="8616698" cy="41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289027" y="236541"/>
            <a:ext cx="6918223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Sign up GAE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E9CFD9B-BA52-4F8F-B143-14D0FA51F9A6}"/>
              </a:ext>
            </a:extLst>
          </p:cNvPr>
          <p:cNvSpPr txBox="1">
            <a:spLocks/>
          </p:cNvSpPr>
          <p:nvPr/>
        </p:nvSpPr>
        <p:spPr>
          <a:xfrm>
            <a:off x="755650" y="1897324"/>
            <a:ext cx="14020800" cy="5801784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en-US" dirty="0">
              <a:solidFill>
                <a:srgbClr val="FF00FF"/>
              </a:solidFill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92378525-E6FE-4CDD-A69A-086F31BAAAF0}"/>
              </a:ext>
            </a:extLst>
          </p:cNvPr>
          <p:cNvSpPr txBox="1">
            <a:spLocks/>
          </p:cNvSpPr>
          <p:nvPr/>
        </p:nvSpPr>
        <p:spPr>
          <a:xfrm>
            <a:off x="457200" y="1646237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Requirement: </a:t>
            </a: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	- Have a Gmail account</a:t>
            </a: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Register link:</a:t>
            </a:r>
          </a:p>
          <a:p>
            <a:pPr marL="610871" indent="-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r>
              <a:rPr lang="en-US" sz="3200" dirty="0">
                <a:solidFill>
                  <a:srgbClr val="000000"/>
                </a:solidFill>
                <a:latin typeface="Arial"/>
                <a:ea typeface="Arial"/>
                <a:cs typeface="Arial"/>
                <a:hlinkClick r:id="rId3"/>
              </a:rPr>
              <a:t>https://appengine.google.com</a:t>
            </a: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10871" indent="-4572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Tx/>
              <a:buChar char="-"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25425" indent="-71754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 pitchFamily="34" charset="0"/>
              <a:buNone/>
            </a:pPr>
            <a:endParaRPr lang="en-US" sz="3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0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4564</TotalTime>
  <Pages>0</Pages>
  <Words>387</Words>
  <Characters>0</Characters>
  <Application>Microsoft Office PowerPoint</Application>
  <DocSecurity>0</DocSecurity>
  <PresentationFormat>全屏显示(4:3)</PresentationFormat>
  <Lines>0</Lines>
  <Paragraphs>107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MS PGothic</vt:lpstr>
      <vt:lpstr>Noto Symbol</vt:lpstr>
      <vt:lpstr>等线</vt:lpstr>
      <vt:lpstr>方正粗宋简体</vt:lpstr>
      <vt:lpstr>方正大标宋简体</vt:lpstr>
      <vt:lpstr>华文中宋</vt:lpstr>
      <vt:lpstr>宋体</vt:lpstr>
      <vt:lpstr>微软雅黑</vt:lpstr>
      <vt:lpstr>Arial</vt:lpstr>
      <vt:lpstr>Calibri</vt:lpstr>
      <vt:lpstr>Calibri Light</vt:lpstr>
      <vt:lpstr>Georgia</vt:lpstr>
      <vt:lpstr>Tahoma</vt:lpstr>
      <vt:lpstr>Times New Roman</vt:lpstr>
      <vt:lpstr>Wingdings 2</vt:lpstr>
      <vt:lpstr>Office 主题</vt:lpstr>
      <vt:lpstr>Computer Applications to Behavioral Sciences</vt:lpstr>
      <vt:lpstr>Overview</vt:lpstr>
      <vt:lpstr>Google Application Engine (GAE) </vt:lpstr>
      <vt:lpstr>App Engine Does One Thing Well</vt:lpstr>
      <vt:lpstr>App Engine Architecture</vt:lpstr>
      <vt:lpstr>Why Not LAMP?</vt:lpstr>
      <vt:lpstr>Setup GAE environment</vt:lpstr>
      <vt:lpstr>Setup GAE environment</vt:lpstr>
      <vt:lpstr>Sign up GAE</vt:lpstr>
      <vt:lpstr>Create an application  in GAE</vt:lpstr>
      <vt:lpstr>Python SDK for GAE</vt:lpstr>
      <vt:lpstr>Sign up GAE</vt:lpstr>
      <vt:lpstr>Creating the  Configuration File</vt:lpstr>
      <vt:lpstr>UPLOAD! HOORAY!</vt:lpstr>
      <vt:lpstr>PowerPoint 演示文稿</vt:lpstr>
    </vt:vector>
  </TitlesOfParts>
  <Manager/>
  <Company>KG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subject/>
  <dc:creator>admin</dc:creator>
  <cp:keywords/>
  <dc:description/>
  <cp:lastModifiedBy>杨 天歌</cp:lastModifiedBy>
  <cp:revision>85</cp:revision>
  <dcterms:created xsi:type="dcterms:W3CDTF">2013-09-13T05:32:00Z</dcterms:created>
  <dcterms:modified xsi:type="dcterms:W3CDTF">2018-07-08T06:49:35Z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