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73" r:id="rId3"/>
    <p:sldId id="384" r:id="rId4"/>
    <p:sldId id="397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398" r:id="rId15"/>
    <p:sldId id="26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4556"/>
  </p:normalViewPr>
  <p:slideViewPr>
    <p:cSldViewPr snapToGrid="0">
      <p:cViewPr varScale="1">
        <p:scale>
          <a:sx n="79" d="100"/>
          <a:sy n="79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2019/5/18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sychology-courses.appspo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-1029730" y="4451679"/>
            <a:ext cx="11450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21. Graph with Matplotlib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CD59524-76A8-4A67-BCB3-A1B8889E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85" y="6190000"/>
            <a:ext cx="6882227" cy="4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Dr. </a:t>
            </a:r>
            <a:r>
              <a:rPr lang="en-US" altLang="zh-CN" sz="2400" dirty="0" err="1"/>
              <a:t>Jibo</a:t>
            </a:r>
            <a:r>
              <a:rPr lang="en-US" altLang="zh-CN" sz="2400" dirty="0"/>
              <a:t> He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Wichita State University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hejibo@gmail.com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771D4-501F-4D3E-8750-3E7D7A8680A6}"/>
              </a:ext>
            </a:extLst>
          </p:cNvPr>
          <p:cNvSpPr/>
          <p:nvPr/>
        </p:nvSpPr>
        <p:spPr>
          <a:xfrm>
            <a:off x="2389349" y="616438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  <a:hlinkClick r:id="rId4"/>
              </a:rPr>
              <a:t>https://psychology-courses.appspot.com/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Histograms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BB2BBD0-FF9F-4FCD-816F-694D8B77C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6858000" cy="449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numpy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np</a:t>
            </a:r>
            <a:r>
              <a:rPr lang="de-DE" sz="1800" dirty="0"/>
              <a:t>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numpy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pylab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pl</a:t>
            </a:r>
            <a:r>
              <a:rPr lang="de-DE" sz="1800" dirty="0"/>
              <a:t>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pylab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interface</a:t>
            </a:r>
            <a:endParaRPr lang="de-DE" sz="1800" dirty="0">
              <a:solidFill>
                <a:srgbClr val="008000"/>
              </a:solidFill>
            </a:endParaRPr>
          </a:p>
          <a:p>
            <a:endParaRPr lang="en-US" sz="1800" dirty="0"/>
          </a:p>
          <a:p>
            <a:r>
              <a:rPr lang="de-DE" sz="1800" dirty="0" err="1"/>
              <a:t>data</a:t>
            </a:r>
            <a:r>
              <a:rPr lang="de-DE" sz="1800" dirty="0"/>
              <a:t> = 3. + 3. * </a:t>
            </a:r>
            <a:r>
              <a:rPr lang="de-DE" sz="1800" dirty="0" err="1"/>
              <a:t>np.random.randn</a:t>
            </a:r>
            <a:r>
              <a:rPr lang="de-DE" sz="1800" dirty="0"/>
              <a:t> (100000)</a:t>
            </a:r>
          </a:p>
          <a:p>
            <a:r>
              <a:rPr lang="en-US" sz="1800" dirty="0"/>
              <a:t>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generate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normally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distributed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randonnumbers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(2,1,1)	</a:t>
            </a:r>
          </a:p>
          <a:p>
            <a:r>
              <a:rPr lang="de-DE" sz="1800" dirty="0" err="1"/>
              <a:t>pl.hist</a:t>
            </a:r>
            <a:r>
              <a:rPr lang="de-DE" sz="1800" dirty="0"/>
              <a:t> (</a:t>
            </a:r>
            <a:r>
              <a:rPr lang="de-DE" sz="1800" dirty="0" err="1"/>
              <a:t>data</a:t>
            </a:r>
            <a:r>
              <a:rPr lang="de-DE" sz="1800" dirty="0"/>
              <a:t>, 100)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make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histogram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with</a:t>
            </a:r>
            <a:r>
              <a:rPr lang="de-DE" sz="1800" dirty="0">
                <a:solidFill>
                  <a:srgbClr val="008000"/>
                </a:solidFill>
              </a:rPr>
              <a:t> 100 </a:t>
            </a:r>
            <a:r>
              <a:rPr lang="de-DE" sz="1800" dirty="0" err="1">
                <a:solidFill>
                  <a:srgbClr val="008000"/>
                </a:solidFill>
              </a:rPr>
              <a:t>bins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(2,1,2)</a:t>
            </a:r>
          </a:p>
          <a:p>
            <a:r>
              <a:rPr lang="de-DE" sz="1800" dirty="0" err="1"/>
              <a:t>pl.hist</a:t>
            </a:r>
            <a:r>
              <a:rPr lang="de-DE" sz="1800" dirty="0"/>
              <a:t> ( </a:t>
            </a:r>
            <a:r>
              <a:rPr lang="de-DE" sz="1800" dirty="0" err="1"/>
              <a:t>data</a:t>
            </a:r>
            <a:r>
              <a:rPr lang="de-DE" sz="1800" dirty="0"/>
              <a:t>, </a:t>
            </a:r>
            <a:r>
              <a:rPr lang="de-DE" sz="1800" dirty="0" err="1"/>
              <a:t>bins</a:t>
            </a:r>
            <a:r>
              <a:rPr lang="de-DE" sz="1800" dirty="0"/>
              <a:t> = </a:t>
            </a:r>
            <a:r>
              <a:rPr lang="de-DE" sz="1800" dirty="0" err="1"/>
              <a:t>np.arange</a:t>
            </a:r>
            <a:r>
              <a:rPr lang="de-DE" sz="1800" dirty="0"/>
              <a:t>(3, 25, 0.1) ) </a:t>
            </a:r>
          </a:p>
          <a:p>
            <a:r>
              <a:rPr lang="en-US" sz="1800" dirty="0"/>
              <a:t>		</a:t>
            </a:r>
            <a:r>
              <a:rPr lang="en-US" sz="1800" dirty="0">
                <a:solidFill>
                  <a:srgbClr val="008000"/>
                </a:solidFill>
              </a:rPr>
              <a:t># make histogram with given bins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pl.axis</a:t>
            </a:r>
            <a:r>
              <a:rPr lang="de-DE" sz="1800" dirty="0"/>
              <a:t> ( (3, 15,0,2000 ))	 </a:t>
            </a:r>
            <a:r>
              <a:rPr lang="en-US" sz="1800" dirty="0">
                <a:solidFill>
                  <a:srgbClr val="008000"/>
                </a:solidFill>
              </a:rPr>
              <a:t># specify axis (x1,x2,y1,y2)</a:t>
            </a:r>
            <a:endParaRPr lang="de-DE" sz="1800" dirty="0"/>
          </a:p>
          <a:p>
            <a:r>
              <a:rPr lang="en-US" sz="1800" dirty="0"/>
              <a:t>	</a:t>
            </a:r>
            <a:endParaRPr lang="de-DE" sz="1800" dirty="0"/>
          </a:p>
          <a:p>
            <a:r>
              <a:rPr lang="de-DE" sz="1800" dirty="0" err="1"/>
              <a:t>pl.show</a:t>
            </a:r>
            <a:r>
              <a:rPr lang="de-DE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08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Histograms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2D68D32-6EA3-43AE-A2C3-2018DF855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6387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(automatic) histogram with 100 bins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6D096E2-2F95-4256-838A-2C932A3F2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24426"/>
            <a:ext cx="27432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histogram for data between 3. and 25. with binsize 0.1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axis set to (3,15,0,2000)</a:t>
            </a:r>
          </a:p>
        </p:txBody>
      </p:sp>
      <p:pic>
        <p:nvPicPr>
          <p:cNvPr id="11" name="Picture 6" descr="Folie5">
            <a:extLst>
              <a:ext uri="{FF2B5EF4-FFF2-40B4-BE49-F238E27FC236}">
                <a16:creationId xmlns:a16="http://schemas.microsoft.com/office/drawing/2014/main" id="{7BDE219C-CA63-4EE3-B760-A9BC2349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433626"/>
            <a:ext cx="5160962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3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1" y="144155"/>
            <a:ext cx="5585254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C, JAVA, MATLAB, vs. Python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Picture 189">
            <a:extLst>
              <a:ext uri="{FF2B5EF4-FFF2-40B4-BE49-F238E27FC236}">
                <a16:creationId xmlns:a16="http://schemas.microsoft.com/office/drawing/2014/main" id="{34ACAA12-1708-43CB-B82C-862189CF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22080" y="1594247"/>
            <a:ext cx="7879680" cy="456239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9170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192">
            <a:extLst>
              <a:ext uri="{FF2B5EF4-FFF2-40B4-BE49-F238E27FC236}">
                <a16:creationId xmlns:a16="http://schemas.microsoft.com/office/drawing/2014/main" id="{4E7C185C-81C8-48B6-8BAE-D9F352EF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numCol="1"/>
          <a:lstStyle/>
          <a:p>
            <a:pPr algn="ctr">
              <a:lnSpc>
                <a:spcPct val="93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Times New Roman" pitchFamily="16" charset="0"/>
                <a:ea typeface="Arial Unicode MS" charset="0"/>
              </a:rPr>
              <a:t>SIAM CSE 2009</a:t>
            </a:r>
          </a:p>
        </p:txBody>
      </p:sp>
      <p:pic>
        <p:nvPicPr>
          <p:cNvPr id="10" name="Picture 194">
            <a:extLst>
              <a:ext uri="{FF2B5EF4-FFF2-40B4-BE49-F238E27FC236}">
                <a16:creationId xmlns:a16="http://schemas.microsoft.com/office/drawing/2014/main" id="{4D809A6B-7959-44E1-A080-CA3EE7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76320" y="1347982"/>
            <a:ext cx="1512000" cy="5184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96">
            <a:extLst>
              <a:ext uri="{FF2B5EF4-FFF2-40B4-BE49-F238E27FC236}">
                <a16:creationId xmlns:a16="http://schemas.microsoft.com/office/drawing/2014/main" id="{0DBD6AE4-F549-4625-96AF-642CFF07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036800" y="2073818"/>
            <a:ext cx="3162240" cy="5357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98">
            <a:extLst>
              <a:ext uri="{FF2B5EF4-FFF2-40B4-BE49-F238E27FC236}">
                <a16:creationId xmlns:a16="http://schemas.microsoft.com/office/drawing/2014/main" id="{AF39A2DE-41F6-40DF-8B98-311735ECD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769280" y="4562399"/>
            <a:ext cx="3732480" cy="8295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200">
            <a:extLst>
              <a:ext uri="{FF2B5EF4-FFF2-40B4-BE49-F238E27FC236}">
                <a16:creationId xmlns:a16="http://schemas.microsoft.com/office/drawing/2014/main" id="{06BA7ABA-98A8-4D37-93DA-8D4B28C29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3037560" y="1373755"/>
            <a:ext cx="5771520" cy="6048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202">
            <a:extLst>
              <a:ext uri="{FF2B5EF4-FFF2-40B4-BE49-F238E27FC236}">
                <a16:creationId xmlns:a16="http://schemas.microsoft.com/office/drawing/2014/main" id="{D0C91545-1784-46EC-8DC4-309877B9B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4053600" y="520704"/>
            <a:ext cx="1036800" cy="4320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204">
            <a:extLst>
              <a:ext uri="{FF2B5EF4-FFF2-40B4-BE49-F238E27FC236}">
                <a16:creationId xmlns:a16="http://schemas.microsoft.com/office/drawing/2014/main" id="{947E140B-174B-47B5-9F30-E52091313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622080" y="3236020"/>
            <a:ext cx="4976640" cy="91305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206">
            <a:extLst>
              <a:ext uri="{FF2B5EF4-FFF2-40B4-BE49-F238E27FC236}">
                <a16:creationId xmlns:a16="http://schemas.microsoft.com/office/drawing/2014/main" id="{8F16F458-7E5A-41E2-B5E8-6EA54EFDD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>
          <a:xfrm>
            <a:off x="120960" y="217212"/>
            <a:ext cx="2782080" cy="7949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Picture 208">
            <a:extLst>
              <a:ext uri="{FF2B5EF4-FFF2-40B4-BE49-F238E27FC236}">
                <a16:creationId xmlns:a16="http://schemas.microsoft.com/office/drawing/2014/main" id="{5748B491-71D8-4282-B9C9-5E6AA0C1E5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/>
        </p:blipFill>
        <p:spPr>
          <a:xfrm>
            <a:off x="207360" y="5391926"/>
            <a:ext cx="6063840" cy="105995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10">
            <a:extLst>
              <a:ext uri="{FF2B5EF4-FFF2-40B4-BE49-F238E27FC236}">
                <a16:creationId xmlns:a16="http://schemas.microsoft.com/office/drawing/2014/main" id="{B39EB31C-0985-4A89-B177-53289EBEB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/>
        </p:blipFill>
        <p:spPr>
          <a:xfrm>
            <a:off x="5853600" y="1866436"/>
            <a:ext cx="2442240" cy="248858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8350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Picture 213">
            <a:extLst>
              <a:ext uri="{FF2B5EF4-FFF2-40B4-BE49-F238E27FC236}">
                <a16:creationId xmlns:a16="http://schemas.microsoft.com/office/drawing/2014/main" id="{93F96DC0-BA88-40C7-BE6E-FC784F03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19818" y="497819"/>
            <a:ext cx="5598720" cy="585853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548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Introduction	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486BAF9-02C1-4806-AE22-4FE86E87E25D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95400"/>
            <a:ext cx="8077200" cy="45720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de-DE" sz="2000">
                <a:latin typeface="Arial" charset="0"/>
              </a:rPr>
              <a:t>“make easy things easy and hard things possible“</a:t>
            </a:r>
          </a:p>
          <a:p>
            <a:pPr marL="838200" lvl="1" indent="-381000"/>
            <a:endParaRPr lang="en-US" sz="200">
              <a:latin typeface="Arial" charset="0"/>
            </a:endParaRPr>
          </a:p>
          <a:p>
            <a:pPr marL="838200" lvl="1" indent="-381000"/>
            <a:r>
              <a:rPr lang="en-US" sz="1800">
                <a:latin typeface="Arial" charset="0"/>
              </a:rPr>
              <a:t>create simple plots with just a few commands</a:t>
            </a:r>
          </a:p>
          <a:p>
            <a:pPr marL="838200" lvl="1" indent="-381000"/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emulate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>
                <a:latin typeface="Arial" charset="0"/>
              </a:rPr>
              <a:t> MATLABs plotting capabilities</a:t>
            </a:r>
          </a:p>
          <a:p>
            <a:pPr marL="838200" lvl="1" indent="-381000"/>
            <a:endParaRPr lang="en-US" b="1">
              <a:latin typeface="Arial" charset="0"/>
            </a:endParaRPr>
          </a:p>
          <a:p>
            <a:pPr marL="457200" indent="-457200"/>
            <a:r>
              <a:rPr lang="de-DE" sz="2000">
                <a:latin typeface="Arial" charset="0"/>
              </a:rPr>
              <a:t>matplotlib is conceptually divided into three parts</a:t>
            </a:r>
          </a:p>
          <a:p>
            <a:pPr marL="838200" lvl="1" indent="-381000"/>
            <a:endParaRPr lang="en-US" sz="200" b="1">
              <a:latin typeface="Arial" charset="0"/>
            </a:endParaRPr>
          </a:p>
          <a:p>
            <a:pPr marL="838200" lvl="1" indent="-381000"/>
            <a:r>
              <a:rPr lang="en-US" sz="1800" b="1" i="1">
                <a:latin typeface="Arial" charset="0"/>
              </a:rPr>
              <a:t>Pylab interface :</a:t>
            </a:r>
            <a:r>
              <a:rPr lang="en-US" sz="1800">
                <a:latin typeface="Arial" charset="0"/>
              </a:rPr>
              <a:t> MATLAB like plotting</a:t>
            </a:r>
            <a:endParaRPr lang="de-DE" sz="1800">
              <a:latin typeface="Arial" charset="0"/>
            </a:endParaRPr>
          </a:p>
          <a:p>
            <a:pPr marL="838200" lvl="1" indent="-381000"/>
            <a:r>
              <a:rPr lang="en-US" sz="1800" b="1" i="1">
                <a:latin typeface="Arial" charset="0"/>
              </a:rPr>
              <a:t>Matplotlib API :</a:t>
            </a:r>
            <a:r>
              <a:rPr lang="en-US" sz="1800">
                <a:latin typeface="Arial" charset="0"/>
              </a:rPr>
              <a:t> abstract interface</a:t>
            </a:r>
          </a:p>
          <a:p>
            <a:pPr marL="838200" lvl="1" indent="-381000"/>
            <a:r>
              <a:rPr lang="en-US" sz="1800" b="1" i="1">
                <a:latin typeface="Arial" charset="0"/>
              </a:rPr>
              <a:t>Backends :</a:t>
            </a:r>
            <a:r>
              <a:rPr lang="en-US" sz="1800">
                <a:latin typeface="Arial" charset="0"/>
              </a:rPr>
              <a:t> managing the output</a:t>
            </a:r>
          </a:p>
          <a:p>
            <a:pPr marL="457200" indent="-457200"/>
            <a:endParaRPr lang="en-US">
              <a:latin typeface="Arial" charset="0"/>
            </a:endParaRPr>
          </a:p>
          <a:p>
            <a:pPr marL="457200" indent="-457200"/>
            <a:r>
              <a:rPr lang="en-US" sz="2000">
                <a:latin typeface="Arial" charset="0"/>
              </a:rPr>
              <a:t>available at (including many examples)</a:t>
            </a:r>
            <a:endParaRPr lang="de-DE" sz="2000">
              <a:latin typeface="Arial" charset="0"/>
            </a:endParaRPr>
          </a:p>
          <a:p>
            <a:pPr marL="457200" indent="-457200">
              <a:buFont typeface="Symbo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http://matplotlib.sourceforge.net/</a:t>
            </a:r>
            <a:endParaRPr lang="de-DE" sz="200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The Gallery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5" name="Picture 4" descr="Folie13">
            <a:extLst>
              <a:ext uri="{FF2B5EF4-FFF2-40B4-BE49-F238E27FC236}">
                <a16:creationId xmlns:a16="http://schemas.microsoft.com/office/drawing/2014/main" id="{B23F4B26-7966-4A45-A3C5-ADD4E061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3268"/>
            <a:ext cx="71628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5">
            <a:extLst>
              <a:ext uri="{FF2B5EF4-FFF2-40B4-BE49-F238E27FC236}">
                <a16:creationId xmlns:a16="http://schemas.microsoft.com/office/drawing/2014/main" id="{A4F49F23-522B-4F88-8870-1707B825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854" y="5853578"/>
            <a:ext cx="510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2000" dirty="0">
                <a:latin typeface="Arial" charset="0"/>
              </a:rPr>
              <a:t>http://</a:t>
            </a:r>
            <a:r>
              <a:rPr lang="de-DE" sz="2000" dirty="0" err="1">
                <a:latin typeface="Arial" charset="0"/>
              </a:rPr>
              <a:t>matplotlib.sourceforge.net</a:t>
            </a:r>
            <a:r>
              <a:rPr lang="de-DE" sz="2000" dirty="0">
                <a:latin typeface="Arial" charset="0"/>
              </a:rPr>
              <a:t>/</a:t>
            </a:r>
            <a:r>
              <a:rPr lang="de-DE" sz="2000" dirty="0" err="1">
                <a:latin typeface="Arial" charset="0"/>
              </a:rPr>
              <a:t>gallery.html</a:t>
            </a:r>
            <a:r>
              <a:rPr lang="de-DE" sz="20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665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Basic 2D - plotting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Picture 5" descr="Folie2">
            <a:extLst>
              <a:ext uri="{FF2B5EF4-FFF2-40B4-BE49-F238E27FC236}">
                <a16:creationId xmlns:a16="http://schemas.microsoft.com/office/drawing/2014/main" id="{86053C78-8063-4C59-8D85-7825276C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1" y="1491582"/>
            <a:ext cx="5227638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>
            <a:extLst>
              <a:ext uri="{FF2B5EF4-FFF2-40B4-BE49-F238E27FC236}">
                <a16:creationId xmlns:a16="http://schemas.microsoft.com/office/drawing/2014/main" id="{3C5B6666-F606-4340-99B1-4C6A245D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1" y="3840681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toolbar for zooming, saving/exporting etc.</a:t>
            </a:r>
            <a:endParaRPr lang="de-DE" sz="1800">
              <a:latin typeface="Arial" charset="0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F39F5E8-57B8-4EA2-BCA8-4DF641E0ED79}"/>
              </a:ext>
            </a:extLst>
          </p:cNvPr>
          <p:cNvSpPr>
            <a:spLocks/>
          </p:cNvSpPr>
          <p:nvPr/>
        </p:nvSpPr>
        <p:spPr bwMode="auto">
          <a:xfrm rot="20108886" flipH="1">
            <a:off x="2166551" y="4902718"/>
            <a:ext cx="3738563" cy="530225"/>
          </a:xfrm>
          <a:custGeom>
            <a:avLst/>
            <a:gdLst>
              <a:gd name="T0" fmla="*/ 3738563 w 2592"/>
              <a:gd name="T1" fmla="*/ 0 h 352"/>
              <a:gd name="T2" fmla="*/ 2076979 w 2592"/>
              <a:gd name="T3" fmla="*/ 506124 h 352"/>
              <a:gd name="T4" fmla="*/ 0 w 2592"/>
              <a:gd name="T5" fmla="*/ 144607 h 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352">
                <a:moveTo>
                  <a:pt x="2592" y="0"/>
                </a:moveTo>
                <a:cubicBezTo>
                  <a:pt x="2232" y="160"/>
                  <a:pt x="1872" y="320"/>
                  <a:pt x="1440" y="336"/>
                </a:cubicBezTo>
                <a:cubicBezTo>
                  <a:pt x="1008" y="352"/>
                  <a:pt x="240" y="1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AC65F8EA-E6B0-4C0D-ABCD-030C7026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1" y="1549918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line plot represents data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7E8F306B-36FF-471E-AC6D-5A1955F0D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1" y="2997718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title and labels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E58BA4E5-9DBA-4733-A100-A7658F49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951" y="5436118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appearance depend on backend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C0C42F-0AA8-4B79-9001-5FE79FBE602D}"/>
              </a:ext>
            </a:extLst>
          </p:cNvPr>
          <p:cNvGrpSpPr>
            <a:grpSpLocks/>
          </p:cNvGrpSpPr>
          <p:nvPr/>
        </p:nvGrpSpPr>
        <p:grpSpPr bwMode="auto">
          <a:xfrm>
            <a:off x="799714" y="2523056"/>
            <a:ext cx="5100637" cy="1922462"/>
            <a:chOff x="776" y="1525"/>
            <a:chExt cx="3213" cy="1211"/>
          </a:xfrm>
        </p:grpSpPr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16ED3D-B178-480C-B169-441B8465332B}"/>
                </a:ext>
              </a:extLst>
            </p:cNvPr>
            <p:cNvSpPr>
              <a:spLocks/>
            </p:cNvSpPr>
            <p:nvPr/>
          </p:nvSpPr>
          <p:spPr bwMode="auto">
            <a:xfrm rot="1054820" flipH="1">
              <a:off x="1920" y="1525"/>
              <a:ext cx="2016" cy="433"/>
            </a:xfrm>
            <a:custGeom>
              <a:avLst/>
              <a:gdLst>
                <a:gd name="T0" fmla="*/ 2016 w 2592"/>
                <a:gd name="T1" fmla="*/ 0 h 352"/>
                <a:gd name="T2" fmla="*/ 1120 w 2592"/>
                <a:gd name="T3" fmla="*/ 413 h 352"/>
                <a:gd name="T4" fmla="*/ 0 w 2592"/>
                <a:gd name="T5" fmla="*/ 118 h 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2" h="352">
                  <a:moveTo>
                    <a:pt x="2592" y="0"/>
                  </a:moveTo>
                  <a:cubicBezTo>
                    <a:pt x="2232" y="160"/>
                    <a:pt x="1872" y="320"/>
                    <a:pt x="1440" y="336"/>
                  </a:cubicBezTo>
                  <a:cubicBezTo>
                    <a:pt x="1008" y="352"/>
                    <a:pt x="240" y="1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459A5EB-D6B9-417C-AF8B-35FF76734CE4}"/>
                </a:ext>
              </a:extLst>
            </p:cNvPr>
            <p:cNvSpPr>
              <a:spLocks/>
            </p:cNvSpPr>
            <p:nvPr/>
          </p:nvSpPr>
          <p:spPr bwMode="auto">
            <a:xfrm rot="10650627">
              <a:off x="776" y="1957"/>
              <a:ext cx="3168" cy="96"/>
            </a:xfrm>
            <a:custGeom>
              <a:avLst/>
              <a:gdLst>
                <a:gd name="T0" fmla="*/ 3168 w 2592"/>
                <a:gd name="T1" fmla="*/ 0 h 352"/>
                <a:gd name="T2" fmla="*/ 1760 w 2592"/>
                <a:gd name="T3" fmla="*/ 92 h 352"/>
                <a:gd name="T4" fmla="*/ 0 w 2592"/>
                <a:gd name="T5" fmla="*/ 26 h 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2" h="352">
                  <a:moveTo>
                    <a:pt x="2592" y="0"/>
                  </a:moveTo>
                  <a:cubicBezTo>
                    <a:pt x="2232" y="160"/>
                    <a:pt x="1872" y="320"/>
                    <a:pt x="1440" y="336"/>
                  </a:cubicBezTo>
                  <a:cubicBezTo>
                    <a:pt x="1008" y="352"/>
                    <a:pt x="240" y="1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CEF485D-781B-4241-ACB7-C1AE9C3C8E68}"/>
                </a:ext>
              </a:extLst>
            </p:cNvPr>
            <p:cNvSpPr>
              <a:spLocks/>
            </p:cNvSpPr>
            <p:nvPr/>
          </p:nvSpPr>
          <p:spPr bwMode="auto">
            <a:xfrm rot="8982051">
              <a:off x="1824" y="1968"/>
              <a:ext cx="2165" cy="768"/>
            </a:xfrm>
            <a:custGeom>
              <a:avLst/>
              <a:gdLst>
                <a:gd name="T0" fmla="*/ 2165 w 2592"/>
                <a:gd name="T1" fmla="*/ 0 h 352"/>
                <a:gd name="T2" fmla="*/ 1203 w 2592"/>
                <a:gd name="T3" fmla="*/ 733 h 352"/>
                <a:gd name="T4" fmla="*/ 0 w 2592"/>
                <a:gd name="T5" fmla="*/ 209 h 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2" h="352">
                  <a:moveTo>
                    <a:pt x="2592" y="0"/>
                  </a:moveTo>
                  <a:cubicBezTo>
                    <a:pt x="2232" y="160"/>
                    <a:pt x="1872" y="320"/>
                    <a:pt x="1440" y="336"/>
                  </a:cubicBezTo>
                  <a:cubicBezTo>
                    <a:pt x="1008" y="352"/>
                    <a:pt x="240" y="1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2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Basic 2D - plotting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FCB51BC-CD12-4FE3-B037-292F06C1C09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107272"/>
            <a:ext cx="8077200" cy="10668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000">
                <a:latin typeface="Arial" charset="0"/>
              </a:rPr>
              <a:t>Matlab like example:</a:t>
            </a:r>
            <a:endParaRPr lang="en-US" sz="2000" dirty="0">
              <a:latin typeface="Arial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19343A83-9AEC-44B7-8824-BC5F7DAA0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858000" cy="3946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numpy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np</a:t>
            </a:r>
            <a:r>
              <a:rPr lang="de-DE" sz="1800" dirty="0"/>
              <a:t>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numpy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pylab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pl</a:t>
            </a:r>
            <a:r>
              <a:rPr lang="de-DE" sz="1800" dirty="0"/>
              <a:t>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pylab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interface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times</a:t>
            </a:r>
            <a:r>
              <a:rPr lang="de-DE" sz="1800" dirty="0"/>
              <a:t> = </a:t>
            </a:r>
            <a:r>
              <a:rPr lang="de-DE" sz="1800" dirty="0" err="1"/>
              <a:t>np.arange</a:t>
            </a:r>
            <a:r>
              <a:rPr lang="de-DE" sz="1800" dirty="0"/>
              <a:t> ( 0, 5, 0.01 )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x-</a:t>
            </a:r>
            <a:r>
              <a:rPr lang="de-DE" sz="1800" dirty="0" err="1">
                <a:solidFill>
                  <a:srgbClr val="008000"/>
                </a:solidFill>
              </a:rPr>
              <a:t>vector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fun</a:t>
            </a:r>
            <a:r>
              <a:rPr lang="de-DE" sz="1800" dirty="0"/>
              <a:t>  = </a:t>
            </a:r>
            <a:r>
              <a:rPr lang="de-DE" sz="1800" dirty="0" err="1"/>
              <a:t>lambda</a:t>
            </a:r>
            <a:r>
              <a:rPr lang="de-DE" sz="1800" dirty="0"/>
              <a:t> x : </a:t>
            </a:r>
            <a:r>
              <a:rPr lang="de-DE" sz="1800" dirty="0" err="1"/>
              <a:t>np.cos</a:t>
            </a:r>
            <a:r>
              <a:rPr lang="de-DE" sz="1800" dirty="0"/>
              <a:t> (20 *x) * </a:t>
            </a:r>
            <a:r>
              <a:rPr lang="de-DE" sz="1800" dirty="0" err="1"/>
              <a:t>np.exp</a:t>
            </a:r>
            <a:r>
              <a:rPr lang="de-DE" sz="1800" dirty="0"/>
              <a:t> (- </a:t>
            </a:r>
            <a:r>
              <a:rPr lang="de-DE" sz="1800" dirty="0" err="1"/>
              <a:t>pl.absolute</a:t>
            </a:r>
            <a:r>
              <a:rPr lang="de-DE" sz="1800" dirty="0"/>
              <a:t>(x) )</a:t>
            </a:r>
          </a:p>
          <a:p>
            <a:r>
              <a:rPr lang="de-DE" sz="1800" dirty="0">
                <a:solidFill>
                  <a:srgbClr val="008000"/>
                </a:solidFill>
              </a:rPr>
              <a:t>		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some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function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</a:t>
            </a:r>
            <a:r>
              <a:rPr lang="de-DE" sz="1800" dirty="0">
                <a:solidFill>
                  <a:srgbClr val="008000"/>
                </a:solidFill>
              </a:rPr>
              <a:t> (x)</a:t>
            </a:r>
          </a:p>
          <a:p>
            <a:endParaRPr lang="de-DE" sz="1800" dirty="0"/>
          </a:p>
          <a:p>
            <a:r>
              <a:rPr lang="de-DE" sz="1800" dirty="0" err="1"/>
              <a:t>pl.plot</a:t>
            </a:r>
            <a:r>
              <a:rPr lang="de-DE" sz="1800" dirty="0"/>
              <a:t> ( </a:t>
            </a:r>
            <a:r>
              <a:rPr lang="de-DE" sz="1800" dirty="0" err="1"/>
              <a:t>times</a:t>
            </a:r>
            <a:r>
              <a:rPr lang="de-DE" sz="1800" dirty="0"/>
              <a:t>, </a:t>
            </a:r>
            <a:r>
              <a:rPr lang="de-DE" sz="1800" dirty="0" err="1"/>
              <a:t>fun</a:t>
            </a:r>
            <a:r>
              <a:rPr lang="de-DE" sz="1800" dirty="0"/>
              <a:t>(</a:t>
            </a:r>
            <a:r>
              <a:rPr lang="de-DE" sz="1800" dirty="0" err="1"/>
              <a:t>times</a:t>
            </a:r>
            <a:r>
              <a:rPr lang="de-DE" sz="1800" dirty="0"/>
              <a:t>)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</a:t>
            </a:r>
            <a:r>
              <a:rPr lang="de-DE" sz="1800" dirty="0">
                <a:solidFill>
                  <a:srgbClr val="008000"/>
                </a:solidFill>
              </a:rPr>
              <a:t> (t) vs. t</a:t>
            </a:r>
            <a:endParaRPr lang="de-DE" sz="1800" dirty="0"/>
          </a:p>
          <a:p>
            <a:r>
              <a:rPr lang="de-DE" sz="1800" dirty="0" err="1"/>
              <a:t>pl.xlabel</a:t>
            </a:r>
            <a:r>
              <a:rPr lang="de-DE" sz="1800" dirty="0"/>
              <a:t> ('time' ) 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creating</a:t>
            </a:r>
            <a:r>
              <a:rPr lang="de-DE" sz="1800" dirty="0">
                <a:solidFill>
                  <a:srgbClr val="008000"/>
                </a:solidFill>
              </a:rPr>
              <a:t> x-label</a:t>
            </a:r>
            <a:endParaRPr lang="de-DE" sz="1800" dirty="0"/>
          </a:p>
          <a:p>
            <a:r>
              <a:rPr lang="de-DE" sz="1800" dirty="0" err="1"/>
              <a:t>pl.ylabel</a:t>
            </a:r>
            <a:r>
              <a:rPr lang="de-DE" sz="1800" dirty="0"/>
              <a:t> ('</a:t>
            </a:r>
            <a:r>
              <a:rPr lang="de-DE" sz="1800" dirty="0" err="1"/>
              <a:t>position</a:t>
            </a:r>
            <a:r>
              <a:rPr lang="de-DE" sz="1800" dirty="0"/>
              <a:t>')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creating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y</a:t>
            </a:r>
            <a:r>
              <a:rPr lang="de-DE" sz="1800" dirty="0">
                <a:solidFill>
                  <a:srgbClr val="008000"/>
                </a:solidFill>
              </a:rPr>
              <a:t>-label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pl.title</a:t>
            </a:r>
            <a:r>
              <a:rPr lang="de-DE" sz="1800" dirty="0"/>
              <a:t> ( '</a:t>
            </a:r>
            <a:r>
              <a:rPr lang="de-DE" sz="1800" dirty="0" err="1"/>
              <a:t>damped</a:t>
            </a:r>
            <a:r>
              <a:rPr lang="de-DE" sz="1800" dirty="0"/>
              <a:t> </a:t>
            </a:r>
            <a:r>
              <a:rPr lang="de-DE" sz="1800" dirty="0" err="1"/>
              <a:t>oscillation</a:t>
            </a:r>
            <a:r>
              <a:rPr lang="de-DE" sz="1800" dirty="0"/>
              <a:t>') 	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setting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the</a:t>
            </a:r>
            <a:r>
              <a:rPr lang="de-DE" sz="1800" dirty="0">
                <a:solidFill>
                  <a:srgbClr val="008000"/>
                </a:solidFill>
              </a:rPr>
              <a:t> title</a:t>
            </a:r>
            <a:endParaRPr lang="de-DE" sz="1800" dirty="0"/>
          </a:p>
          <a:p>
            <a:r>
              <a:rPr lang="de-DE" sz="1800" dirty="0" err="1"/>
              <a:t>pl.show</a:t>
            </a:r>
            <a:r>
              <a:rPr lang="de-DE" sz="1800" dirty="0"/>
              <a:t>()				 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show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the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193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Subplots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1104EE7-6C0A-46A0-98B8-6206D3D6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24000"/>
            <a:ext cx="27432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subplot (2,1,1)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charset="0"/>
              </a:rPr>
              <a:t> 2 columns, 1 row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charset="0"/>
              </a:rPr>
              <a:t> choose first subplot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! Indexing starts with 1</a:t>
            </a:r>
          </a:p>
        </p:txBody>
      </p:sp>
      <p:pic>
        <p:nvPicPr>
          <p:cNvPr id="10" name="Picture 13" descr="Folie3">
            <a:extLst>
              <a:ext uri="{FF2B5EF4-FFF2-40B4-BE49-F238E27FC236}">
                <a16:creationId xmlns:a16="http://schemas.microsoft.com/office/drawing/2014/main" id="{3881F569-3D0C-46D3-B295-CD72892B6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4848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>
            <a:extLst>
              <a:ext uri="{FF2B5EF4-FFF2-40B4-BE49-F238E27FC236}">
                <a16:creationId xmlns:a16="http://schemas.microsoft.com/office/drawing/2014/main" id="{1E85C3A2-E50B-4D05-A857-8ED80455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62400"/>
            <a:ext cx="2743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subplot (2,1,2)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charset="0"/>
              </a:rPr>
              <a:t> 2 columns, 1 row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charset="0"/>
              </a:rPr>
              <a:t> choose second subplot</a:t>
            </a:r>
          </a:p>
        </p:txBody>
      </p:sp>
    </p:spTree>
    <p:extLst>
      <p:ext uri="{BB962C8B-B14F-4D97-AF65-F5344CB8AC3E}">
        <p14:creationId xmlns:p14="http://schemas.microsoft.com/office/powerpoint/2010/main" val="202325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Subplots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06987D9-50DB-4434-8FA8-1CBB6D24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6858000" cy="449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numpy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np</a:t>
            </a:r>
            <a:r>
              <a:rPr lang="de-DE" sz="1800" dirty="0"/>
              <a:t>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numpy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pylab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pl</a:t>
            </a:r>
            <a:r>
              <a:rPr lang="de-DE" sz="1800" dirty="0"/>
              <a:t>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pylab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interface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times</a:t>
            </a:r>
            <a:r>
              <a:rPr lang="de-DE" sz="1800" dirty="0"/>
              <a:t> = </a:t>
            </a:r>
            <a:r>
              <a:rPr lang="de-DE" sz="1800" dirty="0" err="1"/>
              <a:t>np.arange</a:t>
            </a:r>
            <a:r>
              <a:rPr lang="de-DE" sz="1800" dirty="0"/>
              <a:t> ( 0, 5, 0.01 )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x-</a:t>
            </a:r>
            <a:r>
              <a:rPr lang="de-DE" sz="1800" dirty="0" err="1">
                <a:solidFill>
                  <a:srgbClr val="008000"/>
                </a:solidFill>
              </a:rPr>
              <a:t>vector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fun</a:t>
            </a:r>
            <a:r>
              <a:rPr lang="de-DE" sz="1800" dirty="0"/>
              <a:t>   = </a:t>
            </a:r>
            <a:r>
              <a:rPr lang="de-DE" sz="1800" dirty="0" err="1"/>
              <a:t>lambda</a:t>
            </a:r>
            <a:r>
              <a:rPr lang="de-DE" sz="1800" dirty="0"/>
              <a:t> x : </a:t>
            </a:r>
            <a:r>
              <a:rPr lang="de-DE" sz="1800" dirty="0" err="1"/>
              <a:t>np.cos</a:t>
            </a:r>
            <a:r>
              <a:rPr lang="de-DE" sz="1800" dirty="0"/>
              <a:t> (20 *x) * </a:t>
            </a:r>
            <a:r>
              <a:rPr lang="de-DE" sz="1800" dirty="0" err="1"/>
              <a:t>np.exp</a:t>
            </a:r>
            <a:r>
              <a:rPr lang="de-DE" sz="1800" dirty="0"/>
              <a:t> (- </a:t>
            </a:r>
            <a:r>
              <a:rPr lang="de-DE" sz="1800" dirty="0" err="1"/>
              <a:t>pl.absolute</a:t>
            </a:r>
            <a:r>
              <a:rPr lang="de-DE" sz="1800" dirty="0"/>
              <a:t>(x) )</a:t>
            </a:r>
          </a:p>
          <a:p>
            <a:r>
              <a:rPr lang="de-DE" sz="1800" dirty="0"/>
              <a:t>fun2  = </a:t>
            </a:r>
            <a:r>
              <a:rPr lang="de-DE" sz="1800" dirty="0" err="1"/>
              <a:t>lambda</a:t>
            </a:r>
            <a:r>
              <a:rPr lang="de-DE" sz="1800" dirty="0"/>
              <a:t> x : </a:t>
            </a:r>
            <a:r>
              <a:rPr lang="de-DE" sz="1800" dirty="0" err="1"/>
              <a:t>np.sin</a:t>
            </a:r>
            <a:r>
              <a:rPr lang="de-DE" sz="1800" dirty="0"/>
              <a:t> (10 *x**2) 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two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functions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(2,1,1)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choose</a:t>
            </a:r>
            <a:r>
              <a:rPr lang="de-DE" sz="1800" dirty="0">
                <a:solidFill>
                  <a:srgbClr val="008000"/>
                </a:solidFill>
              </a:rPr>
              <a:t> a </a:t>
            </a:r>
            <a:r>
              <a:rPr lang="de-DE" sz="1800" dirty="0" err="1">
                <a:solidFill>
                  <a:srgbClr val="008000"/>
                </a:solidFill>
              </a:rPr>
              <a:t>subplot</a:t>
            </a:r>
            <a:r>
              <a:rPr lang="de-DE" sz="1800" dirty="0">
                <a:solidFill>
                  <a:srgbClr val="008000"/>
                </a:solidFill>
              </a:rPr>
              <a:t> ( </a:t>
            </a:r>
            <a:r>
              <a:rPr lang="de-DE" sz="1800" dirty="0" err="1">
                <a:solidFill>
                  <a:srgbClr val="008000"/>
                </a:solidFill>
              </a:rPr>
              <a:t>rows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colums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idx</a:t>
            </a:r>
            <a:r>
              <a:rPr lang="de-DE" sz="1800" dirty="0">
                <a:solidFill>
                  <a:srgbClr val="008000"/>
                </a:solidFill>
              </a:rPr>
              <a:t>)</a:t>
            </a:r>
          </a:p>
          <a:p>
            <a:r>
              <a:rPr lang="de-DE" sz="1800" dirty="0" err="1"/>
              <a:t>pl.plot</a:t>
            </a:r>
            <a:r>
              <a:rPr lang="de-DE" sz="1800" dirty="0"/>
              <a:t> ( </a:t>
            </a:r>
            <a:r>
              <a:rPr lang="de-DE" sz="1800" dirty="0" err="1"/>
              <a:t>times</a:t>
            </a:r>
            <a:r>
              <a:rPr lang="de-DE" sz="1800" dirty="0"/>
              <a:t>, </a:t>
            </a:r>
            <a:r>
              <a:rPr lang="de-DE" sz="1800" dirty="0" err="1"/>
              <a:t>fun</a:t>
            </a:r>
            <a:r>
              <a:rPr lang="de-DE" sz="1800" dirty="0"/>
              <a:t>(</a:t>
            </a:r>
            <a:r>
              <a:rPr lang="de-DE" sz="1800" dirty="0" err="1"/>
              <a:t>times</a:t>
            </a:r>
            <a:r>
              <a:rPr lang="de-DE" sz="1800" dirty="0"/>
              <a:t>) )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</a:t>
            </a:r>
            <a:r>
              <a:rPr lang="de-DE" sz="1800" dirty="0">
                <a:solidFill>
                  <a:srgbClr val="008000"/>
                </a:solidFill>
              </a:rPr>
              <a:t>(t)</a:t>
            </a:r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(2,1,2)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choose</a:t>
            </a:r>
            <a:r>
              <a:rPr lang="de-DE" sz="1800" dirty="0">
                <a:solidFill>
                  <a:srgbClr val="008000"/>
                </a:solidFill>
              </a:rPr>
              <a:t> a </a:t>
            </a:r>
            <a:r>
              <a:rPr lang="de-DE" sz="1800" dirty="0" err="1">
                <a:solidFill>
                  <a:srgbClr val="008000"/>
                </a:solidFill>
              </a:rPr>
              <a:t>subplot</a:t>
            </a:r>
            <a:r>
              <a:rPr lang="de-DE" sz="1800" dirty="0">
                <a:solidFill>
                  <a:srgbClr val="008000"/>
                </a:solidFill>
              </a:rPr>
              <a:t> ( </a:t>
            </a:r>
            <a:r>
              <a:rPr lang="de-DE" sz="1800" dirty="0" err="1">
                <a:solidFill>
                  <a:srgbClr val="008000"/>
                </a:solidFill>
              </a:rPr>
              <a:t>rows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colums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idx</a:t>
            </a:r>
            <a:r>
              <a:rPr lang="de-DE" sz="1800" dirty="0">
                <a:solidFill>
                  <a:srgbClr val="008000"/>
                </a:solidFill>
              </a:rPr>
              <a:t>)</a:t>
            </a:r>
          </a:p>
          <a:p>
            <a:r>
              <a:rPr lang="de-DE" sz="1800" dirty="0" err="1"/>
              <a:t>pl.plot</a:t>
            </a:r>
            <a:r>
              <a:rPr lang="de-DE" sz="1800" dirty="0"/>
              <a:t> ( </a:t>
            </a:r>
            <a:r>
              <a:rPr lang="de-DE" sz="1800" dirty="0" err="1"/>
              <a:t>times</a:t>
            </a:r>
            <a:r>
              <a:rPr lang="de-DE" sz="1800" dirty="0"/>
              <a:t>, fun2(</a:t>
            </a:r>
            <a:r>
              <a:rPr lang="de-DE" sz="1800" dirty="0" err="1"/>
              <a:t>times</a:t>
            </a:r>
            <a:r>
              <a:rPr lang="de-DE" sz="1800" dirty="0"/>
              <a:t>)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r>
              <a:rPr lang="de-DE" sz="1800" dirty="0">
                <a:solidFill>
                  <a:srgbClr val="008000"/>
                </a:solidFill>
              </a:rPr>
              <a:t> fun2(t)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pl.show</a:t>
            </a:r>
            <a:r>
              <a:rPr lang="de-DE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30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Subplots Exercise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B4F75E26-DC92-46D1-B685-DDB619C4225F}"/>
              </a:ext>
            </a:extLst>
          </p:cNvPr>
          <p:cNvSpPr txBox="1"/>
          <p:nvPr/>
        </p:nvSpPr>
        <p:spPr>
          <a:xfrm>
            <a:off x="613257" y="2216034"/>
            <a:ext cx="6432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make the figures side by side?</a:t>
            </a:r>
          </a:p>
        </p:txBody>
      </p:sp>
    </p:spTree>
    <p:extLst>
      <p:ext uri="{BB962C8B-B14F-4D97-AF65-F5344CB8AC3E}">
        <p14:creationId xmlns:p14="http://schemas.microsoft.com/office/powerpoint/2010/main" val="203706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Other basic plotting commands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302453-BED7-4B50-B09E-94202F3F10CC}"/>
              </a:ext>
            </a:extLst>
          </p:cNvPr>
          <p:cNvSpPr txBox="1">
            <a:spLocks noChangeArrowheads="1"/>
          </p:cNvSpPr>
          <p:nvPr/>
        </p:nvSpPr>
        <p:spPr>
          <a:xfrm>
            <a:off x="521041" y="1591964"/>
            <a:ext cx="8077200" cy="45720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000">
                <a:latin typeface="Arial" charset="0"/>
              </a:rPr>
              <a:t>pl.bar () 	     </a:t>
            </a:r>
            <a:r>
              <a:rPr lang="en-US" sz="2000">
                <a:solidFill>
                  <a:srgbClr val="008000"/>
                </a:solidFill>
                <a:latin typeface="Arial" charset="0"/>
              </a:rPr>
              <a:t># box plot</a:t>
            </a:r>
          </a:p>
          <a:p>
            <a:pPr marL="457200" indent="-457200"/>
            <a:endParaRPr lang="en-US" sz="2000">
              <a:latin typeface="Arial" charset="0"/>
            </a:endParaRPr>
          </a:p>
          <a:p>
            <a:pPr marL="457200" indent="-457200"/>
            <a:r>
              <a:rPr lang="en-US" sz="2000">
                <a:latin typeface="Arial" charset="0"/>
              </a:rPr>
              <a:t>pl.errorbar()	     </a:t>
            </a:r>
            <a:r>
              <a:rPr lang="en-US" sz="2000">
                <a:solidFill>
                  <a:srgbClr val="008000"/>
                </a:solidFill>
                <a:latin typeface="Arial" charset="0"/>
              </a:rPr>
              <a:t># plot with errorbars</a:t>
            </a:r>
          </a:p>
          <a:p>
            <a:pPr marL="457200" indent="-457200"/>
            <a:endParaRPr lang="en-US" sz="2000">
              <a:solidFill>
                <a:srgbClr val="008000"/>
              </a:solidFill>
              <a:latin typeface="Arial" charset="0"/>
            </a:endParaRPr>
          </a:p>
          <a:p>
            <a:pPr marL="457200" indent="-457200"/>
            <a:r>
              <a:rPr lang="en-US" sz="2000">
                <a:latin typeface="Arial" charset="0"/>
              </a:rPr>
              <a:t>pl.loglog()	     </a:t>
            </a:r>
            <a:r>
              <a:rPr lang="en-US" sz="2000">
                <a:solidFill>
                  <a:srgbClr val="008000"/>
                </a:solidFill>
                <a:latin typeface="Arial" charset="0"/>
              </a:rPr>
              <a:t># logarithmically scaled axis</a:t>
            </a:r>
          </a:p>
          <a:p>
            <a:pPr marL="457200" indent="-457200"/>
            <a:endParaRPr lang="en-US" sz="2000">
              <a:solidFill>
                <a:srgbClr val="008000"/>
              </a:solidFill>
              <a:latin typeface="Arial" charset="0"/>
            </a:endParaRPr>
          </a:p>
          <a:p>
            <a:pPr marL="457200" indent="-457200"/>
            <a:r>
              <a:rPr lang="en-US" sz="2000">
                <a:latin typeface="Arial" charset="0"/>
              </a:rPr>
              <a:t>pl.semilogx ()   </a:t>
            </a:r>
            <a:r>
              <a:rPr lang="en-US" sz="2000">
                <a:solidFill>
                  <a:srgbClr val="008000"/>
                </a:solidFill>
                <a:latin typeface="Arial" charset="0"/>
              </a:rPr>
              <a:t># x-axis logarithmically scaled</a:t>
            </a:r>
          </a:p>
          <a:p>
            <a:pPr marL="457200" indent="-457200"/>
            <a:endParaRPr lang="en-US" sz="2000">
              <a:latin typeface="Arial" charset="0"/>
            </a:endParaRPr>
          </a:p>
          <a:p>
            <a:pPr marL="457200" indent="-457200"/>
            <a:r>
              <a:rPr lang="en-US" sz="2000">
                <a:latin typeface="Arial" charset="0"/>
              </a:rPr>
              <a:t>pl.semilogy ()  </a:t>
            </a:r>
            <a:r>
              <a:rPr lang="en-US" sz="2000">
                <a:solidFill>
                  <a:srgbClr val="008000"/>
                </a:solidFill>
                <a:latin typeface="Arial" charset="0"/>
              </a:rPr>
              <a:t># y-axis logarithmically scaled</a:t>
            </a:r>
            <a:endParaRPr lang="en-US" sz="2000" dirty="0">
              <a:solidFill>
                <a:srgbClr val="008000"/>
              </a:solidFill>
              <a:latin typeface="Arial" charset="0"/>
            </a:endParaRPr>
          </a:p>
        </p:txBody>
      </p:sp>
      <p:pic>
        <p:nvPicPr>
          <p:cNvPr id="10" name="Picture 293">
            <a:extLst>
              <a:ext uri="{FF2B5EF4-FFF2-40B4-BE49-F238E27FC236}">
                <a16:creationId xmlns:a16="http://schemas.microsoft.com/office/drawing/2014/main" id="{DC7B04EC-0D1B-40B0-A2C2-096A59F7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41" y="2042814"/>
            <a:ext cx="20574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295">
            <a:extLst>
              <a:ext uri="{FF2B5EF4-FFF2-40B4-BE49-F238E27FC236}">
                <a16:creationId xmlns:a16="http://schemas.microsoft.com/office/drawing/2014/main" id="{B514DE4F-72E5-434F-A52A-56231652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41" y="4061669"/>
            <a:ext cx="23495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06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4628</TotalTime>
  <Pages>0</Pages>
  <Words>254</Words>
  <Characters>0</Characters>
  <Application>Microsoft Macintosh PowerPoint</Application>
  <DocSecurity>0</DocSecurity>
  <PresentationFormat>On-screen Show (4:3)</PresentationFormat>
  <Lines>0</Lines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微软雅黑</vt:lpstr>
      <vt:lpstr>方正大标宋简体</vt:lpstr>
      <vt:lpstr>Arial</vt:lpstr>
      <vt:lpstr>Calibri</vt:lpstr>
      <vt:lpstr>Calibri Light</vt:lpstr>
      <vt:lpstr>Georgia</vt:lpstr>
      <vt:lpstr>Symbol</vt:lpstr>
      <vt:lpstr>Times New Roman</vt:lpstr>
      <vt:lpstr>Office 主题</vt:lpstr>
      <vt:lpstr>Computer Applications to Behavioral Sciences</vt:lpstr>
      <vt:lpstr>Introduction </vt:lpstr>
      <vt:lpstr>The Gallery</vt:lpstr>
      <vt:lpstr>Basic 2D - plotting</vt:lpstr>
      <vt:lpstr>Basic 2D - plotting</vt:lpstr>
      <vt:lpstr>Subplots</vt:lpstr>
      <vt:lpstr>Subplots</vt:lpstr>
      <vt:lpstr>Subplots Exercise</vt:lpstr>
      <vt:lpstr>Other basic plotting commands</vt:lpstr>
      <vt:lpstr>Histograms</vt:lpstr>
      <vt:lpstr>Histograms</vt:lpstr>
      <vt:lpstr>C, JAVA, MATLAB, vs. Python</vt:lpstr>
      <vt:lpstr>PowerPoint Presentation</vt:lpstr>
      <vt:lpstr>PowerPoint Presentation</vt:lpstr>
      <vt:lpstr>PowerPoint Presentation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Microsoft Office User</cp:lastModifiedBy>
  <cp:revision>98</cp:revision>
  <dcterms:created xsi:type="dcterms:W3CDTF">2013-09-13T05:32:00Z</dcterms:created>
  <dcterms:modified xsi:type="dcterms:W3CDTF">2019-05-18T01:44:34Z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