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439" r:id="rId3"/>
    <p:sldId id="488" r:id="rId4"/>
    <p:sldId id="490" r:id="rId5"/>
    <p:sldId id="517" r:id="rId6"/>
    <p:sldId id="518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487" r:id="rId24"/>
    <p:sldId id="262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0" autoAdjust="0"/>
    <p:restoredTop sz="94556"/>
  </p:normalViewPr>
  <p:slideViewPr>
    <p:cSldViewPr snapToGrid="0">
      <p:cViewPr varScale="1">
        <p:scale>
          <a:sx n="79" d="100"/>
          <a:sy n="79" d="100"/>
        </p:scale>
        <p:origin x="125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05375-9A87-4E15-9F06-154E621E59AC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49417-F218-4B8E-B44B-02FF4189E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1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3165AA-EAC7-4983-B2A8-3946BAA2E53A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81A65-5543-466A-B599-F930466A524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1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C3AE8F-9808-444B-90ED-6676F0EA4BA1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A9A57-F9A1-41E2-A20F-E05690DB90C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1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BAE9B2-EC15-4CF7-B9C3-E954A86B0668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950F0-0169-40F4-9F9E-14267291365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87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A79EEC86-5909-45C2-A483-49120B6A1D12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18538" y="649287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6CD9149D-A996-4356-B7CD-0154EA4A17F5}" type="slidenum">
              <a:rPr lang="zh-CN" altLang="en-US"/>
              <a:pPr/>
              <a:t>‹#›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50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4642E6-E87E-4F5A-BFB0-5E84971AA3A1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1315A-F76C-40C3-98DE-0C3426670D5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40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E42489-AF6F-472D-9D6D-AE94D712BB6E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87D91-341C-428B-9F9D-7B1CDA0A13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66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B86DBB-7249-4105-8946-5AE8146545CB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CDB5A-4468-4C24-B0F4-86459BAF9DC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6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3A8E23-74C3-404F-98A8-2A859AEDE0C4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73B40-7925-4BFF-AF88-D4647F97780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14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723EA9-BC0F-4D94-BDE5-C26D70181971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1B968-E51B-421F-93A6-3DACACC12EB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0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BB2D20-4324-4CE2-9907-12FD1CFF5D1A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BC81C-252C-4407-8040-ECDE4F9EE9E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5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2F2DEB-3D08-4A86-9BC8-22E747C1600B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2F7117-1B16-4687-9564-5CAAC1C6F50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58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940614-51EE-4673-9848-513E58227F8E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6CC4EA-5102-4E63-8E83-25F72B08120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2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4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C883908-4D56-4660-BC0B-1EF6C9496251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4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18538" y="6491618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42A6D27D-6188-4305-907C-68B963A18CD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usee.tech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-16935" y="-2540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077" name="直接连接符 11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" t="10834" r="457" b="33112"/>
          <a:stretch/>
        </p:blipFill>
        <p:spPr>
          <a:xfrm>
            <a:off x="-16933" y="-25400"/>
            <a:ext cx="9177866" cy="36322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6356350"/>
            <a:ext cx="9144000" cy="501650"/>
            <a:chOff x="0" y="6356350"/>
            <a:chExt cx="9144000" cy="501650"/>
          </a:xfrm>
          <a:solidFill>
            <a:srgbClr val="8A0000"/>
          </a:solidFill>
        </p:grpSpPr>
        <p:sp>
          <p:nvSpPr>
            <p:cNvPr id="3075" name="矩形 8"/>
            <p:cNvSpPr>
              <a:spLocks noChangeArrowheads="1"/>
            </p:cNvSpPr>
            <p:nvPr/>
          </p:nvSpPr>
          <p:spPr bwMode="auto">
            <a:xfrm>
              <a:off x="0" y="6453188"/>
              <a:ext cx="9144000" cy="4048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8A0000"/>
                </a:solidFill>
              </a:endParaRPr>
            </a:p>
          </p:txBody>
        </p:sp>
        <p:sp>
          <p:nvSpPr>
            <p:cNvPr id="3078" name="等腰三角形 12"/>
            <p:cNvSpPr>
              <a:spLocks noChangeArrowheads="1"/>
            </p:cNvSpPr>
            <p:nvPr/>
          </p:nvSpPr>
          <p:spPr bwMode="auto">
            <a:xfrm>
              <a:off x="8242300" y="6356350"/>
              <a:ext cx="146050" cy="125413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8A0000"/>
                </a:solidFill>
              </a:endParaRPr>
            </a:p>
          </p:txBody>
        </p:sp>
      </p:grpSp>
      <p:sp>
        <p:nvSpPr>
          <p:cNvPr id="307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130885" y="3979862"/>
            <a:ext cx="6882227" cy="416567"/>
          </a:xfrm>
          <a:ln/>
        </p:spPr>
        <p:txBody>
          <a:bodyPr anchor="b"/>
          <a:lstStyle/>
          <a:p>
            <a:pPr marL="0" indent="0" algn="ctr"/>
            <a:r>
              <a:rPr lang="en-US" altLang="zh-CN" sz="2400" dirty="0">
                <a:solidFill>
                  <a:srgbClr val="8A0000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Computer Applications to Behavioral Sciences</a:t>
            </a:r>
          </a:p>
        </p:txBody>
      </p:sp>
      <p:sp>
        <p:nvSpPr>
          <p:cNvPr id="3081" name="文本框 3"/>
          <p:cNvSpPr>
            <a:spLocks noChangeArrowheads="1"/>
          </p:cNvSpPr>
          <p:nvPr/>
        </p:nvSpPr>
        <p:spPr bwMode="auto">
          <a:xfrm>
            <a:off x="-1029730" y="4451679"/>
            <a:ext cx="114505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8A0000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  <a:sym typeface="华文中宋" panose="02010600040101010101" pitchFamily="2" charset="-122"/>
              </a:rPr>
              <a:t>Functions</a:t>
            </a:r>
          </a:p>
        </p:txBody>
      </p:sp>
      <p:sp>
        <p:nvSpPr>
          <p:cNvPr id="13" name="矩形 8"/>
          <p:cNvSpPr>
            <a:spLocks noChangeArrowheads="1"/>
          </p:cNvSpPr>
          <p:nvPr/>
        </p:nvSpPr>
        <p:spPr bwMode="auto">
          <a:xfrm>
            <a:off x="3" y="4251961"/>
            <a:ext cx="423949" cy="1068184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8A0000"/>
              </a:solidFill>
            </a:endParaRPr>
          </a:p>
        </p:txBody>
      </p:sp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-1" y="3565371"/>
            <a:ext cx="9144000" cy="97631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8A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9" y="251433"/>
            <a:ext cx="1864654" cy="5237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4EAC66-39A3-E64D-BE44-29EC60A4A3A0}"/>
              </a:ext>
            </a:extLst>
          </p:cNvPr>
          <p:cNvSpPr/>
          <p:nvPr/>
        </p:nvSpPr>
        <p:spPr>
          <a:xfrm>
            <a:off x="2409566" y="4833127"/>
            <a:ext cx="4572000" cy="139268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451418" eaLnBrk="1" fontAlgn="auto" hangingPunct="1">
              <a:spcAft>
                <a:spcPts val="476"/>
              </a:spcAft>
              <a:buClr>
                <a:schemeClr val="accent6">
                  <a:lumMod val="75000"/>
                </a:schemeClr>
              </a:buClr>
              <a:buFont typeface="Georgia" charset="0"/>
              <a:buNone/>
              <a:defRPr/>
            </a:pPr>
            <a:r>
              <a:rPr lang="ja-JP" altLang="en-US"/>
              <a:t>何吉波</a:t>
            </a:r>
            <a:r>
              <a:rPr lang="zh-CN" altLang="en-US" dirty="0"/>
              <a:t>，</a:t>
            </a:r>
            <a:r>
              <a:rPr lang="ja-JP" altLang="en-US"/>
              <a:t>博士</a:t>
            </a:r>
            <a:endParaRPr lang="en-US" altLang="ja-JP" dirty="0"/>
          </a:p>
          <a:p>
            <a:pPr algn="ctr" defTabSz="1451418" eaLnBrk="1" fontAlgn="auto" hangingPunct="1">
              <a:spcAft>
                <a:spcPts val="476"/>
              </a:spcAft>
              <a:buClr>
                <a:schemeClr val="accent6">
                  <a:lumMod val="75000"/>
                </a:schemeClr>
              </a:buClr>
              <a:buFont typeface="Georgia" charset="0"/>
              <a:buNone/>
              <a:defRPr/>
            </a:pPr>
            <a:r>
              <a:rPr lang="ja-JP" altLang="en-US"/>
              <a:t>清华大学用户体验学科负责人</a:t>
            </a:r>
            <a:endParaRPr lang="en-US" altLang="ja-JP" dirty="0"/>
          </a:p>
          <a:p>
            <a:pPr algn="ctr" defTabSz="1451418" eaLnBrk="1" fontAlgn="auto" hangingPunct="1">
              <a:spcAft>
                <a:spcPts val="476"/>
              </a:spcAft>
              <a:buClr>
                <a:schemeClr val="accent6">
                  <a:lumMod val="75000"/>
                </a:schemeClr>
              </a:buClr>
              <a:buFont typeface="Georgia" charset="0"/>
              <a:buNone/>
              <a:defRPr/>
            </a:pPr>
            <a:r>
              <a:rPr lang="ja-JP" altLang="en-US"/>
              <a:t>优视眼动科技公司创始人</a:t>
            </a:r>
            <a:endParaRPr lang="en-US" altLang="ja-JP" dirty="0"/>
          </a:p>
          <a:p>
            <a:pPr algn="ctr" defTabSz="1451418" fontAlgn="auto">
              <a:spcAft>
                <a:spcPts val="476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altLang="zh-CN" dirty="0">
                <a:ea typeface="MS PGothic" panose="020B0600070205080204" pitchFamily="34" charset="-128"/>
                <a:hlinkClick r:id="rId4"/>
              </a:rPr>
              <a:t>http://www.usee.tech</a:t>
            </a:r>
            <a:endParaRPr lang="en-US" altLang="zh-CN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57665" y="285880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Building our Own Functions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12E0F13-23FB-4D75-8C6C-9933084B1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1276"/>
            <a:ext cx="9144000" cy="531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8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Understanding Regular Expressions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A46CC8-EC75-4B40-BC77-CBD27317037F}"/>
              </a:ext>
            </a:extLst>
          </p:cNvPr>
          <p:cNvSpPr/>
          <p:nvPr/>
        </p:nvSpPr>
        <p:spPr>
          <a:xfrm>
            <a:off x="729048" y="1815925"/>
            <a:ext cx="751325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'Hello')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print_lyrics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"I'm a lumberjack, and I'm okay. ")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'I sleep all night and I work all day. ')</a:t>
            </a:r>
            <a:endParaRPr lang="zh-CN" altLang="zh-CN" kern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Yo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x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x)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5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Definitions and Uses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8F38924-3520-49EF-A23B-36AB5026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9203"/>
            <a:ext cx="9144000" cy="38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13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Understanding Regular Expressions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EBDF0D-FE8C-4400-9E25-DA0FB98A63E0}"/>
              </a:ext>
            </a:extLst>
          </p:cNvPr>
          <p:cNvSpPr/>
          <p:nvPr/>
        </p:nvSpPr>
        <p:spPr>
          <a:xfrm>
            <a:off x="4419600" y="430536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Hello</a:t>
            </a:r>
          </a:p>
          <a:p>
            <a:r>
              <a:rPr lang="en-US" altLang="zh-CN" dirty="0" err="1"/>
              <a:t>Yo</a:t>
            </a:r>
            <a:endParaRPr lang="en-US" altLang="zh-CN" dirty="0"/>
          </a:p>
          <a:p>
            <a:r>
              <a:rPr lang="en-US" altLang="zh-CN" dirty="0"/>
              <a:t>I'm a lumberjack, and I'm </a:t>
            </a:r>
            <a:r>
              <a:rPr lang="en-US" altLang="zh-CN" dirty="0" err="1"/>
              <a:t>okay.I</a:t>
            </a:r>
            <a:r>
              <a:rPr lang="en-US" altLang="zh-CN" dirty="0"/>
              <a:t> sleep all night and I work all day.</a:t>
            </a:r>
          </a:p>
          <a:p>
            <a:r>
              <a:rPr lang="en-US" altLang="zh-CN" dirty="0"/>
              <a:t>7</a:t>
            </a:r>
          </a:p>
        </p:txBody>
      </p:sp>
      <p:sp>
        <p:nvSpPr>
          <p:cNvPr id="12" name="Line 3">
            <a:extLst>
              <a:ext uri="{FF2B5EF4-FFF2-40B4-BE49-F238E27FC236}">
                <a16:creationId xmlns:a16="http://schemas.microsoft.com/office/drawing/2014/main" id="{83B21761-DC48-469F-8A13-ED4CFCA68BD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2458994" y="4506880"/>
            <a:ext cx="1960606" cy="328731"/>
          </a:xfrm>
          <a:prstGeom prst="line">
            <a:avLst/>
          </a:prstGeom>
          <a:noFill/>
          <a:ln w="889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" name="矩形 1">
            <a:extLst>
              <a:ext uri="{FF2B5EF4-FFF2-40B4-BE49-F238E27FC236}">
                <a16:creationId xmlns:a16="http://schemas.microsoft.com/office/drawing/2014/main" id="{11F3E6A8-35C8-5541-A5F5-9CF2652FF39D}"/>
              </a:ext>
            </a:extLst>
          </p:cNvPr>
          <p:cNvSpPr/>
          <p:nvPr/>
        </p:nvSpPr>
        <p:spPr>
          <a:xfrm>
            <a:off x="729048" y="2142499"/>
            <a:ext cx="751325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'Hello')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print_lyrics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"I'm a lumberjack, and I'm okay. ")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'I sleep all night and I work all day. ')</a:t>
            </a:r>
            <a:endParaRPr lang="zh-CN" altLang="zh-CN" kern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Yo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x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x)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230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Arguments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A61D843-C1F9-4C78-AA88-FB4F2F8B2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055"/>
            <a:ext cx="9144000" cy="556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59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Parameters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214607-AE88-46E1-8078-379DC10F3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0767"/>
            <a:ext cx="9144000" cy="54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38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Return Values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AAD7A4-6560-405D-8E01-D46598595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2249"/>
            <a:ext cx="9144000" cy="177350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74F106C-11E3-4B11-B631-22581EA3616F}"/>
              </a:ext>
            </a:extLst>
          </p:cNvPr>
          <p:cNvSpPr/>
          <p:nvPr/>
        </p:nvSpPr>
        <p:spPr>
          <a:xfrm>
            <a:off x="1050324" y="396300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greet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"Hello”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greet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(),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"Glenn”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greet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(),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"Sally"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24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Return Value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B540EB-BBEC-44DD-BE71-42D77A165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9710"/>
            <a:ext cx="9144000" cy="523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5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Arguments, Parameters, </a:t>
            </a:r>
            <a:b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</a:b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and Results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8A93CE-5BFE-4228-AAC1-79E72507B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8917"/>
            <a:ext cx="9144000" cy="51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20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Multiple Parameters / Arguments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230B8B3-C90B-4B38-9769-8971E1A06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8619"/>
            <a:ext cx="9144000" cy="51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5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Stored (and reused) Steps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E42327-9B99-4E23-8A5B-640C8BD93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81" y="868315"/>
            <a:ext cx="9144000" cy="512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7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80087" y="285880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Void (non-fruitful)</a:t>
            </a:r>
            <a:b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</a:b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 Functions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1EC5448-9A00-4E22-AB13-152CADC3C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0332"/>
            <a:ext cx="9144000" cy="383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72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80087" y="285880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To function or not to function...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ADE39A3-4E4C-47A2-900F-6A08E3A46EEA}"/>
              </a:ext>
            </a:extLst>
          </p:cNvPr>
          <p:cNvSpPr txBox="1">
            <a:spLocks noChangeArrowheads="1"/>
          </p:cNvSpPr>
          <p:nvPr/>
        </p:nvSpPr>
        <p:spPr>
          <a:xfrm>
            <a:off x="-3587" y="2012353"/>
            <a:ext cx="8767805" cy="5801784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300"/>
            <a:r>
              <a:rPr lang="en-US" altLang="zh-CN" dirty="0"/>
              <a:t>Organize your code into </a:t>
            </a:r>
            <a:r>
              <a:rPr lang="ja-JP" altLang="en-US" dirty="0">
                <a:latin typeface="Arial" panose="020B0604020202020204" pitchFamily="34" charset="0"/>
              </a:rPr>
              <a:t>“</a:t>
            </a:r>
            <a:r>
              <a:rPr lang="en-US" altLang="ja-JP" dirty="0"/>
              <a:t>paragraphs</a:t>
            </a:r>
            <a:r>
              <a:rPr lang="ja-JP" altLang="en-US" dirty="0">
                <a:latin typeface="Arial" panose="020B0604020202020204" pitchFamily="34" charset="0"/>
              </a:rPr>
              <a:t>”</a:t>
            </a:r>
            <a:r>
              <a:rPr lang="en-US" altLang="ja-JP" dirty="0"/>
              <a:t> - capture a complete thought and </a:t>
            </a:r>
            <a:r>
              <a:rPr lang="ja-JP" altLang="en-US" dirty="0">
                <a:latin typeface="Arial" panose="020B0604020202020204" pitchFamily="34" charset="0"/>
              </a:rPr>
              <a:t>“</a:t>
            </a:r>
            <a:r>
              <a:rPr lang="en-US" altLang="ja-JP" dirty="0"/>
              <a:t>name it</a:t>
            </a:r>
            <a:r>
              <a:rPr lang="ja-JP" altLang="en-US" dirty="0">
                <a:latin typeface="Arial" panose="020B0604020202020204" pitchFamily="34" charset="0"/>
              </a:rPr>
              <a:t>”</a:t>
            </a:r>
            <a:endParaRPr lang="en-US" altLang="ja-JP" dirty="0"/>
          </a:p>
          <a:p>
            <a:pPr marL="749300"/>
            <a:r>
              <a:rPr lang="en-US" altLang="zh-CN" dirty="0"/>
              <a:t>Don</a:t>
            </a:r>
            <a:r>
              <a:rPr lang="ja-JP" altLang="en-US" dirty="0">
                <a:latin typeface="Arial" panose="020B0604020202020204" pitchFamily="34" charset="0"/>
              </a:rPr>
              <a:t>’</a:t>
            </a:r>
            <a:r>
              <a:rPr lang="en-US" altLang="ja-JP" dirty="0"/>
              <a:t>t repeat yourself - make it work once and then reuse it</a:t>
            </a:r>
          </a:p>
          <a:p>
            <a:pPr marL="749300"/>
            <a:r>
              <a:rPr lang="en-US" altLang="zh-CN" dirty="0"/>
              <a:t>If something gets too long or complex, break up logical chunks and put those chunks in functions</a:t>
            </a:r>
          </a:p>
          <a:p>
            <a:pPr marL="749300"/>
            <a:r>
              <a:rPr lang="en-US" altLang="zh-CN" dirty="0"/>
              <a:t>Make a library of common stuff that you do over and over - perhaps share this with your friends...</a:t>
            </a:r>
          </a:p>
        </p:txBody>
      </p:sp>
    </p:spTree>
    <p:extLst>
      <p:ext uri="{BB962C8B-B14F-4D97-AF65-F5344CB8AC3E}">
        <p14:creationId xmlns:p14="http://schemas.microsoft.com/office/powerpoint/2010/main" val="2697735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80087" y="285880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Exercise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29E46EA-E3B8-4AAA-873A-F1DBAC7F48FF}"/>
              </a:ext>
            </a:extLst>
          </p:cNvPr>
          <p:cNvSpPr>
            <a:spLocks/>
          </p:cNvSpPr>
          <p:nvPr/>
        </p:nvSpPr>
        <p:spPr bwMode="auto">
          <a:xfrm>
            <a:off x="755650" y="1385648"/>
            <a:ext cx="7672860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ea typeface="MS PGothic" panose="020B0600070205080204" pitchFamily="34" charset="-128"/>
              </a:rPr>
              <a:t>Rewrite your pay computation with time-and-a-half for overtime and create a function called </a:t>
            </a:r>
            <a:r>
              <a:rPr lang="en-US" altLang="zh-CN" sz="2800" dirty="0" err="1">
                <a:solidFill>
                  <a:schemeClr val="accent6">
                    <a:lumMod val="50000"/>
                  </a:schemeClr>
                </a:solidFill>
                <a:ea typeface="MS PGothic" panose="020B0600070205080204" pitchFamily="34" charset="-128"/>
              </a:rPr>
              <a:t>computepay</a:t>
            </a:r>
            <a:r>
              <a:rPr lang="en-US" altLang="zh-CN" sz="2800" dirty="0">
                <a:solidFill>
                  <a:schemeClr val="tx1"/>
                </a:solidFill>
                <a:ea typeface="MS PGothic" panose="020B0600070205080204" pitchFamily="34" charset="-128"/>
              </a:rPr>
              <a:t> which takes two parameters ( hours and  rate).</a:t>
            </a:r>
          </a:p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ea typeface="MS PGothic" panose="020B0600070205080204" pitchFamily="34" charset="-128"/>
              </a:rPr>
              <a:t>Enter Hours: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ea typeface="MS PGothic" panose="020B0600070205080204" pitchFamily="34" charset="-128"/>
              </a:rPr>
              <a:t>45</a:t>
            </a:r>
          </a:p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ea typeface="MS PGothic" panose="020B0600070205080204" pitchFamily="34" charset="-128"/>
              </a:rPr>
              <a:t>Enter Rate: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ea typeface="MS PGothic" panose="020B0600070205080204" pitchFamily="34" charset="-128"/>
              </a:rPr>
              <a:t>10 </a:t>
            </a:r>
          </a:p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ea typeface="MS PGothic" panose="020B0600070205080204" pitchFamily="34" charset="-128"/>
              </a:rPr>
              <a:t>Pay: 475.0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F4D37B6-3B2E-4513-86D5-F638750A20F2}"/>
              </a:ext>
            </a:extLst>
          </p:cNvPr>
          <p:cNvSpPr>
            <a:spLocks/>
          </p:cNvSpPr>
          <p:nvPr/>
        </p:nvSpPr>
        <p:spPr bwMode="auto">
          <a:xfrm>
            <a:off x="5042499" y="5267612"/>
            <a:ext cx="353308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ea typeface="MS PGothic" panose="020B0600070205080204" pitchFamily="34" charset="-128"/>
              </a:rPr>
              <a:t>475 = 40 * 10 + 5 * 15</a:t>
            </a:r>
          </a:p>
        </p:txBody>
      </p:sp>
    </p:spTree>
    <p:extLst>
      <p:ext uri="{BB962C8B-B14F-4D97-AF65-F5344CB8AC3E}">
        <p14:creationId xmlns:p14="http://schemas.microsoft.com/office/powerpoint/2010/main" val="2617723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1" y="144155"/>
            <a:ext cx="5395784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Summary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84DA568-23AA-45B5-92DA-32B6F3CFC127}"/>
              </a:ext>
            </a:extLst>
          </p:cNvPr>
          <p:cNvSpPr/>
          <p:nvPr/>
        </p:nvSpPr>
        <p:spPr>
          <a:xfrm>
            <a:off x="304801" y="1714358"/>
            <a:ext cx="7661189" cy="4235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304792" defTabSz="1219170" fontAlgn="auto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400" dirty="0">
                <a:solidFill>
                  <a:prstClr val="black"/>
                </a:solidFill>
                <a:latin typeface="Calibri" panose="020F0502020204030204"/>
                <a:ea typeface="+mn-ea"/>
              </a:rPr>
              <a:t>Functions</a:t>
            </a:r>
          </a:p>
          <a:p>
            <a:pPr marL="685800" lvl="0" indent="-304792" defTabSz="1219170" fontAlgn="auto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400" dirty="0">
                <a:solidFill>
                  <a:prstClr val="black"/>
                </a:solidFill>
                <a:latin typeface="Calibri" panose="020F0502020204030204"/>
                <a:ea typeface="+mn-ea"/>
              </a:rPr>
              <a:t>Built-In Functions</a:t>
            </a:r>
          </a:p>
          <a:p>
            <a:pPr marL="977900" lvl="1" indent="-304792" defTabSz="1219170" fontAlgn="auto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400" dirty="0">
                <a:solidFill>
                  <a:prstClr val="black"/>
                </a:solidFill>
                <a:latin typeface="Calibri" panose="020F0502020204030204"/>
                <a:ea typeface="+mn-ea"/>
              </a:rPr>
              <a:t>Type conversion (int, float)</a:t>
            </a:r>
          </a:p>
          <a:p>
            <a:pPr marL="977900" lvl="1" indent="-304792" defTabSz="1219170" fontAlgn="auto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400" dirty="0">
                <a:solidFill>
                  <a:prstClr val="black"/>
                </a:solidFill>
                <a:latin typeface="Calibri" panose="020F0502020204030204"/>
                <a:ea typeface="+mn-ea"/>
              </a:rPr>
              <a:t>Math functions (sin, sqrt)</a:t>
            </a:r>
          </a:p>
          <a:p>
            <a:pPr marL="685800" lvl="0" indent="-304792" defTabSz="1219170" fontAlgn="auto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400" dirty="0">
                <a:solidFill>
                  <a:prstClr val="black"/>
                </a:solidFill>
                <a:latin typeface="Calibri" panose="020F0502020204030204"/>
                <a:ea typeface="+mn-ea"/>
              </a:rPr>
              <a:t>Try / except (again)</a:t>
            </a:r>
          </a:p>
          <a:p>
            <a:pPr marL="685800" lvl="0" indent="-304792" defTabSz="1219170" fontAlgn="auto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400" dirty="0">
                <a:solidFill>
                  <a:prstClr val="black"/>
                </a:solidFill>
                <a:latin typeface="Calibri" panose="020F0502020204030204"/>
                <a:ea typeface="+mn-ea"/>
              </a:rPr>
              <a:t>Arguments</a:t>
            </a:r>
          </a:p>
          <a:p>
            <a:pPr marL="685800" lvl="0" indent="-304792" defTabSz="1219170" fontAlgn="auto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400" dirty="0">
                <a:solidFill>
                  <a:prstClr val="black"/>
                </a:solidFill>
                <a:latin typeface="Calibri" panose="020F0502020204030204"/>
                <a:ea typeface="+mn-ea"/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81670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9218" name="矩形 4"/>
          <p:cNvSpPr>
            <a:spLocks noChangeArrowheads="1"/>
          </p:cNvSpPr>
          <p:nvPr/>
        </p:nvSpPr>
        <p:spPr bwMode="auto">
          <a:xfrm>
            <a:off x="0" y="4"/>
            <a:ext cx="9144000" cy="4919663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 bwMode="auto">
          <a:xfrm>
            <a:off x="973931" y="2305617"/>
            <a:ext cx="71961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2pPr>
            <a:lvl3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3pPr>
            <a:lvl4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4pPr>
            <a:lvl5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9pPr>
          </a:lstStyle>
          <a:p>
            <a:pPr marL="0" indent="0" algn="ctr">
              <a:buFontTx/>
            </a:pPr>
            <a:r>
              <a:rPr lang="en-US" altLang="zh-CN" sz="8000" dirty="0">
                <a:solidFill>
                  <a:schemeClr val="bg1">
                    <a:lumMod val="9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Thank You</a:t>
            </a:r>
            <a:endParaRPr lang="zh-CN" altLang="en-US" sz="8000" dirty="0">
              <a:solidFill>
                <a:schemeClr val="bg1">
                  <a:lumMod val="95000"/>
                </a:schemeClr>
              </a:solidFill>
              <a:latin typeface="方正大标宋简体" panose="03000509000000000000" pitchFamily="65" charset="-122"/>
              <a:ea typeface="方正大标宋简体" panose="03000509000000000000" pitchFamily="65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24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Python Functions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06A619-4FC0-4DB3-8D68-528589882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9794"/>
            <a:ext cx="9144000" cy="388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Function Definition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299469-7F96-484A-A64F-D66E6CB94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3325"/>
            <a:ext cx="9144000" cy="385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8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Understanding Regular Expressions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9909C3B-89B9-45D4-9A8F-FFDAE7A4F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7621"/>
            <a:ext cx="9144000" cy="438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7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Max Function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64DF5E-3FFA-44A8-898E-24DA3CA46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6033"/>
            <a:ext cx="9144000" cy="538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Max Function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E9E4487-69C1-490C-93E0-E714005BF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6033"/>
            <a:ext cx="9144000" cy="538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1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Type Conversions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9CF6A00-99D8-4F9B-A770-3887D937D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4418"/>
            <a:ext cx="9144000" cy="526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5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String Conversions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9EB2003-D40C-4455-B818-0CC832176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4965"/>
            <a:ext cx="9144000" cy="526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7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方正粗宋简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4922</TotalTime>
  <Pages>0</Pages>
  <Words>295</Words>
  <Characters>0</Characters>
  <Application>Microsoft Macintosh PowerPoint</Application>
  <DocSecurity>0</DocSecurity>
  <PresentationFormat>On-screen Show (4:3)</PresentationFormat>
  <Lines>0</Lines>
  <Paragraphs>100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等线</vt:lpstr>
      <vt:lpstr>微软雅黑</vt:lpstr>
      <vt:lpstr>方正大标宋简体</vt:lpstr>
      <vt:lpstr>Arial</vt:lpstr>
      <vt:lpstr>Calibri</vt:lpstr>
      <vt:lpstr>Calibri Light</vt:lpstr>
      <vt:lpstr>Courier New</vt:lpstr>
      <vt:lpstr>Georgia</vt:lpstr>
      <vt:lpstr>Gill Sans</vt:lpstr>
      <vt:lpstr>Times New Roman</vt:lpstr>
      <vt:lpstr>Office 主题</vt:lpstr>
      <vt:lpstr>Computer Applications to Behavioral Sciences</vt:lpstr>
      <vt:lpstr>Stored (and reused) Steps</vt:lpstr>
      <vt:lpstr>Python Functions</vt:lpstr>
      <vt:lpstr>Function Definition</vt:lpstr>
      <vt:lpstr>Understanding Regular Expressions</vt:lpstr>
      <vt:lpstr>Max Function</vt:lpstr>
      <vt:lpstr>Max Function</vt:lpstr>
      <vt:lpstr>Type Conversions</vt:lpstr>
      <vt:lpstr>String Conversions</vt:lpstr>
      <vt:lpstr>Building our Own Functions</vt:lpstr>
      <vt:lpstr>Understanding Regular Expressions</vt:lpstr>
      <vt:lpstr>Definitions and Uses</vt:lpstr>
      <vt:lpstr>Understanding Regular Expressions</vt:lpstr>
      <vt:lpstr>Arguments</vt:lpstr>
      <vt:lpstr>Parameters</vt:lpstr>
      <vt:lpstr>Return Values</vt:lpstr>
      <vt:lpstr>Return Value</vt:lpstr>
      <vt:lpstr>Arguments, Parameters,  and Results</vt:lpstr>
      <vt:lpstr>Multiple Parameters / Arguments</vt:lpstr>
      <vt:lpstr>Void (non-fruitful)  Functions</vt:lpstr>
      <vt:lpstr>To function or not to function...</vt:lpstr>
      <vt:lpstr>Exercise</vt:lpstr>
      <vt:lpstr>Summary</vt:lpstr>
      <vt:lpstr>PowerPoint Presentation</vt:lpstr>
    </vt:vector>
  </TitlesOfParts>
  <Manager/>
  <Company>KG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环境破坏与环境保护</dc:title>
  <dc:subject/>
  <dc:creator>admin</dc:creator>
  <cp:keywords/>
  <dc:description/>
  <cp:lastModifiedBy>Microsoft Office User</cp:lastModifiedBy>
  <cp:revision>134</cp:revision>
  <dcterms:created xsi:type="dcterms:W3CDTF">2013-09-13T05:32:00Z</dcterms:created>
  <dcterms:modified xsi:type="dcterms:W3CDTF">2019-06-22T06:25:42Z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2052-9.1.0.4764</vt:lpwstr>
  </property>
</Properties>
</file>