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7"/>
  </p:notesMasterIdLst>
  <p:sldIdLst>
    <p:sldId id="256" r:id="rId2"/>
    <p:sldId id="266" r:id="rId3"/>
    <p:sldId id="267" r:id="rId4"/>
    <p:sldId id="268" r:id="rId5"/>
    <p:sldId id="269" r:id="rId6"/>
    <p:sldId id="270" r:id="rId7"/>
    <p:sldId id="271" r:id="rId8"/>
    <p:sldId id="297" r:id="rId9"/>
    <p:sldId id="272" r:id="rId10"/>
    <p:sldId id="273" r:id="rId11"/>
    <p:sldId id="274" r:id="rId12"/>
    <p:sldId id="275" r:id="rId13"/>
    <p:sldId id="276" r:id="rId14"/>
    <p:sldId id="316" r:id="rId15"/>
    <p:sldId id="317" r:id="rId16"/>
    <p:sldId id="318" r:id="rId17"/>
    <p:sldId id="319" r:id="rId18"/>
    <p:sldId id="320" r:id="rId19"/>
    <p:sldId id="298" r:id="rId20"/>
    <p:sldId id="277" r:id="rId21"/>
    <p:sldId id="300" r:id="rId22"/>
    <p:sldId id="301" r:id="rId23"/>
    <p:sldId id="302" r:id="rId24"/>
    <p:sldId id="303" r:id="rId25"/>
    <p:sldId id="262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94556"/>
  </p:normalViewPr>
  <p:slideViewPr>
    <p:cSldViewPr snapToGrid="0">
      <p:cViewPr varScale="1">
        <p:scale>
          <a:sx n="79" d="100"/>
          <a:sy n="79" d="100"/>
        </p:scale>
        <p:origin x="1256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405375-9A87-4E15-9F06-154E621E59AC}" type="datetimeFigureOut">
              <a:rPr lang="zh-CN" altLang="en-US" smtClean="0"/>
              <a:t>2019/6/22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49417-F218-4B8E-B44B-02FF4189EF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516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165AA-EAC7-4983-B2A8-3946BAA2E53A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681A65-5543-466A-B599-F930466A524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6911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C3AE8F-9808-444B-90ED-6676F0EA4BA1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7A9A57-F9A1-41E2-A20F-E05690DB90CF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1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BAE9B2-EC15-4CF7-B9C3-E954A86B0668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9950F0-0169-40F4-9F9E-14267291365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0873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28650" y="6356354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A79EEC86-5909-45C2-A483-49120B6A1D12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028950" y="6356354"/>
            <a:ext cx="3086100" cy="365125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18538" y="6492875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6CD9149D-A996-4356-B7CD-0154EA4A17F5}" type="slidenum">
              <a:rPr lang="zh-CN" altLang="en-US"/>
              <a:pPr/>
              <a:t>‹#›</a:t>
            </a:fld>
            <a:endParaRPr lang="zh-CN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06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4642E6-E87E-4F5A-BFB0-5E84971AA3A1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315A-F76C-40C3-98DE-0C3426670D5A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406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42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7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3E42489-AF6F-472D-9D6D-AE94D712BB6E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687D91-341C-428B-9F9D-7B1CDA0A13D9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4665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0B86DBB-7249-4105-8946-5AE8146545CB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0CDB5A-4468-4C24-B0F4-86459BAF9DC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6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9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9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9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03A8E23-74C3-404F-98A8-2A859AEDE0C4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E73B40-7925-4BFF-AF88-D4647F977803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146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723EA9-BC0F-4D94-BDE5-C26D70181971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1B968-E51B-421F-93A6-3DACACC12EBB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76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0BB2D20-4324-4CE2-9907-12FD1CFF5D1A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BC81C-252C-4407-8040-ECDE4F9EE9E4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15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2F2DEB-3D08-4A86-9BC8-22E747C1600B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2F7117-1B16-4687-9564-5CAAC1C6F50E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580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0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9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0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940614-51EE-4673-9848-513E58227F8E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6CC4EA-5102-4E63-8E83-25F72B08120D}" type="slidenum">
              <a:rPr lang="zh-CN" altLang="en-US"/>
              <a:pPr/>
              <a:t>‹#›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279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628650" y="365129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 Light" panose="020F0302020204030204" pitchFamily="34" charset="0"/>
              </a:rPr>
              <a:t>单击此处编辑母版标题样式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>
                <a:sym typeface="Calibri" panose="020F0502020204030204" pitchFamily="34" charset="0"/>
              </a:rPr>
              <a:t>单击此处编辑母版文本样式</a:t>
            </a:r>
          </a:p>
          <a:p>
            <a:pPr lvl="1"/>
            <a:r>
              <a:rPr lang="zh-CN" altLang="zh-CN">
                <a:sym typeface="Calibri" panose="020F0502020204030204" pitchFamily="34" charset="0"/>
              </a:rPr>
              <a:t>第二级</a:t>
            </a:r>
          </a:p>
          <a:p>
            <a:pPr lvl="2"/>
            <a:r>
              <a:rPr lang="zh-CN" altLang="zh-CN">
                <a:sym typeface="Calibri" panose="020F0502020204030204" pitchFamily="34" charset="0"/>
              </a:rPr>
              <a:t>第三级</a:t>
            </a:r>
          </a:p>
          <a:p>
            <a:pPr lvl="3"/>
            <a:r>
              <a:rPr lang="zh-CN" altLang="zh-CN">
                <a:sym typeface="Calibri" panose="020F0502020204030204" pitchFamily="34" charset="0"/>
              </a:rPr>
              <a:t>第四级</a:t>
            </a:r>
          </a:p>
          <a:p>
            <a:pPr lvl="4"/>
            <a:r>
              <a:rPr lang="zh-CN" altLang="zh-CN">
                <a:sym typeface="Calibri" panose="020F0502020204030204" pitchFamily="34" charset="0"/>
              </a:rPr>
              <a:t>第五级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4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C883908-4D56-4660-BC0B-1EF6C9496251}" type="datetime1">
              <a:rPr lang="zh-CN" altLang="en-US" smtClean="0"/>
              <a:t>2019/6/22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4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zh-CN" altLang="zh-CN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18538" y="6491618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800" b="1"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42A6D27D-6188-4305-907C-68B963A18CD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Calibri Light" panose="020F0302020204030204" pitchFamily="34" charset="0"/>
        </a:defRPr>
      </a:lvl1pPr>
      <a:lvl2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2pPr>
      <a:lvl3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3pPr>
      <a:lvl4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4pPr>
      <a:lvl5pPr marL="9144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5pPr>
      <a:lvl6pPr marL="13716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6pPr>
      <a:lvl7pPr marL="18288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7pPr>
      <a:lvl8pPr marL="22860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8pPr>
      <a:lvl9pPr marL="2743200" indent="-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方正粗宋简体" charset="-122"/>
          <a:sym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  <a:sym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www.usee.tech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16935" y="-2540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3077" name="直接连接符 11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" t="10834" r="457" b="33112"/>
          <a:stretch/>
        </p:blipFill>
        <p:spPr>
          <a:xfrm>
            <a:off x="-16933" y="-25400"/>
            <a:ext cx="9177866" cy="3632200"/>
          </a:xfrm>
          <a:prstGeom prst="rect">
            <a:avLst/>
          </a:prstGeom>
        </p:spPr>
      </p:pic>
      <p:grpSp>
        <p:nvGrpSpPr>
          <p:cNvPr id="2" name="组合 1"/>
          <p:cNvGrpSpPr/>
          <p:nvPr/>
        </p:nvGrpSpPr>
        <p:grpSpPr>
          <a:xfrm>
            <a:off x="0" y="6356350"/>
            <a:ext cx="9144000" cy="501650"/>
            <a:chOff x="0" y="6356350"/>
            <a:chExt cx="9144000" cy="501650"/>
          </a:xfrm>
          <a:solidFill>
            <a:srgbClr val="8A0000"/>
          </a:solidFill>
        </p:grpSpPr>
        <p:sp>
          <p:nvSpPr>
            <p:cNvPr id="3075" name="矩形 8"/>
            <p:cNvSpPr>
              <a:spLocks noChangeArrowheads="1"/>
            </p:cNvSpPr>
            <p:nvPr/>
          </p:nvSpPr>
          <p:spPr bwMode="auto">
            <a:xfrm>
              <a:off x="0" y="6453188"/>
              <a:ext cx="9144000" cy="404812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  <p:sp>
          <p:nvSpPr>
            <p:cNvPr id="3078" name="等腰三角形 12"/>
            <p:cNvSpPr>
              <a:spLocks noChangeArrowheads="1"/>
            </p:cNvSpPr>
            <p:nvPr/>
          </p:nvSpPr>
          <p:spPr bwMode="auto">
            <a:xfrm>
              <a:off x="8242300" y="6356350"/>
              <a:ext cx="146050" cy="125413"/>
            </a:xfrm>
            <a:prstGeom prst="triangle">
              <a:avLst>
                <a:gd name="adj" fmla="val 50000"/>
              </a:avLst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42719B"/>
                  </a:solidFill>
                  <a:bevel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8A0000"/>
                </a:solidFill>
              </a:endParaRPr>
            </a:p>
          </p:txBody>
        </p:sp>
      </p:grpSp>
      <p:sp>
        <p:nvSpPr>
          <p:cNvPr id="3079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130885" y="3979862"/>
            <a:ext cx="6882227" cy="416567"/>
          </a:xfrm>
          <a:ln/>
        </p:spPr>
        <p:txBody>
          <a:bodyPr anchor="b"/>
          <a:lstStyle/>
          <a:p>
            <a:pPr marL="0" indent="0" algn="ctr"/>
            <a:r>
              <a:rPr lang="en-US" altLang="zh-CN" sz="2400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Computer Applications to Behavioral Sciences</a:t>
            </a:r>
          </a:p>
        </p:txBody>
      </p:sp>
      <p:sp>
        <p:nvSpPr>
          <p:cNvPr id="3081" name="文本框 3"/>
          <p:cNvSpPr>
            <a:spLocks noChangeArrowheads="1"/>
          </p:cNvSpPr>
          <p:nvPr/>
        </p:nvSpPr>
        <p:spPr bwMode="auto">
          <a:xfrm>
            <a:off x="2872360" y="4383662"/>
            <a:ext cx="417363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3600" b="1" dirty="0">
                <a:solidFill>
                  <a:srgbClr val="8A0000"/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  <a:sym typeface="华文中宋" panose="02010600040101010101" pitchFamily="2" charset="-122"/>
              </a:rPr>
              <a:t>Lecture 7. List</a:t>
            </a:r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3" y="4251961"/>
            <a:ext cx="423949" cy="1068184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sp>
        <p:nvSpPr>
          <p:cNvPr id="14" name="矩形 8"/>
          <p:cNvSpPr>
            <a:spLocks noChangeArrowheads="1"/>
          </p:cNvSpPr>
          <p:nvPr/>
        </p:nvSpPr>
        <p:spPr bwMode="auto">
          <a:xfrm>
            <a:off x="-1" y="3565371"/>
            <a:ext cx="9144000" cy="97631"/>
          </a:xfrm>
          <a:prstGeom prst="rect">
            <a:avLst/>
          </a:prstGeom>
          <a:solidFill>
            <a:srgbClr val="8A000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8A0000"/>
              </a:solidFill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9" y="251433"/>
            <a:ext cx="1864654" cy="5237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61C2CB7-EB47-4848-963A-2629D262AE9D}"/>
              </a:ext>
            </a:extLst>
          </p:cNvPr>
          <p:cNvSpPr/>
          <p:nvPr/>
        </p:nvSpPr>
        <p:spPr>
          <a:xfrm>
            <a:off x="2285999" y="4957877"/>
            <a:ext cx="4572000" cy="139268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ja-JP" altLang="en-US"/>
              <a:t>何吉波</a:t>
            </a:r>
            <a:r>
              <a:rPr lang="zh-CN" altLang="en-US" dirty="0"/>
              <a:t>，</a:t>
            </a:r>
            <a:r>
              <a:rPr lang="ja-JP" altLang="en-US"/>
              <a:t>博士</a:t>
            </a:r>
            <a:endParaRPr lang="en-US" altLang="ja-JP" dirty="0"/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ja-JP" altLang="en-US"/>
              <a:t>清华大学用户体验学科负责人</a:t>
            </a:r>
            <a:endParaRPr lang="en-US" altLang="ja-JP" dirty="0"/>
          </a:p>
          <a:p>
            <a:pPr algn="ctr" defTabSz="1451418" eaLnBrk="1" fontAlgn="auto" hangingPunct="1">
              <a:spcAft>
                <a:spcPts val="476"/>
              </a:spcAft>
              <a:buClr>
                <a:schemeClr val="accent6">
                  <a:lumMod val="75000"/>
                </a:schemeClr>
              </a:buClr>
              <a:buFont typeface="Georgia" charset="0"/>
              <a:buNone/>
              <a:defRPr/>
            </a:pPr>
            <a:r>
              <a:rPr lang="ja-JP" altLang="en-US"/>
              <a:t>优视眼动科技公司创始人</a:t>
            </a:r>
            <a:endParaRPr lang="en-US" altLang="ja-JP" dirty="0"/>
          </a:p>
          <a:p>
            <a:pPr algn="ctr" defTabSz="1451418" fontAlgn="auto">
              <a:spcAft>
                <a:spcPts val="476"/>
              </a:spcAft>
              <a:buClr>
                <a:schemeClr val="accent6">
                  <a:lumMod val="75000"/>
                </a:schemeClr>
              </a:buClr>
              <a:defRPr/>
            </a:pPr>
            <a:r>
              <a:rPr lang="en-US" altLang="zh-CN" dirty="0">
                <a:ea typeface="MS PGothic" panose="020B0600070205080204" pitchFamily="34" charset="-128"/>
                <a:hlinkClick r:id="rId4"/>
              </a:rPr>
              <a:t>http://www.usee.tech</a:t>
            </a:r>
            <a:endParaRPr lang="en-US" altLang="zh-CN" dirty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70465"/>
            <a:ext cx="6689212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4000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Using the range function</a:t>
            </a:r>
            <a:endParaRPr lang="en-US" altLang="zh-CN" sz="4000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B39732-8018-4186-AC26-B1926C714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7979"/>
            <a:ext cx="9144000" cy="293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604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70465"/>
            <a:ext cx="6689212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A tale of two loops...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15B02B-5C53-4D41-B853-513D2223A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37" y="1861671"/>
            <a:ext cx="8312727" cy="343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182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70465"/>
            <a:ext cx="6689212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Concatenating </a:t>
            </a:r>
            <a:r>
              <a:rPr lang="en-US" altLang="zh-CN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lists using </a:t>
            </a: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+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8206CA8-9169-48DB-B09D-C71FD52C9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6812"/>
            <a:ext cx="9144000" cy="431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645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70465"/>
            <a:ext cx="6689212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Lists can be sliced using :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61F716-A870-46A4-A892-D8D846128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2" y="1864950"/>
            <a:ext cx="9144000" cy="3671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69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70465"/>
            <a:ext cx="6689212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List Methods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541F5C5-5D7B-4EA9-832F-A259FFB7C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6986"/>
            <a:ext cx="9144000" cy="423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40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32647" y="285728"/>
            <a:ext cx="7421450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Building a list from scratch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B9498D1-62BE-4B26-9B61-CA2FDE6DEB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1998"/>
            <a:ext cx="9144000" cy="400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077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70465"/>
            <a:ext cx="6689212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Is Something </a:t>
            </a:r>
            <a:r>
              <a:rPr lang="en-US" altLang="zh-CN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in</a:t>
            </a: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 a List?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3834B1-FA0C-4ADA-BB2D-6C48AFBEB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72665"/>
            <a:ext cx="9144000" cy="3922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862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-32952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259302"/>
            <a:ext cx="7668586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A List is an</a:t>
            </a:r>
            <a:br>
              <a:rPr lang="en-US" altLang="zh-CN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</a:br>
            <a:r>
              <a:rPr lang="en-US" altLang="zh-CN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 </a:t>
            </a: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Ordered Sequence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9D18AA00-4423-480C-AEE4-E9F681449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3720"/>
            <a:ext cx="9144000" cy="3400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94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40885" y="285728"/>
            <a:ext cx="7157840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Built in Functions and Lists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DBF92DB-FDC5-43A5-AB02-E3429D89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12768"/>
            <a:ext cx="9144000" cy="390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8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19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5DB28F-00F1-4264-AD8A-93FFFBDCAC64}"/>
              </a:ext>
            </a:extLst>
          </p:cNvPr>
          <p:cNvSpPr/>
          <p:nvPr/>
        </p:nvSpPr>
        <p:spPr>
          <a:xfrm>
            <a:off x="379782" y="84302"/>
            <a:ext cx="586122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total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count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0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inp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raw_input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'Enter a number: 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inp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'done'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value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float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inp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total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total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value     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count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count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+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average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total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count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'Average:'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average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numlist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list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while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True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inp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raw_input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'Enter a number: 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inp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'done'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break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value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float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inp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numlist</a:t>
            </a:r>
            <a:r>
              <a:rPr lang="en-US" altLang="zh-CN" b="1" kern="0" dirty="0" err="1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.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append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value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average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sum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numlist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len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kern="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numlist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b="1" kern="0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print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'Average:'</a:t>
            </a:r>
            <a:r>
              <a:rPr lang="en-US" altLang="zh-CN" b="1" kern="0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kern="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ea typeface="等线" panose="02010600030101010101" pitchFamily="2" charset="-122"/>
                <a:cs typeface="Times New Roman" panose="02020603050405020304" pitchFamily="18" charset="0"/>
              </a:rPr>
              <a:t> average</a:t>
            </a:r>
            <a:endParaRPr lang="zh-CN" altLang="zh-CN" sz="20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0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 </a:t>
            </a:r>
            <a:endParaRPr lang="zh-CN" altLang="zh-CN" sz="20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Rectangle 3">
            <a:extLst>
              <a:ext uri="{FF2B5EF4-FFF2-40B4-BE49-F238E27FC236}">
                <a16:creationId xmlns:a16="http://schemas.microsoft.com/office/drawing/2014/main" id="{D802947D-C7B9-40EB-A5CE-8D20837B2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0550" y="1796035"/>
            <a:ext cx="5435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00"/>
                </a:solidFill>
              </a:rPr>
              <a:t>Enter a number: 3</a:t>
            </a:r>
          </a:p>
          <a:p>
            <a:pPr algn="l" eaLnBrk="1" hangingPunct="1"/>
            <a:r>
              <a:rPr lang="en-US" altLang="zh-CN" sz="2400" dirty="0">
                <a:solidFill>
                  <a:srgbClr val="000000"/>
                </a:solidFill>
              </a:rPr>
              <a:t>Enter a number: 9</a:t>
            </a:r>
          </a:p>
          <a:p>
            <a:pPr algn="l" eaLnBrk="1" hangingPunct="1"/>
            <a:r>
              <a:rPr lang="en-US" altLang="zh-CN" sz="2400" dirty="0">
                <a:solidFill>
                  <a:srgbClr val="000000"/>
                </a:solidFill>
              </a:rPr>
              <a:t>Enter a number: 5</a:t>
            </a:r>
          </a:p>
          <a:p>
            <a:pPr algn="l" eaLnBrk="1" hangingPunct="1"/>
            <a:r>
              <a:rPr lang="en-US" altLang="zh-CN" sz="2400" dirty="0">
                <a:solidFill>
                  <a:srgbClr val="000000"/>
                </a:solidFill>
              </a:rPr>
              <a:t>Enter a number: done</a:t>
            </a:r>
          </a:p>
          <a:p>
            <a:pPr algn="l" eaLnBrk="1" hangingPunct="1"/>
            <a:r>
              <a:rPr lang="en-US" altLang="zh-CN" sz="2400" dirty="0">
                <a:solidFill>
                  <a:srgbClr val="000000"/>
                </a:solidFill>
              </a:rPr>
              <a:t>Average: 5.66666666667</a:t>
            </a:r>
          </a:p>
        </p:txBody>
      </p:sp>
    </p:spTree>
    <p:extLst>
      <p:ext uri="{BB962C8B-B14F-4D97-AF65-F5344CB8AC3E}">
        <p14:creationId xmlns:p14="http://schemas.microsoft.com/office/powerpoint/2010/main" val="83240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04650"/>
            <a:ext cx="728892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A List is a kind of Collection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ED8BCCBF-A09D-4283-8127-E595FDBBF8AE}"/>
              </a:ext>
            </a:extLst>
          </p:cNvPr>
          <p:cNvSpPr txBox="1">
            <a:spLocks noChangeArrowheads="1"/>
          </p:cNvSpPr>
          <p:nvPr/>
        </p:nvSpPr>
        <p:spPr>
          <a:xfrm>
            <a:off x="150683" y="1758950"/>
            <a:ext cx="6439586" cy="3340100"/>
          </a:xfrm>
          <a:prstGeom prst="rect">
            <a:avLst/>
          </a:prstGeom>
        </p:spPr>
        <p:txBody>
          <a:bodyPr/>
          <a:lstStyle>
            <a:lvl1pPr marL="228600" indent="-228600" algn="l" rt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1pPr>
            <a:lvl2pPr marL="6858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2pPr>
            <a:lvl3pPr marL="11430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3pPr>
            <a:lvl4pPr marL="16002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4pPr>
            <a:lvl5pPr marL="2057400" indent="-228600" algn="l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9300"/>
            <a:r>
              <a:rPr lang="en-US" altLang="zh-CN" dirty="0"/>
              <a:t>A </a:t>
            </a:r>
            <a:r>
              <a:rPr lang="en-US" altLang="zh-CN" dirty="0">
                <a:solidFill>
                  <a:srgbClr val="FF00FF"/>
                </a:solidFill>
              </a:rPr>
              <a:t>collection</a:t>
            </a:r>
            <a:r>
              <a:rPr lang="en-US" altLang="zh-CN" dirty="0"/>
              <a:t> allows us to put many values in a single </a:t>
            </a:r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dirty="0">
                <a:solidFill>
                  <a:schemeClr val="accent5">
                    <a:lumMod val="75000"/>
                  </a:schemeClr>
                </a:solidFill>
              </a:rPr>
              <a:t>variable</a:t>
            </a:r>
            <a:r>
              <a:rPr lang="ja-JP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</a:rPr>
              <a:t>”</a:t>
            </a:r>
            <a:endParaRPr lang="en-US" altLang="ja-JP" dirty="0">
              <a:solidFill>
                <a:schemeClr val="accent5">
                  <a:lumMod val="75000"/>
                </a:schemeClr>
              </a:solidFill>
            </a:endParaRPr>
          </a:p>
          <a:p>
            <a:pPr marL="749300"/>
            <a:r>
              <a:rPr lang="en-US" altLang="zh-CN" dirty="0"/>
              <a:t>A </a:t>
            </a:r>
            <a:r>
              <a:rPr lang="en-US" altLang="zh-CN" dirty="0">
                <a:solidFill>
                  <a:srgbClr val="FF00FF"/>
                </a:solidFill>
              </a:rPr>
              <a:t>collection</a:t>
            </a:r>
            <a:r>
              <a:rPr lang="en-US" altLang="zh-CN" dirty="0"/>
              <a:t> is nice because we can carry all </a:t>
            </a:r>
            <a:r>
              <a:rPr lang="en-US" altLang="zh-CN" dirty="0">
                <a:solidFill>
                  <a:srgbClr val="FF7F00"/>
                </a:solidFill>
              </a:rPr>
              <a:t>many values</a:t>
            </a:r>
            <a:r>
              <a:rPr lang="en-US" altLang="zh-CN" dirty="0"/>
              <a:t> around in one convenient package.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D827702A-795E-4F6F-B447-097E3B76A29A}"/>
              </a:ext>
            </a:extLst>
          </p:cNvPr>
          <p:cNvSpPr>
            <a:spLocks/>
          </p:cNvSpPr>
          <p:nvPr/>
        </p:nvSpPr>
        <p:spPr bwMode="auto">
          <a:xfrm>
            <a:off x="1243421" y="4426827"/>
            <a:ext cx="534684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1pPr>
            <a:lvl2pPr marL="742950" indent="-28575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2pPr>
            <a:lvl3pPr marL="11430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3pPr>
            <a:lvl4pPr marL="16002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4pPr>
            <a:lvl5pPr marL="2057400" indent="-228600" eaLnBrk="0" hangingPunct="0"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charset="0"/>
                <a:ea typeface="ヒラギノ角ゴ ProN W3" charset="-128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ea typeface="MS PGothic" panose="020B0600070205080204" pitchFamily="34" charset="-128"/>
              </a:rPr>
              <a:t>friends</a:t>
            </a:r>
            <a:r>
              <a:rPr lang="en-US" altLang="zh-CN" sz="2800" dirty="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MS PGothic" panose="020B0600070205080204" pitchFamily="34" charset="-128"/>
              </a:rPr>
              <a:t>=</a:t>
            </a:r>
            <a:r>
              <a:rPr lang="en-US" altLang="zh-CN" sz="2800" dirty="0">
                <a:solidFill>
                  <a:srgbClr val="FF7F00"/>
                </a:solidFill>
                <a:ea typeface="MS PGothic" panose="020B0600070205080204" pitchFamily="34" charset="-128"/>
              </a:rPr>
              <a:t> [ 'Joseph', 'Glenn', 'Sally' ]</a:t>
            </a:r>
          </a:p>
          <a:p>
            <a:pPr algn="l" eaLnBrk="1" hangingPunct="1"/>
            <a:endParaRPr lang="en-US" altLang="zh-CN" sz="2800" dirty="0">
              <a:solidFill>
                <a:srgbClr val="FF7F00"/>
              </a:solidFill>
              <a:ea typeface="MS PGothic" panose="020B0600070205080204" pitchFamily="34" charset="-128"/>
            </a:endParaRPr>
          </a:p>
          <a:p>
            <a:pPr algn="l" eaLnBrk="1" hangingPunct="1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ea typeface="MS PGothic" panose="020B0600070205080204" pitchFamily="34" charset="-128"/>
              </a:rPr>
              <a:t>carryon</a:t>
            </a:r>
            <a:r>
              <a:rPr lang="en-US" altLang="zh-CN" sz="2800" dirty="0">
                <a:solidFill>
                  <a:srgbClr val="FF7F00"/>
                </a:solidFill>
                <a:ea typeface="MS PGothic" panose="020B0600070205080204" pitchFamily="34" charset="-128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ea typeface="MS PGothic" panose="020B0600070205080204" pitchFamily="34" charset="-128"/>
              </a:rPr>
              <a:t>=</a:t>
            </a:r>
            <a:r>
              <a:rPr lang="en-US" altLang="zh-CN" sz="2800" dirty="0">
                <a:solidFill>
                  <a:srgbClr val="FF7F00"/>
                </a:solidFill>
                <a:ea typeface="MS PGothic" panose="020B0600070205080204" pitchFamily="34" charset="-128"/>
              </a:rPr>
              <a:t> [ 'socks', 'shirt', 'perfume' ]</a:t>
            </a:r>
          </a:p>
        </p:txBody>
      </p:sp>
    </p:spTree>
    <p:extLst>
      <p:ext uri="{BB962C8B-B14F-4D97-AF65-F5344CB8AC3E}">
        <p14:creationId xmlns:p14="http://schemas.microsoft.com/office/powerpoint/2010/main" val="2084256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70465"/>
            <a:ext cx="6689212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Best Friends:</a:t>
            </a:r>
            <a:b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</a:b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 Strings and Lists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20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4251CC-93D1-4F13-B998-8B80C1D40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92767"/>
            <a:ext cx="9144000" cy="4220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5878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70465"/>
            <a:ext cx="6689212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String Concatenation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21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5B82585-A2C3-4C5F-A954-B2FDD84896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0948"/>
            <a:ext cx="9144000" cy="515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817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70465"/>
            <a:ext cx="6689212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Using in as an Operator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22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2E23B5C-2F39-4665-B46D-9798FA559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00740"/>
            <a:ext cx="9144000" cy="5296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79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70465"/>
            <a:ext cx="6689212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The Double Split Pattern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29CED55-9696-49D0-991C-82376C7F0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1094"/>
            <a:ext cx="9144000" cy="371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366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379782" y="170465"/>
            <a:ext cx="6689212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List Summary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C614C45A-C900-4860-8524-342E6F139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467" y="1890094"/>
            <a:ext cx="8999533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5143" tIns="72571" rIns="145143" bIns="72571" numCol="2" rtlCol="0" anchor="t" anchorCtr="0" compatLnSpc="1">
            <a:prstTxWarp prst="textNoShape">
              <a:avLst/>
            </a:prstTxWarp>
            <a:normAutofit fontScale="92500"/>
          </a:bodyPr>
          <a:lstStyle>
            <a:lvl1pPr marL="554038" indent="-554038" algn="l" defTabSz="1450975" rtl="0" fontAlgn="base">
              <a:spcBef>
                <a:spcPts val="3175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 sz="3800"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1087438" indent="-533400" algn="l" defTabSz="1450975" rtl="0" fontAlgn="base">
              <a:spcBef>
                <a:spcPts val="95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anose="05020102010507070707" pitchFamily="18" charset="2"/>
              <a:buChar char=""/>
              <a:defRPr sz="3500"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2pPr>
            <a:lvl3pPr marL="1536700" indent="-447675" algn="l" defTabSz="1450975" rtl="0" fontAlgn="base">
              <a:spcBef>
                <a:spcPts val="95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 sz="3200"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3pPr>
            <a:lvl4pPr marL="2005013" indent="-468313" algn="l" defTabSz="1450975" rtl="0" fontAlgn="base">
              <a:spcBef>
                <a:spcPts val="950"/>
              </a:spcBef>
              <a:spcAft>
                <a:spcPct val="0"/>
              </a:spcAft>
              <a:buClr>
                <a:srgbClr val="215D77"/>
              </a:buClr>
              <a:buSzPct val="110000"/>
              <a:buFont typeface="Wingdings 2" panose="05020102010507070707" pitchFamily="18" charset="2"/>
              <a:buChar char=""/>
              <a:defRPr sz="2900"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4pPr>
            <a:lvl5pPr marL="2454275" indent="-447675" algn="l" defTabSz="1450975" rtl="0" fontAlgn="base">
              <a:spcBef>
                <a:spcPts val="950"/>
              </a:spcBef>
              <a:spcAft>
                <a:spcPct val="0"/>
              </a:spcAft>
              <a:buClr>
                <a:srgbClr val="6FB7D7"/>
              </a:buClr>
              <a:buSzPct val="110000"/>
              <a:buFont typeface="Wingdings 2" panose="05020102010507070707" pitchFamily="18" charset="2"/>
              <a:buChar char=""/>
              <a:defRPr sz="2900" kern="1200">
                <a:solidFill>
                  <a:srgbClr val="595959"/>
                </a:solidFill>
                <a:latin typeface="+mn-lt"/>
                <a:ea typeface="MS PGothic" panose="020B0600070205080204" pitchFamily="34" charset="-128"/>
                <a:cs typeface="+mn-cs"/>
              </a:defRPr>
            </a:lvl5pPr>
            <a:lvl6pPr marL="2902854" indent="-448531" algn="l" defTabSz="1451427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2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361465" indent="-448531" algn="l" defTabSz="1451427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2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807477" indent="-448531" algn="l" defTabSz="1451427" rtl="0" eaLnBrk="1" latinLnBrk="0" hangingPunct="1">
              <a:spcBef>
                <a:spcPct val="20000"/>
              </a:spcBef>
              <a:buClr>
                <a:schemeClr val="accent2"/>
              </a:buClr>
              <a:buSzPct val="110000"/>
              <a:buFont typeface="Wingdings 2" pitchFamily="18" charset="2"/>
              <a:buChar char=""/>
              <a:defRPr lang="en-US" sz="29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268607" indent="-448531" algn="l" defTabSz="1451427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Char char=""/>
              <a:defRPr lang="en-US" sz="29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0" marR="0" lvl="0" indent="-554365" algn="l" defTabSz="1451427" rtl="0" eaLnBrk="1" fontAlgn="auto" latinLnBrk="0" hangingPunct="1">
              <a:lnSpc>
                <a:spcPct val="100000"/>
              </a:lnSpc>
              <a:spcBef>
                <a:spcPts val="3175"/>
              </a:spcBef>
              <a:spcAft>
                <a:spcPts val="0"/>
              </a:spcAft>
              <a:buClr>
                <a:srgbClr val="2C7C9F">
                  <a:lumMod val="60000"/>
                  <a:lumOff val="40000"/>
                </a:srgbClr>
              </a:buClr>
              <a:buSzPct val="110000"/>
              <a:buFont typeface="Wingdings 2" panose="05020102010507070707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News Gothic MT"/>
                <a:ea typeface="MS PGothic" panose="020B0600070205080204" pitchFamily="34" charset="-128"/>
                <a:cs typeface="+mn-cs"/>
              </a:rPr>
              <a:t>Concept of a collection</a:t>
            </a:r>
          </a:p>
          <a:p>
            <a:pPr marL="685800" marR="0" lvl="0" indent="-554365" algn="l" defTabSz="1451427" rtl="0" eaLnBrk="1" fontAlgn="auto" latinLnBrk="0" hangingPunct="1">
              <a:lnSpc>
                <a:spcPct val="100000"/>
              </a:lnSpc>
              <a:spcBef>
                <a:spcPts val="3175"/>
              </a:spcBef>
              <a:spcAft>
                <a:spcPts val="0"/>
              </a:spcAft>
              <a:buClr>
                <a:srgbClr val="2C7C9F">
                  <a:lumMod val="60000"/>
                  <a:lumOff val="40000"/>
                </a:srgbClr>
              </a:buClr>
              <a:buSzPct val="110000"/>
              <a:buFont typeface="Wingdings 2" panose="05020102010507070707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News Gothic MT"/>
                <a:ea typeface="MS PGothic" panose="020B0600070205080204" pitchFamily="34" charset="-128"/>
                <a:cs typeface="+mn-cs"/>
              </a:rPr>
              <a:t>Lists and definite loops</a:t>
            </a:r>
          </a:p>
          <a:p>
            <a:pPr marL="685800" marR="0" lvl="0" indent="-554365" algn="l" defTabSz="1451427" rtl="0" eaLnBrk="1" fontAlgn="auto" latinLnBrk="0" hangingPunct="1">
              <a:lnSpc>
                <a:spcPct val="100000"/>
              </a:lnSpc>
              <a:spcBef>
                <a:spcPts val="3175"/>
              </a:spcBef>
              <a:spcAft>
                <a:spcPts val="0"/>
              </a:spcAft>
              <a:buClr>
                <a:srgbClr val="2C7C9F">
                  <a:lumMod val="60000"/>
                  <a:lumOff val="40000"/>
                </a:srgbClr>
              </a:buClr>
              <a:buSzPct val="110000"/>
              <a:buFont typeface="Wingdings 2" panose="05020102010507070707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News Gothic MT"/>
                <a:ea typeface="MS PGothic" panose="020B0600070205080204" pitchFamily="34" charset="-128"/>
                <a:cs typeface="+mn-cs"/>
              </a:rPr>
              <a:t>Indexing and lookup</a:t>
            </a:r>
          </a:p>
          <a:p>
            <a:pPr marL="685800" marR="0" lvl="0" indent="-554365" algn="l" defTabSz="1451427" rtl="0" eaLnBrk="1" fontAlgn="auto" latinLnBrk="0" hangingPunct="1">
              <a:lnSpc>
                <a:spcPct val="100000"/>
              </a:lnSpc>
              <a:spcBef>
                <a:spcPts val="3175"/>
              </a:spcBef>
              <a:spcAft>
                <a:spcPts val="0"/>
              </a:spcAft>
              <a:buClr>
                <a:srgbClr val="2C7C9F">
                  <a:lumMod val="60000"/>
                  <a:lumOff val="40000"/>
                </a:srgbClr>
              </a:buClr>
              <a:buSzPct val="110000"/>
              <a:buFont typeface="Wingdings 2" panose="05020102010507070707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News Gothic MT"/>
                <a:ea typeface="MS PGothic" panose="020B0600070205080204" pitchFamily="34" charset="-128"/>
                <a:cs typeface="+mn-cs"/>
              </a:rPr>
              <a:t>List mutability</a:t>
            </a:r>
          </a:p>
          <a:p>
            <a:pPr marL="685800" marR="0" lvl="0" indent="-554365" algn="l" defTabSz="1451427" rtl="0" eaLnBrk="1" fontAlgn="auto" latinLnBrk="0" hangingPunct="1">
              <a:lnSpc>
                <a:spcPct val="100000"/>
              </a:lnSpc>
              <a:spcBef>
                <a:spcPts val="3175"/>
              </a:spcBef>
              <a:spcAft>
                <a:spcPts val="0"/>
              </a:spcAft>
              <a:buClr>
                <a:srgbClr val="2C7C9F">
                  <a:lumMod val="60000"/>
                  <a:lumOff val="40000"/>
                </a:srgbClr>
              </a:buClr>
              <a:buSzPct val="110000"/>
              <a:buFont typeface="Wingdings 2" panose="05020102010507070707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News Gothic MT"/>
                <a:ea typeface="MS PGothic" panose="020B0600070205080204" pitchFamily="34" charset="-128"/>
                <a:cs typeface="+mn-cs"/>
              </a:rPr>
              <a:t>Functions: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News Gothic MT"/>
                <a:ea typeface="MS PGothic" panose="020B0600070205080204" pitchFamily="34" charset="-128"/>
                <a:cs typeface="+mn-cs"/>
              </a:rPr>
              <a:t>len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News Gothic MT"/>
                <a:ea typeface="MS PGothic" panose="020B0600070205080204" pitchFamily="34" charset="-128"/>
                <a:cs typeface="+mn-cs"/>
              </a:rPr>
              <a:t>, min, max, sum</a:t>
            </a:r>
          </a:p>
          <a:p>
            <a:pPr marL="685800" marR="0" lvl="0" indent="-554365" algn="l" defTabSz="1451427" rtl="0" eaLnBrk="1" fontAlgn="auto" latinLnBrk="0" hangingPunct="1">
              <a:lnSpc>
                <a:spcPct val="100000"/>
              </a:lnSpc>
              <a:spcBef>
                <a:spcPts val="3175"/>
              </a:spcBef>
              <a:spcAft>
                <a:spcPts val="0"/>
              </a:spcAft>
              <a:buClr>
                <a:srgbClr val="2C7C9F">
                  <a:lumMod val="60000"/>
                  <a:lumOff val="40000"/>
                </a:srgbClr>
              </a:buClr>
              <a:buSzPct val="110000"/>
              <a:buFont typeface="Wingdings 2" panose="05020102010507070707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News Gothic MT"/>
                <a:ea typeface="MS PGothic" panose="020B0600070205080204" pitchFamily="34" charset="-128"/>
                <a:cs typeface="+mn-cs"/>
              </a:rPr>
              <a:t>Slicing lists</a:t>
            </a:r>
          </a:p>
          <a:p>
            <a:pPr marL="685800" marR="0" lvl="0" indent="-554365" algn="l" defTabSz="1451427" rtl="0" eaLnBrk="1" fontAlgn="auto" latinLnBrk="0" hangingPunct="1">
              <a:lnSpc>
                <a:spcPct val="100000"/>
              </a:lnSpc>
              <a:spcBef>
                <a:spcPts val="3175"/>
              </a:spcBef>
              <a:spcAft>
                <a:spcPts val="0"/>
              </a:spcAft>
              <a:buClr>
                <a:srgbClr val="2C7C9F">
                  <a:lumMod val="60000"/>
                  <a:lumOff val="40000"/>
                </a:srgbClr>
              </a:buClr>
              <a:buSzPct val="110000"/>
              <a:buFont typeface="Wingdings 2" panose="05020102010507070707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News Gothic MT"/>
                <a:ea typeface="MS PGothic" panose="020B0600070205080204" pitchFamily="34" charset="-128"/>
                <a:cs typeface="+mn-cs"/>
              </a:rPr>
              <a:t>List methods: append, remove</a:t>
            </a:r>
          </a:p>
          <a:p>
            <a:pPr marL="685800" marR="0" lvl="0" indent="-554365" algn="l" defTabSz="1451427" rtl="0" eaLnBrk="1" fontAlgn="auto" latinLnBrk="0" hangingPunct="1">
              <a:lnSpc>
                <a:spcPct val="100000"/>
              </a:lnSpc>
              <a:spcBef>
                <a:spcPts val="3175"/>
              </a:spcBef>
              <a:spcAft>
                <a:spcPts val="0"/>
              </a:spcAft>
              <a:buClr>
                <a:srgbClr val="2C7C9F">
                  <a:lumMod val="60000"/>
                  <a:lumOff val="40000"/>
                </a:srgbClr>
              </a:buClr>
              <a:buSzPct val="110000"/>
              <a:buFont typeface="Wingdings 2" panose="05020102010507070707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News Gothic MT"/>
                <a:ea typeface="MS PGothic" panose="020B0600070205080204" pitchFamily="34" charset="-128"/>
                <a:cs typeface="+mn-cs"/>
              </a:rPr>
              <a:t>Sorting lists</a:t>
            </a:r>
          </a:p>
          <a:p>
            <a:pPr marL="685800" marR="0" lvl="0" indent="-554365" algn="l" defTabSz="1451427" rtl="0" eaLnBrk="1" fontAlgn="auto" latinLnBrk="0" hangingPunct="1">
              <a:lnSpc>
                <a:spcPct val="100000"/>
              </a:lnSpc>
              <a:spcBef>
                <a:spcPts val="3175"/>
              </a:spcBef>
              <a:spcAft>
                <a:spcPts val="0"/>
              </a:spcAft>
              <a:buClr>
                <a:srgbClr val="2C7C9F">
                  <a:lumMod val="60000"/>
                  <a:lumOff val="40000"/>
                </a:srgbClr>
              </a:buClr>
              <a:buSzPct val="110000"/>
              <a:buFont typeface="Wingdings 2" panose="05020102010507070707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News Gothic MT"/>
                <a:ea typeface="MS PGothic" panose="020B0600070205080204" pitchFamily="34" charset="-128"/>
                <a:cs typeface="+mn-cs"/>
              </a:rPr>
              <a:t>Splitting strings into lists of words</a:t>
            </a:r>
          </a:p>
          <a:p>
            <a:pPr marL="685800" marR="0" lvl="0" indent="-554365" algn="l" defTabSz="1451427" rtl="0" eaLnBrk="1" fontAlgn="auto" latinLnBrk="0" hangingPunct="1">
              <a:lnSpc>
                <a:spcPct val="100000"/>
              </a:lnSpc>
              <a:spcBef>
                <a:spcPts val="3175"/>
              </a:spcBef>
              <a:spcAft>
                <a:spcPts val="0"/>
              </a:spcAft>
              <a:buClr>
                <a:srgbClr val="2C7C9F">
                  <a:lumMod val="60000"/>
                  <a:lumOff val="40000"/>
                </a:srgbClr>
              </a:buClr>
              <a:buSzPct val="110000"/>
              <a:buFont typeface="Wingdings 2" panose="05020102010507070707" pitchFamily="18" charset="2"/>
              <a:buChar char="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News Gothic MT"/>
                <a:ea typeface="MS PGothic" panose="020B0600070205080204" pitchFamily="34" charset="-128"/>
                <a:cs typeface="+mn-cs"/>
              </a:rPr>
              <a:t>Using split to parse strings</a:t>
            </a:r>
          </a:p>
        </p:txBody>
      </p:sp>
    </p:spTree>
    <p:extLst>
      <p:ext uri="{BB962C8B-B14F-4D97-AF65-F5344CB8AC3E}">
        <p14:creationId xmlns:p14="http://schemas.microsoft.com/office/powerpoint/2010/main" val="5876661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9218" name="矩形 4"/>
          <p:cNvSpPr>
            <a:spLocks noChangeArrowheads="1"/>
          </p:cNvSpPr>
          <p:nvPr/>
        </p:nvSpPr>
        <p:spPr bwMode="auto">
          <a:xfrm>
            <a:off x="0" y="4"/>
            <a:ext cx="9144000" cy="4919663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14" name="标题 1"/>
          <p:cNvSpPr txBox="1">
            <a:spLocks noChangeArrowheads="1"/>
          </p:cNvSpPr>
          <p:nvPr/>
        </p:nvSpPr>
        <p:spPr bwMode="auto">
          <a:xfrm>
            <a:off x="973931" y="2305617"/>
            <a:ext cx="7196137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Calibri Light" panose="020F0302020204030204" pitchFamily="34" charset="0"/>
              </a:defRPr>
            </a:lvl1pPr>
            <a:lvl2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2pPr>
            <a:lvl3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3pPr>
            <a:lvl4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4pPr>
            <a:lvl5pPr marL="9144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5pPr>
            <a:lvl6pPr marL="13716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6pPr>
            <a:lvl7pPr marL="18288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7pPr>
            <a:lvl8pPr marL="22860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8pPr>
            <a:lvl9pPr marL="2743200" indent="-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  <a:ea typeface="方正粗宋简体" charset="-122"/>
                <a:sym typeface="Calibri Light" panose="020F0302020204030204" pitchFamily="34" charset="0"/>
              </a:defRPr>
            </a:lvl9pPr>
          </a:lstStyle>
          <a:p>
            <a:pPr marL="0" indent="0" algn="ctr">
              <a:buFontTx/>
            </a:pPr>
            <a:r>
              <a:rPr lang="en-US" altLang="zh-CN" sz="8000" dirty="0">
                <a:solidFill>
                  <a:schemeClr val="bg1">
                    <a:lumMod val="95000"/>
                  </a:schemeClr>
                </a:solidFill>
                <a:latin typeface="方正大标宋简体" panose="03000509000000000000" pitchFamily="65" charset="-122"/>
                <a:ea typeface="方正大标宋简体" panose="03000509000000000000" pitchFamily="65" charset="-122"/>
              </a:rPr>
              <a:t>Thank You</a:t>
            </a:r>
            <a:endParaRPr lang="zh-CN" altLang="en-US" sz="8000" dirty="0">
              <a:solidFill>
                <a:schemeClr val="bg1">
                  <a:lumMod val="95000"/>
                </a:schemeClr>
              </a:solidFill>
              <a:latin typeface="方正大标宋简体" panose="03000509000000000000" pitchFamily="65" charset="-122"/>
              <a:ea typeface="方正大标宋简体" panose="03000509000000000000" pitchFamily="65" charset="-122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25</a:t>
            </a:fld>
            <a:endParaRPr lang="zh-CN" altLang="en-US" sz="18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164757" y="203961"/>
            <a:ext cx="6267435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What is </a:t>
            </a:r>
            <a:r>
              <a:rPr lang="en-US" altLang="zh-CN" b="1" kern="0" dirty="0">
                <a:solidFill>
                  <a:srgbClr val="FF0000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not</a:t>
            </a: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 a “Collection”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3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139F907-8E74-4877-8733-D8D2738D59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9305"/>
            <a:ext cx="9144000" cy="418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29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68" y="269863"/>
            <a:ext cx="5830829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List Constants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4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0DA044E-1DFF-429F-BCFE-464C95565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76492"/>
            <a:ext cx="9144000" cy="3615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47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04068" y="131318"/>
            <a:ext cx="553274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We already use lists!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5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50232B5-1955-4DAF-A53D-1D8D002FC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21283"/>
            <a:ext cx="9144000" cy="4171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92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98527" y="403221"/>
            <a:ext cx="5237256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Lists and definite loops - best pals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6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714627A-B642-4F5A-B2DF-D56F10B7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8234"/>
            <a:ext cx="9144000" cy="21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209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98526" y="403221"/>
            <a:ext cx="585239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Looking Inside Lists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7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77A808-5C40-427E-A63D-2550ED473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9100"/>
            <a:ext cx="9144000" cy="467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743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98526" y="403221"/>
            <a:ext cx="5852397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Lists are Mutable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8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518C58-01A4-4378-A648-7C88AE4C7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56744"/>
            <a:ext cx="9144000" cy="490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0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矩形 9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FBFCEC"/>
              </a:gs>
              <a:gs pos="25999">
                <a:srgbClr val="FBFCEC"/>
              </a:gs>
              <a:gs pos="61371">
                <a:srgbClr val="EAEAD6"/>
              </a:gs>
              <a:gs pos="100000">
                <a:srgbClr val="D8D6BF"/>
              </a:gs>
            </a:gsLst>
            <a:path path="rect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42719B"/>
                </a:solidFill>
                <a:bevel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5123" name="矩形 6"/>
          <p:cNvSpPr>
            <a:spLocks noChangeArrowheads="1"/>
          </p:cNvSpPr>
          <p:nvPr/>
        </p:nvSpPr>
        <p:spPr bwMode="auto">
          <a:xfrm>
            <a:off x="0" y="6453188"/>
            <a:ext cx="9144000" cy="404812"/>
          </a:xfrm>
          <a:prstGeom prst="rect">
            <a:avLst/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4" name="直接连接符 7"/>
          <p:cNvSpPr>
            <a:spLocks noChangeShapeType="1"/>
          </p:cNvSpPr>
          <p:nvPr/>
        </p:nvSpPr>
        <p:spPr bwMode="auto">
          <a:xfrm>
            <a:off x="0" y="6453192"/>
            <a:ext cx="9144000" cy="1587"/>
          </a:xfrm>
          <a:prstGeom prst="line">
            <a:avLst/>
          </a:prstGeom>
          <a:noFill/>
          <a:ln w="38100" cap="flat" cmpd="sng">
            <a:solidFill>
              <a:schemeClr val="bg1"/>
            </a:solidFill>
            <a:bevel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等腰三角形 8"/>
          <p:cNvSpPr>
            <a:spLocks noChangeArrowheads="1"/>
          </p:cNvSpPr>
          <p:nvPr/>
        </p:nvSpPr>
        <p:spPr bwMode="auto">
          <a:xfrm>
            <a:off x="8242300" y="6356354"/>
            <a:ext cx="146050" cy="125413"/>
          </a:xfrm>
          <a:prstGeom prst="triangle">
            <a:avLst>
              <a:gd name="adj" fmla="val 50000"/>
            </a:avLst>
          </a:prstGeom>
          <a:solidFill>
            <a:srgbClr val="8A000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512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498526" y="403221"/>
            <a:ext cx="6689212" cy="1325563"/>
          </a:xfrm>
          <a:ln/>
        </p:spPr>
        <p:txBody>
          <a:bodyPr/>
          <a:lstStyle/>
          <a:p>
            <a:pPr marL="342900" lvl="0" indent="-3429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b="1" kern="0" dirty="0">
                <a:solidFill>
                  <a:prstClr val="black"/>
                </a:solidFill>
                <a:latin typeface="Times New Roman"/>
                <a:ea typeface="Tahoma"/>
                <a:cs typeface="Tahoma"/>
                <a:sym typeface="Tahoma"/>
                <a:rtl val="0"/>
              </a:rPr>
              <a:t>How Long is a List?</a:t>
            </a:r>
            <a:endParaRPr lang="en-US" altLang="zh-CN" b="1" dirty="0">
              <a:solidFill>
                <a:schemeClr val="dk1"/>
              </a:solidFill>
              <a:ea typeface="Tahoma"/>
              <a:cs typeface="Tahoma"/>
              <a:sym typeface="Tahoma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64" y="686790"/>
            <a:ext cx="1864654" cy="52374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9149D-A996-4356-B7CD-0154EA4A17F5}" type="slidenum">
              <a:rPr lang="zh-CN" altLang="en-US" smtClean="0"/>
              <a:pPr/>
              <a:t>9</a:t>
            </a:fld>
            <a:endParaRPr lang="zh-CN" altLang="en-US" sz="1800">
              <a:solidFill>
                <a:schemeClr val="tx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3C9C601-D33F-439A-8723-FBA1F44E5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0182"/>
            <a:ext cx="9144000" cy="39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358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方正粗宋简体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4256</TotalTime>
  <Pages>0</Pages>
  <Words>322</Words>
  <Characters>0</Characters>
  <Application>Microsoft Macintosh PowerPoint</Application>
  <DocSecurity>0</DocSecurity>
  <PresentationFormat>On-screen Show (4:3)</PresentationFormat>
  <Lines>0</Lines>
  <Paragraphs>94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8" baseType="lpstr">
      <vt:lpstr>等线</vt:lpstr>
      <vt:lpstr>微软雅黑</vt:lpstr>
      <vt:lpstr>方正大标宋简体</vt:lpstr>
      <vt:lpstr>Arial</vt:lpstr>
      <vt:lpstr>Calibri</vt:lpstr>
      <vt:lpstr>Calibri Light</vt:lpstr>
      <vt:lpstr>Courier New</vt:lpstr>
      <vt:lpstr>Georgia</vt:lpstr>
      <vt:lpstr>Gill Sans</vt:lpstr>
      <vt:lpstr>News Gothic MT</vt:lpstr>
      <vt:lpstr>Times New Roman</vt:lpstr>
      <vt:lpstr>Wingdings 2</vt:lpstr>
      <vt:lpstr>Office 主题</vt:lpstr>
      <vt:lpstr>Computer Applications to Behavioral Sciences</vt:lpstr>
      <vt:lpstr>A List is a kind of Collection</vt:lpstr>
      <vt:lpstr>What is not a “Collection”</vt:lpstr>
      <vt:lpstr>List Constants</vt:lpstr>
      <vt:lpstr>We already use lists!</vt:lpstr>
      <vt:lpstr>Lists and definite loops - best pals</vt:lpstr>
      <vt:lpstr>Looking Inside Lists</vt:lpstr>
      <vt:lpstr>Lists are Mutable</vt:lpstr>
      <vt:lpstr>How Long is a List?</vt:lpstr>
      <vt:lpstr>Using the range function</vt:lpstr>
      <vt:lpstr>A tale of two loops...</vt:lpstr>
      <vt:lpstr>Concatenating lists using +</vt:lpstr>
      <vt:lpstr>Lists can be sliced using :</vt:lpstr>
      <vt:lpstr>List Methods</vt:lpstr>
      <vt:lpstr>Building a list from scratch</vt:lpstr>
      <vt:lpstr>Is Something in a List?</vt:lpstr>
      <vt:lpstr>A List is an  Ordered Sequence</vt:lpstr>
      <vt:lpstr>Built in Functions and Lists</vt:lpstr>
      <vt:lpstr>PowerPoint Presentation</vt:lpstr>
      <vt:lpstr>Best Friends:  Strings and Lists</vt:lpstr>
      <vt:lpstr>String Concatenation</vt:lpstr>
      <vt:lpstr>Using in as an Operator</vt:lpstr>
      <vt:lpstr>The Double Split Pattern</vt:lpstr>
      <vt:lpstr>List Summary</vt:lpstr>
      <vt:lpstr>PowerPoint Presentation</vt:lpstr>
    </vt:vector>
  </TitlesOfParts>
  <Manager/>
  <Company>KG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环境破坏与环境保护</dc:title>
  <dc:subject/>
  <dc:creator>admin</dc:creator>
  <cp:keywords/>
  <dc:description/>
  <cp:lastModifiedBy>Microsoft Office User</cp:lastModifiedBy>
  <cp:revision>62</cp:revision>
  <dcterms:created xsi:type="dcterms:W3CDTF">2013-09-13T05:32:00Z</dcterms:created>
  <dcterms:modified xsi:type="dcterms:W3CDTF">2019-06-22T06:33:52Z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2052-9.1.0.4764</vt:lpwstr>
  </property>
</Properties>
</file>