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5"/>
  </p:normalViewPr>
  <p:slideViewPr>
    <p:cSldViewPr snapToGrid="0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998FC-6638-57FE-DB57-385A11C73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95902D-7AAA-8A92-8F76-A4DA4796E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07D8D-F5C8-CD67-CBC7-03AB35AB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581C-7FBA-A647-B191-BF924A96F753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7E4B9-24E6-8C67-8595-6F525DCF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52FB4-6B21-FDC3-3BDC-44A9977A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5AD7-A12D-6147-850A-B87499C0D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15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923C7-EFE2-FC8A-2C0C-5FBA9616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79E9C-7577-9AF8-1DE0-66E52D4B8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C58F4-9268-DC26-619C-2C5784BB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581C-7FBA-A647-B191-BF924A96F753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449EF-2307-B1E5-065A-4878C487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C31AB-019D-225B-C4AF-102A866D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5AD7-A12D-6147-850A-B87499C0D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62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E45FF6-641E-2B4D-5C73-9A331B420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3A1E7-EA89-5D72-7214-4BE3A6C2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CEA09-5CD5-1940-DEED-FE3DF0FE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581C-7FBA-A647-B191-BF924A96F753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E3C91-DA08-A2F1-8844-4193E0DF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32DB4-B753-1E8D-7AE0-5C162B86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5AD7-A12D-6147-850A-B87499C0D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9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15E33-FC0F-9F56-4D9A-8FC48958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9684A-C4EE-B351-9982-6E4D64A0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58D3C-A3B1-0FEB-EAFD-7BA460DD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581C-7FBA-A647-B191-BF924A96F753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5E923-75F1-C1BD-9833-2519460B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DFC67-84A3-5810-1C05-37E97C1E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5AD7-A12D-6147-850A-B87499C0D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34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1012-3599-692B-9F8E-10859313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E0A29-28FC-E8A3-96C1-DA7D90B7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4713C-CA39-A6CE-725D-F297DCB1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581C-7FBA-A647-B191-BF924A96F753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074D7-FE7C-7E11-6909-4C2357E9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803D7-7EAB-0842-D278-2F852E9F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5AD7-A12D-6147-850A-B87499C0D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11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1375D-907B-917A-29EA-857D9044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34713-B93D-64B5-AEC4-C5198B0EC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8E2EE7-9FA3-D7D8-9F15-F5297668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297F8-2D71-1F79-6565-BB7E2DE2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581C-7FBA-A647-B191-BF924A96F753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7899A-A09A-BECB-AA66-A85DF02E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0D471-0184-99D4-5B03-BE7AF374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5AD7-A12D-6147-850A-B87499C0D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90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840F-3C23-5F54-1B9E-0FE2723B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7A8FC-9204-3467-258E-15879B5C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5EDBD3-D8C4-3C4B-756C-5934B7BF3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3C8208-4E2A-844E-611B-6AEECF903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7A6A61-FDD3-B1AA-2C0A-BCECDF545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1F57B5-BF7B-F823-A0BA-3FC78823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581C-7FBA-A647-B191-BF924A96F753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FF3ADB-D77C-EB5E-D56D-A5242DA6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6B61BD-3EDC-2AB8-278E-7AB01AAC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5AD7-A12D-6147-850A-B87499C0D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78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27D8C-4D3B-CE12-9AC1-4E801D85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28DE68-E6F5-4E87-25EC-2457D8F3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581C-7FBA-A647-B191-BF924A96F753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C9927C-23B5-B957-C272-94C9C14E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34045A-D77A-01D3-5DA4-20D77B1C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5AD7-A12D-6147-850A-B87499C0D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78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310A9A-D36A-FEBC-D4EF-D847BAD3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581C-7FBA-A647-B191-BF924A96F753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FBCBE2-DE92-2916-7F3B-8DF7D23F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998F8-AC2E-9978-95DA-A3572FD5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5AD7-A12D-6147-850A-B87499C0D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86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61167-719E-19D4-4296-526C1259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97EA2-04EC-A963-CD64-5D869456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77B13-6D82-499E-4328-6A04652B7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94062-5CCF-E5BA-4404-36CEAFED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581C-7FBA-A647-B191-BF924A96F753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B37AD-DCA3-C40A-0632-6CC1857B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ECC05-6B2A-8B22-8EC0-1ADA2128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5AD7-A12D-6147-850A-B87499C0D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37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4A85F-D571-945E-2F18-D6CAE7E0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6EE8E9-BAC8-6AA4-1674-440485DB1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E57D7-7B5E-77B7-94EF-390EAE1FA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B7585-EC94-A9A4-3A8C-B0FAB656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581C-7FBA-A647-B191-BF924A96F753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871CE3-B860-E74B-E745-65652385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ECDC2-0C7B-FDEC-F8C5-56B20E7A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5AD7-A12D-6147-850A-B87499C0D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9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537D53-7E69-77AE-0CC6-12F57B72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BC95F-62CA-2241-F2DE-02BE274C0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76B28-9360-9B09-3317-08BB8CA5E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4581C-7FBA-A647-B191-BF924A96F753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81B80-5FF9-5EBD-84A0-FEE9904CE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24404-1382-6E4F-0B0D-7A02123C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6D5AD7-A12D-6147-850A-B87499C0D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95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07202-40F3-5687-2F3D-51A498FFB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741" y="0"/>
            <a:ext cx="8109994" cy="1985057"/>
          </a:xfrm>
        </p:spPr>
        <p:txBody>
          <a:bodyPr>
            <a:noAutofit/>
          </a:bodyPr>
          <a:lstStyle/>
          <a:p>
            <a:r>
              <a:rPr lang="en" altLang="zh-CN" sz="2800" b="1" i="0" u="none" strike="noStrike" dirty="0">
                <a:solidFill>
                  <a:srgbClr val="000000"/>
                </a:solidFill>
                <a:effectLst/>
              </a:rPr>
              <a:t>Causal Inference &amp; Machine Learning: Analyzing Income Policies Through RD Design</a:t>
            </a:r>
            <a:br>
              <a:rPr lang="en" altLang="zh-CN" sz="28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" altLang="zh-CN" sz="2800" b="1" i="0" u="none" strike="noStrike" dirty="0">
                <a:solidFill>
                  <a:srgbClr val="000000"/>
                </a:solidFill>
                <a:effectLst/>
              </a:rPr>
              <a:t>[</a:t>
            </a:r>
            <a:r>
              <a:rPr lang="en" altLang="zh-CN" sz="2800" b="1" i="0" u="none" strike="noStrike" dirty="0" err="1">
                <a:solidFill>
                  <a:srgbClr val="000000"/>
                </a:solidFill>
                <a:effectLst/>
              </a:rPr>
              <a:t>Yishen</a:t>
            </a:r>
            <a:r>
              <a:rPr lang="en" altLang="zh-CN" sz="2800" b="1" i="0" u="none" strike="noStrike" dirty="0">
                <a:solidFill>
                  <a:srgbClr val="000000"/>
                </a:solidFill>
                <a:effectLst/>
              </a:rPr>
              <a:t> Song]</a:t>
            </a:r>
            <a:br>
              <a:rPr lang="en" altLang="zh-CN" sz="28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" altLang="zh-CN" sz="2800" b="0" i="0" u="none" strike="noStrike" dirty="0">
                <a:solidFill>
                  <a:srgbClr val="000000"/>
                </a:solidFill>
                <a:effectLst/>
              </a:rPr>
              <a:t>Duke Kunshan University, Data Science Department</a:t>
            </a:r>
            <a:br>
              <a:rPr lang="en" altLang="zh-CN" sz="2800" b="0" i="0" u="none" strike="noStrike" dirty="0">
                <a:solidFill>
                  <a:srgbClr val="000000"/>
                </a:solidFill>
                <a:effectLst/>
              </a:rPr>
            </a:br>
            <a:endParaRPr kumimoji="1"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125354-AABA-F169-55B5-37D26788B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724" y="1672023"/>
            <a:ext cx="2666034" cy="313095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" altLang="zh-CN" sz="1000" b="1" i="0" u="none" strike="noStrike" dirty="0">
                <a:solidFill>
                  <a:srgbClr val="000000"/>
                </a:solidFill>
                <a:effectLst/>
              </a:rPr>
              <a:t>Introduction</a:t>
            </a:r>
          </a:p>
          <a:p>
            <a:pPr algn="l"/>
            <a:r>
              <a:rPr lang="en" altLang="zh-CN" sz="1000" i="0" u="none" strike="noStrike" dirty="0">
                <a:solidFill>
                  <a:srgbClr val="000000"/>
                </a:solidFill>
                <a:effectLst/>
              </a:rPr>
              <a:t>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000" b="1" i="0" u="none" strike="noStrike" dirty="0">
                <a:solidFill>
                  <a:srgbClr val="000000"/>
                </a:solidFill>
                <a:effectLst/>
              </a:rPr>
              <a:t>Income-based policy thresholds</a:t>
            </a:r>
            <a:r>
              <a:rPr lang="en" altLang="zh-CN" sz="1000" b="0" i="0" u="none" strike="noStrike" dirty="0">
                <a:solidFill>
                  <a:srgbClr val="000000"/>
                </a:solidFill>
                <a:effectLst/>
              </a:rPr>
              <a:t> (e.g., minimum wage laws, financial assistance programs) create eligibility cutoffs.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000" b="0" i="0" u="none" strike="noStrike" dirty="0">
                <a:solidFill>
                  <a:srgbClr val="000000"/>
                </a:solidFill>
                <a:effectLst/>
              </a:rPr>
              <a:t>These cutoffs can introduce </a:t>
            </a:r>
            <a:r>
              <a:rPr lang="en" altLang="zh-CN" sz="1000" b="1" i="0" u="none" strike="noStrike" dirty="0">
                <a:solidFill>
                  <a:srgbClr val="000000"/>
                </a:solidFill>
                <a:effectLst/>
              </a:rPr>
              <a:t>nonlinear effects</a:t>
            </a:r>
            <a:r>
              <a:rPr lang="en" altLang="zh-CN" sz="1000" b="0" i="0" u="none" strike="noStrike" dirty="0">
                <a:solidFill>
                  <a:srgbClr val="000000"/>
                </a:solidFill>
                <a:effectLst/>
              </a:rPr>
              <a:t> on employment and income.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000" b="1" i="0" u="none" strike="noStrike" dirty="0">
                <a:solidFill>
                  <a:srgbClr val="000000"/>
                </a:solidFill>
                <a:effectLst/>
              </a:rPr>
              <a:t>Regression Discontinuity (RD) Design</a:t>
            </a:r>
            <a:r>
              <a:rPr lang="en" altLang="zh-CN" sz="1000" b="0" i="0" u="none" strike="noStrike" dirty="0">
                <a:solidFill>
                  <a:srgbClr val="000000"/>
                </a:solidFill>
                <a:effectLst/>
              </a:rPr>
              <a:t> helps analyze these impacts.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000" b="1" i="0" u="none" strike="noStrike" dirty="0">
                <a:solidFill>
                  <a:srgbClr val="000000"/>
                </a:solidFill>
                <a:effectLst/>
              </a:rPr>
              <a:t>Machine Learning (ML) models</a:t>
            </a:r>
            <a:r>
              <a:rPr lang="en" altLang="zh-CN" sz="1000" b="0" i="0" u="none" strike="noStrike" dirty="0">
                <a:solidFill>
                  <a:srgbClr val="000000"/>
                </a:solidFill>
                <a:effectLst/>
              </a:rPr>
              <a:t> enhance prediction and interpretability.</a:t>
            </a:r>
          </a:p>
          <a:p>
            <a:pPr algn="l"/>
            <a:r>
              <a:rPr lang="zh-CN" altLang="en-US" sz="10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" altLang="zh-CN" sz="1000" b="1" i="0" u="none" strike="noStrike" dirty="0">
                <a:solidFill>
                  <a:srgbClr val="000000"/>
                </a:solidFill>
                <a:effectLst/>
              </a:rPr>
              <a:t>Objective</a:t>
            </a:r>
            <a:endParaRPr lang="en" altLang="zh-CN" sz="10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000" b="0" i="0" u="none" strike="noStrike" dirty="0">
                <a:solidFill>
                  <a:srgbClr val="000000"/>
                </a:solidFill>
                <a:effectLst/>
              </a:rPr>
              <a:t>Apply </a:t>
            </a:r>
            <a:r>
              <a:rPr lang="en" altLang="zh-CN" sz="1000" b="1" i="0" u="none" strike="noStrike" dirty="0">
                <a:solidFill>
                  <a:srgbClr val="000000"/>
                </a:solidFill>
                <a:effectLst/>
              </a:rPr>
              <a:t>ML and RD design</a:t>
            </a:r>
            <a:r>
              <a:rPr lang="en" altLang="zh-CN" sz="1000" b="0" i="0" u="none" strike="noStrike" dirty="0">
                <a:solidFill>
                  <a:srgbClr val="000000"/>
                </a:solidFill>
                <a:effectLst/>
              </a:rPr>
              <a:t> to evaluate how </a:t>
            </a:r>
            <a:r>
              <a:rPr lang="en" altLang="zh-CN" sz="1000" b="1" i="0" u="none" strike="noStrike" dirty="0">
                <a:solidFill>
                  <a:srgbClr val="000000"/>
                </a:solidFill>
                <a:effectLst/>
              </a:rPr>
              <a:t>minimum wage policies</a:t>
            </a:r>
            <a:r>
              <a:rPr lang="en" altLang="zh-CN" sz="1000" b="0" i="0" u="none" strike="noStrike" dirty="0">
                <a:solidFill>
                  <a:srgbClr val="000000"/>
                </a:solidFill>
                <a:effectLst/>
              </a:rPr>
              <a:t> influence employment.</a:t>
            </a:r>
          </a:p>
          <a:p>
            <a:pPr algn="l"/>
            <a:endParaRPr lang="en" altLang="zh-CN" sz="10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" altLang="zh-CN" sz="1000" b="1" i="0" u="none" strike="noStrike" dirty="0">
                <a:solidFill>
                  <a:srgbClr val="000000"/>
                </a:solidFill>
                <a:effectLst/>
              </a:rPr>
              <a:t>Research Question</a:t>
            </a:r>
          </a:p>
          <a:p>
            <a:pPr algn="l"/>
            <a:r>
              <a:rPr lang="en" altLang="zh-CN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How does RD design help assess the causal effect of income policies on employment outcomes?</a:t>
            </a:r>
            <a:endParaRPr lang="en" altLang="zh-CN" sz="10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zh-CN" b="0" i="0" u="none" strike="noStrike" dirty="0">
              <a:solidFill>
                <a:srgbClr val="000000"/>
              </a:solidFill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D4A3D1-90E2-980E-2EFC-157E6A23EB04}"/>
              </a:ext>
            </a:extLst>
          </p:cNvPr>
          <p:cNvSpPr txBox="1"/>
          <p:nvPr/>
        </p:nvSpPr>
        <p:spPr>
          <a:xfrm>
            <a:off x="3337365" y="1672023"/>
            <a:ext cx="543238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Methodology</a:t>
            </a:r>
          </a:p>
          <a:p>
            <a:pPr algn="l"/>
            <a:endParaRPr lang="en" altLang="zh-CN" sz="8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Data &amp; Preprocessing</a:t>
            </a:r>
            <a:endParaRPr lang="en" altLang="zh-CN" sz="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Dataset: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UCI Adult Income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Cleaning: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Removed missing values, standardized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Feature Engineering: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Categorical encoding, variable scaling.</a:t>
            </a:r>
          </a:p>
          <a:p>
            <a:pPr algn="l"/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ML for Explanation</a:t>
            </a:r>
            <a:endParaRPr lang="en" altLang="zh-CN" sz="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NLP analysis: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Extracted key income-related terms using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TF-IDF &amp; GPT-2 attention maps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ML for Prediction</a:t>
            </a:r>
            <a:endParaRPr lang="en" altLang="zh-CN" sz="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Models: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Random Forest, Logistic Regression, Neural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Optimization: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Hyperparameter tuning, cross-validation.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Evaluation Metrics: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Accuracy, Precision, Recall, ROC-AUC.</a:t>
            </a:r>
          </a:p>
          <a:p>
            <a:pPr algn="l"/>
            <a:r>
              <a:rPr lang="zh-CN" altLang="en-US" sz="8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Causal Inference (RD Analysis)</a:t>
            </a:r>
            <a:endParaRPr lang="en" altLang="zh-CN" sz="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Cutoff: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Income threshold at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$35,000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Identification: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Comparing individuals just above and below the cutoff.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Estimation: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Logistic RD model to determine employment probability shifts.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683019-24CD-FAA3-0998-FA626CF4C79E}"/>
              </a:ext>
            </a:extLst>
          </p:cNvPr>
          <p:cNvSpPr txBox="1"/>
          <p:nvPr/>
        </p:nvSpPr>
        <p:spPr>
          <a:xfrm>
            <a:off x="8432157" y="1672023"/>
            <a:ext cx="25811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Results (Right Panel)</a:t>
            </a:r>
          </a:p>
          <a:p>
            <a:pPr algn="l"/>
            <a:endParaRPr lang="en" altLang="zh-CN" sz="8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Causal Inference Findings (Regression Discontinuity </a:t>
            </a:r>
          </a:p>
          <a:p>
            <a:pPr algn="l"/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Analysis)</a:t>
            </a:r>
            <a:endParaRPr lang="en" altLang="zh-CN" sz="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Regression Discontinuity (RD) Design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was applied to assess the causal effect of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education on income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logistic regression RD model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demonstrates a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clear discontinuity at 12 years of education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, reinforcing the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impact of completing high school on earning potential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The probability of earning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above $50K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significantly increases after the high school threshold, confirming the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policy relevance of education-based income thresholds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953E68-968C-E431-00BC-D9532B3508EF}"/>
              </a:ext>
            </a:extLst>
          </p:cNvPr>
          <p:cNvSpPr txBox="1"/>
          <p:nvPr/>
        </p:nvSpPr>
        <p:spPr>
          <a:xfrm>
            <a:off x="1972519" y="4916650"/>
            <a:ext cx="5764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Future Work (Bottom Panel)</a:t>
            </a:r>
          </a:p>
          <a:p>
            <a:pPr algn="l"/>
            <a:r>
              <a:rPr lang="zh-CN" altLang="en-US" sz="8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Expand Real-World Applications</a:t>
            </a:r>
            <a:endParaRPr lang="en" altLang="zh-CN" sz="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Use real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economic datasets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to validate findings.</a:t>
            </a:r>
          </a:p>
          <a:p>
            <a:pPr algn="l"/>
            <a:r>
              <a:rPr lang="zh-CN" altLang="en-US" sz="8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Enhance ML Models</a:t>
            </a:r>
            <a:endParaRPr lang="en" altLang="zh-CN" sz="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Implement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LSTMs &amp; Transformers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for better prediction.</a:t>
            </a:r>
          </a:p>
          <a:p>
            <a:pPr algn="l"/>
            <a:r>
              <a:rPr lang="zh-CN" altLang="en-US" sz="8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Refine Causal Analysis</a:t>
            </a:r>
            <a:endParaRPr lang="en" altLang="zh-CN" sz="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Incorporate additional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economic control variables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for robustness.</a:t>
            </a:r>
          </a:p>
          <a:p>
            <a:pPr algn="l"/>
            <a:r>
              <a:rPr lang="zh-CN" altLang="en-US" sz="8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Ethical Considerations</a:t>
            </a:r>
            <a:endParaRPr lang="en" altLang="zh-CN" sz="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Address </a:t>
            </a:r>
            <a:r>
              <a:rPr lang="en" altLang="zh-CN" sz="800" b="1" i="0" u="none" strike="noStrike" dirty="0">
                <a:solidFill>
                  <a:srgbClr val="000000"/>
                </a:solidFill>
                <a:effectLst/>
              </a:rPr>
              <a:t>bias in AI-driven policy recommendations</a:t>
            </a:r>
            <a:r>
              <a:rPr lang="en" altLang="zh-CN" sz="800" b="0" i="0" u="none" strike="noStrike" dirty="0">
                <a:solidFill>
                  <a:srgbClr val="000000"/>
                </a:solidFill>
                <a:effectLst/>
              </a:rPr>
              <a:t> to ensure fairness.</a:t>
            </a:r>
          </a:p>
          <a:p>
            <a:endParaRPr kumimoji="1" lang="zh-CN" altLang="en-US" dirty="0"/>
          </a:p>
        </p:txBody>
      </p:sp>
      <p:pic>
        <p:nvPicPr>
          <p:cNvPr id="8" name="图片 7" descr="图表, 折线图&#10;&#10;AI 生成的内容可能不正确。">
            <a:extLst>
              <a:ext uri="{FF2B5EF4-FFF2-40B4-BE49-F238E27FC236}">
                <a16:creationId xmlns:a16="http://schemas.microsoft.com/office/drawing/2014/main" id="{1655DE87-2B68-7C70-F33C-B3F9FCDB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192" y="4011125"/>
            <a:ext cx="4205466" cy="2579641"/>
          </a:xfrm>
          <a:prstGeom prst="rect">
            <a:avLst/>
          </a:prstGeom>
        </p:spPr>
      </p:pic>
      <p:pic>
        <p:nvPicPr>
          <p:cNvPr id="10" name="图片 9" descr="手上拿着纸&#10;&#10;AI 生成的内容可能不正确。">
            <a:extLst>
              <a:ext uri="{FF2B5EF4-FFF2-40B4-BE49-F238E27FC236}">
                <a16:creationId xmlns:a16="http://schemas.microsoft.com/office/drawing/2014/main" id="{214376C3-E909-44AE-F8B3-638A6ECE421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28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366</Words>
  <Application>Microsoft Macintosh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-webkit-standard</vt:lpstr>
      <vt:lpstr>等线</vt:lpstr>
      <vt:lpstr>等线 Light</vt:lpstr>
      <vt:lpstr>Arial</vt:lpstr>
      <vt:lpstr>Office 主题​​</vt:lpstr>
      <vt:lpstr>Causal Inference &amp; Machine Learning: Analyzing Income Policies Through RD Design [Yishen Song] Duke Kunshan University, Data Science Department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Yishen Song</dc:creator>
  <cp:lastModifiedBy>Yishen Song</cp:lastModifiedBy>
  <cp:revision>1</cp:revision>
  <dcterms:created xsi:type="dcterms:W3CDTF">2025-02-24T08:43:42Z</dcterms:created>
  <dcterms:modified xsi:type="dcterms:W3CDTF">2025-02-25T11:53:01Z</dcterms:modified>
</cp:coreProperties>
</file>