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47D147-DA1A-4F7B-8EB8-10D6AA941D2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7EC253-8087-4F8F-974C-55EC94EF300E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3597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D147-DA1A-4F7B-8EB8-10D6AA941D2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C253-8087-4F8F-974C-55EC94EF3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D147-DA1A-4F7B-8EB8-10D6AA941D2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C253-8087-4F8F-974C-55EC94EF3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40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D147-DA1A-4F7B-8EB8-10D6AA941D2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C253-8087-4F8F-974C-55EC94EF3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8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47D147-DA1A-4F7B-8EB8-10D6AA941D2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7EC253-8087-4F8F-974C-55EC94EF300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85154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D147-DA1A-4F7B-8EB8-10D6AA941D2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C253-8087-4F8F-974C-55EC94EF3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5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D147-DA1A-4F7B-8EB8-10D6AA941D2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C253-8087-4F8F-974C-55EC94EF3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57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D147-DA1A-4F7B-8EB8-10D6AA941D2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C253-8087-4F8F-974C-55EC94EF3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24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D147-DA1A-4F7B-8EB8-10D6AA941D2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C253-8087-4F8F-974C-55EC94EF3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45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47D147-DA1A-4F7B-8EB8-10D6AA941D2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7EC253-8087-4F8F-974C-55EC94EF300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607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47D147-DA1A-4F7B-8EB8-10D6AA941D2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7EC253-8087-4F8F-974C-55EC94EF300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974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B47D147-DA1A-4F7B-8EB8-10D6AA941D2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7EC253-8087-4F8F-974C-55EC94EF300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206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1E6A-C516-48A0-A7C1-E9A817A74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552452"/>
            <a:ext cx="8361229" cy="954746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DROWSINESS DETECTION SYSTEM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5">
            <a:extLst>
              <a:ext uri="{FF2B5EF4-FFF2-40B4-BE49-F238E27FC236}">
                <a16:creationId xmlns:a16="http://schemas.microsoft.com/office/drawing/2014/main" id="{35480DE4-6275-4CE9-B692-534B15F7D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907367"/>
            <a:ext cx="9581964" cy="1814623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Number: 9</a:t>
            </a:r>
          </a:p>
          <a:p>
            <a:pPr algn="just"/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Team Members:</a:t>
            </a:r>
          </a:p>
          <a:p>
            <a:pPr algn="just"/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Kumsetty Nikhil Venkat (181IT224)</a:t>
            </a:r>
          </a:p>
          <a:p>
            <a:pPr algn="just"/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Ayush Rahangdale (181IT109)</a:t>
            </a:r>
          </a:p>
          <a:p>
            <a:pPr algn="just"/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Ankit Gupta (181IT107) </a:t>
            </a:r>
          </a:p>
          <a:p>
            <a:pPr algn="just"/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80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4F07-F9CA-41BB-88D8-8BAB318C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22978"/>
            <a:ext cx="9601200" cy="1485900"/>
          </a:xfrm>
        </p:spPr>
        <p:txBody>
          <a:bodyPr/>
          <a:lstStyle/>
          <a:p>
            <a:pPr algn="ctr"/>
            <a:r>
              <a:rPr lang="en-US" sz="5400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94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EA36-6CFC-46B5-8514-26B19A21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88A2-5930-444C-81AC-31207349E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Drowsiness is the state of feeling tired or sleepy.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fatigue affects the driving 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many drivers</a:t>
            </a:r>
            <a:r>
              <a:rPr 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following 3 ways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impairs coordination,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causes longer reaction times 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delays the reflex action.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impairs judgment 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driver safety in the car is one of the most wanted system to avoid accidents.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Drowsiness Detection System is one of the driver safety system.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27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40A4-E610-46C6-BDA5-63B11FD2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E6AA-45A4-485E-BD55-4014361C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project is to make an efficient system to detect the drowsiness state of the driver and sound alarm to prevent accidents.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alert the vehicles behind with the help of LCD display.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98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B304-F592-4264-808F-53FBF188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2904-AFAA-4D8F-9D5F-364FA882C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7928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to male wires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Bread-board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cable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display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Potentiameter</a:t>
            </a:r>
            <a:endParaRPr lang="en-US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 1.8.10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IDE</a:t>
            </a:r>
            <a:endParaRPr lang="en-IN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52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36AB-5D1C-4D4A-867A-F381F96C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3042"/>
            <a:ext cx="9601200" cy="787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7907A8-EA7B-4232-A1A8-6E22C3091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189609"/>
            <a:ext cx="2587841" cy="4847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FF5ED4-BEC2-4457-9A18-3FF164279029}"/>
              </a:ext>
            </a:extLst>
          </p:cNvPr>
          <p:cNvSpPr txBox="1"/>
          <p:nvPr/>
        </p:nvSpPr>
        <p:spPr>
          <a:xfrm>
            <a:off x="852255" y="6107848"/>
            <a:ext cx="4429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1: Flow chart for driver drowsiness 		   detection system</a:t>
            </a:r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4E167-7A9D-4A85-8288-60E4EF3AB12A}"/>
              </a:ext>
            </a:extLst>
          </p:cNvPr>
          <p:cNvSpPr txBox="1"/>
          <p:nvPr/>
        </p:nvSpPr>
        <p:spPr>
          <a:xfrm>
            <a:off x="4270159" y="1411549"/>
            <a:ext cx="74483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detects the face in the pre-processed image by using facial landmarks produced 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detected face region, the algorithm finds the face landmark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eye region, the correct array slices from the set of face landmarks is detected.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EAR threshold = 0.25.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EAR (eye aspect ratio) to determine whether the eyes of the driver are closed or not while driving.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to see if the eye aspect ratio is below the “blink/closed” eye threshold.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is, increment COUNTER, the total number of consecutive frames where the person has had their eyes closed.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counter is greater than 50, alarm sounds and “ALERT!” is displayed in the LCD.</a:t>
            </a:r>
          </a:p>
          <a:p>
            <a:pPr lvl="0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49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C16F-06EB-4D38-B406-897A8A2C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B2D5F-D84D-4A3A-BCFE-1650F2DC8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12" y="1602899"/>
            <a:ext cx="3939160" cy="3652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F07E6D-F5FF-4173-A05A-1C68B1F4E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254" y="1602899"/>
            <a:ext cx="3958007" cy="36522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CAAC4B-6088-4183-B02C-88B8AC14152B}"/>
              </a:ext>
            </a:extLst>
          </p:cNvPr>
          <p:cNvSpPr txBox="1"/>
          <p:nvPr/>
        </p:nvSpPr>
        <p:spPr>
          <a:xfrm>
            <a:off x="1340529" y="5362111"/>
            <a:ext cx="306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Active State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12CF22-9A8C-4B8C-A05B-6B541E488469}"/>
              </a:ext>
            </a:extLst>
          </p:cNvPr>
          <p:cNvSpPr txBox="1"/>
          <p:nvPr/>
        </p:nvSpPr>
        <p:spPr>
          <a:xfrm>
            <a:off x="6196611" y="5385137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3: Drowsy State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35681D-23A6-4EF5-A113-68A8555456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" t="20225" r="10894" b="41199"/>
          <a:stretch/>
        </p:blipFill>
        <p:spPr>
          <a:xfrm rot="10800000">
            <a:off x="9552373" y="2663298"/>
            <a:ext cx="2432481" cy="9143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4AE4C5-9C0A-4008-8390-C880F88C0356}"/>
              </a:ext>
            </a:extLst>
          </p:cNvPr>
          <p:cNvSpPr txBox="1"/>
          <p:nvPr/>
        </p:nvSpPr>
        <p:spPr>
          <a:xfrm>
            <a:off x="9667783" y="3755254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4: Alert message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5A90-A3A6-4EA7-96FD-44F14B85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360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BCFF61-BCF6-4E3B-B0F7-4404C8BDF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539321"/>
              </p:ext>
            </p:extLst>
          </p:nvPr>
        </p:nvGraphicFramePr>
        <p:xfrm>
          <a:off x="1473612" y="2378845"/>
          <a:ext cx="9073060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729">
                  <a:extLst>
                    <a:ext uri="{9D8B030D-6E8A-4147-A177-3AD203B41FA5}">
                      <a16:colId xmlns:a16="http://schemas.microsoft.com/office/drawing/2014/main" val="1678887922"/>
                    </a:ext>
                  </a:extLst>
                </a:gridCol>
                <a:gridCol w="1886154">
                  <a:extLst>
                    <a:ext uri="{9D8B030D-6E8A-4147-A177-3AD203B41FA5}">
                      <a16:colId xmlns:a16="http://schemas.microsoft.com/office/drawing/2014/main" val="3810531769"/>
                    </a:ext>
                  </a:extLst>
                </a:gridCol>
                <a:gridCol w="1522654">
                  <a:extLst>
                    <a:ext uri="{9D8B030D-6E8A-4147-A177-3AD203B41FA5}">
                      <a16:colId xmlns:a16="http://schemas.microsoft.com/office/drawing/2014/main" val="4181099365"/>
                    </a:ext>
                  </a:extLst>
                </a:gridCol>
                <a:gridCol w="1520903">
                  <a:extLst>
                    <a:ext uri="{9D8B030D-6E8A-4147-A177-3AD203B41FA5}">
                      <a16:colId xmlns:a16="http://schemas.microsoft.com/office/drawing/2014/main" val="2363564489"/>
                    </a:ext>
                  </a:extLst>
                </a:gridCol>
                <a:gridCol w="1514310">
                  <a:extLst>
                    <a:ext uri="{9D8B030D-6E8A-4147-A177-3AD203B41FA5}">
                      <a16:colId xmlns:a16="http://schemas.microsoft.com/office/drawing/2014/main" val="2665575059"/>
                    </a:ext>
                  </a:extLst>
                </a:gridCol>
                <a:gridCol w="1514310">
                  <a:extLst>
                    <a:ext uri="{9D8B030D-6E8A-4147-A177-3AD203B41FA5}">
                      <a16:colId xmlns:a16="http://schemas.microsoft.com/office/drawing/2014/main" val="2669189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Input</a:t>
                      </a:r>
                      <a:endParaRPr lang="en-IN" sz="1100" dirty="0">
                        <a:effectLst/>
                      </a:endParaRPr>
                    </a:p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No.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Total Experimental Blinks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True Detection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False Detection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Missed Detection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Accuracy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6654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    10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100%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6870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     8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4 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100%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0666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    12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100%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553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    15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100%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307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5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    27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10 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91%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3305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     9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100%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8747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    17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6 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100%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7698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78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8C7A-BA12-4835-9030-EB5990E2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023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contribution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84CDC6-D87A-4AD9-84C8-03592D1C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Ankit Gupta		         181IT107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facial detection and developing a python program using </a:t>
            </a:r>
            <a:r>
              <a:rPr lang="en-IN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PySerial</a:t>
            </a:r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to link Arduino with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Ayush Rahangdale                          181IT109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facial landmark detection and developing a function for eye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Kumshetty Nikhil Venkat          181IT224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EAR algorithm and developing a function to compute EAR ratio and check with EAR threshold.</a:t>
            </a:r>
          </a:p>
        </p:txBody>
      </p:sp>
    </p:spTree>
    <p:extLst>
      <p:ext uri="{BB962C8B-B14F-4D97-AF65-F5344CB8AC3E}">
        <p14:creationId xmlns:p14="http://schemas.microsoft.com/office/powerpoint/2010/main" val="70518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3383-7701-4E72-971E-D349ABFE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14728-A96B-4CD7-866C-755E182EE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6959"/>
            <a:ext cx="9601200" cy="434044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will overcome the drawbacks by providing accurate and reliable results after analyzing the condition of a driver while driving.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can be used in wide range of locomotives such as trucks, cars, aero planes.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future, this system can be developed into an inbuilt system by vehicle manufacturers and installing an infrared camera, high resolution speakers and a high definition LCD display.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3944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213</TotalTime>
  <Words>414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Franklin Gothic Book</vt:lpstr>
      <vt:lpstr>Times New Roman</vt:lpstr>
      <vt:lpstr>Wingdings</vt:lpstr>
      <vt:lpstr>Crop</vt:lpstr>
      <vt:lpstr>DRIVER DROWSINESS DETECTION SYSTEM</vt:lpstr>
      <vt:lpstr>Introduction</vt:lpstr>
      <vt:lpstr>Objective</vt:lpstr>
      <vt:lpstr>Requirements Analysis</vt:lpstr>
      <vt:lpstr>Methodology</vt:lpstr>
      <vt:lpstr>Output</vt:lpstr>
      <vt:lpstr>Result and Analysis</vt:lpstr>
      <vt:lpstr>Individual contribution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DROWSINESS DETECTION SYSTEM</dc:title>
  <dc:creator>ayush rahangdale</dc:creator>
  <cp:lastModifiedBy>ayush rahangdale</cp:lastModifiedBy>
  <cp:revision>19</cp:revision>
  <dcterms:created xsi:type="dcterms:W3CDTF">2019-11-05T09:58:30Z</dcterms:created>
  <dcterms:modified xsi:type="dcterms:W3CDTF">2019-11-05T13:31:47Z</dcterms:modified>
</cp:coreProperties>
</file>