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Open Sans ExtraBold"/>
      <p:bold r:id="rId47"/>
      <p:boldItalic r:id="rId48"/>
    </p:embeddedFont>
    <p:embeddedFont>
      <p:font typeface="Open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618">
          <p15:clr>
            <a:srgbClr val="A4A3A4"/>
          </p15:clr>
        </p15:guide>
        <p15:guide id="2" pos="28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07F4FD-3250-4024-B014-AF7E3F9752D0}">
  <a:tblStyle styleId="{2B07F4FD-3250-4024-B014-AF7E3F9752D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618" orient="horz"/>
        <p:guide pos="280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OpenSansExtraBold-boldItalic.fntdata"/><Relationship Id="rId47" Type="http://schemas.openxmlformats.org/officeDocument/2006/relationships/font" Target="fonts/OpenSansExtraBold-bold.fntdata"/><Relationship Id="rId49" Type="http://schemas.openxmlformats.org/officeDocument/2006/relationships/font" Target="fonts/Open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italic.fntdata"/><Relationship Id="rId50" Type="http://schemas.openxmlformats.org/officeDocument/2006/relationships/font" Target="fonts/OpenSans-bold.fntdata"/><Relationship Id="rId52"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
            </a:r>
            <a:r>
              <a:rPr lang="en"/>
              <a:t>Hello </a:t>
            </a:r>
            <a:r>
              <a:rPr lang="en"/>
              <a:t>everyone</a:t>
            </a:r>
            <a:r>
              <a:rPr lang="en"/>
              <a:t>, my name is Pranjal Gupta. </a:t>
            </a:r>
            <a:r>
              <a:rPr lang="en"/>
              <a:t>I am a Masters’ student </a:t>
            </a:r>
            <a:r>
              <a:rPr lang="en">
                <a:solidFill>
                  <a:schemeClr val="dk1"/>
                </a:solidFill>
              </a:rPr>
              <a:t>at the University of Waterloo.</a:t>
            </a:r>
            <a:r>
              <a:rPr lang="en"/>
              <a:t> </a:t>
            </a:r>
            <a:r>
              <a:rPr lang="en"/>
              <a:t>Today, </a:t>
            </a:r>
            <a:r>
              <a:rPr lang="en"/>
              <a:t>I will be presenting our work on “Columnar Storage and List-based Processing for Graph Database Management Systems”.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In this work, we explore the applicability of existing techniques from columnar relational database systems and also propose new solutions to adopt them in context of a native graph database systems.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We base our work on GraphflowDB, an in-memory graph database system optimized for performance and scalability ... that we are developing at the University of Waterloo.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e780ab76a7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e780ab76a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directly use simple columnar structures. New Properties are added at the end, properties can be accessed using the offset in column.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suitable for vertex properties because we do not care about sequential reads, but not for edge properties.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the edge properties we can use a data structure similar to adjacency lists, wherein each property of edge is indexed in a forward and backward direction. Based on what direction of adjlist the edges are read, same directional property list of the required edge property can be read. However there is 2x data replication which is undesired as there are far many edges than vertices.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e780ab76a7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e780ab76a7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directly use simple columnar structures. New Properties are added at the end, properties can be accessed using the offset in column.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suitable for vertex properties because we do not care about sequential reads, but not for edge properties.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the edge properties we can use a data structure similar to adjacency lists, wherein each property of edge is indexed in a forward and backward direction. Based on what direction of adjlist the edges are read, same directional property list of the required edge property can be read. However there is 2x data replication which is undesired as there are far many edges than vertices.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e973b2f514_1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e973b2f514_1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1/ To motivate our case for a new query processor, we first revisit the design of the block-based processor.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e780ab76a7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e780ab76a7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e780ab76a7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e780ab76a7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e780ab76a7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e780ab76a7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e780ab76a7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e780ab76a7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e973b2f514_1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e973b2f514_1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1/ To motivate our case for a new query processor, we first revisit the design of the block-based processor.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e674b95ad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e674b95ad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Typically, the graph systems employ volcano-based processing that evaluates the query tuple at a time. Examples being, neo4j and janus graph.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Given a simple 1 hop query which returns a properties of edge and the neighbour vertex, </a:t>
            </a:r>
            <a:r>
              <a:rPr lang="en"/>
              <a:t>Volcano-based processor produces one result, then goes on to produce another result, and so on.The query execution pipeline runs iteratively for as many times as the number of resultant tuples.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For this particular query plan, we begin by scanning each person’s vertex iteratively and keeping it in the intermediate tuple. only p3 passes the filter. Then the join operator accesses p3’s fwd adj list and reads its first element by copying it to the intermediate tuple followed by reading values of b.age and e.since from the property storage to produce the final tuple. Now the join operator reads another element from p3’s fwd adj list and again relevant properties are read. This goes iteratively.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Here, as we can see that each operator puts one value into the intermediate tupe at a time (which is a random access), even though the adjlists are stored sequentially. Hence, we get bad cache locality here.</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e674b95ade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e674b95ade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
            </a:r>
            <a:r>
              <a:rPr lang="en"/>
              <a:t>Traditional</a:t>
            </a:r>
            <a:r>
              <a:rPr lang="en"/>
              <a:t> block based processors fall short of being performant on many-to-many joins that is the USP of graph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Consider a 2 hop query on person nodes with a filter on the age property of first node. I use </a:t>
            </a:r>
            <a:r>
              <a:rPr lang="en"/>
              <a:t>simple</a:t>
            </a:r>
            <a:r>
              <a:rPr lang="en"/>
              <a:t> left deep query plan that scans a person, filters by age and joins from a to b and b to 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The block-based processor start with a single vector with all person node IDs. It then reads the age column and </a:t>
            </a:r>
            <a:r>
              <a:rPr lang="en"/>
              <a:t>perform</a:t>
            </a:r>
            <a:r>
              <a:rPr lang="en"/>
              <a:t> filter sequentially. The result of the filter is stored in a bit mask vector. It will then Join all nodes in vector `a` to the </a:t>
            </a:r>
            <a:r>
              <a:rPr lang="en"/>
              <a:t>elements</a:t>
            </a:r>
            <a:r>
              <a:rPr lang="en"/>
              <a:t> of their fwd adjlist by copying them in vectors `r1` and `b`. Here, only part of the intermediate data chunk is shown </a:t>
            </a:r>
            <a:r>
              <a:rPr lang="en"/>
              <a:t>but as can be seen, p2 is replicated twice and p3 thrice, that are the sizes of their fwd adj lists respectively.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 Similar replication happens on the next join too, as can be seen in vectors `a`, `r1` and `b`.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6/ Hence, there is high replication of data in intermediate </a:t>
            </a:r>
            <a:r>
              <a:rPr lang="en">
                <a:solidFill>
                  <a:schemeClr val="dk1"/>
                </a:solidFill>
              </a:rPr>
              <a:t>data chunk</a:t>
            </a:r>
            <a:r>
              <a:rPr lang="en"/>
              <a:t>. </a:t>
            </a:r>
            <a:r>
              <a:rPr lang="en">
                <a:solidFill>
                  <a:schemeClr val="dk1"/>
                </a:solidFill>
              </a:rPr>
              <a:t>Reason being that the intermediate data chunk represents the set of flat tuples in a single group of vectors. Each row in the data chunk is a resultant tuple.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7/ Momentarily as I show, this can be fixed by factorized representation.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780ab76a7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780ab76a7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1/ Graph database management systems or GDBMSs are systems that are known to support read-heavy analytical workload that are known to perform fast on many-to-many joins.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2/ Similar to RDBMSs, the GDBMSs have a well defined data model which is called </a:t>
            </a:r>
            <a:r>
              <a:rPr b="1" lang="en">
                <a:solidFill>
                  <a:schemeClr val="dk1"/>
                </a:solidFill>
              </a:rPr>
              <a:t>Property Graph Data Model. </a:t>
            </a:r>
            <a:r>
              <a:rPr lang="en">
                <a:solidFill>
                  <a:schemeClr val="dk1"/>
                </a:solidFill>
              </a:rPr>
              <a:t>A property graph consists of entities or vertices connected by edges and have arbitrary key-value properties on them. Both vertices and edges are labelled or have a type.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3/ Typically, the edges of the graph are stored in system using a structure called Adjacency lists, which maps each vertex to its forward and backward neighbouring vertices and corresponding edges. In existing systems, adjacency lists have been realized using CSR, as in graphflowDB, or linked lists, as in Neo4J.</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4/ Contrary to this, properties can be stored in many different ways. It can be stored again as a linked list (wherein each property points to the next) for each vertex or they can be stored in key-value stores or as interpreted attribute layout as illustrated here.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5/ Finally, we query the system using the cypher query language which is very similar to SQL.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6/ Fast joining capabilities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e973b2f51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e973b2f51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Traditional block based processors fall short of being performant on many-to-many joins that is the USP of graph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Consider a 2 hop query on person nodes with a filter on the age property of first node. I use simple left deep query plan that scans a person, filters by age and joins from a to b and b to 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The block-based processor start with a single vector with all person node IDs. It then reads the age column and perform filter sequentially. The result of the filter is stored in a bit mask vector. It will then Join all nodes in vector `a` to the elements of their fwd adjlist by copying them in vectors `r1` and `b`. Here, only part of the intermediate data chunk is shown but as can be seen, p2 is replicated twice and p3 thrice, that are the sizes of their fwd adj lists respectively.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 Similar replication happens on the next join too, as can be seen in vectors `a`, `r1` and `b`.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6/ Hence, there is high replication of data in intermediate </a:t>
            </a:r>
            <a:r>
              <a:rPr lang="en">
                <a:solidFill>
                  <a:schemeClr val="dk1"/>
                </a:solidFill>
              </a:rPr>
              <a:t>data chunk</a:t>
            </a:r>
            <a:r>
              <a:rPr lang="en"/>
              <a:t>. </a:t>
            </a:r>
            <a:r>
              <a:rPr lang="en">
                <a:solidFill>
                  <a:schemeClr val="dk1"/>
                </a:solidFill>
              </a:rPr>
              <a:t>Reason being that the intermediate data chunk represents the set of flat tuples in a single group of vectors. Each row in the data chunk is a resultant tuple.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7/ Momentarily as I show, this can be fixed by factorized representation.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e973b2f514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e973b2f514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Traditional block based processors fall short of being performant on many-to-many joins that is the USP of graph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Consider a 2 hop query on person nodes with a filter on the age property of first node. I use simple left deep query plan that scans a person, filters by age and joins from a to b and b to 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The block-based processor start with a single vector with all person node IDs. It then reads the age column and perform filter sequentially. The result of the filter is stored in a bit mask vector. It will then Join all nodes in vector `a` to the elements of their fwd adjlist by copying them in vectors `r1` and `b`. Here, only part of the intermediate data chunk is shown but as can be seen, p2 is replicated twice and p3 thrice, that are the sizes of their fwd adj lists respectively.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 Similar replication happens on the next join too, as can be seen in vectors `a`, `r1` and `b`.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6/ Hence, there is high replication of data in intermediate </a:t>
            </a:r>
            <a:r>
              <a:rPr lang="en">
                <a:solidFill>
                  <a:schemeClr val="dk1"/>
                </a:solidFill>
              </a:rPr>
              <a:t>data chunk</a:t>
            </a:r>
            <a:r>
              <a:rPr lang="en"/>
              <a:t>. </a:t>
            </a:r>
            <a:r>
              <a:rPr lang="en">
                <a:solidFill>
                  <a:schemeClr val="dk1"/>
                </a:solidFill>
              </a:rPr>
              <a:t>Reason being that the intermediate data chunk represents the set of flat tuples in a single group of vectors. Each row in the data chunk is a resultant tuple.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7/ Momentarily as I show, this can be fixed by factorized representation.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e95302bf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e95302bf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Also, if we go back a bit, notice that the contents of ‘r1’ and ‘b’ are exact replicas of the adj lists p2 and p3, that is kept in memory for an in-memory gdbms. Hence, We can prevent the materialization of adjlists in our intermediate data chunks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The second </a:t>
            </a:r>
            <a:r>
              <a:rPr lang="en"/>
              <a:t>shortcoming ...</a:t>
            </a:r>
            <a:r>
              <a:rPr lang="en"/>
              <a:t> is that the block </a:t>
            </a:r>
            <a:r>
              <a:rPr lang="en"/>
              <a:t>based processor copies exact replica of adjlists in intermediate data chunk.</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e973b2f514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e973b2f514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Also, if we go back a bit, notice that the contents of ‘r1’ and ‘b’ are exact replicas of the adj lists p2 and p3, that is kept in memory for an in-memory gdbms. Hence, We can prevent the materialization of adjlists in our intermediate data chunks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The second shortcoming ... is that the block based processor copies exact replica of adjlists in intermediate data chunk.</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e56e510cd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e56e510cd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We address the shortcomings of block-based processor with our </a:t>
            </a:r>
            <a:r>
              <a:rPr lang="en"/>
              <a:t>list-based processor, that is based on two key concepts: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First, we use Factorized representation that given by Olteanu in 2016, to succinctly represent joins as a union of products of independent components. Using this representation, the intermediate data chuck after 1 join of query on last slide can be given as the union of product of 2 components ... a singleton lists p2 and p3 and fwd adj lists of p2 and p3 respectively.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Second, Our implementation uses Lists Groups. In our implementation, a single intermediate data chunk is made up of number of list groups which has 3 properties: 1) A list group can either be a single value or list of values, 2) size of list group is not fixed and takes the size of adj list that it holds. and  2) list groups do not materialize the adj lists and just hold pointer to the relevant adj list in memory.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e973b2f514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e973b2f514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We now run a simulation demonstrating our List based processing.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Consider the same 2 hop query and the query plan as before.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The scan operator creates a new list Group ( called LG1) with a vector `a` containing person nodes.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Each list group has a currIdx field that is either -1 which means all tuples in the list group are part of the intermediate data chunk or it can take a positive value, meaning the list group is flattened and represents a single tuples. Currently, LG1 is unflattened.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 Next, The filter operator operates on the unflattened LG1 and reads the age property for nodes in `a` and evaluates the age in mask vector.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We then move to join which does 2 things, 1) it flattens LG1 by setting currIdx to 1 (since 0th location is filtered out). Now LG1 is interpreted as a single tuple. And 2) join creates a new list group called LG2 and reads the adj list of p2 into r1 and b. overall , </a:t>
            </a:r>
            <a:r>
              <a:rPr lang="en">
                <a:solidFill>
                  <a:schemeClr val="dk1"/>
                </a:solidFill>
              </a:rPr>
              <a:t>Flattening of LG1 prevents the need to copy tuple in LG1 with each tuple in LG2. </a:t>
            </a:r>
            <a:r>
              <a:rPr lang="en"/>
              <a:t>Also, we avoid materialization in r1 and b by instead having pointers to fwd adj list of p2.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 The second joins, follows the same operations. It flattens lg2 by setting currIdx = 0, and creates LG3 that points to the adj list of p3 in memory.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6/ The factorized representation at this point is a product of p2, fwd adjlist of p2 and fwd adjlist of p3 Going forward, the 2nd join then increments currIdx of LG2 and reads adj list of p4 to LG3.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7/ We experiment list-based processing on LDBC, which is a popular benchmark for evaluating Graph systems, along with datasets from other domains as well. To sum up, we get speedup of minimum 3x and upto 19x on our queries. Complete evaluation can be found in the paper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e973b2f514_1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e973b2f514_1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We now run a simulation demonstrating our List based processing.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Consider the same 2 hop query and the query plan as before.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The scan operator creates a new list Group ( called LG1) with a vector `a` containing person nodes.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Each list group has a currIdx field that is either -1 which means all tuples in the list group are part of the intermediate data chunk or it can take a positive value, meaning the list group is flattened and represents a single tuples. Currently, LG1 is unflattened.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 Next, The filter operator operates on the unflattened LG1 and reads the age property for nodes in `a` and evaluates the age in mask vector.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We then move to join which does 2 things, 1) it flattens LG1 by setting currIdx to 1 (since 0th location is filtered out). Now LG1 is interpreted as a single tuple. And 2) join creates a new list group called LG2 and reads the adj list of p2 into r1 and b. overall , </a:t>
            </a:r>
            <a:r>
              <a:rPr lang="en">
                <a:solidFill>
                  <a:schemeClr val="dk1"/>
                </a:solidFill>
              </a:rPr>
              <a:t>Flattening of LG1 prevents the need to copy tuple in LG1 with each tuple in LG2. </a:t>
            </a:r>
            <a:r>
              <a:rPr lang="en"/>
              <a:t>Also, we avoid materialization in r1 and b by instead having pointers to fwd adj list of p2.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 The second joins, follows the same operations. It flattens lg2 by setting currIdx = 0, and creates LG3 that points to the adj list of p3 in memory.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6/ The factorized representation at this point is a product of p2, fwd adjlist of p2 and fwd adjlist of p3 Going forward, the 2nd join then increments currIdx of LG2 and reads adj list of p4 to LG3.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7/ We experiment list-based processing on LDBC, which is a popular benchmark for evaluating Graph systems, along with datasets from other domains as well. To sum up, we get speedup of minimum 3x and upto 19x on our queries. Complete evaluation can be found in the paper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e973b2f514_1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e973b2f514_1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We now run a simulation demonstrating our List based processing.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Consider the same 2 hop query and the query plan as before.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The scan operator creates a new list Group ( called LG1) with a vector `a` containing person nodes.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Each list group has a currIdx field that is either -1 which means all tuples in the list group are part of the intermediate data chunk or it can take a positive value, meaning the list group is flattened and represents a single tuples. Currently, LG1 is unflattened.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 Next, The filter operator operates on the unflattened LG1 and reads the age property for nodes in `a` and evaluates the age in mask vector.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We then move to join which does 2 things, 1) it flattens LG1 by setting currIdx to 1 (since 0th location is filtered out). Now LG1 is interpreted as a single tuple. And 2) join creates a new list group called LG2 and reads the adj list of p2 into r1 and b. overall , </a:t>
            </a:r>
            <a:r>
              <a:rPr lang="en">
                <a:solidFill>
                  <a:schemeClr val="dk1"/>
                </a:solidFill>
              </a:rPr>
              <a:t>Flattening of LG1 prevents the need to copy tuple in LG1 with each tuple in LG2. </a:t>
            </a:r>
            <a:r>
              <a:rPr lang="en"/>
              <a:t>Also, we avoid materialization in r1 and b by instead having pointers to fwd adj list of p2.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 The second joins, follows the same operations. It flattens lg2 by setting currIdx = 0, and creates LG3 that points to the adj list of p3 in memory.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6/ The factorized representation at this point is a product of p2, fwd adjlist of p2 and fwd adjlist of p3 Going forward, the 2nd join then increments currIdx of LG2 and reads adj list of p4 to LG3.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7/ We experiment list-based processing on LDBC, which is a popular benchmark for evaluating Graph systems, along with datasets from other domains as well. To sum up, we get speedup of minimum 3x and upto 19x on our queries. Complete evaluation can be found in the paper</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e780ab76a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e780ab76a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We now run a simulation demonstrating our List based processing.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a:t>
            </a:r>
            <a:r>
              <a:rPr lang="en"/>
              <a:t>Consider the same 2 hop query and the query plan as before.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The scan operator creates a new list Group ( called LG1) with a vector `a` containing person nodes.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Each list group has a currIdx field that is either -1 which means all tuples in the list group are part of the intermediate data chunk or it can take a positive value, meaning the list group is flattened and represents a single tuples. Currently, LG1 is unflattened.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 Next, The filter operator operates on the unflattened LG1 and reads the age property for nodes in `a` and evaluates the age in mask vector.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We then move to join which does 2 things, 1) it flattens LG1 by setting currIdx to 1 (since 0th location is filtered out). Now LG1 is interpreted as a single tuple. And 2) join creates a new list group called LG2 and reads the adj list of p2 into r1 and b. overall , </a:t>
            </a:r>
            <a:r>
              <a:rPr lang="en">
                <a:solidFill>
                  <a:schemeClr val="dk1"/>
                </a:solidFill>
              </a:rPr>
              <a:t>Flattening of LG1 prevents the need to copy tuple in LG1 with each tuple in LG2. </a:t>
            </a:r>
            <a:r>
              <a:rPr lang="en"/>
              <a:t>Also, we avoid materialization in r1 and b by instead having pointers to fwd adj list of p2.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 The second joins, follows the same operations. It flattens lg2 by setting currIdx = 0, and creates LG3 that points to the adj list of p3 in memory.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6/ The factorized representation at this point is a product of p2, fwd adjlist of p2 and fwd adjlist of p3 Going forward, the 2nd join then increments currIdx of LG2 and reads adj list of p4 to LG3.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7/ We experiment list-based processing on LDBC, which is a popular benchmark for evaluating Graph systems, along with datasets from other domains as well. To sum up, we get speedup of minimum 3x and upto 19x on our queries. Complete evaluation can be found in the paper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e973b2f514_1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e973b2f514_1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We now run a simulation demonstrating our List based processing.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Consider the same 2 hop query and the query plan as before.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The scan operator creates a new list Group ( called LG1) with a vector `a` containing person nodes.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Each list group has a currIdx field that is either -1 which means all tuples in the list group are part of the intermediate data chunk or it can take a positive value, meaning the list group is flattened and represents a single tuples. Currently, LG1 is unflattened.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 Next, The filter operator operates on the unflattened LG1 and reads the age property for nodes in `a` and evaluates the age in mask vector.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We then move to join which does 2 things, 1) it flattens LG1 by setting currIdx to 1 (since 0th location is filtered out). Now LG1 is interpreted as a single tuple. And 2) join creates a new list group called LG2 and reads the adj list of p2 into r1 and b. overall , </a:t>
            </a:r>
            <a:r>
              <a:rPr lang="en">
                <a:solidFill>
                  <a:schemeClr val="dk1"/>
                </a:solidFill>
              </a:rPr>
              <a:t>Flattening of LG1 prevents the need to copy tuple in LG1 with each tuple in LG2. </a:t>
            </a:r>
            <a:r>
              <a:rPr lang="en"/>
              <a:t>Also, we avoid materialization in r1 and b by instead having pointers to fwd adj list of p2.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 The second joins, follows the same operations. It flattens lg2 by setting currIdx = 0, and creates LG3 that points to the adj list of p3 in memory.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6/ The factorized representation at this point is a product of p2, fwd adjlist of p2 and fwd adjlist of p3 Going forward, the 2nd join then increments currIdx of LG2 and reads adj list of p4 to LG3.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7/ We experiment list-based processing on LDBC, which is a popular benchmark for evaluating Graph systems, along with datasets from other domains as well. To sum up, we get speedup of minimum 3x and upto 19x on our queries. Complete evaluation can be found in the paper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8550075d9_2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8550075d9_2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establish </a:t>
            </a:r>
            <a:r>
              <a:rPr lang="en"/>
              <a:t>relevance of Columnar Techniques for GDBMSs, note that columnar stores</a:t>
            </a:r>
            <a:r>
              <a:rPr lang="en"/>
              <a:t>, too are optimized for read heavy workloads that involves reading and processing large amounts of data sequentially. They employ a number of techniques: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a:t>
            </a:r>
            <a:r>
              <a:rPr lang="en"/>
              <a:t>Firstly, tables are stored column by column, not row by row. Which allows sequential read of values of an attribute from all rows with good cache locality and reduced number of I/O’s.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They employ specialized compression schemes for each column, based on the type and distribution of data in that column.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They process data in blocks as opposed to one tuple at a time.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Consider a query to count number of persons in a city and a simple plan that scans the city of person, filters and finally aggregates. In traditional volcano-styled processing, this happens tuple at a time, starting from p1... then p2 ... p3 and finally p4. This does not exhibit good cache locality as reads are random. In comparison, block based processor reads all of person’s city column together. Then it filters and finally aggregates </a:t>
            </a:r>
            <a:r>
              <a:rPr lang="en">
                <a:solidFill>
                  <a:schemeClr val="dk1"/>
                </a:solidFill>
              </a:rPr>
              <a:t>in a tight loop</a:t>
            </a:r>
            <a:r>
              <a:rPr lang="en"/>
              <a:t>. Here sequential reads on chunk of data leads to better CPU utilization.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 These techniques are highly relevant in context of GDBMSs, and can make them more competent.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6/ However, as I demonstrate next, they cannot be directly applied as the 2 systems differ in their data access patterns and workloads.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7/ In this talk, I’ll demonstrate only 2 differences. Others can be found in our paper.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e780ab76a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e780ab76a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Finally some numbers.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We evaluate list based </a:t>
            </a:r>
            <a:r>
              <a:rPr lang="en"/>
              <a:t>processor</a:t>
            </a:r>
            <a:r>
              <a:rPr lang="en"/>
              <a:t> on n-hops for n = 1, 2, 3 with filters and aggregates on 2 different configurations GF-CV:  is the version of graphflowDB that uses volcano-styled processing whereas GF-CL: uses list-based processing.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We run our queries on LDBC dataset of scale factor 100, FLIKCR dataset and WIKI.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Here, we show the number for only LDBC100. We see the </a:t>
            </a:r>
            <a:r>
              <a:rPr lang="en"/>
              <a:t>performance</a:t>
            </a:r>
            <a:r>
              <a:rPr lang="en"/>
              <a:t> gains in range of 3x to 19x.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ge6b255419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2" name="Google Shape;1092;ge6b255419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So to end the talk, I would to like to point all towards our project page, graphflow.io, which contains our past research and talks.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Also, we have the reference on which we base our work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thank you.</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ge780ab76a7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1" name="Google Shape;1111;ge780ab76a7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e973b2f514_1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e973b2f514_1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e6b255419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e6b255419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graph </a:t>
            </a:r>
            <a:r>
              <a:rPr lang="en"/>
              <a:t>database</a:t>
            </a:r>
            <a:r>
              <a:rPr lang="en"/>
              <a:t> management systems (or GDBMS) are read optimized systems that are know to support read heavy workloads containing large number of many-to many joins.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These system are tuned to perform fast joins on many-to-many relationships that is a unique characteristics of the graph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They are able to do so by making use of adjacency lists that maps a vertex to its set of neighbour vertices and </a:t>
            </a:r>
            <a:r>
              <a:rPr lang="en"/>
              <a:t>corresponding</a:t>
            </a:r>
            <a:r>
              <a:rPr lang="en"/>
              <a:t> edges.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Typical applications of GDBMSs include fraud detection, recommendation systems and social network analysis,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gb8550075d9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7" name="Google Shape;1147;gb8550075d9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GDMSs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gb8550075d9_2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5" name="Google Shape;1235;gb8550075d9_2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Storage of graph databases basically involves 2 components. </a:t>
            </a:r>
            <a:endParaRPr/>
          </a:p>
          <a:p>
            <a:pPr indent="0" lvl="0" marL="0" rtl="0" algn="l">
              <a:spcBef>
                <a:spcPts val="0"/>
              </a:spcBef>
              <a:spcAft>
                <a:spcPts val="0"/>
              </a:spcAft>
              <a:buNone/>
            </a:pPr>
            <a:r>
              <a:t/>
            </a:r>
            <a:endParaRPr/>
          </a:p>
          <a:p>
            <a:pPr indent="0" lvl="0" marL="0" rtl="0" algn="l">
              <a:lnSpc>
                <a:spcPct val="150000"/>
              </a:lnSpc>
              <a:spcBef>
                <a:spcPts val="0"/>
              </a:spcBef>
              <a:spcAft>
                <a:spcPts val="0"/>
              </a:spcAft>
              <a:buNone/>
            </a:pPr>
            <a:r>
              <a:rPr b="1" lang="en"/>
              <a:t>Adjacency Lists</a:t>
            </a:r>
            <a:endParaRPr b="1"/>
          </a:p>
          <a:p>
            <a:pPr indent="0" lvl="0" marL="0" rtl="0" algn="l">
              <a:spcBef>
                <a:spcPts val="0"/>
              </a:spcBef>
              <a:spcAft>
                <a:spcPts val="0"/>
              </a:spcAft>
              <a:buNone/>
            </a:pPr>
            <a:r>
              <a:rPr lang="en">
                <a:solidFill>
                  <a:schemeClr val="dk1"/>
                </a:solidFill>
              </a:rPr>
              <a:t>- First of which is the graph topology, which is stored in a data structure called adjacency lists. </a:t>
            </a:r>
            <a:endParaRPr b="1"/>
          </a:p>
          <a:p>
            <a:pPr indent="0" lvl="0" marL="0" rtl="0" algn="l">
              <a:spcBef>
                <a:spcPts val="0"/>
              </a:spcBef>
              <a:spcAft>
                <a:spcPts val="0"/>
              </a:spcAft>
              <a:buNone/>
            </a:pPr>
            <a:r>
              <a:rPr lang="en"/>
              <a:t>- It basically maps a vertex to list of its neighbour. The access to this list of edges is in O(1) which makes the JOIN operator in the GDBMSs very fast. In the RDBMS world, this is equivalent to JOIN using Indexed Nested Join, which happens O(log(n)) with the help of B+ trees.</a:t>
            </a:r>
            <a:endParaRPr/>
          </a:p>
          <a:p>
            <a:pPr indent="0" lvl="0" marL="0" rtl="0" algn="l">
              <a:spcBef>
                <a:spcPts val="0"/>
              </a:spcBef>
              <a:spcAft>
                <a:spcPts val="0"/>
              </a:spcAft>
              <a:buNone/>
            </a:pPr>
            <a:r>
              <a:rPr lang="en"/>
              <a:t>- On the right is the logical representation of the adjacency list. Current GDBMSs implement this in different way, for example, Neo4J has the list implemented as a linked list while GraphflowDB implements it as a 2-level CSR and JanusGraphs implement each adjacency list as a key-value pair.</a:t>
            </a:r>
            <a:endParaRPr/>
          </a:p>
          <a:p>
            <a:pPr indent="0" lvl="0" marL="0" rtl="0" algn="l">
              <a:spcBef>
                <a:spcPts val="0"/>
              </a:spcBef>
              <a:spcAft>
                <a:spcPts val="0"/>
              </a:spcAft>
              <a:buNone/>
            </a:pPr>
            <a:r>
              <a:rPr lang="en"/>
              <a:t>- Systems have adjacency lists in both the directions so that they can perform joins in both directions. Hence, each edge is in 2 lists - fwd of source and bwd of destination.</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5" name="Shape 1315"/>
        <p:cNvGrpSpPr/>
        <p:nvPr/>
      </p:nvGrpSpPr>
      <p:grpSpPr>
        <a:xfrm>
          <a:off x="0" y="0"/>
          <a:ext cx="0" cy="0"/>
          <a:chOff x="0" y="0"/>
          <a:chExt cx="0" cy="0"/>
        </a:xfrm>
      </p:grpSpPr>
      <p:sp>
        <p:nvSpPr>
          <p:cNvPr id="1316" name="Google Shape;1316;gb8550075d9_2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7" name="Google Shape;1317;gb8550075d9_2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Storage of graph databases basically involves 2 components. </a:t>
            </a:r>
            <a:endParaRPr/>
          </a:p>
          <a:p>
            <a:pPr indent="0" lvl="0" marL="0" rtl="0" algn="l">
              <a:spcBef>
                <a:spcPts val="0"/>
              </a:spcBef>
              <a:spcAft>
                <a:spcPts val="0"/>
              </a:spcAft>
              <a:buNone/>
            </a:pPr>
            <a:r>
              <a:t/>
            </a:r>
            <a:endParaRPr/>
          </a:p>
          <a:p>
            <a:pPr indent="0" lvl="0" marL="0" rtl="0" algn="l">
              <a:lnSpc>
                <a:spcPct val="150000"/>
              </a:lnSpc>
              <a:spcBef>
                <a:spcPts val="0"/>
              </a:spcBef>
              <a:spcAft>
                <a:spcPts val="0"/>
              </a:spcAft>
              <a:buNone/>
            </a:pPr>
            <a:r>
              <a:rPr b="1" lang="en"/>
              <a:t>Properties</a:t>
            </a:r>
            <a:endParaRPr b="1"/>
          </a:p>
          <a:p>
            <a:pPr indent="0" lvl="0" marL="0" rtl="0" algn="l">
              <a:spcBef>
                <a:spcPts val="0"/>
              </a:spcBef>
              <a:spcAft>
                <a:spcPts val="0"/>
              </a:spcAft>
              <a:buNone/>
            </a:pPr>
            <a:r>
              <a:rPr lang="en">
                <a:solidFill>
                  <a:schemeClr val="dk1"/>
                </a:solidFill>
              </a:rPr>
              <a:t>- The other component to store are the arbitrary properties on the vertices and edges. Which are basically stored in existing systems in a row-oriented format, that is, given a vertex or an edge, the appropriate property is read from the corresponding row. </a:t>
            </a:r>
            <a:endParaRPr>
              <a:solidFill>
                <a:schemeClr val="dk1"/>
              </a:solidFill>
            </a:endParaRPr>
          </a:p>
          <a:p>
            <a:pPr indent="0" lvl="0" marL="0" rtl="0" algn="l">
              <a:spcBef>
                <a:spcPts val="0"/>
              </a:spcBef>
              <a:spcAft>
                <a:spcPts val="0"/>
              </a:spcAft>
              <a:buNone/>
            </a:pPr>
            <a:r>
              <a:rPr lang="en">
                <a:solidFill>
                  <a:schemeClr val="dk1"/>
                </a:solidFill>
              </a:rPr>
              <a:t>- The format shown here is the Interpreted Attribute Layout which is how Graphflow used to store properties. Suppose a filter operator needs to find the ‘gender’ property of vertex p2 and p4, it has to fetch the row of each vertex and linearly traverse the property keys to find the right property. Further, in Neo4j, the row is broken into property records where one property points to the other and in JanusGraph, each property is a key-value pair.</a:t>
            </a:r>
            <a:endParaRPr>
              <a:solidFill>
                <a:schemeClr val="dk1"/>
              </a:solidFill>
            </a:endParaRPr>
          </a:p>
          <a:p>
            <a:pPr indent="0" lvl="0" marL="0" rtl="0" algn="l">
              <a:spcBef>
                <a:spcPts val="0"/>
              </a:spcBef>
              <a:spcAft>
                <a:spcPts val="0"/>
              </a:spcAft>
              <a:buNone/>
            </a:pPr>
            <a:r>
              <a:rPr lang="en"/>
              <a:t> </a:t>
            </a:r>
            <a:r>
              <a:rPr lang="en">
                <a:solidFill>
                  <a:schemeClr val="dk1"/>
                </a:solidFill>
              </a:rPr>
              <a:t>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8" name="Shape 1408"/>
        <p:cNvGrpSpPr/>
        <p:nvPr/>
      </p:nvGrpSpPr>
      <p:grpSpPr>
        <a:xfrm>
          <a:off x="0" y="0"/>
          <a:ext cx="0" cy="0"/>
          <a:chOff x="0" y="0"/>
          <a:chExt cx="0" cy="0"/>
        </a:xfrm>
      </p:grpSpPr>
      <p:sp>
        <p:nvSpPr>
          <p:cNvPr id="1409" name="Google Shape;1409;gb8550075d9_2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0" name="Google Shape;1410;gb8550075d9_2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0" name="Shape 1490"/>
        <p:cNvGrpSpPr/>
        <p:nvPr/>
      </p:nvGrpSpPr>
      <p:grpSpPr>
        <a:xfrm>
          <a:off x="0" y="0"/>
          <a:ext cx="0" cy="0"/>
          <a:chOff x="0" y="0"/>
          <a:chExt cx="0" cy="0"/>
        </a:xfrm>
      </p:grpSpPr>
      <p:sp>
        <p:nvSpPr>
          <p:cNvPr id="1491" name="Google Shape;1491;ge674b95ade_0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2" name="Google Shape;1492;ge674b95ade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the other hand, column-oriented RDBMSs are an established breed of database systems that are know to be performant on analytical queries. They are so because of the number of techniques that they employ: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To begin with, columnar dbmss stores table divided vertically, as a column for each attribute of a relation. Values can be read from this column can be read using a positional offset in the column.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Compression schemes can now be customized for each columns based on the kind of data that it holds. This gives high compression rations.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Optimizations like Late materialization and Operations over compressed data avoids materialization of data from the column for certain operations like filter and group by and aggregate.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Finally, it has block processing that operates on an array of data at once inside tight for loops. Operating on multiple data together actually gives good cache locality and hence performance. However, as we show shortly, block based processing are not optimized for many-to-many joins that is one of the USP of GDBMSs.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8550075d9_2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8550075d9_2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The first difference is … that … the 2</a:t>
            </a:r>
            <a:r>
              <a:rPr lang="en"/>
              <a:t> systems differ in data access.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Columnar systems are optimized for queries performing sequential access on large chunks of data. A textbook query can be one heavy on filters, group bys and aggregates … like the one shown here which counts number of persons in each cities. For this, the system simply reads the city column sequentially, and counts 2 group of values in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In contrast, a typical query in GDBMSs is like finding friends of friends of a person and operating over their properties. Such queries too access large amounts of data, however, they do so randomly.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Consider 1-hop query, which reads the age of Alice’s friends. Our plan scans all persons and filters Alice (which is node p3), then joins it to neighbour node and reads age property of that node. Suppose we have filtered `Alice`. then the join operator reads the first element from `Alice’s` fwd adj list then read the age property. This happens for other values too in the adj list. Hence, as we see here, reading properties are random.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 </a:t>
            </a:r>
            <a:r>
              <a:rPr b="1" lang="en"/>
              <a:t>One</a:t>
            </a:r>
            <a:r>
              <a:rPr lang="en"/>
              <a:t> implication of this difference … is that the compression in Columnar stores need not support decompressing random elements from a compressed block since reading is sequential. Whereas  graph systems needs random access for which they should be able to do random reads in compressed block efficiently, without decompress the block. Hence, columnar compression techniques cannot be directly adopted. </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7" name="Shape 1517"/>
        <p:cNvGrpSpPr/>
        <p:nvPr/>
      </p:nvGrpSpPr>
      <p:grpSpPr>
        <a:xfrm>
          <a:off x="0" y="0"/>
          <a:ext cx="0" cy="0"/>
          <a:chOff x="0" y="0"/>
          <a:chExt cx="0" cy="0"/>
        </a:xfrm>
      </p:grpSpPr>
      <p:sp>
        <p:nvSpPr>
          <p:cNvPr id="1518" name="Google Shape;1518;ge780ab76a7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9" name="Google Shape;1519;ge780ab76a7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though there is a striking resemblance in the workload of GDBMSs and columnar RDBMSs, there is a fundamental difference in the way they access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Due to this similarity, the broad level question that we aim to answer is if we can integrate columnar techniques to GDBMSs to benefit from its performance and scalability guarantees.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a more granular level, we break down our objectives as follows: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To study the requirements of storage in GDBMSs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To see of the existing columnar techniques are applicable to the different components of the GDBMSs like the storage, compression and processor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Can we devise new techniques for the cases where existing techniques fall short of our requirement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and finally, how can we adopt blocked based processor to perform better with many-to-many joins.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8550075d9_2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8550075d9_2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The 2 systems also differ in the nature of joins they perform.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The joins in columnar RDBMs are dominantly primary key - foreign key joins which do not grow. That is, there is no explosion in the number of intermediate tuples produced, and nearly no data replication.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However, in graph systems, joins are typically many-to-many. As a result, joins grows rapidly, that is, the number of intermediate tuples explodes with lots of replication, that increases with number of joins in the query.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Same is shown in the illustration where where we find Alice friends of friends The intermediate tuple grown from 1 tuple (this is alice) to 9, with `Alice` repeated in each tuple.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 As I demonstrate later in the talk, block based processors employed by columnar stores are not optimized for growing joins because of data replication. So, direct adaptation of block-based processing can give sub optimal results.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6/ I’ll limit the differences here and next move on the contributions of our paper.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b8550075d9_2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b8550075d9_2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
            </a:r>
            <a:r>
              <a:rPr lang="en"/>
              <a:t>columnar techniques cannot always be directly adapted, and hence require redesigning to suit our requirements.</a:t>
            </a:r>
            <a:r>
              <a:rPr lang="en"/>
              <a:t> Our work study the</a:t>
            </a:r>
            <a:r>
              <a:rPr lang="en"/>
              <a:t>se</a:t>
            </a:r>
            <a:r>
              <a:rPr lang="en"/>
              <a:t> requirements and proposes new </a:t>
            </a:r>
            <a:r>
              <a:rPr lang="en"/>
              <a:t>designs</a:t>
            </a:r>
            <a:r>
              <a:rPr lang="en"/>
              <a:t> across storage, compression and query processing.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we identify </a:t>
            </a:r>
            <a:r>
              <a:rPr lang="en"/>
              <a:t>techniques that are directly applicable, for example, vanilla columns for vertex properties and dictionary encoding compression.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Where direct application is not feasible, we design new techniques like the single-indexed edge property pages, a new edge ID scheme that can be highly compressed in adjlists, a NULL compression scheme that allows random reads from compressed data and a list-based processor.</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For the scope of this talk, I would only discuss List based processor. Other techniques can be found in our paper.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8550075d9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8550075d9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1/ To motivate our case for a new query processor, we first revisit the design of the block-based processor.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8550075d9_2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8550075d9_2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e674b95ade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e674b95ade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a:t>
            </a:r>
            <a:r>
              <a:rPr lang="en"/>
              <a:t>directly use simple columnar structures. New Properties are added at the end, properties can be accessed using the offset in column.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suitable for vertex properties because we do not care about sequential reads, but not for edge properties.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the edge properties we can use a data structure similar to adjacency lists, wherein each property of edge is indexed in a forward and backward direction. Based on what direction of adjlist the edges are read, same directional property list of the required edge property can be read. However there is 2x data replication which is undesired as there are far many edges than vertices.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0"/>
            <a:ext cx="9144000" cy="32349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nvSpPr>
        <p:spPr>
          <a:xfrm>
            <a:off x="125100" y="1482208"/>
            <a:ext cx="88482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latin typeface="Cambria"/>
                <a:ea typeface="Cambria"/>
                <a:cs typeface="Cambria"/>
                <a:sym typeface="Cambria"/>
              </a:rPr>
              <a:t>Columnar Storage and List-based Processing for Graph Database Management System</a:t>
            </a:r>
            <a:endParaRPr b="1" sz="3000">
              <a:latin typeface="Cambria"/>
              <a:ea typeface="Cambria"/>
              <a:cs typeface="Cambria"/>
              <a:sym typeface="Cambria"/>
            </a:endParaRPr>
          </a:p>
        </p:txBody>
      </p:sp>
      <p:sp>
        <p:nvSpPr>
          <p:cNvPr id="56" name="Google Shape;56;p13"/>
          <p:cNvSpPr txBox="1"/>
          <p:nvPr/>
        </p:nvSpPr>
        <p:spPr>
          <a:xfrm>
            <a:off x="147900" y="2640708"/>
            <a:ext cx="8848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Droid Sans"/>
                <a:ea typeface="Droid Sans"/>
                <a:cs typeface="Droid Sans"/>
                <a:sym typeface="Droid Sans"/>
              </a:rPr>
              <a:t>Pranjal Gupta, Amine Mhedhbi, Semih Salihoglu</a:t>
            </a:r>
            <a:endParaRPr sz="1600">
              <a:latin typeface="Droid Sans"/>
              <a:ea typeface="Droid Sans"/>
              <a:cs typeface="Droid Sans"/>
              <a:sym typeface="Droid Sans"/>
            </a:endParaRPr>
          </a:p>
        </p:txBody>
      </p:sp>
      <p:pic>
        <p:nvPicPr>
          <p:cNvPr id="57" name="Google Shape;57;p13"/>
          <p:cNvPicPr preferRelativeResize="0"/>
          <p:nvPr/>
        </p:nvPicPr>
        <p:blipFill rotWithShape="1">
          <a:blip r:embed="rId3">
            <a:alphaModFix/>
          </a:blip>
          <a:srcRect b="24894" l="12491" r="12167" t="21208"/>
          <a:stretch/>
        </p:blipFill>
        <p:spPr>
          <a:xfrm>
            <a:off x="493200" y="3863350"/>
            <a:ext cx="2897850" cy="831165"/>
          </a:xfrm>
          <a:prstGeom prst="rect">
            <a:avLst/>
          </a:prstGeom>
          <a:noFill/>
          <a:ln>
            <a:noFill/>
          </a:ln>
        </p:spPr>
      </p:pic>
      <p:pic>
        <p:nvPicPr>
          <p:cNvPr id="58" name="Google Shape;58;p13"/>
          <p:cNvPicPr preferRelativeResize="0"/>
          <p:nvPr/>
        </p:nvPicPr>
        <p:blipFill rotWithShape="1">
          <a:blip r:embed="rId4">
            <a:alphaModFix/>
          </a:blip>
          <a:srcRect b="23399" l="14007" r="9199" t="26740"/>
          <a:stretch/>
        </p:blipFill>
        <p:spPr>
          <a:xfrm>
            <a:off x="3812075" y="3939550"/>
            <a:ext cx="1993500" cy="689400"/>
          </a:xfrm>
          <a:prstGeom prst="rect">
            <a:avLst/>
          </a:prstGeom>
          <a:noFill/>
          <a:ln>
            <a:noFill/>
          </a:ln>
        </p:spPr>
      </p:pic>
      <p:cxnSp>
        <p:nvCxnSpPr>
          <p:cNvPr id="59" name="Google Shape;59;p13"/>
          <p:cNvCxnSpPr/>
          <p:nvPr/>
        </p:nvCxnSpPr>
        <p:spPr>
          <a:xfrm>
            <a:off x="3573842" y="3888058"/>
            <a:ext cx="0" cy="768600"/>
          </a:xfrm>
          <a:prstGeom prst="straightConnector1">
            <a:avLst/>
          </a:prstGeom>
          <a:noFill/>
          <a:ln cap="flat" cmpd="sng" w="28575">
            <a:solidFill>
              <a:schemeClr val="dk2"/>
            </a:solidFill>
            <a:prstDash val="solid"/>
            <a:round/>
            <a:headEnd len="med" w="med" type="none"/>
            <a:tailEnd len="med" w="med" type="none"/>
          </a:ln>
        </p:spPr>
      </p:cxnSp>
      <p:pic>
        <p:nvPicPr>
          <p:cNvPr id="60" name="Google Shape;60;p13"/>
          <p:cNvPicPr preferRelativeResize="0"/>
          <p:nvPr/>
        </p:nvPicPr>
        <p:blipFill>
          <a:blip r:embed="rId5">
            <a:alphaModFix/>
          </a:blip>
          <a:stretch>
            <a:fillRect/>
          </a:stretch>
        </p:blipFill>
        <p:spPr>
          <a:xfrm>
            <a:off x="6226600" y="3655151"/>
            <a:ext cx="2571076" cy="1234386"/>
          </a:xfrm>
          <a:prstGeom prst="rect">
            <a:avLst/>
          </a:prstGeom>
          <a:noFill/>
          <a:ln>
            <a:noFill/>
          </a:ln>
        </p:spPr>
      </p:pic>
      <p:cxnSp>
        <p:nvCxnSpPr>
          <p:cNvPr id="61" name="Google Shape;61;p13"/>
          <p:cNvCxnSpPr/>
          <p:nvPr/>
        </p:nvCxnSpPr>
        <p:spPr>
          <a:xfrm>
            <a:off x="5943098" y="3888058"/>
            <a:ext cx="0" cy="7686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2"/>
          <p:cNvSpPr/>
          <p:nvPr/>
        </p:nvSpPr>
        <p:spPr>
          <a:xfrm>
            <a:off x="0" y="0"/>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txBox="1"/>
          <p:nvPr/>
        </p:nvSpPr>
        <p:spPr>
          <a:xfrm>
            <a:off x="4675" y="110825"/>
            <a:ext cx="8514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Single-indexed Edge Property Lists.</a:t>
            </a:r>
            <a:endParaRPr b="1" sz="2500">
              <a:latin typeface="Cambria"/>
              <a:ea typeface="Cambria"/>
              <a:cs typeface="Cambria"/>
              <a:sym typeface="Cambria"/>
            </a:endParaRPr>
          </a:p>
        </p:txBody>
      </p:sp>
      <p:sp>
        <p:nvSpPr>
          <p:cNvPr id="391" name="Google Shape;391;p22"/>
          <p:cNvSpPr txBox="1"/>
          <p:nvPr/>
        </p:nvSpPr>
        <p:spPr>
          <a:xfrm>
            <a:off x="389166" y="811608"/>
            <a:ext cx="43368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Keep property lists in only one direction.</a:t>
            </a:r>
            <a:endParaRPr b="1" sz="1500">
              <a:solidFill>
                <a:srgbClr val="434343"/>
              </a:solidFill>
              <a:latin typeface="Open Sans"/>
              <a:ea typeface="Open Sans"/>
              <a:cs typeface="Open Sans"/>
              <a:sym typeface="Open Sans"/>
            </a:endParaRPr>
          </a:p>
        </p:txBody>
      </p:sp>
      <p:pic>
        <p:nvPicPr>
          <p:cNvPr id="392" name="Google Shape;392;p22"/>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graphicFrame>
        <p:nvGraphicFramePr>
          <p:cNvPr id="393" name="Google Shape;393;p22"/>
          <p:cNvGraphicFramePr/>
          <p:nvPr/>
        </p:nvGraphicFramePr>
        <p:xfrm>
          <a:off x="6945393" y="1318944"/>
          <a:ext cx="3000000" cy="3000000"/>
        </p:xfrm>
        <a:graphic>
          <a:graphicData uri="http://schemas.openxmlformats.org/drawingml/2006/table">
            <a:tbl>
              <a:tblPr>
                <a:noFill/>
                <a:tableStyleId>{2B07F4FD-3250-4024-B014-AF7E3F9752D0}</a:tableStyleId>
              </a:tblPr>
              <a:tblGrid>
                <a:gridCol w="692400"/>
                <a:gridCol w="692400"/>
              </a:tblGrid>
              <a:tr h="225900">
                <a:tc>
                  <a:txBody>
                    <a:bodyPr/>
                    <a:lstStyle/>
                    <a:p>
                      <a:pPr indent="0" lvl="0" marL="0" rtl="0" algn="ctr">
                        <a:spcBef>
                          <a:spcPts val="0"/>
                        </a:spcBef>
                        <a:spcAft>
                          <a:spcPts val="0"/>
                        </a:spcAft>
                        <a:buNone/>
                      </a:pPr>
                      <a:r>
                        <a:rPr b="1" lang="en" sz="1000"/>
                        <a:t>2015</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2011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bl>
          </a:graphicData>
        </a:graphic>
      </p:graphicFrame>
      <p:graphicFrame>
        <p:nvGraphicFramePr>
          <p:cNvPr id="394" name="Google Shape;394;p22"/>
          <p:cNvGraphicFramePr/>
          <p:nvPr/>
        </p:nvGraphicFramePr>
        <p:xfrm>
          <a:off x="6945393" y="1706478"/>
          <a:ext cx="3000000" cy="3000000"/>
        </p:xfrm>
        <a:graphic>
          <a:graphicData uri="http://schemas.openxmlformats.org/drawingml/2006/table">
            <a:tbl>
              <a:tblPr>
                <a:noFill/>
                <a:tableStyleId>{2B07F4FD-3250-4024-B014-AF7E3F9752D0}</a:tableStyleId>
              </a:tblPr>
              <a:tblGrid>
                <a:gridCol w="692400"/>
                <a:gridCol w="692400"/>
              </a:tblGrid>
              <a:tr h="225900">
                <a:tc>
                  <a:txBody>
                    <a:bodyPr/>
                    <a:lstStyle/>
                    <a:p>
                      <a:pPr indent="0" lvl="0" marL="0" rtl="0" algn="ctr">
                        <a:spcBef>
                          <a:spcPts val="0"/>
                        </a:spcBef>
                        <a:spcAft>
                          <a:spcPts val="0"/>
                        </a:spcAft>
                        <a:buNone/>
                      </a:pPr>
                      <a:r>
                        <a:rPr b="1" lang="en" sz="1000"/>
                        <a:t>2012</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1992</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bl>
          </a:graphicData>
        </a:graphic>
      </p:graphicFrame>
      <p:graphicFrame>
        <p:nvGraphicFramePr>
          <p:cNvPr id="395" name="Google Shape;395;p22"/>
          <p:cNvGraphicFramePr/>
          <p:nvPr/>
        </p:nvGraphicFramePr>
        <p:xfrm>
          <a:off x="6945393" y="2088759"/>
          <a:ext cx="3000000" cy="3000000"/>
        </p:xfrm>
        <a:graphic>
          <a:graphicData uri="http://schemas.openxmlformats.org/drawingml/2006/table">
            <a:tbl>
              <a:tblPr>
                <a:noFill/>
                <a:tableStyleId>{2B07F4FD-3250-4024-B014-AF7E3F9752D0}</a:tableStyleId>
              </a:tblPr>
              <a:tblGrid>
                <a:gridCol w="685575"/>
                <a:gridCol w="685575"/>
                <a:gridCol w="685575"/>
              </a:tblGrid>
              <a:tr h="265750">
                <a:tc>
                  <a:txBody>
                    <a:bodyPr/>
                    <a:lstStyle/>
                    <a:p>
                      <a:pPr indent="0" lvl="0" marL="0" rtl="0" algn="ctr">
                        <a:spcBef>
                          <a:spcPts val="0"/>
                        </a:spcBef>
                        <a:spcAft>
                          <a:spcPts val="0"/>
                        </a:spcAft>
                        <a:buNone/>
                      </a:pPr>
                      <a:r>
                        <a:rPr b="1" lang="en" sz="1000"/>
                        <a:t>2006</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2003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2009</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bl>
          </a:graphicData>
        </a:graphic>
      </p:graphicFrame>
      <p:graphicFrame>
        <p:nvGraphicFramePr>
          <p:cNvPr id="396" name="Google Shape;396;p22"/>
          <p:cNvGraphicFramePr/>
          <p:nvPr/>
        </p:nvGraphicFramePr>
        <p:xfrm>
          <a:off x="6945393" y="2472320"/>
          <a:ext cx="3000000" cy="3000000"/>
        </p:xfrm>
        <a:graphic>
          <a:graphicData uri="http://schemas.openxmlformats.org/drawingml/2006/table">
            <a:tbl>
              <a:tblPr>
                <a:noFill/>
                <a:tableStyleId>{2B07F4FD-3250-4024-B014-AF7E3F9752D0}</a:tableStyleId>
              </a:tblPr>
              <a:tblGrid>
                <a:gridCol w="692400"/>
              </a:tblGrid>
              <a:tr h="265750">
                <a:tc>
                  <a:txBody>
                    <a:bodyPr/>
                    <a:lstStyle/>
                    <a:p>
                      <a:pPr indent="0" lvl="0" marL="0" rtl="0" algn="ctr">
                        <a:spcBef>
                          <a:spcPts val="0"/>
                        </a:spcBef>
                        <a:spcAft>
                          <a:spcPts val="0"/>
                        </a:spcAft>
                        <a:buNone/>
                      </a:pPr>
                      <a:r>
                        <a:rPr b="1" lang="en" sz="1000"/>
                        <a:t>1999</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cxnSp>
        <p:nvCxnSpPr>
          <p:cNvPr id="397" name="Google Shape;397;p22"/>
          <p:cNvCxnSpPr/>
          <p:nvPr/>
        </p:nvCxnSpPr>
        <p:spPr>
          <a:xfrm>
            <a:off x="6772936" y="1491019"/>
            <a:ext cx="150000" cy="0"/>
          </a:xfrm>
          <a:prstGeom prst="straightConnector1">
            <a:avLst/>
          </a:prstGeom>
          <a:noFill/>
          <a:ln cap="flat" cmpd="sng" w="9525">
            <a:solidFill>
              <a:schemeClr val="dk2"/>
            </a:solidFill>
            <a:prstDash val="solid"/>
            <a:round/>
            <a:headEnd len="med" w="med" type="none"/>
            <a:tailEnd len="med" w="med" type="triangle"/>
          </a:ln>
        </p:spPr>
      </p:cxnSp>
      <p:cxnSp>
        <p:nvCxnSpPr>
          <p:cNvPr id="398" name="Google Shape;398;p22"/>
          <p:cNvCxnSpPr/>
          <p:nvPr/>
        </p:nvCxnSpPr>
        <p:spPr>
          <a:xfrm>
            <a:off x="6772936" y="1872019"/>
            <a:ext cx="150000" cy="0"/>
          </a:xfrm>
          <a:prstGeom prst="straightConnector1">
            <a:avLst/>
          </a:prstGeom>
          <a:noFill/>
          <a:ln cap="flat" cmpd="sng" w="9525">
            <a:solidFill>
              <a:schemeClr val="dk2"/>
            </a:solidFill>
            <a:prstDash val="solid"/>
            <a:round/>
            <a:headEnd len="med" w="med" type="none"/>
            <a:tailEnd len="med" w="med" type="triangle"/>
          </a:ln>
        </p:spPr>
      </p:cxnSp>
      <p:cxnSp>
        <p:nvCxnSpPr>
          <p:cNvPr id="399" name="Google Shape;399;p22"/>
          <p:cNvCxnSpPr/>
          <p:nvPr/>
        </p:nvCxnSpPr>
        <p:spPr>
          <a:xfrm>
            <a:off x="6772936" y="2235825"/>
            <a:ext cx="150000" cy="0"/>
          </a:xfrm>
          <a:prstGeom prst="straightConnector1">
            <a:avLst/>
          </a:prstGeom>
          <a:noFill/>
          <a:ln cap="flat" cmpd="sng" w="9525">
            <a:solidFill>
              <a:schemeClr val="dk2"/>
            </a:solidFill>
            <a:prstDash val="solid"/>
            <a:round/>
            <a:headEnd len="med" w="med" type="none"/>
            <a:tailEnd len="med" w="med" type="triangle"/>
          </a:ln>
        </p:spPr>
      </p:cxnSp>
      <p:cxnSp>
        <p:nvCxnSpPr>
          <p:cNvPr id="400" name="Google Shape;400;p22"/>
          <p:cNvCxnSpPr/>
          <p:nvPr/>
        </p:nvCxnSpPr>
        <p:spPr>
          <a:xfrm>
            <a:off x="6772936" y="2634779"/>
            <a:ext cx="150000" cy="0"/>
          </a:xfrm>
          <a:prstGeom prst="straightConnector1">
            <a:avLst/>
          </a:prstGeom>
          <a:noFill/>
          <a:ln cap="flat" cmpd="sng" w="9525">
            <a:solidFill>
              <a:schemeClr val="dk2"/>
            </a:solidFill>
            <a:prstDash val="solid"/>
            <a:round/>
            <a:headEnd len="med" w="med" type="none"/>
            <a:tailEnd len="med" w="med" type="triangle"/>
          </a:ln>
        </p:spPr>
      </p:cxnSp>
      <p:sp>
        <p:nvSpPr>
          <p:cNvPr id="401" name="Google Shape;401;p22"/>
          <p:cNvSpPr txBox="1"/>
          <p:nvPr/>
        </p:nvSpPr>
        <p:spPr>
          <a:xfrm>
            <a:off x="6410242" y="1316306"/>
            <a:ext cx="47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p1</a:t>
            </a:r>
            <a:endParaRPr/>
          </a:p>
        </p:txBody>
      </p:sp>
      <p:sp>
        <p:nvSpPr>
          <p:cNvPr id="402" name="Google Shape;402;p22"/>
          <p:cNvSpPr txBox="1"/>
          <p:nvPr/>
        </p:nvSpPr>
        <p:spPr>
          <a:xfrm>
            <a:off x="6410242" y="1697306"/>
            <a:ext cx="47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p2</a:t>
            </a:r>
            <a:endParaRPr/>
          </a:p>
        </p:txBody>
      </p:sp>
      <p:sp>
        <p:nvSpPr>
          <p:cNvPr id="403" name="Google Shape;403;p22"/>
          <p:cNvSpPr txBox="1"/>
          <p:nvPr/>
        </p:nvSpPr>
        <p:spPr>
          <a:xfrm>
            <a:off x="6410242" y="2071250"/>
            <a:ext cx="47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p3</a:t>
            </a:r>
            <a:endParaRPr/>
          </a:p>
        </p:txBody>
      </p:sp>
      <p:sp>
        <p:nvSpPr>
          <p:cNvPr id="404" name="Google Shape;404;p22"/>
          <p:cNvSpPr txBox="1"/>
          <p:nvPr/>
        </p:nvSpPr>
        <p:spPr>
          <a:xfrm>
            <a:off x="6410242" y="2474828"/>
            <a:ext cx="47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p4</a:t>
            </a:r>
            <a:endParaRPr/>
          </a:p>
        </p:txBody>
      </p:sp>
      <p:sp>
        <p:nvSpPr>
          <p:cNvPr id="405" name="Google Shape;405;p22"/>
          <p:cNvSpPr/>
          <p:nvPr/>
        </p:nvSpPr>
        <p:spPr>
          <a:xfrm>
            <a:off x="6853505" y="2814042"/>
            <a:ext cx="7071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FWD </a:t>
            </a:r>
            <a:endParaRPr b="1" sz="1000">
              <a:solidFill>
                <a:srgbClr val="434343"/>
              </a:solidFill>
              <a:latin typeface="Open Sans"/>
              <a:ea typeface="Open Sans"/>
              <a:cs typeface="Open Sans"/>
              <a:sym typeface="Open Sans"/>
            </a:endParaRPr>
          </a:p>
        </p:txBody>
      </p:sp>
      <p:sp>
        <p:nvSpPr>
          <p:cNvPr id="406" name="Google Shape;406;p22"/>
          <p:cNvSpPr txBox="1"/>
          <p:nvPr/>
        </p:nvSpPr>
        <p:spPr>
          <a:xfrm>
            <a:off x="389175" y="1354625"/>
            <a:ext cx="54657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Provide for random access of the property when edges are read from </a:t>
            </a:r>
            <a:r>
              <a:rPr lang="en" sz="1500">
                <a:solidFill>
                  <a:srgbClr val="434343"/>
                </a:solidFill>
                <a:latin typeface="Open Sans"/>
                <a:ea typeface="Open Sans"/>
                <a:cs typeface="Open Sans"/>
                <a:sym typeface="Open Sans"/>
              </a:rPr>
              <a:t>adjacency list of opposite direction.</a:t>
            </a:r>
            <a:endParaRPr b="1" sz="1500">
              <a:solidFill>
                <a:srgbClr val="434343"/>
              </a:solidFill>
              <a:latin typeface="Open Sans"/>
              <a:ea typeface="Open Sans"/>
              <a:cs typeface="Open Sans"/>
              <a:sym typeface="Open Sans"/>
            </a:endParaRPr>
          </a:p>
        </p:txBody>
      </p:sp>
      <p:sp>
        <p:nvSpPr>
          <p:cNvPr id="407" name="Google Shape;407;p22"/>
          <p:cNvSpPr/>
          <p:nvPr/>
        </p:nvSpPr>
        <p:spPr>
          <a:xfrm>
            <a:off x="479750" y="2191575"/>
            <a:ext cx="2321400" cy="225900"/>
          </a:xfrm>
          <a:prstGeom prst="roundRect">
            <a:avLst>
              <a:gd fmla="val 16667" name="adj"/>
            </a:avLst>
          </a:prstGeom>
          <a:solidFill>
            <a:srgbClr val="61A24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Open Sans"/>
                <a:ea typeface="Open Sans"/>
                <a:cs typeface="Open Sans"/>
                <a:sym typeface="Open Sans"/>
              </a:rPr>
              <a:t>SEQ READS IN ONE DIRECTION</a:t>
            </a:r>
            <a:endParaRPr b="1" sz="1100">
              <a:solidFill>
                <a:schemeClr val="lt1"/>
              </a:solidFill>
              <a:latin typeface="Open Sans"/>
              <a:ea typeface="Open Sans"/>
              <a:cs typeface="Open Sans"/>
              <a:sym typeface="Open Sans"/>
            </a:endParaRPr>
          </a:p>
        </p:txBody>
      </p:sp>
      <p:sp>
        <p:nvSpPr>
          <p:cNvPr id="408" name="Google Shape;408;p22"/>
          <p:cNvSpPr/>
          <p:nvPr/>
        </p:nvSpPr>
        <p:spPr>
          <a:xfrm>
            <a:off x="2537150" y="3431942"/>
            <a:ext cx="1152900" cy="2259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54646"/>
                </a:solidFill>
                <a:latin typeface="Open Sans"/>
                <a:ea typeface="Open Sans"/>
                <a:cs typeface="Open Sans"/>
                <a:sym typeface="Open Sans"/>
              </a:rPr>
              <a:t>EDGE LABEL</a:t>
            </a:r>
            <a:endParaRPr b="1" sz="1100">
              <a:solidFill>
                <a:srgbClr val="F54646"/>
              </a:solidFill>
              <a:latin typeface="Open Sans"/>
              <a:ea typeface="Open Sans"/>
              <a:cs typeface="Open Sans"/>
              <a:sym typeface="Open Sans"/>
            </a:endParaRPr>
          </a:p>
        </p:txBody>
      </p:sp>
      <p:sp>
        <p:nvSpPr>
          <p:cNvPr id="409" name="Google Shape;409;p22"/>
          <p:cNvSpPr txBox="1"/>
          <p:nvPr/>
        </p:nvSpPr>
        <p:spPr>
          <a:xfrm>
            <a:off x="389175" y="2635914"/>
            <a:ext cx="65394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For an edge, r</a:t>
            </a:r>
            <a:r>
              <a:rPr lang="en" sz="1500">
                <a:solidFill>
                  <a:srgbClr val="434343"/>
                </a:solidFill>
                <a:latin typeface="Open Sans"/>
                <a:ea typeface="Open Sans"/>
                <a:cs typeface="Open Sans"/>
                <a:sym typeface="Open Sans"/>
              </a:rPr>
              <a:t>equires</a:t>
            </a:r>
            <a:r>
              <a:rPr lang="en" sz="1500">
                <a:solidFill>
                  <a:srgbClr val="434343"/>
                </a:solidFill>
                <a:latin typeface="Open Sans"/>
                <a:ea typeface="Open Sans"/>
                <a:cs typeface="Open Sans"/>
                <a:sym typeface="Open Sans"/>
              </a:rPr>
              <a:t> an offset in the appropriate property list to access its property:</a:t>
            </a:r>
            <a:endParaRPr b="1" sz="1500">
              <a:solidFill>
                <a:srgbClr val="434343"/>
              </a:solidFill>
              <a:latin typeface="Open Sans"/>
              <a:ea typeface="Open Sans"/>
              <a:cs typeface="Open Sans"/>
              <a:sym typeface="Open Sans"/>
            </a:endParaRPr>
          </a:p>
        </p:txBody>
      </p:sp>
      <p:sp>
        <p:nvSpPr>
          <p:cNvPr id="410" name="Google Shape;410;p22"/>
          <p:cNvSpPr txBox="1"/>
          <p:nvPr/>
        </p:nvSpPr>
        <p:spPr>
          <a:xfrm>
            <a:off x="389175" y="3335825"/>
            <a:ext cx="21156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New Edge ID scheme: </a:t>
            </a:r>
            <a:endParaRPr b="1" sz="1500">
              <a:solidFill>
                <a:srgbClr val="434343"/>
              </a:solidFill>
              <a:latin typeface="Open Sans"/>
              <a:ea typeface="Open Sans"/>
              <a:cs typeface="Open Sans"/>
              <a:sym typeface="Open Sans"/>
            </a:endParaRPr>
          </a:p>
        </p:txBody>
      </p:sp>
      <p:sp>
        <p:nvSpPr>
          <p:cNvPr id="411" name="Google Shape;411;p22"/>
          <p:cNvSpPr/>
          <p:nvPr/>
        </p:nvSpPr>
        <p:spPr>
          <a:xfrm>
            <a:off x="3832550" y="3431950"/>
            <a:ext cx="1875300" cy="2259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54646"/>
                </a:solidFill>
                <a:latin typeface="Open Sans"/>
                <a:ea typeface="Open Sans"/>
                <a:cs typeface="Open Sans"/>
                <a:sym typeface="Open Sans"/>
              </a:rPr>
              <a:t>SRC/DEST VERTEX INFO</a:t>
            </a:r>
            <a:endParaRPr b="1" sz="1100">
              <a:solidFill>
                <a:srgbClr val="F54646"/>
              </a:solidFill>
              <a:latin typeface="Open Sans"/>
              <a:ea typeface="Open Sans"/>
              <a:cs typeface="Open Sans"/>
              <a:sym typeface="Open Sans"/>
            </a:endParaRPr>
          </a:p>
        </p:txBody>
      </p:sp>
      <p:sp>
        <p:nvSpPr>
          <p:cNvPr id="412" name="Google Shape;412;p22"/>
          <p:cNvSpPr/>
          <p:nvPr/>
        </p:nvSpPr>
        <p:spPr>
          <a:xfrm>
            <a:off x="5813750" y="3431950"/>
            <a:ext cx="1595400" cy="2259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54646"/>
                </a:solidFill>
                <a:latin typeface="Open Sans"/>
                <a:ea typeface="Open Sans"/>
                <a:cs typeface="Open Sans"/>
                <a:sym typeface="Open Sans"/>
              </a:rPr>
              <a:t>LIST-LEVEL OFFSET</a:t>
            </a:r>
            <a:endParaRPr b="1" sz="1100">
              <a:solidFill>
                <a:srgbClr val="F54646"/>
              </a:solidFill>
              <a:latin typeface="Open Sans"/>
              <a:ea typeface="Open Sans"/>
              <a:cs typeface="Open Sans"/>
              <a:sym typeface="Open Sans"/>
            </a:endParaRPr>
          </a:p>
        </p:txBody>
      </p:sp>
      <p:sp>
        <p:nvSpPr>
          <p:cNvPr id="413" name="Google Shape;413;p22"/>
          <p:cNvSpPr/>
          <p:nvPr/>
        </p:nvSpPr>
        <p:spPr>
          <a:xfrm>
            <a:off x="4028725" y="3796125"/>
            <a:ext cx="1750800" cy="641700"/>
          </a:xfrm>
          <a:prstGeom prst="wedgeRectCallout">
            <a:avLst>
              <a:gd fmla="val -20812" name="adj1"/>
              <a:gd fmla="val -74048" name="adj2"/>
            </a:avLst>
          </a:prstGeom>
          <a:solidFill>
            <a:srgbClr val="4C113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Open Sans"/>
                <a:ea typeface="Open Sans"/>
                <a:cs typeface="Open Sans"/>
                <a:sym typeface="Open Sans"/>
              </a:rPr>
              <a:t>s</a:t>
            </a:r>
            <a:r>
              <a:rPr lang="en" sz="1000">
                <a:solidFill>
                  <a:srgbClr val="FFFFFF"/>
                </a:solidFill>
                <a:latin typeface="Open Sans"/>
                <a:ea typeface="Open Sans"/>
                <a:cs typeface="Open Sans"/>
                <a:sym typeface="Open Sans"/>
              </a:rPr>
              <a:t>rc vertex if the edge properties are indexed in </a:t>
            </a:r>
            <a:r>
              <a:rPr lang="en" sz="1000">
                <a:solidFill>
                  <a:srgbClr val="FFFFFF"/>
                </a:solidFill>
                <a:latin typeface="Open Sans"/>
                <a:ea typeface="Open Sans"/>
                <a:cs typeface="Open Sans"/>
                <a:sym typeface="Open Sans"/>
              </a:rPr>
              <a:t>property list by fwd adjacency list</a:t>
            </a:r>
            <a:endParaRPr>
              <a:solidFill>
                <a:srgbClr val="FFFFFF"/>
              </a:solidFill>
              <a:latin typeface="Open Sans"/>
              <a:ea typeface="Open Sans"/>
              <a:cs typeface="Open Sans"/>
              <a:sym typeface="Open Sans"/>
            </a:endParaRPr>
          </a:p>
        </p:txBody>
      </p:sp>
      <p:sp>
        <p:nvSpPr>
          <p:cNvPr id="414" name="Google Shape;414;p22"/>
          <p:cNvSpPr/>
          <p:nvPr/>
        </p:nvSpPr>
        <p:spPr>
          <a:xfrm>
            <a:off x="6317750" y="3719925"/>
            <a:ext cx="1014300" cy="390900"/>
          </a:xfrm>
          <a:prstGeom prst="wedgeRectCallout">
            <a:avLst>
              <a:gd fmla="val -20812" name="adj1"/>
              <a:gd fmla="val -74048" name="adj2"/>
            </a:avLst>
          </a:prstGeom>
          <a:solidFill>
            <a:srgbClr val="4C113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Open Sans"/>
                <a:ea typeface="Open Sans"/>
                <a:cs typeface="Open Sans"/>
                <a:sym typeface="Open Sans"/>
              </a:rPr>
              <a:t>Offset in the property list</a:t>
            </a:r>
            <a:endParaRPr>
              <a:solidFill>
                <a:srgbClr val="FFFFFF"/>
              </a:solidFill>
              <a:latin typeface="Open Sans"/>
              <a:ea typeface="Open Sans"/>
              <a:cs typeface="Open Sans"/>
              <a:sym typeface="Open Sans"/>
            </a:endParaRPr>
          </a:p>
        </p:txBody>
      </p:sp>
      <p:sp>
        <p:nvSpPr>
          <p:cNvPr id="415" name="Google Shape;415;p22"/>
          <p:cNvSpPr txBox="1"/>
          <p:nvPr/>
        </p:nvSpPr>
        <p:spPr>
          <a:xfrm>
            <a:off x="389175" y="4555025"/>
            <a:ext cx="71604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Optimized for updates: </a:t>
            </a:r>
            <a:r>
              <a:rPr b="1" lang="en" sz="1500">
                <a:solidFill>
                  <a:srgbClr val="434343"/>
                </a:solidFill>
                <a:latin typeface="Open Sans"/>
                <a:ea typeface="Open Sans"/>
                <a:cs typeface="Open Sans"/>
                <a:sym typeface="Open Sans"/>
              </a:rPr>
              <a:t>Single-indexed Edge Property Pages</a:t>
            </a:r>
            <a:endParaRPr b="1" sz="1500">
              <a:solidFill>
                <a:srgbClr val="434343"/>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3"/>
          <p:cNvSpPr/>
          <p:nvPr/>
        </p:nvSpPr>
        <p:spPr>
          <a:xfrm>
            <a:off x="0" y="0"/>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3"/>
          <p:cNvSpPr txBox="1"/>
          <p:nvPr/>
        </p:nvSpPr>
        <p:spPr>
          <a:xfrm>
            <a:off x="4675" y="110825"/>
            <a:ext cx="8514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Evaluation</a:t>
            </a:r>
            <a:endParaRPr b="1" sz="2500">
              <a:latin typeface="Cambria"/>
              <a:ea typeface="Cambria"/>
              <a:cs typeface="Cambria"/>
              <a:sym typeface="Cambria"/>
            </a:endParaRPr>
          </a:p>
        </p:txBody>
      </p:sp>
      <p:pic>
        <p:nvPicPr>
          <p:cNvPr id="422" name="Google Shape;422;p23"/>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pic>
        <p:nvPicPr>
          <p:cNvPr id="423" name="Google Shape;423;p23"/>
          <p:cNvPicPr preferRelativeResize="0"/>
          <p:nvPr/>
        </p:nvPicPr>
        <p:blipFill>
          <a:blip r:embed="rId4">
            <a:alphaModFix/>
          </a:blip>
          <a:stretch>
            <a:fillRect/>
          </a:stretch>
        </p:blipFill>
        <p:spPr>
          <a:xfrm>
            <a:off x="2122301" y="2517575"/>
            <a:ext cx="4927776" cy="2185725"/>
          </a:xfrm>
          <a:prstGeom prst="rect">
            <a:avLst/>
          </a:prstGeom>
          <a:noFill/>
          <a:ln>
            <a:noFill/>
          </a:ln>
        </p:spPr>
      </p:pic>
      <p:sp>
        <p:nvSpPr>
          <p:cNvPr id="424" name="Google Shape;424;p23"/>
          <p:cNvSpPr txBox="1"/>
          <p:nvPr/>
        </p:nvSpPr>
        <p:spPr>
          <a:xfrm>
            <a:off x="311551" y="813746"/>
            <a:ext cx="8361300" cy="415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434343"/>
              </a:buClr>
              <a:buSzPts val="1500"/>
              <a:buFont typeface="Open Sans"/>
              <a:buChar char="●"/>
            </a:pPr>
            <a:r>
              <a:rPr lang="en" sz="1500">
                <a:solidFill>
                  <a:srgbClr val="434343"/>
                </a:solidFill>
                <a:latin typeface="Open Sans"/>
                <a:ea typeface="Open Sans"/>
                <a:cs typeface="Open Sans"/>
                <a:sym typeface="Open Sans"/>
              </a:rPr>
              <a:t>Datasets: LDBC100, FLICKR, WIKI</a:t>
            </a:r>
            <a:endParaRPr b="1" sz="1500">
              <a:solidFill>
                <a:srgbClr val="434343"/>
              </a:solidFill>
              <a:latin typeface="Open Sans"/>
              <a:ea typeface="Open Sans"/>
              <a:cs typeface="Open Sans"/>
              <a:sym typeface="Open Sans"/>
            </a:endParaRPr>
          </a:p>
        </p:txBody>
      </p:sp>
      <p:sp>
        <p:nvSpPr>
          <p:cNvPr id="425" name="Google Shape;425;p23"/>
          <p:cNvSpPr txBox="1"/>
          <p:nvPr/>
        </p:nvSpPr>
        <p:spPr>
          <a:xfrm>
            <a:off x="311551" y="1160879"/>
            <a:ext cx="8361300" cy="415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434343"/>
              </a:buClr>
              <a:buSzPts val="1500"/>
              <a:buFont typeface="Open Sans"/>
              <a:buChar char="●"/>
            </a:pPr>
            <a:r>
              <a:rPr lang="en" sz="1500">
                <a:solidFill>
                  <a:srgbClr val="434343"/>
                </a:solidFill>
                <a:latin typeface="Open Sans"/>
                <a:ea typeface="Open Sans"/>
                <a:cs typeface="Open Sans"/>
                <a:sym typeface="Open Sans"/>
              </a:rPr>
              <a:t>Queries: n-Hop with either Filter or Aggregation on the last Join</a:t>
            </a:r>
            <a:endParaRPr b="1" sz="1500">
              <a:solidFill>
                <a:srgbClr val="434343"/>
              </a:solidFill>
              <a:latin typeface="Open Sans"/>
              <a:ea typeface="Open Sans"/>
              <a:cs typeface="Open Sans"/>
              <a:sym typeface="Open Sans"/>
            </a:endParaRPr>
          </a:p>
        </p:txBody>
      </p:sp>
      <p:sp>
        <p:nvSpPr>
          <p:cNvPr id="426" name="Google Shape;426;p23"/>
          <p:cNvSpPr txBox="1"/>
          <p:nvPr/>
        </p:nvSpPr>
        <p:spPr>
          <a:xfrm>
            <a:off x="311551" y="1520712"/>
            <a:ext cx="8361300" cy="681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434343"/>
              </a:buClr>
              <a:buSzPts val="1500"/>
              <a:buFont typeface="Open Sans"/>
              <a:buChar char="●"/>
            </a:pPr>
            <a:r>
              <a:rPr lang="en" sz="1500">
                <a:solidFill>
                  <a:srgbClr val="434343"/>
                </a:solidFill>
                <a:latin typeface="Open Sans"/>
                <a:ea typeface="Open Sans"/>
                <a:cs typeface="Open Sans"/>
                <a:sym typeface="Open Sans"/>
              </a:rPr>
              <a:t>Configurations: </a:t>
            </a:r>
            <a:r>
              <a:rPr lang="en" sz="1500">
                <a:solidFill>
                  <a:schemeClr val="lt1"/>
                </a:solidFill>
                <a:latin typeface="Open Sans"/>
                <a:ea typeface="Open Sans"/>
                <a:cs typeface="Open Sans"/>
                <a:sym typeface="Open Sans"/>
              </a:rPr>
              <a:t>|</a:t>
            </a:r>
            <a:r>
              <a:rPr b="1" lang="en" sz="1500">
                <a:solidFill>
                  <a:srgbClr val="434343"/>
                </a:solidFill>
                <a:latin typeface="Open Sans"/>
                <a:ea typeface="Open Sans"/>
                <a:cs typeface="Open Sans"/>
                <a:sym typeface="Open Sans"/>
              </a:rPr>
              <a:t>COL</a:t>
            </a:r>
            <a:r>
              <a:rPr b="1" lang="en" sz="1000">
                <a:solidFill>
                  <a:srgbClr val="434343"/>
                </a:solidFill>
                <a:latin typeface="Open Sans"/>
                <a:ea typeface="Open Sans"/>
                <a:cs typeface="Open Sans"/>
                <a:sym typeface="Open Sans"/>
              </a:rPr>
              <a:t>E</a:t>
            </a:r>
            <a:r>
              <a:rPr lang="en" sz="1500">
                <a:solidFill>
                  <a:srgbClr val="434343"/>
                </a:solidFill>
                <a:latin typeface="Open Sans"/>
                <a:ea typeface="Open Sans"/>
                <a:cs typeface="Open Sans"/>
                <a:sym typeface="Open Sans"/>
              </a:rPr>
              <a:t> - Simple append-only columns for storing edge properties </a:t>
            </a:r>
            <a:endParaRPr sz="1500">
              <a:solidFill>
                <a:srgbClr val="434343"/>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1500">
                <a:solidFill>
                  <a:srgbClr val="434343"/>
                </a:solidFill>
                <a:latin typeface="Open Sans"/>
                <a:ea typeface="Open Sans"/>
                <a:cs typeface="Open Sans"/>
                <a:sym typeface="Open Sans"/>
              </a:rPr>
              <a:t>                            </a:t>
            </a:r>
            <a:r>
              <a:rPr lang="en" sz="1500">
                <a:solidFill>
                  <a:schemeClr val="lt1"/>
                </a:solidFill>
                <a:latin typeface="Open Sans"/>
                <a:ea typeface="Open Sans"/>
                <a:cs typeface="Open Sans"/>
                <a:sym typeface="Open Sans"/>
              </a:rPr>
              <a:t>,,,</a:t>
            </a:r>
            <a:r>
              <a:rPr b="1" lang="en" sz="1500">
                <a:solidFill>
                  <a:srgbClr val="434343"/>
                </a:solidFill>
                <a:latin typeface="Open Sans"/>
                <a:ea typeface="Open Sans"/>
                <a:cs typeface="Open Sans"/>
                <a:sym typeface="Open Sans"/>
              </a:rPr>
              <a:t>PAGE</a:t>
            </a:r>
            <a:r>
              <a:rPr b="1" lang="en" sz="1000">
                <a:solidFill>
                  <a:srgbClr val="434343"/>
                </a:solidFill>
                <a:latin typeface="Open Sans"/>
                <a:ea typeface="Open Sans"/>
                <a:cs typeface="Open Sans"/>
                <a:sym typeface="Open Sans"/>
              </a:rPr>
              <a:t>E</a:t>
            </a:r>
            <a:r>
              <a:rPr lang="en" sz="1500">
                <a:solidFill>
                  <a:srgbClr val="434343"/>
                </a:solidFill>
                <a:latin typeface="Open Sans"/>
                <a:ea typeface="Open Sans"/>
                <a:cs typeface="Open Sans"/>
                <a:sym typeface="Open Sans"/>
              </a:rPr>
              <a:t> - Single-directional edge </a:t>
            </a:r>
            <a:r>
              <a:rPr lang="en" sz="1500">
                <a:solidFill>
                  <a:srgbClr val="434343"/>
                </a:solidFill>
                <a:latin typeface="Open Sans"/>
                <a:ea typeface="Open Sans"/>
                <a:cs typeface="Open Sans"/>
                <a:sym typeface="Open Sans"/>
              </a:rPr>
              <a:t>property</a:t>
            </a:r>
            <a:r>
              <a:rPr lang="en" sz="1500">
                <a:solidFill>
                  <a:srgbClr val="434343"/>
                </a:solidFill>
                <a:latin typeface="Open Sans"/>
                <a:ea typeface="Open Sans"/>
                <a:cs typeface="Open Sans"/>
                <a:sym typeface="Open Sans"/>
              </a:rPr>
              <a:t> pages for edge properties</a:t>
            </a:r>
            <a:endParaRPr b="1" sz="1500">
              <a:solidFill>
                <a:srgbClr val="434343"/>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4"/>
          <p:cNvSpPr/>
          <p:nvPr/>
        </p:nvSpPr>
        <p:spPr>
          <a:xfrm>
            <a:off x="0" y="0"/>
            <a:ext cx="9144000" cy="28188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4"/>
          <p:cNvSpPr txBox="1"/>
          <p:nvPr/>
        </p:nvSpPr>
        <p:spPr>
          <a:xfrm>
            <a:off x="44371" y="1634825"/>
            <a:ext cx="7323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latin typeface="Cambria"/>
                <a:ea typeface="Cambria"/>
                <a:cs typeface="Cambria"/>
                <a:sym typeface="Cambria"/>
              </a:rPr>
              <a:t>NULL Compression </a:t>
            </a:r>
            <a:endParaRPr b="1" sz="3000">
              <a:solidFill>
                <a:schemeClr val="dk1"/>
              </a:solidFill>
              <a:latin typeface="Cambria"/>
              <a:ea typeface="Cambria"/>
              <a:cs typeface="Cambria"/>
              <a:sym typeface="Cambria"/>
            </a:endParaRPr>
          </a:p>
          <a:p>
            <a:pPr indent="0" lvl="0" marL="0" rtl="0" algn="l">
              <a:spcBef>
                <a:spcPts val="0"/>
              </a:spcBef>
              <a:spcAft>
                <a:spcPts val="0"/>
              </a:spcAft>
              <a:buNone/>
            </a:pPr>
            <a:r>
              <a:rPr b="1" lang="en" sz="3000">
                <a:solidFill>
                  <a:schemeClr val="dk1"/>
                </a:solidFill>
                <a:latin typeface="Cambria"/>
                <a:ea typeface="Cambria"/>
                <a:cs typeface="Cambria"/>
                <a:sym typeface="Cambria"/>
              </a:rPr>
              <a:t>using Jacobsons’ bit vector index</a:t>
            </a:r>
            <a:endParaRPr b="1" sz="3000">
              <a:solidFill>
                <a:schemeClr val="dk1"/>
              </a:solidFill>
              <a:latin typeface="Cambria"/>
              <a:ea typeface="Cambria"/>
              <a:cs typeface="Cambria"/>
              <a:sym typeface="Cambria"/>
            </a:endParaRPr>
          </a:p>
        </p:txBody>
      </p:sp>
      <p:pic>
        <p:nvPicPr>
          <p:cNvPr id="433" name="Google Shape;433;p24"/>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grpSp>
        <p:nvGrpSpPr>
          <p:cNvPr id="438" name="Google Shape;438;p25"/>
          <p:cNvGrpSpPr/>
          <p:nvPr/>
        </p:nvGrpSpPr>
        <p:grpSpPr>
          <a:xfrm>
            <a:off x="339613" y="2596705"/>
            <a:ext cx="6292337" cy="965673"/>
            <a:chOff x="339613" y="2444305"/>
            <a:chExt cx="6292337" cy="965673"/>
          </a:xfrm>
        </p:grpSpPr>
        <p:sp>
          <p:nvSpPr>
            <p:cNvPr id="439" name="Google Shape;439;p25"/>
            <p:cNvSpPr/>
            <p:nvPr/>
          </p:nvSpPr>
          <p:spPr>
            <a:xfrm>
              <a:off x="629883" y="2683507"/>
              <a:ext cx="1243200" cy="36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1000">
                  <a:solidFill>
                    <a:schemeClr val="dk1"/>
                  </a:solidFill>
                  <a:latin typeface="Open Sans"/>
                  <a:ea typeface="Open Sans"/>
                  <a:cs typeface="Open Sans"/>
                  <a:sym typeface="Open Sans"/>
                </a:rPr>
                <a:t>Block 1</a:t>
              </a:r>
              <a:endParaRPr b="1" sz="1000">
                <a:solidFill>
                  <a:schemeClr val="dk1"/>
                </a:solidFill>
                <a:latin typeface="Open Sans"/>
                <a:ea typeface="Open Sans"/>
                <a:cs typeface="Open Sans"/>
                <a:sym typeface="Open Sans"/>
              </a:endParaRPr>
            </a:p>
          </p:txBody>
        </p:sp>
        <p:sp>
          <p:nvSpPr>
            <p:cNvPr id="440" name="Google Shape;440;p25"/>
            <p:cNvSpPr/>
            <p:nvPr/>
          </p:nvSpPr>
          <p:spPr>
            <a:xfrm>
              <a:off x="2992083" y="2683507"/>
              <a:ext cx="1243200" cy="36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1000">
                  <a:solidFill>
                    <a:schemeClr val="dk1"/>
                  </a:solidFill>
                  <a:latin typeface="Open Sans"/>
                  <a:ea typeface="Open Sans"/>
                  <a:cs typeface="Open Sans"/>
                  <a:sym typeface="Open Sans"/>
                </a:rPr>
                <a:t>Block 2</a:t>
              </a:r>
              <a:endParaRPr b="1" sz="1000">
                <a:solidFill>
                  <a:schemeClr val="dk1"/>
                </a:solidFill>
                <a:latin typeface="Open Sans"/>
                <a:ea typeface="Open Sans"/>
                <a:cs typeface="Open Sans"/>
                <a:sym typeface="Open Sans"/>
              </a:endParaRPr>
            </a:p>
          </p:txBody>
        </p:sp>
        <p:sp>
          <p:nvSpPr>
            <p:cNvPr id="441" name="Google Shape;441;p25"/>
            <p:cNvSpPr/>
            <p:nvPr/>
          </p:nvSpPr>
          <p:spPr>
            <a:xfrm>
              <a:off x="3982683" y="2683507"/>
              <a:ext cx="1243200" cy="36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1000">
                  <a:solidFill>
                    <a:schemeClr val="dk1"/>
                  </a:solidFill>
                  <a:latin typeface="Open Sans"/>
                  <a:ea typeface="Open Sans"/>
                  <a:cs typeface="Open Sans"/>
                  <a:sym typeface="Open Sans"/>
                </a:rPr>
                <a:t>….</a:t>
              </a:r>
              <a:endParaRPr b="1" sz="1000">
                <a:solidFill>
                  <a:schemeClr val="dk1"/>
                </a:solidFill>
                <a:latin typeface="Open Sans"/>
                <a:ea typeface="Open Sans"/>
                <a:cs typeface="Open Sans"/>
                <a:sym typeface="Open Sans"/>
              </a:endParaRPr>
            </a:p>
          </p:txBody>
        </p:sp>
        <p:sp>
          <p:nvSpPr>
            <p:cNvPr id="442" name="Google Shape;442;p25"/>
            <p:cNvSpPr/>
            <p:nvPr/>
          </p:nvSpPr>
          <p:spPr>
            <a:xfrm>
              <a:off x="5114866" y="2683507"/>
              <a:ext cx="1243200" cy="36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1000">
                  <a:solidFill>
                    <a:schemeClr val="dk1"/>
                  </a:solidFill>
                  <a:latin typeface="Open Sans"/>
                  <a:ea typeface="Open Sans"/>
                  <a:cs typeface="Open Sans"/>
                  <a:sym typeface="Open Sans"/>
                </a:rPr>
                <a:t>Block n</a:t>
              </a:r>
              <a:endParaRPr b="1" sz="1000">
                <a:solidFill>
                  <a:schemeClr val="dk1"/>
                </a:solidFill>
                <a:latin typeface="Open Sans"/>
                <a:ea typeface="Open Sans"/>
                <a:cs typeface="Open Sans"/>
                <a:sym typeface="Open Sans"/>
              </a:endParaRPr>
            </a:p>
          </p:txBody>
        </p:sp>
        <p:sp>
          <p:nvSpPr>
            <p:cNvPr id="443" name="Google Shape;443;p25"/>
            <p:cNvSpPr/>
            <p:nvPr/>
          </p:nvSpPr>
          <p:spPr>
            <a:xfrm>
              <a:off x="458300" y="3115925"/>
              <a:ext cx="172500" cy="181200"/>
            </a:xfrm>
            <a:prstGeom prst="rect">
              <a:avLst/>
            </a:prstGeom>
            <a:solidFill>
              <a:srgbClr val="A4C2F4"/>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5"/>
            <p:cNvSpPr/>
            <p:nvPr/>
          </p:nvSpPr>
          <p:spPr>
            <a:xfrm>
              <a:off x="339613" y="3049977"/>
              <a:ext cx="1243200" cy="36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1000">
                  <a:solidFill>
                    <a:schemeClr val="dk1"/>
                  </a:solidFill>
                  <a:latin typeface="Open Sans"/>
                  <a:ea typeface="Open Sans"/>
                  <a:cs typeface="Open Sans"/>
                  <a:sym typeface="Open Sans"/>
                </a:rPr>
                <a:t>NULLs</a:t>
              </a:r>
              <a:endParaRPr b="1" sz="1000">
                <a:solidFill>
                  <a:schemeClr val="dk1"/>
                </a:solidFill>
                <a:latin typeface="Open Sans"/>
                <a:ea typeface="Open Sans"/>
                <a:cs typeface="Open Sans"/>
                <a:sym typeface="Open Sans"/>
              </a:endParaRPr>
            </a:p>
          </p:txBody>
        </p:sp>
        <p:grpSp>
          <p:nvGrpSpPr>
            <p:cNvPr id="445" name="Google Shape;445;p25"/>
            <p:cNvGrpSpPr/>
            <p:nvPr/>
          </p:nvGrpSpPr>
          <p:grpSpPr>
            <a:xfrm>
              <a:off x="363620" y="2444305"/>
              <a:ext cx="6268330" cy="265850"/>
              <a:chOff x="363620" y="2444305"/>
              <a:chExt cx="6268330" cy="265850"/>
            </a:xfrm>
          </p:grpSpPr>
          <p:sp>
            <p:nvSpPr>
              <p:cNvPr id="446" name="Google Shape;446;p25"/>
              <p:cNvSpPr/>
              <p:nvPr/>
            </p:nvSpPr>
            <p:spPr>
              <a:xfrm>
                <a:off x="4645350" y="2444305"/>
                <a:ext cx="1986600" cy="26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5"/>
              <p:cNvSpPr/>
              <p:nvPr/>
            </p:nvSpPr>
            <p:spPr>
              <a:xfrm>
                <a:off x="2497220" y="2444305"/>
                <a:ext cx="1986600" cy="26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5"/>
              <p:cNvSpPr/>
              <p:nvPr/>
            </p:nvSpPr>
            <p:spPr>
              <a:xfrm>
                <a:off x="363620" y="2444305"/>
                <a:ext cx="1986600" cy="26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5"/>
              <p:cNvSpPr/>
              <p:nvPr/>
            </p:nvSpPr>
            <p:spPr>
              <a:xfrm>
                <a:off x="1129602" y="2444655"/>
                <a:ext cx="132300" cy="265500"/>
              </a:xfrm>
              <a:prstGeom prst="rect">
                <a:avLst/>
              </a:prstGeom>
              <a:solidFill>
                <a:srgbClr val="A4C2F4"/>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5"/>
              <p:cNvSpPr/>
              <p:nvPr/>
            </p:nvSpPr>
            <p:spPr>
              <a:xfrm>
                <a:off x="1434367" y="2444655"/>
                <a:ext cx="685800" cy="265500"/>
              </a:xfrm>
              <a:prstGeom prst="rect">
                <a:avLst/>
              </a:prstGeom>
              <a:solidFill>
                <a:srgbClr val="A4C2F4"/>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5"/>
              <p:cNvSpPr/>
              <p:nvPr/>
            </p:nvSpPr>
            <p:spPr>
              <a:xfrm>
                <a:off x="2744332" y="2444655"/>
                <a:ext cx="132300" cy="265500"/>
              </a:xfrm>
              <a:prstGeom prst="rect">
                <a:avLst/>
              </a:prstGeom>
              <a:solidFill>
                <a:srgbClr val="A4C2F4"/>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5"/>
              <p:cNvSpPr/>
              <p:nvPr/>
            </p:nvSpPr>
            <p:spPr>
              <a:xfrm>
                <a:off x="3777946" y="2444655"/>
                <a:ext cx="704700" cy="265500"/>
              </a:xfrm>
              <a:prstGeom prst="rect">
                <a:avLst/>
              </a:prstGeom>
              <a:solidFill>
                <a:srgbClr val="A4C2F4"/>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5"/>
              <p:cNvSpPr/>
              <p:nvPr/>
            </p:nvSpPr>
            <p:spPr>
              <a:xfrm>
                <a:off x="4786996" y="2444655"/>
                <a:ext cx="152700" cy="265500"/>
              </a:xfrm>
              <a:prstGeom prst="rect">
                <a:avLst/>
              </a:prstGeom>
              <a:solidFill>
                <a:srgbClr val="A4C2F4"/>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5"/>
              <p:cNvSpPr/>
              <p:nvPr/>
            </p:nvSpPr>
            <p:spPr>
              <a:xfrm>
                <a:off x="5625196" y="2444655"/>
                <a:ext cx="152700" cy="265500"/>
              </a:xfrm>
              <a:prstGeom prst="rect">
                <a:avLst/>
              </a:prstGeom>
              <a:solidFill>
                <a:srgbClr val="A4C2F4"/>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5"/>
              <p:cNvSpPr/>
              <p:nvPr/>
            </p:nvSpPr>
            <p:spPr>
              <a:xfrm>
                <a:off x="6450710" y="2444655"/>
                <a:ext cx="172500" cy="265500"/>
              </a:xfrm>
              <a:prstGeom prst="rect">
                <a:avLst/>
              </a:prstGeom>
              <a:solidFill>
                <a:srgbClr val="A4C2F4"/>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56" name="Google Shape;456;p25"/>
          <p:cNvSpPr/>
          <p:nvPr/>
        </p:nvSpPr>
        <p:spPr>
          <a:xfrm>
            <a:off x="0" y="0"/>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5"/>
          <p:cNvSpPr txBox="1"/>
          <p:nvPr/>
        </p:nvSpPr>
        <p:spPr>
          <a:xfrm>
            <a:off x="4673" y="110813"/>
            <a:ext cx="4209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Observation </a:t>
            </a:r>
            <a:endParaRPr b="1" sz="2500">
              <a:latin typeface="Cambria"/>
              <a:ea typeface="Cambria"/>
              <a:cs typeface="Cambria"/>
              <a:sym typeface="Cambria"/>
            </a:endParaRPr>
          </a:p>
        </p:txBody>
      </p:sp>
      <p:pic>
        <p:nvPicPr>
          <p:cNvPr id="458" name="Google Shape;458;p25"/>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sp>
        <p:nvSpPr>
          <p:cNvPr id="459" name="Google Shape;459;p25"/>
          <p:cNvSpPr txBox="1"/>
          <p:nvPr/>
        </p:nvSpPr>
        <p:spPr>
          <a:xfrm>
            <a:off x="235350" y="1169550"/>
            <a:ext cx="64038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The degree of most vertices</a:t>
            </a:r>
            <a:r>
              <a:rPr lang="en" sz="1500">
                <a:solidFill>
                  <a:srgbClr val="434343"/>
                </a:solidFill>
                <a:latin typeface="Open Sans"/>
                <a:ea typeface="Open Sans"/>
                <a:cs typeface="Open Sans"/>
                <a:sym typeface="Open Sans"/>
              </a:rPr>
              <a:t> are super small. (by power law)</a:t>
            </a:r>
            <a:endParaRPr b="1" sz="1500">
              <a:solidFill>
                <a:srgbClr val="434343"/>
              </a:solidFill>
              <a:latin typeface="Open Sans"/>
              <a:ea typeface="Open Sans"/>
              <a:cs typeface="Open Sans"/>
              <a:sym typeface="Open Sans"/>
            </a:endParaRPr>
          </a:p>
        </p:txBody>
      </p:sp>
      <p:sp>
        <p:nvSpPr>
          <p:cNvPr id="460" name="Google Shape;460;p25"/>
          <p:cNvSpPr txBox="1"/>
          <p:nvPr/>
        </p:nvSpPr>
        <p:spPr>
          <a:xfrm>
            <a:off x="242400" y="3918567"/>
            <a:ext cx="83238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i="1" lang="en" sz="1500">
                <a:solidFill>
                  <a:srgbClr val="434343"/>
                </a:solidFill>
                <a:latin typeface="Open Sans"/>
                <a:ea typeface="Open Sans"/>
                <a:cs typeface="Open Sans"/>
                <a:sym typeface="Open Sans"/>
              </a:rPr>
              <a:t>If compression is used, decompressing arbitrary data elements in a compressed block should happen</a:t>
            </a:r>
            <a:r>
              <a:rPr b="1" i="1" lang="en" sz="1500">
                <a:solidFill>
                  <a:srgbClr val="434343"/>
                </a:solidFill>
                <a:latin typeface="Open Sans"/>
                <a:ea typeface="Open Sans"/>
                <a:cs typeface="Open Sans"/>
                <a:sym typeface="Open Sans"/>
              </a:rPr>
              <a:t> in constant time.</a:t>
            </a:r>
            <a:endParaRPr b="1" i="1" sz="1500">
              <a:solidFill>
                <a:srgbClr val="434343"/>
              </a:solidFill>
              <a:latin typeface="Open Sans"/>
              <a:ea typeface="Open Sans"/>
              <a:cs typeface="Open Sans"/>
              <a:sym typeface="Open Sans"/>
            </a:endParaRPr>
          </a:p>
        </p:txBody>
      </p:sp>
      <p:sp>
        <p:nvSpPr>
          <p:cNvPr id="461" name="Google Shape;461;p25"/>
          <p:cNvSpPr/>
          <p:nvPr/>
        </p:nvSpPr>
        <p:spPr>
          <a:xfrm>
            <a:off x="296325" y="3662026"/>
            <a:ext cx="1700400" cy="225900"/>
          </a:xfrm>
          <a:prstGeom prst="roundRect">
            <a:avLst>
              <a:gd fmla="val 16667" name="adj"/>
            </a:avLst>
          </a:prstGeom>
          <a:solidFill>
            <a:srgbClr val="0B7BC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Open Sans"/>
                <a:ea typeface="Open Sans"/>
                <a:cs typeface="Open Sans"/>
                <a:sym typeface="Open Sans"/>
              </a:rPr>
              <a:t>REQUIRED PROPERTY</a:t>
            </a:r>
            <a:endParaRPr b="1" sz="1100">
              <a:solidFill>
                <a:schemeClr val="lt1"/>
              </a:solidFill>
              <a:latin typeface="Open Sans"/>
              <a:ea typeface="Open Sans"/>
              <a:cs typeface="Open Sans"/>
              <a:sym typeface="Open Sans"/>
            </a:endParaRPr>
          </a:p>
        </p:txBody>
      </p:sp>
      <p:sp>
        <p:nvSpPr>
          <p:cNvPr id="462" name="Google Shape;462;p25"/>
          <p:cNvSpPr txBox="1"/>
          <p:nvPr/>
        </p:nvSpPr>
        <p:spPr>
          <a:xfrm>
            <a:off x="235350" y="1553116"/>
            <a:ext cx="64038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Reading vertex property (in FILTER) and adjacency list (in JOIN) is like reading small chunk of data followed by random access.</a:t>
            </a:r>
            <a:endParaRPr b="1" sz="1500">
              <a:solidFill>
                <a:srgbClr val="434343"/>
              </a:solidFill>
              <a:latin typeface="Open Sans"/>
              <a:ea typeface="Open Sans"/>
              <a:cs typeface="Open Sans"/>
              <a:sym typeface="Open Sans"/>
            </a:endParaRPr>
          </a:p>
        </p:txBody>
      </p:sp>
      <p:pic>
        <p:nvPicPr>
          <p:cNvPr id="463" name="Google Shape;463;p25"/>
          <p:cNvPicPr preferRelativeResize="0"/>
          <p:nvPr/>
        </p:nvPicPr>
        <p:blipFill>
          <a:blip r:embed="rId4">
            <a:alphaModFix/>
          </a:blip>
          <a:stretch>
            <a:fillRect/>
          </a:stretch>
        </p:blipFill>
        <p:spPr>
          <a:xfrm>
            <a:off x="7205749" y="1540738"/>
            <a:ext cx="1796500" cy="1416700"/>
          </a:xfrm>
          <a:prstGeom prst="rect">
            <a:avLst/>
          </a:prstGeom>
          <a:noFill/>
          <a:ln>
            <a:noFill/>
          </a:ln>
        </p:spPr>
      </p:pic>
      <p:grpSp>
        <p:nvGrpSpPr>
          <p:cNvPr id="464" name="Google Shape;464;p25"/>
          <p:cNvGrpSpPr/>
          <p:nvPr/>
        </p:nvGrpSpPr>
        <p:grpSpPr>
          <a:xfrm>
            <a:off x="748606" y="2368339"/>
            <a:ext cx="415500" cy="494227"/>
            <a:chOff x="748606" y="2215939"/>
            <a:chExt cx="415500" cy="494227"/>
          </a:xfrm>
        </p:grpSpPr>
        <p:cxnSp>
          <p:nvCxnSpPr>
            <p:cNvPr id="465" name="Google Shape;465;p25"/>
            <p:cNvCxnSpPr/>
            <p:nvPr/>
          </p:nvCxnSpPr>
          <p:spPr>
            <a:xfrm>
              <a:off x="752320" y="2215939"/>
              <a:ext cx="0" cy="218100"/>
            </a:xfrm>
            <a:prstGeom prst="straightConnector1">
              <a:avLst/>
            </a:prstGeom>
            <a:noFill/>
            <a:ln cap="flat" cmpd="sng" w="19050">
              <a:solidFill>
                <a:srgbClr val="C11212"/>
              </a:solidFill>
              <a:prstDash val="solid"/>
              <a:round/>
              <a:headEnd len="med" w="med" type="none"/>
              <a:tailEnd len="med" w="med" type="triangle"/>
            </a:ln>
          </p:spPr>
        </p:cxnSp>
        <p:sp>
          <p:nvSpPr>
            <p:cNvPr id="466" name="Google Shape;466;p25"/>
            <p:cNvSpPr/>
            <p:nvPr/>
          </p:nvSpPr>
          <p:spPr>
            <a:xfrm>
              <a:off x="748606" y="2444666"/>
              <a:ext cx="415500" cy="265500"/>
            </a:xfrm>
            <a:prstGeom prst="rect">
              <a:avLst/>
            </a:prstGeom>
            <a:solidFill>
              <a:srgbClr val="C112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 name="Google Shape;467;p25"/>
          <p:cNvGrpSpPr/>
          <p:nvPr/>
        </p:nvGrpSpPr>
        <p:grpSpPr>
          <a:xfrm>
            <a:off x="2120202" y="2368339"/>
            <a:ext cx="132300" cy="494221"/>
            <a:chOff x="2120202" y="2215939"/>
            <a:chExt cx="132300" cy="494221"/>
          </a:xfrm>
        </p:grpSpPr>
        <p:cxnSp>
          <p:nvCxnSpPr>
            <p:cNvPr id="468" name="Google Shape;468;p25"/>
            <p:cNvCxnSpPr/>
            <p:nvPr/>
          </p:nvCxnSpPr>
          <p:spPr>
            <a:xfrm>
              <a:off x="2131185" y="2215939"/>
              <a:ext cx="0" cy="218100"/>
            </a:xfrm>
            <a:prstGeom prst="straightConnector1">
              <a:avLst/>
            </a:prstGeom>
            <a:noFill/>
            <a:ln cap="flat" cmpd="sng" w="19050">
              <a:solidFill>
                <a:srgbClr val="C11212"/>
              </a:solidFill>
              <a:prstDash val="solid"/>
              <a:round/>
              <a:headEnd len="med" w="med" type="none"/>
              <a:tailEnd len="med" w="med" type="triangle"/>
            </a:ln>
          </p:spPr>
        </p:cxnSp>
        <p:sp>
          <p:nvSpPr>
            <p:cNvPr id="469" name="Google Shape;469;p25"/>
            <p:cNvSpPr/>
            <p:nvPr/>
          </p:nvSpPr>
          <p:spPr>
            <a:xfrm>
              <a:off x="2120202" y="2444660"/>
              <a:ext cx="132300" cy="265500"/>
            </a:xfrm>
            <a:prstGeom prst="rect">
              <a:avLst/>
            </a:prstGeom>
            <a:solidFill>
              <a:srgbClr val="C112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25"/>
          <p:cNvGrpSpPr/>
          <p:nvPr/>
        </p:nvGrpSpPr>
        <p:grpSpPr>
          <a:xfrm>
            <a:off x="2882155" y="2368339"/>
            <a:ext cx="895800" cy="494216"/>
            <a:chOff x="2882155" y="2215939"/>
            <a:chExt cx="895800" cy="494216"/>
          </a:xfrm>
        </p:grpSpPr>
        <p:cxnSp>
          <p:nvCxnSpPr>
            <p:cNvPr id="471" name="Google Shape;471;p25"/>
            <p:cNvCxnSpPr/>
            <p:nvPr/>
          </p:nvCxnSpPr>
          <p:spPr>
            <a:xfrm>
              <a:off x="2885920" y="2215939"/>
              <a:ext cx="0" cy="218100"/>
            </a:xfrm>
            <a:prstGeom prst="straightConnector1">
              <a:avLst/>
            </a:prstGeom>
            <a:noFill/>
            <a:ln cap="flat" cmpd="sng" w="19050">
              <a:solidFill>
                <a:srgbClr val="C11212"/>
              </a:solidFill>
              <a:prstDash val="solid"/>
              <a:round/>
              <a:headEnd len="med" w="med" type="none"/>
              <a:tailEnd len="med" w="med" type="triangle"/>
            </a:ln>
          </p:spPr>
        </p:cxnSp>
        <p:sp>
          <p:nvSpPr>
            <p:cNvPr id="472" name="Google Shape;472;p25"/>
            <p:cNvSpPr/>
            <p:nvPr/>
          </p:nvSpPr>
          <p:spPr>
            <a:xfrm>
              <a:off x="2882155" y="2444655"/>
              <a:ext cx="895800" cy="265500"/>
            </a:xfrm>
            <a:prstGeom prst="rect">
              <a:avLst/>
            </a:prstGeom>
            <a:solidFill>
              <a:srgbClr val="C112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25"/>
          <p:cNvGrpSpPr/>
          <p:nvPr/>
        </p:nvGrpSpPr>
        <p:grpSpPr>
          <a:xfrm>
            <a:off x="4939550" y="2368339"/>
            <a:ext cx="415500" cy="494216"/>
            <a:chOff x="4939550" y="2215939"/>
            <a:chExt cx="415500" cy="494216"/>
          </a:xfrm>
        </p:grpSpPr>
        <p:cxnSp>
          <p:nvCxnSpPr>
            <p:cNvPr id="474" name="Google Shape;474;p25"/>
            <p:cNvCxnSpPr/>
            <p:nvPr/>
          </p:nvCxnSpPr>
          <p:spPr>
            <a:xfrm>
              <a:off x="4943320" y="2215939"/>
              <a:ext cx="0" cy="218100"/>
            </a:xfrm>
            <a:prstGeom prst="straightConnector1">
              <a:avLst/>
            </a:prstGeom>
            <a:noFill/>
            <a:ln cap="flat" cmpd="sng" w="19050">
              <a:solidFill>
                <a:srgbClr val="C11212"/>
              </a:solidFill>
              <a:prstDash val="solid"/>
              <a:round/>
              <a:headEnd len="med" w="med" type="none"/>
              <a:tailEnd len="med" w="med" type="triangle"/>
            </a:ln>
          </p:spPr>
        </p:cxnSp>
        <p:sp>
          <p:nvSpPr>
            <p:cNvPr id="475" name="Google Shape;475;p25"/>
            <p:cNvSpPr/>
            <p:nvPr/>
          </p:nvSpPr>
          <p:spPr>
            <a:xfrm>
              <a:off x="4939550" y="2444655"/>
              <a:ext cx="415500" cy="265500"/>
            </a:xfrm>
            <a:prstGeom prst="rect">
              <a:avLst/>
            </a:prstGeom>
            <a:solidFill>
              <a:srgbClr val="C112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 name="Google Shape;476;p25"/>
          <p:cNvGrpSpPr/>
          <p:nvPr/>
        </p:nvGrpSpPr>
        <p:grpSpPr>
          <a:xfrm>
            <a:off x="6006349" y="2368339"/>
            <a:ext cx="132300" cy="494216"/>
            <a:chOff x="6006349" y="2215939"/>
            <a:chExt cx="132300" cy="494216"/>
          </a:xfrm>
        </p:grpSpPr>
        <p:cxnSp>
          <p:nvCxnSpPr>
            <p:cNvPr id="477" name="Google Shape;477;p25"/>
            <p:cNvCxnSpPr/>
            <p:nvPr/>
          </p:nvCxnSpPr>
          <p:spPr>
            <a:xfrm>
              <a:off x="6010120" y="2215939"/>
              <a:ext cx="0" cy="218100"/>
            </a:xfrm>
            <a:prstGeom prst="straightConnector1">
              <a:avLst/>
            </a:prstGeom>
            <a:noFill/>
            <a:ln cap="flat" cmpd="sng" w="19050">
              <a:solidFill>
                <a:srgbClr val="C11212"/>
              </a:solidFill>
              <a:prstDash val="solid"/>
              <a:round/>
              <a:headEnd len="med" w="med" type="none"/>
              <a:tailEnd len="med" w="med" type="triangle"/>
            </a:ln>
          </p:spPr>
        </p:cxnSp>
        <p:sp>
          <p:nvSpPr>
            <p:cNvPr id="478" name="Google Shape;478;p25"/>
            <p:cNvSpPr/>
            <p:nvPr/>
          </p:nvSpPr>
          <p:spPr>
            <a:xfrm>
              <a:off x="6006349" y="2444655"/>
              <a:ext cx="132300" cy="265500"/>
            </a:xfrm>
            <a:prstGeom prst="rect">
              <a:avLst/>
            </a:prstGeom>
            <a:solidFill>
              <a:srgbClr val="C112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25"/>
          <p:cNvGrpSpPr/>
          <p:nvPr/>
        </p:nvGrpSpPr>
        <p:grpSpPr>
          <a:xfrm>
            <a:off x="6311149" y="2368339"/>
            <a:ext cx="132300" cy="494216"/>
            <a:chOff x="6311149" y="2215939"/>
            <a:chExt cx="132300" cy="494216"/>
          </a:xfrm>
        </p:grpSpPr>
        <p:cxnSp>
          <p:nvCxnSpPr>
            <p:cNvPr id="480" name="Google Shape;480;p25"/>
            <p:cNvCxnSpPr/>
            <p:nvPr/>
          </p:nvCxnSpPr>
          <p:spPr>
            <a:xfrm>
              <a:off x="6314920" y="2215939"/>
              <a:ext cx="0" cy="218100"/>
            </a:xfrm>
            <a:prstGeom prst="straightConnector1">
              <a:avLst/>
            </a:prstGeom>
            <a:noFill/>
            <a:ln cap="flat" cmpd="sng" w="19050">
              <a:solidFill>
                <a:srgbClr val="C11212"/>
              </a:solidFill>
              <a:prstDash val="solid"/>
              <a:round/>
              <a:headEnd len="med" w="med" type="none"/>
              <a:tailEnd len="med" w="med" type="triangle"/>
            </a:ln>
          </p:spPr>
        </p:cxnSp>
        <p:sp>
          <p:nvSpPr>
            <p:cNvPr id="481" name="Google Shape;481;p25"/>
            <p:cNvSpPr/>
            <p:nvPr/>
          </p:nvSpPr>
          <p:spPr>
            <a:xfrm>
              <a:off x="6311149" y="2444655"/>
              <a:ext cx="132300" cy="265500"/>
            </a:xfrm>
            <a:prstGeom prst="rect">
              <a:avLst/>
            </a:prstGeom>
            <a:solidFill>
              <a:srgbClr val="C112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2" name="Google Shape;482;p25"/>
          <p:cNvSpPr txBox="1"/>
          <p:nvPr/>
        </p:nvSpPr>
        <p:spPr>
          <a:xfrm>
            <a:off x="235350" y="776415"/>
            <a:ext cx="64038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Properties on edges and </a:t>
            </a:r>
            <a:r>
              <a:rPr lang="en" sz="1500">
                <a:solidFill>
                  <a:srgbClr val="434343"/>
                </a:solidFill>
                <a:latin typeface="Open Sans"/>
                <a:ea typeface="Open Sans"/>
                <a:cs typeface="Open Sans"/>
                <a:sym typeface="Open Sans"/>
              </a:rPr>
              <a:t>vertices</a:t>
            </a:r>
            <a:r>
              <a:rPr lang="en" sz="1500">
                <a:solidFill>
                  <a:srgbClr val="434343"/>
                </a:solidFill>
                <a:latin typeface="Open Sans"/>
                <a:ea typeface="Open Sans"/>
                <a:cs typeface="Open Sans"/>
                <a:sym typeface="Open Sans"/>
              </a:rPr>
              <a:t> can be very sparse.</a:t>
            </a:r>
            <a:endParaRPr b="1" sz="1500">
              <a:solidFill>
                <a:srgbClr val="434343"/>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
                                        <p:tgtEl>
                                          <p:spTgt spid="4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
                                        <p:tgtEl>
                                          <p:spTgt spid="459"/>
                                        </p:tgtEl>
                                      </p:cBhvr>
                                    </p:animEffect>
                                  </p:childTnLst>
                                </p:cTn>
                              </p:par>
                              <p:par>
                                <p:cTn fill="hold" nodeType="with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
                                        <p:tgtEl>
                                          <p:spTgt spid="4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
                                        <p:tgtEl>
                                          <p:spTgt spid="4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
                                        <p:tgtEl>
                                          <p:spTgt spid="4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67"/>
                                        </p:tgtEl>
                                      </p:cBhvr>
                                    </p:animEffect>
                                    <p:set>
                                      <p:cBhvr>
                                        <p:cTn dur="1" fill="hold">
                                          <p:stCondLst>
                                            <p:cond delay="0"/>
                                          </p:stCondLst>
                                        </p:cTn>
                                        <p:tgtEl>
                                          <p:spTgt spid="46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
                                        <p:tgtEl>
                                          <p:spTgt spid="4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73"/>
                                        </p:tgtEl>
                                      </p:cBhvr>
                                    </p:animEffect>
                                    <p:set>
                                      <p:cBhvr>
                                        <p:cTn dur="1" fill="hold">
                                          <p:stCondLst>
                                            <p:cond delay="0"/>
                                          </p:stCondLst>
                                        </p:cTn>
                                        <p:tgtEl>
                                          <p:spTgt spid="47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
                                        <p:tgtEl>
                                          <p:spTgt spid="4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64"/>
                                        </p:tgtEl>
                                      </p:cBhvr>
                                    </p:animEffect>
                                    <p:set>
                                      <p:cBhvr>
                                        <p:cTn dur="1" fill="hold">
                                          <p:stCondLst>
                                            <p:cond delay="0"/>
                                          </p:stCondLst>
                                        </p:cTn>
                                        <p:tgtEl>
                                          <p:spTgt spid="46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
                                        <p:tgtEl>
                                          <p:spTgt spid="4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79"/>
                                        </p:tgtEl>
                                      </p:cBhvr>
                                    </p:animEffect>
                                    <p:set>
                                      <p:cBhvr>
                                        <p:cTn dur="1" fill="hold">
                                          <p:stCondLst>
                                            <p:cond delay="0"/>
                                          </p:stCondLst>
                                        </p:cTn>
                                        <p:tgtEl>
                                          <p:spTgt spid="47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
                                        <p:tgtEl>
                                          <p:spTgt spid="4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70"/>
                                        </p:tgtEl>
                                      </p:cBhvr>
                                    </p:animEffect>
                                    <p:set>
                                      <p:cBhvr>
                                        <p:cTn dur="1" fill="hold">
                                          <p:stCondLst>
                                            <p:cond delay="0"/>
                                          </p:stCondLst>
                                        </p:cTn>
                                        <p:tgtEl>
                                          <p:spTgt spid="47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
                                        <p:tgtEl>
                                          <p:spTgt spid="4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76"/>
                                        </p:tgtEl>
                                      </p:cBhvr>
                                    </p:animEffect>
                                    <p:set>
                                      <p:cBhvr>
                                        <p:cTn dur="1" fill="hold">
                                          <p:stCondLst>
                                            <p:cond delay="0"/>
                                          </p:stCondLst>
                                        </p:cTn>
                                        <p:tgtEl>
                                          <p:spTgt spid="47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
                                        <p:tgtEl>
                                          <p:spTgt spid="4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
                                        <p:tgtEl>
                                          <p:spTgt spid="4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6"/>
          <p:cNvSpPr/>
          <p:nvPr/>
        </p:nvSpPr>
        <p:spPr>
          <a:xfrm>
            <a:off x="0" y="0"/>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6"/>
          <p:cNvSpPr txBox="1"/>
          <p:nvPr/>
        </p:nvSpPr>
        <p:spPr>
          <a:xfrm>
            <a:off x="4674" y="110825"/>
            <a:ext cx="3097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NULL Compression</a:t>
            </a:r>
            <a:r>
              <a:rPr b="1" lang="en" sz="2500">
                <a:latin typeface="Cambria"/>
                <a:ea typeface="Cambria"/>
                <a:cs typeface="Cambria"/>
                <a:sym typeface="Cambria"/>
              </a:rPr>
              <a:t> </a:t>
            </a:r>
            <a:endParaRPr b="1" sz="2500">
              <a:latin typeface="Cambria"/>
              <a:ea typeface="Cambria"/>
              <a:cs typeface="Cambria"/>
              <a:sym typeface="Cambria"/>
            </a:endParaRPr>
          </a:p>
        </p:txBody>
      </p:sp>
      <p:pic>
        <p:nvPicPr>
          <p:cNvPr id="489" name="Google Shape;489;p26"/>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sp>
        <p:nvSpPr>
          <p:cNvPr id="490" name="Google Shape;490;p26"/>
          <p:cNvSpPr txBox="1"/>
          <p:nvPr/>
        </p:nvSpPr>
        <p:spPr>
          <a:xfrm>
            <a:off x="235350" y="759925"/>
            <a:ext cx="64038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Existing solution to compress columns using bit-strings. </a:t>
            </a:r>
            <a:r>
              <a:rPr b="1" i="1" lang="en" sz="1100">
                <a:solidFill>
                  <a:srgbClr val="434343"/>
                </a:solidFill>
                <a:latin typeface="Open Sans"/>
                <a:ea typeface="Open Sans"/>
                <a:cs typeface="Open Sans"/>
                <a:sym typeface="Open Sans"/>
              </a:rPr>
              <a:t>[Abadi, CIDR 2007]</a:t>
            </a:r>
            <a:endParaRPr b="1" i="1" sz="1100">
              <a:solidFill>
                <a:srgbClr val="434343"/>
              </a:solidFill>
              <a:latin typeface="Open Sans"/>
              <a:ea typeface="Open Sans"/>
              <a:cs typeface="Open Sans"/>
              <a:sym typeface="Open Sans"/>
            </a:endParaRPr>
          </a:p>
        </p:txBody>
      </p:sp>
      <p:graphicFrame>
        <p:nvGraphicFramePr>
          <p:cNvPr id="491" name="Google Shape;491;p26"/>
          <p:cNvGraphicFramePr/>
          <p:nvPr/>
        </p:nvGraphicFramePr>
        <p:xfrm>
          <a:off x="1220795" y="2390336"/>
          <a:ext cx="3000000" cy="3000000"/>
        </p:xfrm>
        <a:graphic>
          <a:graphicData uri="http://schemas.openxmlformats.org/drawingml/2006/table">
            <a:tbl>
              <a:tblPr>
                <a:noFill/>
                <a:tableStyleId>{2B07F4FD-3250-4024-B014-AF7E3F9752D0}</a:tableStyleId>
              </a:tblPr>
              <a:tblGrid>
                <a:gridCol w="383375"/>
                <a:gridCol w="383375"/>
                <a:gridCol w="383375"/>
                <a:gridCol w="383375"/>
                <a:gridCol w="383375"/>
                <a:gridCol w="383375"/>
                <a:gridCol w="383375"/>
                <a:gridCol w="383375"/>
                <a:gridCol w="383375"/>
                <a:gridCol w="383375"/>
                <a:gridCol w="383375"/>
                <a:gridCol w="383375"/>
                <a:gridCol w="383375"/>
                <a:gridCol w="383375"/>
                <a:gridCol w="383375"/>
                <a:gridCol w="383375"/>
              </a:tblGrid>
              <a:tr h="358800">
                <a:tc>
                  <a:txBody>
                    <a:bodyPr/>
                    <a:lstStyle/>
                    <a:p>
                      <a:pPr indent="0" lvl="0" marL="0" rtl="0" algn="ctr">
                        <a:spcBef>
                          <a:spcPts val="0"/>
                        </a:spcBef>
                        <a:spcAft>
                          <a:spcPts val="0"/>
                        </a:spcAft>
                        <a:buNone/>
                      </a:pPr>
                      <a:r>
                        <a:t/>
                      </a:r>
                      <a:endParaRPr b="1" sz="1100"/>
                    </a:p>
                  </a:txBody>
                  <a:tcPr marT="0" marB="0" marR="0" marL="0" anchor="ctr"/>
                </a:tc>
                <a:tc>
                  <a:txBody>
                    <a:bodyPr/>
                    <a:lstStyle/>
                    <a:p>
                      <a:pPr indent="0" lvl="0" marL="0" rtl="0" algn="ctr">
                        <a:spcBef>
                          <a:spcPts val="0"/>
                        </a:spcBef>
                        <a:spcAft>
                          <a:spcPts val="0"/>
                        </a:spcAft>
                        <a:buNone/>
                      </a:pPr>
                      <a:r>
                        <a:t/>
                      </a:r>
                      <a:endParaRPr b="1" sz="1100"/>
                    </a:p>
                  </a:txBody>
                  <a:tcPr marT="0" marB="0" marR="0" marL="0" anchor="ctr"/>
                </a:tc>
                <a:tc>
                  <a:txBody>
                    <a:bodyPr/>
                    <a:lstStyle/>
                    <a:p>
                      <a:pPr indent="0" lvl="0" marL="0" rtl="0" algn="ctr">
                        <a:spcBef>
                          <a:spcPts val="0"/>
                        </a:spcBef>
                        <a:spcAft>
                          <a:spcPts val="0"/>
                        </a:spcAft>
                        <a:buNone/>
                      </a:pPr>
                      <a:r>
                        <a:rPr b="1" lang="en" sz="1100">
                          <a:solidFill>
                            <a:schemeClr val="dk1"/>
                          </a:solidFill>
                        </a:rPr>
                        <a:t>7</a:t>
                      </a:r>
                      <a:endParaRPr b="1" sz="1100">
                        <a:solidFill>
                          <a:schemeClr val="dk1"/>
                        </a:solidFill>
                      </a:endParaRPr>
                    </a:p>
                  </a:txBody>
                  <a:tcPr marT="0" marB="0" marR="0" marL="0" anchor="ctr"/>
                </a:tc>
                <a:tc>
                  <a:txBody>
                    <a:bodyPr/>
                    <a:lstStyle/>
                    <a:p>
                      <a:pPr indent="0" lvl="0" marL="0" rtl="0" algn="ctr">
                        <a:spcBef>
                          <a:spcPts val="0"/>
                        </a:spcBef>
                        <a:spcAft>
                          <a:spcPts val="0"/>
                        </a:spcAft>
                        <a:buNone/>
                      </a:pPr>
                      <a:r>
                        <a:t/>
                      </a:r>
                      <a:endParaRPr b="1" sz="1100">
                        <a:solidFill>
                          <a:schemeClr val="dk1"/>
                        </a:solidFill>
                      </a:endParaRPr>
                    </a:p>
                  </a:txBody>
                  <a:tcPr marT="0" marB="0" marR="0" marL="0" anchor="ctr"/>
                </a:tc>
                <a:tc>
                  <a:txBody>
                    <a:bodyPr/>
                    <a:lstStyle/>
                    <a:p>
                      <a:pPr indent="0" lvl="0" marL="0" rtl="0" algn="ctr">
                        <a:spcBef>
                          <a:spcPts val="0"/>
                        </a:spcBef>
                        <a:spcAft>
                          <a:spcPts val="0"/>
                        </a:spcAft>
                        <a:buNone/>
                      </a:pPr>
                      <a:r>
                        <a:rPr b="1" lang="en" sz="1100">
                          <a:solidFill>
                            <a:schemeClr val="dk1"/>
                          </a:solidFill>
                        </a:rPr>
                        <a:t>6</a:t>
                      </a:r>
                      <a:endParaRPr b="1" sz="1100">
                        <a:solidFill>
                          <a:schemeClr val="dk1"/>
                        </a:solidFill>
                      </a:endParaRPr>
                    </a:p>
                  </a:txBody>
                  <a:tcPr marT="0" marB="0" marR="0" marL="0" anchor="ctr"/>
                </a:tc>
                <a:tc>
                  <a:txBody>
                    <a:bodyPr/>
                    <a:lstStyle/>
                    <a:p>
                      <a:pPr indent="0" lvl="0" marL="0" rtl="0" algn="ctr">
                        <a:spcBef>
                          <a:spcPts val="0"/>
                        </a:spcBef>
                        <a:spcAft>
                          <a:spcPts val="0"/>
                        </a:spcAft>
                        <a:buNone/>
                      </a:pPr>
                      <a:r>
                        <a:rPr b="1" lang="en" sz="1100">
                          <a:solidFill>
                            <a:schemeClr val="dk1"/>
                          </a:solidFill>
                        </a:rPr>
                        <a:t>3</a:t>
                      </a:r>
                      <a:endParaRPr b="1" sz="1100">
                        <a:solidFill>
                          <a:schemeClr val="dk1"/>
                        </a:solidFill>
                      </a:endParaRPr>
                    </a:p>
                  </a:txBody>
                  <a:tcPr marT="0" marB="0" marR="0" marL="0" anchor="ctr"/>
                </a:tc>
                <a:tc>
                  <a:txBody>
                    <a:bodyPr/>
                    <a:lstStyle/>
                    <a:p>
                      <a:pPr indent="0" lvl="0" marL="0" rtl="0" algn="ctr">
                        <a:spcBef>
                          <a:spcPts val="0"/>
                        </a:spcBef>
                        <a:spcAft>
                          <a:spcPts val="0"/>
                        </a:spcAft>
                        <a:buNone/>
                      </a:pPr>
                      <a:r>
                        <a:rPr b="1" lang="en" sz="1100">
                          <a:solidFill>
                            <a:schemeClr val="dk1"/>
                          </a:solidFill>
                        </a:rPr>
                        <a:t>2</a:t>
                      </a:r>
                      <a:endParaRPr b="1" sz="1100">
                        <a:solidFill>
                          <a:schemeClr val="dk1"/>
                        </a:solidFill>
                      </a:endParaRPr>
                    </a:p>
                  </a:txBody>
                  <a:tcPr marT="0" marB="0" marR="0" marL="0" anchor="ctr"/>
                </a:tc>
                <a:tc>
                  <a:txBody>
                    <a:bodyPr/>
                    <a:lstStyle/>
                    <a:p>
                      <a:pPr indent="0" lvl="0" marL="0" rtl="0" algn="ctr">
                        <a:spcBef>
                          <a:spcPts val="0"/>
                        </a:spcBef>
                        <a:spcAft>
                          <a:spcPts val="0"/>
                        </a:spcAft>
                        <a:buNone/>
                      </a:pPr>
                      <a:r>
                        <a:t/>
                      </a:r>
                      <a:endParaRPr b="1" sz="1100">
                        <a:solidFill>
                          <a:schemeClr val="dk1"/>
                        </a:solidFill>
                      </a:endParaRPr>
                    </a:p>
                  </a:txBody>
                  <a:tcPr marT="0" marB="0" marR="0" marL="0" anchor="ctr"/>
                </a:tc>
                <a:tc>
                  <a:txBody>
                    <a:bodyPr/>
                    <a:lstStyle/>
                    <a:p>
                      <a:pPr indent="0" lvl="0" marL="0" rtl="0" algn="ctr">
                        <a:spcBef>
                          <a:spcPts val="0"/>
                        </a:spcBef>
                        <a:spcAft>
                          <a:spcPts val="0"/>
                        </a:spcAft>
                        <a:buNone/>
                      </a:pPr>
                      <a:r>
                        <a:t/>
                      </a:r>
                      <a:endParaRPr b="1" sz="1100">
                        <a:solidFill>
                          <a:schemeClr val="dk1"/>
                        </a:solidFill>
                      </a:endParaRPr>
                    </a:p>
                  </a:txBody>
                  <a:tcPr marT="0" marB="0" marR="0" marL="0" anchor="ctr"/>
                </a:tc>
                <a:tc>
                  <a:txBody>
                    <a:bodyPr/>
                    <a:lstStyle/>
                    <a:p>
                      <a:pPr indent="0" lvl="0" marL="0" rtl="0" algn="ctr">
                        <a:spcBef>
                          <a:spcPts val="0"/>
                        </a:spcBef>
                        <a:spcAft>
                          <a:spcPts val="0"/>
                        </a:spcAft>
                        <a:buNone/>
                      </a:pPr>
                      <a:r>
                        <a:rPr b="1" lang="en" sz="1100">
                          <a:solidFill>
                            <a:schemeClr val="dk1"/>
                          </a:solidFill>
                        </a:rPr>
                        <a:t>8</a:t>
                      </a:r>
                      <a:endParaRPr b="1" sz="1100">
                        <a:solidFill>
                          <a:schemeClr val="dk1"/>
                        </a:solidFill>
                      </a:endParaRPr>
                    </a:p>
                  </a:txBody>
                  <a:tcPr marT="0" marB="0" marR="0" marL="0" anchor="ctr"/>
                </a:tc>
                <a:tc>
                  <a:txBody>
                    <a:bodyPr/>
                    <a:lstStyle/>
                    <a:p>
                      <a:pPr indent="0" lvl="0" marL="0" rtl="0" algn="ctr">
                        <a:spcBef>
                          <a:spcPts val="0"/>
                        </a:spcBef>
                        <a:spcAft>
                          <a:spcPts val="0"/>
                        </a:spcAft>
                        <a:buNone/>
                      </a:pPr>
                      <a:r>
                        <a:rPr b="1" lang="en" sz="1100">
                          <a:solidFill>
                            <a:schemeClr val="dk1"/>
                          </a:solidFill>
                        </a:rPr>
                        <a:t>11</a:t>
                      </a:r>
                      <a:endParaRPr b="1" sz="1100">
                        <a:solidFill>
                          <a:schemeClr val="dk1"/>
                        </a:solidFill>
                      </a:endParaRPr>
                    </a:p>
                  </a:txBody>
                  <a:tcPr marT="0" marB="0" marR="0" marL="0" anchor="ctr"/>
                </a:tc>
                <a:tc>
                  <a:txBody>
                    <a:bodyPr/>
                    <a:lstStyle/>
                    <a:p>
                      <a:pPr indent="0" lvl="0" marL="0" rtl="0" algn="ctr">
                        <a:spcBef>
                          <a:spcPts val="0"/>
                        </a:spcBef>
                        <a:spcAft>
                          <a:spcPts val="0"/>
                        </a:spcAft>
                        <a:buNone/>
                      </a:pPr>
                      <a:r>
                        <a:t/>
                      </a:r>
                      <a:endParaRPr b="1" sz="1100">
                        <a:solidFill>
                          <a:schemeClr val="dk1"/>
                        </a:solidFill>
                      </a:endParaRPr>
                    </a:p>
                  </a:txBody>
                  <a:tcPr marT="0" marB="0" marR="0" marL="0" anchor="ctr"/>
                </a:tc>
                <a:tc>
                  <a:txBody>
                    <a:bodyPr/>
                    <a:lstStyle/>
                    <a:p>
                      <a:pPr indent="0" lvl="0" marL="0" rtl="0" algn="ctr">
                        <a:spcBef>
                          <a:spcPts val="0"/>
                        </a:spcBef>
                        <a:spcAft>
                          <a:spcPts val="0"/>
                        </a:spcAft>
                        <a:buNone/>
                      </a:pPr>
                      <a:r>
                        <a:rPr b="1" lang="en" sz="1100">
                          <a:solidFill>
                            <a:schemeClr val="dk1"/>
                          </a:solidFill>
                        </a:rPr>
                        <a:t>2</a:t>
                      </a:r>
                      <a:endParaRPr b="1" sz="1100">
                        <a:solidFill>
                          <a:schemeClr val="dk1"/>
                        </a:solidFill>
                      </a:endParaRPr>
                    </a:p>
                  </a:txBody>
                  <a:tcPr marT="0" marB="0" marR="0" marL="0" anchor="ctr"/>
                </a:tc>
                <a:tc>
                  <a:txBody>
                    <a:bodyPr/>
                    <a:lstStyle/>
                    <a:p>
                      <a:pPr indent="0" lvl="0" marL="0" rtl="0" algn="ctr">
                        <a:spcBef>
                          <a:spcPts val="0"/>
                        </a:spcBef>
                        <a:spcAft>
                          <a:spcPts val="0"/>
                        </a:spcAft>
                        <a:buNone/>
                      </a:pPr>
                      <a:r>
                        <a:rPr b="1" lang="en" sz="1100">
                          <a:solidFill>
                            <a:schemeClr val="dk1"/>
                          </a:solidFill>
                        </a:rPr>
                        <a:t>3</a:t>
                      </a:r>
                      <a:endParaRPr b="1" sz="1100">
                        <a:solidFill>
                          <a:schemeClr val="dk1"/>
                        </a:solidFill>
                      </a:endParaRPr>
                    </a:p>
                  </a:txBody>
                  <a:tcPr marT="0" marB="0" marR="0" marL="0" anchor="ctr"/>
                </a:tc>
                <a:tc>
                  <a:txBody>
                    <a:bodyPr/>
                    <a:lstStyle/>
                    <a:p>
                      <a:pPr indent="0" lvl="0" marL="0" rtl="0" algn="ctr">
                        <a:spcBef>
                          <a:spcPts val="0"/>
                        </a:spcBef>
                        <a:spcAft>
                          <a:spcPts val="0"/>
                        </a:spcAft>
                        <a:buNone/>
                      </a:pPr>
                      <a:r>
                        <a:t/>
                      </a:r>
                      <a:endParaRPr b="1" sz="1100">
                        <a:solidFill>
                          <a:schemeClr val="dk1"/>
                        </a:solidFill>
                      </a:endParaRPr>
                    </a:p>
                  </a:txBody>
                  <a:tcPr marT="0" marB="0" marR="0" marL="0" anchor="ctr"/>
                </a:tc>
                <a:tc>
                  <a:txBody>
                    <a:bodyPr/>
                    <a:lstStyle/>
                    <a:p>
                      <a:pPr indent="0" lvl="0" marL="0" rtl="0" algn="ctr">
                        <a:spcBef>
                          <a:spcPts val="0"/>
                        </a:spcBef>
                        <a:spcAft>
                          <a:spcPts val="0"/>
                        </a:spcAft>
                        <a:buNone/>
                      </a:pPr>
                      <a:r>
                        <a:t/>
                      </a:r>
                      <a:endParaRPr b="1" sz="1100"/>
                    </a:p>
                  </a:txBody>
                  <a:tcPr marT="0" marB="0" marR="0" marL="0" anchor="ctr"/>
                </a:tc>
              </a:tr>
            </a:tbl>
          </a:graphicData>
        </a:graphic>
      </p:graphicFrame>
      <p:grpSp>
        <p:nvGrpSpPr>
          <p:cNvPr id="492" name="Google Shape;492;p26"/>
          <p:cNvGrpSpPr/>
          <p:nvPr/>
        </p:nvGrpSpPr>
        <p:grpSpPr>
          <a:xfrm>
            <a:off x="1271594" y="2440019"/>
            <a:ext cx="6377317" cy="794508"/>
            <a:chOff x="1271594" y="2440019"/>
            <a:chExt cx="6377317" cy="794508"/>
          </a:xfrm>
        </p:grpSpPr>
        <p:sp>
          <p:nvSpPr>
            <p:cNvPr id="493" name="Google Shape;493;p26"/>
            <p:cNvSpPr txBox="1"/>
            <p:nvPr/>
          </p:nvSpPr>
          <p:spPr>
            <a:xfrm>
              <a:off x="3376416" y="2921027"/>
              <a:ext cx="1764000" cy="31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1000">
                  <a:solidFill>
                    <a:schemeClr val="dk1"/>
                  </a:solidFill>
                  <a:latin typeface="Open Sans"/>
                  <a:ea typeface="Open Sans"/>
                  <a:cs typeface="Open Sans"/>
                  <a:sym typeface="Open Sans"/>
                </a:rPr>
                <a:t>Uncompressed block</a:t>
              </a:r>
              <a:endParaRPr b="1" sz="1000">
                <a:solidFill>
                  <a:schemeClr val="dk1"/>
                </a:solidFill>
                <a:latin typeface="Open Sans"/>
                <a:ea typeface="Open Sans"/>
                <a:cs typeface="Open Sans"/>
                <a:sym typeface="Open Sans"/>
              </a:endParaRPr>
            </a:p>
          </p:txBody>
        </p:sp>
        <p:sp>
          <p:nvSpPr>
            <p:cNvPr id="494" name="Google Shape;494;p26"/>
            <p:cNvSpPr txBox="1"/>
            <p:nvPr/>
          </p:nvSpPr>
          <p:spPr>
            <a:xfrm>
              <a:off x="4735536" y="2726890"/>
              <a:ext cx="294600" cy="2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9</a:t>
              </a:r>
              <a:endParaRPr sz="900">
                <a:latin typeface="Open Sans"/>
                <a:ea typeface="Open Sans"/>
                <a:cs typeface="Open Sans"/>
                <a:sym typeface="Open Sans"/>
              </a:endParaRPr>
            </a:p>
          </p:txBody>
        </p:sp>
        <p:sp>
          <p:nvSpPr>
            <p:cNvPr id="495" name="Google Shape;495;p26"/>
            <p:cNvSpPr txBox="1"/>
            <p:nvPr/>
          </p:nvSpPr>
          <p:spPr>
            <a:xfrm>
              <a:off x="4322119" y="2726890"/>
              <a:ext cx="294600" cy="2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8</a:t>
              </a:r>
              <a:endParaRPr sz="900">
                <a:latin typeface="Open Sans"/>
                <a:ea typeface="Open Sans"/>
                <a:cs typeface="Open Sans"/>
                <a:sym typeface="Open Sans"/>
              </a:endParaRPr>
            </a:p>
          </p:txBody>
        </p:sp>
        <p:sp>
          <p:nvSpPr>
            <p:cNvPr id="496" name="Google Shape;496;p26"/>
            <p:cNvSpPr txBox="1"/>
            <p:nvPr/>
          </p:nvSpPr>
          <p:spPr>
            <a:xfrm>
              <a:off x="3957359" y="2726890"/>
              <a:ext cx="294600" cy="2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7</a:t>
              </a:r>
              <a:endParaRPr sz="900">
                <a:latin typeface="Open Sans"/>
                <a:ea typeface="Open Sans"/>
                <a:cs typeface="Open Sans"/>
                <a:sym typeface="Open Sans"/>
              </a:endParaRPr>
            </a:p>
          </p:txBody>
        </p:sp>
        <p:sp>
          <p:nvSpPr>
            <p:cNvPr id="497" name="Google Shape;497;p26"/>
            <p:cNvSpPr txBox="1"/>
            <p:nvPr/>
          </p:nvSpPr>
          <p:spPr>
            <a:xfrm>
              <a:off x="3568859" y="2726890"/>
              <a:ext cx="294600" cy="2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6</a:t>
              </a:r>
              <a:endParaRPr sz="900">
                <a:latin typeface="Open Sans"/>
                <a:ea typeface="Open Sans"/>
                <a:cs typeface="Open Sans"/>
                <a:sym typeface="Open Sans"/>
              </a:endParaRPr>
            </a:p>
          </p:txBody>
        </p:sp>
        <p:sp>
          <p:nvSpPr>
            <p:cNvPr id="498" name="Google Shape;498;p26"/>
            <p:cNvSpPr txBox="1"/>
            <p:nvPr/>
          </p:nvSpPr>
          <p:spPr>
            <a:xfrm>
              <a:off x="3161552" y="2726888"/>
              <a:ext cx="336900" cy="2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5</a:t>
              </a:r>
              <a:endParaRPr sz="900">
                <a:latin typeface="Open Sans"/>
                <a:ea typeface="Open Sans"/>
                <a:cs typeface="Open Sans"/>
                <a:sym typeface="Open Sans"/>
              </a:endParaRPr>
            </a:p>
          </p:txBody>
        </p:sp>
        <p:sp>
          <p:nvSpPr>
            <p:cNvPr id="499" name="Google Shape;499;p26"/>
            <p:cNvSpPr txBox="1"/>
            <p:nvPr/>
          </p:nvSpPr>
          <p:spPr>
            <a:xfrm>
              <a:off x="2786389" y="2726888"/>
              <a:ext cx="336900" cy="2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4</a:t>
              </a:r>
              <a:endParaRPr sz="900">
                <a:latin typeface="Open Sans"/>
                <a:ea typeface="Open Sans"/>
                <a:cs typeface="Open Sans"/>
                <a:sym typeface="Open Sans"/>
              </a:endParaRPr>
            </a:p>
          </p:txBody>
        </p:sp>
        <p:sp>
          <p:nvSpPr>
            <p:cNvPr id="500" name="Google Shape;500;p26"/>
            <p:cNvSpPr txBox="1"/>
            <p:nvPr/>
          </p:nvSpPr>
          <p:spPr>
            <a:xfrm>
              <a:off x="2409246" y="2726888"/>
              <a:ext cx="336900" cy="2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3</a:t>
              </a:r>
              <a:endParaRPr sz="900">
                <a:latin typeface="Open Sans"/>
                <a:ea typeface="Open Sans"/>
                <a:cs typeface="Open Sans"/>
                <a:sym typeface="Open Sans"/>
              </a:endParaRPr>
            </a:p>
          </p:txBody>
        </p:sp>
        <p:sp>
          <p:nvSpPr>
            <p:cNvPr id="501" name="Google Shape;501;p26"/>
            <p:cNvSpPr txBox="1"/>
            <p:nvPr/>
          </p:nvSpPr>
          <p:spPr>
            <a:xfrm>
              <a:off x="2025712" y="2726888"/>
              <a:ext cx="336900" cy="2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2</a:t>
              </a:r>
              <a:endParaRPr sz="900">
                <a:latin typeface="Open Sans"/>
                <a:ea typeface="Open Sans"/>
                <a:cs typeface="Open Sans"/>
                <a:sym typeface="Open Sans"/>
              </a:endParaRPr>
            </a:p>
          </p:txBody>
        </p:sp>
        <p:sp>
          <p:nvSpPr>
            <p:cNvPr id="502" name="Google Shape;502;p26"/>
            <p:cNvSpPr txBox="1"/>
            <p:nvPr/>
          </p:nvSpPr>
          <p:spPr>
            <a:xfrm>
              <a:off x="1614810" y="2726888"/>
              <a:ext cx="336900" cy="2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1</a:t>
              </a:r>
              <a:endParaRPr sz="900">
                <a:latin typeface="Open Sans"/>
                <a:ea typeface="Open Sans"/>
                <a:cs typeface="Open Sans"/>
                <a:sym typeface="Open Sans"/>
              </a:endParaRPr>
            </a:p>
          </p:txBody>
        </p:sp>
        <p:sp>
          <p:nvSpPr>
            <p:cNvPr id="503" name="Google Shape;503;p26"/>
            <p:cNvSpPr txBox="1"/>
            <p:nvPr/>
          </p:nvSpPr>
          <p:spPr>
            <a:xfrm>
              <a:off x="1271594" y="2726888"/>
              <a:ext cx="336900" cy="2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0</a:t>
              </a:r>
              <a:endParaRPr sz="900">
                <a:latin typeface="Open Sans"/>
                <a:ea typeface="Open Sans"/>
                <a:cs typeface="Open Sans"/>
                <a:sym typeface="Open Sans"/>
              </a:endParaRPr>
            </a:p>
          </p:txBody>
        </p:sp>
        <p:sp>
          <p:nvSpPr>
            <p:cNvPr id="504" name="Google Shape;504;p26"/>
            <p:cNvSpPr txBox="1"/>
            <p:nvPr/>
          </p:nvSpPr>
          <p:spPr>
            <a:xfrm>
              <a:off x="5100600" y="2726888"/>
              <a:ext cx="336900" cy="2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10</a:t>
              </a:r>
              <a:endParaRPr sz="900">
                <a:latin typeface="Open Sans"/>
                <a:ea typeface="Open Sans"/>
                <a:cs typeface="Open Sans"/>
                <a:sym typeface="Open Sans"/>
              </a:endParaRPr>
            </a:p>
          </p:txBody>
        </p:sp>
        <p:sp>
          <p:nvSpPr>
            <p:cNvPr id="505" name="Google Shape;505;p26"/>
            <p:cNvSpPr txBox="1"/>
            <p:nvPr/>
          </p:nvSpPr>
          <p:spPr>
            <a:xfrm>
              <a:off x="5484449" y="2726888"/>
              <a:ext cx="336900" cy="2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11</a:t>
              </a:r>
              <a:endParaRPr sz="900">
                <a:latin typeface="Open Sans"/>
                <a:ea typeface="Open Sans"/>
                <a:cs typeface="Open Sans"/>
                <a:sym typeface="Open Sans"/>
              </a:endParaRPr>
            </a:p>
          </p:txBody>
        </p:sp>
        <p:sp>
          <p:nvSpPr>
            <p:cNvPr id="506" name="Google Shape;506;p26"/>
            <p:cNvSpPr txBox="1"/>
            <p:nvPr/>
          </p:nvSpPr>
          <p:spPr>
            <a:xfrm>
              <a:off x="5862998" y="2726888"/>
              <a:ext cx="336900" cy="2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12</a:t>
              </a:r>
              <a:endParaRPr sz="900">
                <a:latin typeface="Open Sans"/>
                <a:ea typeface="Open Sans"/>
                <a:cs typeface="Open Sans"/>
                <a:sym typeface="Open Sans"/>
              </a:endParaRPr>
            </a:p>
          </p:txBody>
        </p:sp>
        <p:sp>
          <p:nvSpPr>
            <p:cNvPr id="507" name="Google Shape;507;p26"/>
            <p:cNvSpPr txBox="1"/>
            <p:nvPr/>
          </p:nvSpPr>
          <p:spPr>
            <a:xfrm>
              <a:off x="6243998" y="2726888"/>
              <a:ext cx="336900" cy="2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13</a:t>
              </a:r>
              <a:endParaRPr sz="900">
                <a:latin typeface="Open Sans"/>
                <a:ea typeface="Open Sans"/>
                <a:cs typeface="Open Sans"/>
                <a:sym typeface="Open Sans"/>
              </a:endParaRPr>
            </a:p>
          </p:txBody>
        </p:sp>
        <p:sp>
          <p:nvSpPr>
            <p:cNvPr id="508" name="Google Shape;508;p26"/>
            <p:cNvSpPr txBox="1"/>
            <p:nvPr/>
          </p:nvSpPr>
          <p:spPr>
            <a:xfrm>
              <a:off x="6640706" y="2726888"/>
              <a:ext cx="336900" cy="2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14</a:t>
              </a:r>
              <a:endParaRPr sz="900">
                <a:latin typeface="Open Sans"/>
                <a:ea typeface="Open Sans"/>
                <a:cs typeface="Open Sans"/>
                <a:sym typeface="Open Sans"/>
              </a:endParaRPr>
            </a:p>
          </p:txBody>
        </p:sp>
        <p:sp>
          <p:nvSpPr>
            <p:cNvPr id="509" name="Google Shape;509;p26"/>
            <p:cNvSpPr txBox="1"/>
            <p:nvPr/>
          </p:nvSpPr>
          <p:spPr>
            <a:xfrm>
              <a:off x="7022429" y="2726888"/>
              <a:ext cx="336900" cy="2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15</a:t>
              </a:r>
              <a:endParaRPr sz="900">
                <a:latin typeface="Open Sans"/>
                <a:ea typeface="Open Sans"/>
                <a:cs typeface="Open Sans"/>
                <a:sym typeface="Open Sans"/>
              </a:endParaRPr>
            </a:p>
          </p:txBody>
        </p:sp>
        <p:sp>
          <p:nvSpPr>
            <p:cNvPr id="510" name="Google Shape;510;p26"/>
            <p:cNvSpPr txBox="1"/>
            <p:nvPr/>
          </p:nvSpPr>
          <p:spPr>
            <a:xfrm>
              <a:off x="7424511" y="2440019"/>
              <a:ext cx="224400" cy="358800"/>
            </a:xfrm>
            <a:prstGeom prst="rect">
              <a:avLst/>
            </a:prstGeom>
            <a:noFill/>
            <a:ln>
              <a:noFill/>
            </a:ln>
          </p:spPr>
          <p:txBody>
            <a:bodyPr anchorCtr="0" anchor="t" bIns="91425" lIns="0" spcFirstLastPara="1" rIns="0" wrap="square" tIns="91425">
              <a:noAutofit/>
            </a:bodyPr>
            <a:lstStyle/>
            <a:p>
              <a:pPr indent="0" lvl="0" marL="0" rtl="0" algn="ctr">
                <a:spcBef>
                  <a:spcPts val="0"/>
                </a:spcBef>
                <a:spcAft>
                  <a:spcPts val="0"/>
                </a:spcAft>
                <a:buNone/>
              </a:pPr>
              <a:r>
                <a:rPr lang="en" sz="1600">
                  <a:latin typeface="Open Sans ExtraBold"/>
                  <a:ea typeface="Open Sans ExtraBold"/>
                  <a:cs typeface="Open Sans ExtraBold"/>
                  <a:sym typeface="Open Sans ExtraBold"/>
                </a:rPr>
                <a:t>...</a:t>
              </a:r>
              <a:endParaRPr sz="1600">
                <a:latin typeface="Open Sans ExtraBold"/>
                <a:ea typeface="Open Sans ExtraBold"/>
                <a:cs typeface="Open Sans ExtraBold"/>
                <a:sym typeface="Open Sans ExtraBold"/>
              </a:endParaRPr>
            </a:p>
          </p:txBody>
        </p:sp>
      </p:grpSp>
      <p:grpSp>
        <p:nvGrpSpPr>
          <p:cNvPr id="511" name="Google Shape;511;p26"/>
          <p:cNvGrpSpPr/>
          <p:nvPr/>
        </p:nvGrpSpPr>
        <p:grpSpPr>
          <a:xfrm>
            <a:off x="1932548" y="3463588"/>
            <a:ext cx="3284052" cy="806687"/>
            <a:chOff x="1932548" y="3463588"/>
            <a:chExt cx="3284052" cy="806687"/>
          </a:xfrm>
        </p:grpSpPr>
        <p:sp>
          <p:nvSpPr>
            <p:cNvPr id="512" name="Google Shape;512;p26"/>
            <p:cNvSpPr/>
            <p:nvPr/>
          </p:nvSpPr>
          <p:spPr>
            <a:xfrm>
              <a:off x="2259374" y="3982601"/>
              <a:ext cx="891600" cy="215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lang="en" sz="1000">
                  <a:solidFill>
                    <a:schemeClr val="dk1"/>
                  </a:solidFill>
                  <a:latin typeface="Open Sans"/>
                  <a:ea typeface="Open Sans"/>
                  <a:cs typeface="Open Sans"/>
                  <a:sym typeface="Open Sans"/>
                </a:rPr>
                <a:t>bitStrings</a:t>
              </a:r>
              <a:endParaRPr b="1" sz="1000">
                <a:solidFill>
                  <a:schemeClr val="dk1"/>
                </a:solidFill>
                <a:latin typeface="Open Sans"/>
                <a:ea typeface="Open Sans"/>
                <a:cs typeface="Open Sans"/>
                <a:sym typeface="Open Sans"/>
              </a:endParaRPr>
            </a:p>
          </p:txBody>
        </p:sp>
        <p:sp>
          <p:nvSpPr>
            <p:cNvPr id="513" name="Google Shape;513;p26"/>
            <p:cNvSpPr/>
            <p:nvPr/>
          </p:nvSpPr>
          <p:spPr>
            <a:xfrm>
              <a:off x="3137000" y="3911475"/>
              <a:ext cx="2079600" cy="358800"/>
            </a:xfrm>
            <a:prstGeom prst="rect">
              <a:avLst/>
            </a:prstGeom>
            <a:solidFill>
              <a:srgbClr val="FFFFFF"/>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Courier New"/>
                  <a:ea typeface="Courier New"/>
                  <a:cs typeface="Courier New"/>
                  <a:sym typeface="Courier New"/>
                </a:rPr>
                <a:t> 0011011001110100</a:t>
              </a:r>
              <a:r>
                <a:rPr b="1" baseline="-25000" lang="en" sz="1100">
                  <a:solidFill>
                    <a:schemeClr val="dk1"/>
                  </a:solidFill>
                  <a:latin typeface="Courier New"/>
                  <a:ea typeface="Courier New"/>
                  <a:cs typeface="Courier New"/>
                  <a:sym typeface="Courier New"/>
                </a:rPr>
                <a:t>b</a:t>
              </a:r>
              <a:endParaRPr b="1" baseline="-25000" sz="1100">
                <a:solidFill>
                  <a:schemeClr val="dk1"/>
                </a:solidFill>
                <a:latin typeface="Courier New"/>
                <a:ea typeface="Courier New"/>
                <a:cs typeface="Courier New"/>
                <a:sym typeface="Courier New"/>
              </a:endParaRPr>
            </a:p>
          </p:txBody>
        </p:sp>
        <p:sp>
          <p:nvSpPr>
            <p:cNvPr id="514" name="Google Shape;514;p26"/>
            <p:cNvSpPr/>
            <p:nvPr/>
          </p:nvSpPr>
          <p:spPr>
            <a:xfrm>
              <a:off x="1932548" y="3463588"/>
              <a:ext cx="1243200" cy="36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1000">
                  <a:solidFill>
                    <a:schemeClr val="dk1"/>
                  </a:solidFill>
                  <a:latin typeface="Open Sans"/>
                  <a:ea typeface="Open Sans"/>
                  <a:cs typeface="Open Sans"/>
                  <a:sym typeface="Open Sans"/>
                </a:rPr>
                <a:t>notNull values</a:t>
              </a:r>
              <a:endParaRPr b="1" sz="1000">
                <a:solidFill>
                  <a:schemeClr val="dk1"/>
                </a:solidFill>
                <a:latin typeface="Open Sans"/>
                <a:ea typeface="Open Sans"/>
                <a:cs typeface="Open Sans"/>
                <a:sym typeface="Open Sans"/>
              </a:endParaRPr>
            </a:p>
          </p:txBody>
        </p:sp>
      </p:grpSp>
      <p:graphicFrame>
        <p:nvGraphicFramePr>
          <p:cNvPr id="515" name="Google Shape;515;p26"/>
          <p:cNvGraphicFramePr/>
          <p:nvPr/>
        </p:nvGraphicFramePr>
        <p:xfrm>
          <a:off x="3140503" y="3467030"/>
          <a:ext cx="3000000" cy="3000000"/>
        </p:xfrm>
        <a:graphic>
          <a:graphicData uri="http://schemas.openxmlformats.org/drawingml/2006/table">
            <a:tbl>
              <a:tblPr>
                <a:noFill/>
                <a:tableStyleId>{2B07F4FD-3250-4024-B014-AF7E3F9752D0}</a:tableStyleId>
              </a:tblPr>
              <a:tblGrid>
                <a:gridCol w="331925"/>
                <a:gridCol w="331925"/>
                <a:gridCol w="331925"/>
                <a:gridCol w="331925"/>
                <a:gridCol w="331925"/>
                <a:gridCol w="331925"/>
                <a:gridCol w="331925"/>
                <a:gridCol w="331925"/>
                <a:gridCol w="331925"/>
              </a:tblGrid>
              <a:tr h="317525">
                <a:tc>
                  <a:txBody>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7</a:t>
                      </a:r>
                      <a:endParaRPr b="1" sz="1000">
                        <a:solidFill>
                          <a:schemeClr val="dk1"/>
                        </a:solidFill>
                        <a:latin typeface="Open Sans"/>
                        <a:ea typeface="Open Sans"/>
                        <a:cs typeface="Open Sans"/>
                        <a:sym typeface="Open Sans"/>
                      </a:endParaRPr>
                    </a:p>
                  </a:txBody>
                  <a:tcPr marT="0" marB="0" marR="0" marL="0" anchor="ctr">
                    <a:solidFill>
                      <a:srgbClr val="FFFFFF"/>
                    </a:solidFill>
                  </a:tcPr>
                </a:tc>
                <a:tc>
                  <a:txBody>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6</a:t>
                      </a:r>
                      <a:endParaRPr b="1" sz="1000">
                        <a:solidFill>
                          <a:schemeClr val="dk1"/>
                        </a:solidFill>
                        <a:latin typeface="Open Sans"/>
                        <a:ea typeface="Open Sans"/>
                        <a:cs typeface="Open Sans"/>
                        <a:sym typeface="Open Sans"/>
                      </a:endParaRPr>
                    </a:p>
                  </a:txBody>
                  <a:tcPr marT="0" marB="0" marR="0" marL="0" anchor="ctr">
                    <a:solidFill>
                      <a:srgbClr val="FFFFFF"/>
                    </a:solidFill>
                  </a:tcPr>
                </a:tc>
                <a:tc>
                  <a:txBody>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3</a:t>
                      </a:r>
                      <a:endParaRPr b="1" sz="1000">
                        <a:solidFill>
                          <a:schemeClr val="dk1"/>
                        </a:solidFill>
                        <a:latin typeface="Open Sans"/>
                        <a:ea typeface="Open Sans"/>
                        <a:cs typeface="Open Sans"/>
                        <a:sym typeface="Open Sans"/>
                      </a:endParaRPr>
                    </a:p>
                  </a:txBody>
                  <a:tcPr marT="0" marB="0" marR="0" marL="0" anchor="ctr">
                    <a:solidFill>
                      <a:srgbClr val="FFFFFF"/>
                    </a:solidFill>
                  </a:tcPr>
                </a:tc>
                <a:tc>
                  <a:txBody>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2</a:t>
                      </a:r>
                      <a:endParaRPr b="1" sz="1000">
                        <a:solidFill>
                          <a:schemeClr val="dk1"/>
                        </a:solidFill>
                        <a:latin typeface="Open Sans"/>
                        <a:ea typeface="Open Sans"/>
                        <a:cs typeface="Open Sans"/>
                        <a:sym typeface="Open Sans"/>
                      </a:endParaRPr>
                    </a:p>
                  </a:txBody>
                  <a:tcPr marT="0" marB="0" marR="0" marL="0" anchor="ctr">
                    <a:solidFill>
                      <a:srgbClr val="FFFFFF"/>
                    </a:solidFill>
                  </a:tcPr>
                </a:tc>
                <a:tc>
                  <a:txBody>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8</a:t>
                      </a:r>
                      <a:endParaRPr b="1" sz="1000">
                        <a:solidFill>
                          <a:schemeClr val="dk1"/>
                        </a:solidFill>
                        <a:latin typeface="Open Sans"/>
                        <a:ea typeface="Open Sans"/>
                        <a:cs typeface="Open Sans"/>
                        <a:sym typeface="Open Sans"/>
                      </a:endParaRPr>
                    </a:p>
                  </a:txBody>
                  <a:tcPr marT="0" marB="0" marR="0" marL="0" anchor="ctr">
                    <a:solidFill>
                      <a:srgbClr val="FFFFFF"/>
                    </a:solidFill>
                  </a:tcPr>
                </a:tc>
                <a:tc>
                  <a:txBody>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11</a:t>
                      </a:r>
                      <a:endParaRPr b="1" sz="1000">
                        <a:solidFill>
                          <a:schemeClr val="dk1"/>
                        </a:solidFill>
                        <a:latin typeface="Open Sans"/>
                        <a:ea typeface="Open Sans"/>
                        <a:cs typeface="Open Sans"/>
                        <a:sym typeface="Open Sans"/>
                      </a:endParaRPr>
                    </a:p>
                  </a:txBody>
                  <a:tcPr marT="0" marB="0" marR="0" marL="0" anchor="ctr">
                    <a:solidFill>
                      <a:srgbClr val="FFFFFF"/>
                    </a:solidFill>
                  </a:tcPr>
                </a:tc>
                <a:tc>
                  <a:txBody>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2</a:t>
                      </a:r>
                      <a:endParaRPr b="1" sz="1000">
                        <a:solidFill>
                          <a:schemeClr val="dk1"/>
                        </a:solidFill>
                        <a:latin typeface="Open Sans"/>
                        <a:ea typeface="Open Sans"/>
                        <a:cs typeface="Open Sans"/>
                        <a:sym typeface="Open Sans"/>
                      </a:endParaRPr>
                    </a:p>
                  </a:txBody>
                  <a:tcPr marT="0" marB="0" marR="0" marL="0" anchor="ctr">
                    <a:solidFill>
                      <a:srgbClr val="FFFFFF"/>
                    </a:solidFill>
                  </a:tcPr>
                </a:tc>
                <a:tc>
                  <a:txBody>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3</a:t>
                      </a:r>
                      <a:endParaRPr b="1" sz="1000">
                        <a:solidFill>
                          <a:schemeClr val="dk1"/>
                        </a:solidFill>
                        <a:latin typeface="Open Sans"/>
                        <a:ea typeface="Open Sans"/>
                        <a:cs typeface="Open Sans"/>
                        <a:sym typeface="Open Sans"/>
                      </a:endParaRPr>
                    </a:p>
                  </a:txBody>
                  <a:tcPr marT="0" marB="0" marR="0" marL="0" anchor="ctr">
                    <a:solidFill>
                      <a:srgbClr val="FFFFFF"/>
                    </a:solidFill>
                  </a:tcPr>
                </a:tc>
                <a:tc>
                  <a:txBody>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5</a:t>
                      </a:r>
                      <a:endParaRPr b="1" sz="1000">
                        <a:solidFill>
                          <a:schemeClr val="dk1"/>
                        </a:solidFill>
                        <a:latin typeface="Open Sans"/>
                        <a:ea typeface="Open Sans"/>
                        <a:cs typeface="Open Sans"/>
                        <a:sym typeface="Open Sans"/>
                      </a:endParaRPr>
                    </a:p>
                  </a:txBody>
                  <a:tcPr marT="0" marB="0" marR="0" marL="0" anchor="ctr">
                    <a:solidFill>
                      <a:srgbClr val="FFFFFF"/>
                    </a:solidFill>
                  </a:tcPr>
                </a:tc>
              </a:tr>
            </a:tbl>
          </a:graphicData>
        </a:graphic>
      </p:graphicFrame>
      <p:sp>
        <p:nvSpPr>
          <p:cNvPr id="516" name="Google Shape;516;p26"/>
          <p:cNvSpPr txBox="1"/>
          <p:nvPr/>
        </p:nvSpPr>
        <p:spPr>
          <a:xfrm>
            <a:off x="235350" y="1267335"/>
            <a:ext cx="67362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i="1" lang="en" sz="1500">
                <a:solidFill>
                  <a:srgbClr val="C11212"/>
                </a:solidFill>
                <a:latin typeface="Open Sans"/>
                <a:ea typeface="Open Sans"/>
                <a:cs typeface="Open Sans"/>
                <a:sym typeface="Open Sans"/>
              </a:rPr>
              <a:t>Suitable only for sequential access of column. Do not support reading from arbitrary offsets of </a:t>
            </a:r>
            <a:r>
              <a:rPr b="1" i="1" lang="en" sz="1500">
                <a:solidFill>
                  <a:srgbClr val="C11212"/>
                </a:solidFill>
                <a:latin typeface="Open Sans"/>
                <a:ea typeface="Open Sans"/>
                <a:cs typeface="Open Sans"/>
                <a:sym typeface="Open Sans"/>
              </a:rPr>
              <a:t>columns</a:t>
            </a:r>
            <a:r>
              <a:rPr b="1" i="1" lang="en" sz="1500">
                <a:solidFill>
                  <a:srgbClr val="C11212"/>
                </a:solidFill>
                <a:latin typeface="Open Sans"/>
                <a:ea typeface="Open Sans"/>
                <a:cs typeface="Open Sans"/>
                <a:sym typeface="Open Sans"/>
              </a:rPr>
              <a:t>.</a:t>
            </a:r>
            <a:endParaRPr b="1" i="1" sz="1500">
              <a:solidFill>
                <a:srgbClr val="C11212"/>
              </a:solidFill>
              <a:latin typeface="Open Sans"/>
              <a:ea typeface="Open Sans"/>
              <a:cs typeface="Open Sans"/>
              <a:sym typeface="Open Sans"/>
            </a:endParaRPr>
          </a:p>
        </p:txBody>
      </p:sp>
      <p:sp>
        <p:nvSpPr>
          <p:cNvPr id="517" name="Google Shape;517;p26"/>
          <p:cNvSpPr/>
          <p:nvPr/>
        </p:nvSpPr>
        <p:spPr>
          <a:xfrm>
            <a:off x="4667671" y="2392350"/>
            <a:ext cx="387000" cy="3588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p:nvPr/>
        </p:nvSpPr>
        <p:spPr>
          <a:xfrm>
            <a:off x="4448675" y="3457100"/>
            <a:ext cx="336900" cy="3135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9" name="Google Shape;519;p26"/>
          <p:cNvCxnSpPr/>
          <p:nvPr/>
        </p:nvCxnSpPr>
        <p:spPr>
          <a:xfrm rot="10800000">
            <a:off x="4065666" y="4178380"/>
            <a:ext cx="0" cy="298200"/>
          </a:xfrm>
          <a:prstGeom prst="straightConnector1">
            <a:avLst/>
          </a:prstGeom>
          <a:noFill/>
          <a:ln cap="flat" cmpd="sng" w="28575">
            <a:solidFill>
              <a:srgbClr val="C11212"/>
            </a:solidFill>
            <a:prstDash val="solid"/>
            <a:round/>
            <a:headEnd len="med" w="med" type="none"/>
            <a:tailEnd len="med" w="med" type="triangle"/>
          </a:ln>
        </p:spPr>
      </p:cxnSp>
      <p:sp>
        <p:nvSpPr>
          <p:cNvPr id="520" name="Google Shape;520;p26"/>
          <p:cNvSpPr/>
          <p:nvPr/>
        </p:nvSpPr>
        <p:spPr>
          <a:xfrm>
            <a:off x="3576898" y="4423152"/>
            <a:ext cx="1006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i="1" lang="en" sz="1100">
                <a:solidFill>
                  <a:srgbClr val="C11212"/>
                </a:solidFill>
                <a:latin typeface="Open Sans"/>
                <a:ea typeface="Open Sans"/>
                <a:cs typeface="Open Sans"/>
                <a:sym typeface="Open Sans"/>
              </a:rPr>
              <a:t>rank(9) = 4</a:t>
            </a:r>
            <a:r>
              <a:rPr i="1" lang="en" sz="1100">
                <a:solidFill>
                  <a:srgbClr val="C11212"/>
                </a:solidFill>
                <a:latin typeface="Open Sans"/>
                <a:ea typeface="Open Sans"/>
                <a:cs typeface="Open Sans"/>
                <a:sym typeface="Open Sans"/>
              </a:rPr>
              <a:t> </a:t>
            </a:r>
            <a:endParaRPr i="1" sz="1100">
              <a:solidFill>
                <a:srgbClr val="C11212"/>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
                                        <p:tgtEl>
                                          <p:spTgt spid="492"/>
                                        </p:tgtEl>
                                      </p:cBhvr>
                                    </p:animEffect>
                                  </p:childTnLst>
                                </p:cTn>
                              </p:par>
                              <p:par>
                                <p:cTn fill="hold" nodeType="with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
                                        <p:tgtEl>
                                          <p:spTgt spid="4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
                                        <p:tgtEl>
                                          <p:spTgt spid="511"/>
                                        </p:tgtEl>
                                      </p:cBhvr>
                                    </p:animEffect>
                                  </p:childTnLst>
                                </p:cTn>
                              </p:par>
                              <p:par>
                                <p:cTn fill="hold" nodeType="with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
                                        <p:tgtEl>
                                          <p:spTgt spid="5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
                                        <p:tgtEl>
                                          <p:spTgt spid="5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1"/>
                                        <p:tgtEl>
                                          <p:spTgt spid="519"/>
                                        </p:tgtEl>
                                      </p:cBhvr>
                                    </p:animEffect>
                                  </p:childTnLst>
                                </p:cTn>
                              </p:par>
                              <p:par>
                                <p:cTn fill="hold" nodeType="with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
                                        <p:tgtEl>
                                          <p:spTgt spid="5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
                                        <p:tgtEl>
                                          <p:spTgt spid="5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
                                        <p:tgtEl>
                                          <p:spTgt spid="5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27"/>
          <p:cNvSpPr/>
          <p:nvPr/>
        </p:nvSpPr>
        <p:spPr>
          <a:xfrm>
            <a:off x="0" y="0"/>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7"/>
          <p:cNvSpPr txBox="1"/>
          <p:nvPr/>
        </p:nvSpPr>
        <p:spPr>
          <a:xfrm>
            <a:off x="4675" y="110825"/>
            <a:ext cx="7208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U</a:t>
            </a:r>
            <a:r>
              <a:rPr b="1" lang="en" sz="2500">
                <a:latin typeface="Cambria"/>
                <a:ea typeface="Cambria"/>
                <a:cs typeface="Cambria"/>
                <a:sym typeface="Cambria"/>
              </a:rPr>
              <a:t>sing </a:t>
            </a:r>
            <a:r>
              <a:rPr b="1" lang="en" sz="2500">
                <a:latin typeface="Cambria"/>
                <a:ea typeface="Cambria"/>
                <a:cs typeface="Cambria"/>
                <a:sym typeface="Cambria"/>
              </a:rPr>
              <a:t>Jacobson's</a:t>
            </a:r>
            <a:r>
              <a:rPr b="1" lang="en" sz="2500">
                <a:latin typeface="Cambria"/>
                <a:ea typeface="Cambria"/>
                <a:cs typeface="Cambria"/>
                <a:sym typeface="Cambria"/>
              </a:rPr>
              <a:t> bit vector index</a:t>
            </a:r>
            <a:endParaRPr b="1" sz="2500">
              <a:latin typeface="Cambria"/>
              <a:ea typeface="Cambria"/>
              <a:cs typeface="Cambria"/>
              <a:sym typeface="Cambria"/>
            </a:endParaRPr>
          </a:p>
        </p:txBody>
      </p:sp>
      <p:pic>
        <p:nvPicPr>
          <p:cNvPr id="527" name="Google Shape;527;p27"/>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graphicFrame>
        <p:nvGraphicFramePr>
          <p:cNvPr id="528" name="Google Shape;528;p27"/>
          <p:cNvGraphicFramePr/>
          <p:nvPr/>
        </p:nvGraphicFramePr>
        <p:xfrm>
          <a:off x="1220795" y="1933136"/>
          <a:ext cx="3000000" cy="3000000"/>
        </p:xfrm>
        <a:graphic>
          <a:graphicData uri="http://schemas.openxmlformats.org/drawingml/2006/table">
            <a:tbl>
              <a:tblPr>
                <a:noFill/>
                <a:tableStyleId>{2B07F4FD-3250-4024-B014-AF7E3F9752D0}</a:tableStyleId>
              </a:tblPr>
              <a:tblGrid>
                <a:gridCol w="383375"/>
                <a:gridCol w="383375"/>
                <a:gridCol w="383375"/>
                <a:gridCol w="383375"/>
                <a:gridCol w="383375"/>
                <a:gridCol w="383375"/>
                <a:gridCol w="383375"/>
                <a:gridCol w="383375"/>
                <a:gridCol w="383375"/>
                <a:gridCol w="383375"/>
                <a:gridCol w="383375"/>
                <a:gridCol w="383375"/>
                <a:gridCol w="383375"/>
                <a:gridCol w="383375"/>
                <a:gridCol w="383375"/>
                <a:gridCol w="383375"/>
              </a:tblGrid>
              <a:tr h="358800">
                <a:tc>
                  <a:txBody>
                    <a:bodyPr/>
                    <a:lstStyle/>
                    <a:p>
                      <a:pPr indent="0" lvl="0" marL="0" rtl="0" algn="ctr">
                        <a:spcBef>
                          <a:spcPts val="0"/>
                        </a:spcBef>
                        <a:spcAft>
                          <a:spcPts val="0"/>
                        </a:spcAft>
                        <a:buNone/>
                      </a:pPr>
                      <a:r>
                        <a:t/>
                      </a:r>
                      <a:endParaRPr b="1" sz="1100"/>
                    </a:p>
                  </a:txBody>
                  <a:tcPr marT="0" marB="0" marR="0" marL="0" anchor="ctr"/>
                </a:tc>
                <a:tc>
                  <a:txBody>
                    <a:bodyPr/>
                    <a:lstStyle/>
                    <a:p>
                      <a:pPr indent="0" lvl="0" marL="0" rtl="0" algn="ctr">
                        <a:spcBef>
                          <a:spcPts val="0"/>
                        </a:spcBef>
                        <a:spcAft>
                          <a:spcPts val="0"/>
                        </a:spcAft>
                        <a:buNone/>
                      </a:pPr>
                      <a:r>
                        <a:t/>
                      </a:r>
                      <a:endParaRPr b="1" sz="1100"/>
                    </a:p>
                  </a:txBody>
                  <a:tcPr marT="0" marB="0" marR="0" marL="0" anchor="ctr"/>
                </a:tc>
                <a:tc>
                  <a:txBody>
                    <a:bodyPr/>
                    <a:lstStyle/>
                    <a:p>
                      <a:pPr indent="0" lvl="0" marL="0" rtl="0" algn="ctr">
                        <a:spcBef>
                          <a:spcPts val="0"/>
                        </a:spcBef>
                        <a:spcAft>
                          <a:spcPts val="0"/>
                        </a:spcAft>
                        <a:buNone/>
                      </a:pPr>
                      <a:r>
                        <a:rPr b="1" lang="en" sz="1100">
                          <a:solidFill>
                            <a:schemeClr val="dk1"/>
                          </a:solidFill>
                        </a:rPr>
                        <a:t>7</a:t>
                      </a:r>
                      <a:endParaRPr b="1" sz="1100">
                        <a:solidFill>
                          <a:schemeClr val="dk1"/>
                        </a:solidFill>
                      </a:endParaRPr>
                    </a:p>
                  </a:txBody>
                  <a:tcPr marT="0" marB="0" marR="0" marL="0" anchor="ctr"/>
                </a:tc>
                <a:tc>
                  <a:txBody>
                    <a:bodyPr/>
                    <a:lstStyle/>
                    <a:p>
                      <a:pPr indent="0" lvl="0" marL="0" rtl="0" algn="ctr">
                        <a:spcBef>
                          <a:spcPts val="0"/>
                        </a:spcBef>
                        <a:spcAft>
                          <a:spcPts val="0"/>
                        </a:spcAft>
                        <a:buNone/>
                      </a:pPr>
                      <a:r>
                        <a:t/>
                      </a:r>
                      <a:endParaRPr b="1" sz="1100">
                        <a:solidFill>
                          <a:schemeClr val="dk1"/>
                        </a:solidFill>
                      </a:endParaRPr>
                    </a:p>
                  </a:txBody>
                  <a:tcPr marT="0" marB="0" marR="0" marL="0" anchor="ctr"/>
                </a:tc>
                <a:tc>
                  <a:txBody>
                    <a:bodyPr/>
                    <a:lstStyle/>
                    <a:p>
                      <a:pPr indent="0" lvl="0" marL="0" rtl="0" algn="ctr">
                        <a:spcBef>
                          <a:spcPts val="0"/>
                        </a:spcBef>
                        <a:spcAft>
                          <a:spcPts val="0"/>
                        </a:spcAft>
                        <a:buNone/>
                      </a:pPr>
                      <a:r>
                        <a:rPr b="1" lang="en" sz="1100">
                          <a:solidFill>
                            <a:schemeClr val="dk1"/>
                          </a:solidFill>
                        </a:rPr>
                        <a:t>6</a:t>
                      </a:r>
                      <a:endParaRPr b="1" sz="1100">
                        <a:solidFill>
                          <a:schemeClr val="dk1"/>
                        </a:solidFill>
                      </a:endParaRPr>
                    </a:p>
                  </a:txBody>
                  <a:tcPr marT="0" marB="0" marR="0" marL="0" anchor="ctr"/>
                </a:tc>
                <a:tc>
                  <a:txBody>
                    <a:bodyPr/>
                    <a:lstStyle/>
                    <a:p>
                      <a:pPr indent="0" lvl="0" marL="0" rtl="0" algn="ctr">
                        <a:spcBef>
                          <a:spcPts val="0"/>
                        </a:spcBef>
                        <a:spcAft>
                          <a:spcPts val="0"/>
                        </a:spcAft>
                        <a:buNone/>
                      </a:pPr>
                      <a:r>
                        <a:rPr b="1" lang="en" sz="1100">
                          <a:solidFill>
                            <a:schemeClr val="dk1"/>
                          </a:solidFill>
                        </a:rPr>
                        <a:t>3</a:t>
                      </a:r>
                      <a:endParaRPr b="1" sz="1100">
                        <a:solidFill>
                          <a:schemeClr val="dk1"/>
                        </a:solidFill>
                      </a:endParaRPr>
                    </a:p>
                  </a:txBody>
                  <a:tcPr marT="0" marB="0" marR="0" marL="0" anchor="ctr"/>
                </a:tc>
                <a:tc>
                  <a:txBody>
                    <a:bodyPr/>
                    <a:lstStyle/>
                    <a:p>
                      <a:pPr indent="0" lvl="0" marL="0" rtl="0" algn="ctr">
                        <a:spcBef>
                          <a:spcPts val="0"/>
                        </a:spcBef>
                        <a:spcAft>
                          <a:spcPts val="0"/>
                        </a:spcAft>
                        <a:buNone/>
                      </a:pPr>
                      <a:r>
                        <a:rPr b="1" lang="en" sz="1100">
                          <a:solidFill>
                            <a:schemeClr val="dk1"/>
                          </a:solidFill>
                        </a:rPr>
                        <a:t>2</a:t>
                      </a:r>
                      <a:endParaRPr b="1" sz="1100">
                        <a:solidFill>
                          <a:schemeClr val="dk1"/>
                        </a:solidFill>
                      </a:endParaRPr>
                    </a:p>
                  </a:txBody>
                  <a:tcPr marT="0" marB="0" marR="0" marL="0" anchor="ctr"/>
                </a:tc>
                <a:tc>
                  <a:txBody>
                    <a:bodyPr/>
                    <a:lstStyle/>
                    <a:p>
                      <a:pPr indent="0" lvl="0" marL="0" rtl="0" algn="ctr">
                        <a:spcBef>
                          <a:spcPts val="0"/>
                        </a:spcBef>
                        <a:spcAft>
                          <a:spcPts val="0"/>
                        </a:spcAft>
                        <a:buNone/>
                      </a:pPr>
                      <a:r>
                        <a:t/>
                      </a:r>
                      <a:endParaRPr b="1" sz="1100">
                        <a:solidFill>
                          <a:schemeClr val="dk1"/>
                        </a:solidFill>
                      </a:endParaRPr>
                    </a:p>
                  </a:txBody>
                  <a:tcPr marT="0" marB="0" marR="0" marL="0" anchor="ctr"/>
                </a:tc>
                <a:tc>
                  <a:txBody>
                    <a:bodyPr/>
                    <a:lstStyle/>
                    <a:p>
                      <a:pPr indent="0" lvl="0" marL="0" rtl="0" algn="ctr">
                        <a:spcBef>
                          <a:spcPts val="0"/>
                        </a:spcBef>
                        <a:spcAft>
                          <a:spcPts val="0"/>
                        </a:spcAft>
                        <a:buNone/>
                      </a:pPr>
                      <a:r>
                        <a:t/>
                      </a:r>
                      <a:endParaRPr b="1" sz="1100">
                        <a:solidFill>
                          <a:schemeClr val="dk1"/>
                        </a:solidFill>
                      </a:endParaRPr>
                    </a:p>
                  </a:txBody>
                  <a:tcPr marT="0" marB="0" marR="0" marL="0" anchor="ctr"/>
                </a:tc>
                <a:tc>
                  <a:txBody>
                    <a:bodyPr/>
                    <a:lstStyle/>
                    <a:p>
                      <a:pPr indent="0" lvl="0" marL="0" rtl="0" algn="ctr">
                        <a:spcBef>
                          <a:spcPts val="0"/>
                        </a:spcBef>
                        <a:spcAft>
                          <a:spcPts val="0"/>
                        </a:spcAft>
                        <a:buNone/>
                      </a:pPr>
                      <a:r>
                        <a:rPr b="1" lang="en" sz="1100">
                          <a:solidFill>
                            <a:schemeClr val="dk1"/>
                          </a:solidFill>
                        </a:rPr>
                        <a:t>8</a:t>
                      </a:r>
                      <a:endParaRPr b="1" sz="1100">
                        <a:solidFill>
                          <a:schemeClr val="dk1"/>
                        </a:solidFill>
                      </a:endParaRPr>
                    </a:p>
                  </a:txBody>
                  <a:tcPr marT="0" marB="0" marR="0" marL="0" anchor="ctr"/>
                </a:tc>
                <a:tc>
                  <a:txBody>
                    <a:bodyPr/>
                    <a:lstStyle/>
                    <a:p>
                      <a:pPr indent="0" lvl="0" marL="0" rtl="0" algn="ctr">
                        <a:spcBef>
                          <a:spcPts val="0"/>
                        </a:spcBef>
                        <a:spcAft>
                          <a:spcPts val="0"/>
                        </a:spcAft>
                        <a:buNone/>
                      </a:pPr>
                      <a:r>
                        <a:rPr b="1" lang="en" sz="1100">
                          <a:solidFill>
                            <a:schemeClr val="dk1"/>
                          </a:solidFill>
                        </a:rPr>
                        <a:t>11</a:t>
                      </a:r>
                      <a:endParaRPr b="1" sz="1100">
                        <a:solidFill>
                          <a:schemeClr val="dk1"/>
                        </a:solidFill>
                      </a:endParaRPr>
                    </a:p>
                  </a:txBody>
                  <a:tcPr marT="0" marB="0" marR="0" marL="0" anchor="ctr"/>
                </a:tc>
                <a:tc>
                  <a:txBody>
                    <a:bodyPr/>
                    <a:lstStyle/>
                    <a:p>
                      <a:pPr indent="0" lvl="0" marL="0" rtl="0" algn="ctr">
                        <a:spcBef>
                          <a:spcPts val="0"/>
                        </a:spcBef>
                        <a:spcAft>
                          <a:spcPts val="0"/>
                        </a:spcAft>
                        <a:buNone/>
                      </a:pPr>
                      <a:r>
                        <a:t/>
                      </a:r>
                      <a:endParaRPr b="1" sz="1100">
                        <a:solidFill>
                          <a:schemeClr val="dk1"/>
                        </a:solidFill>
                      </a:endParaRPr>
                    </a:p>
                  </a:txBody>
                  <a:tcPr marT="0" marB="0" marR="0" marL="0" anchor="ctr"/>
                </a:tc>
                <a:tc>
                  <a:txBody>
                    <a:bodyPr/>
                    <a:lstStyle/>
                    <a:p>
                      <a:pPr indent="0" lvl="0" marL="0" rtl="0" algn="ctr">
                        <a:spcBef>
                          <a:spcPts val="0"/>
                        </a:spcBef>
                        <a:spcAft>
                          <a:spcPts val="0"/>
                        </a:spcAft>
                        <a:buNone/>
                      </a:pPr>
                      <a:r>
                        <a:rPr b="1" lang="en" sz="1100">
                          <a:solidFill>
                            <a:schemeClr val="dk1"/>
                          </a:solidFill>
                        </a:rPr>
                        <a:t>2</a:t>
                      </a:r>
                      <a:endParaRPr b="1" sz="1100">
                        <a:solidFill>
                          <a:schemeClr val="dk1"/>
                        </a:solidFill>
                      </a:endParaRPr>
                    </a:p>
                  </a:txBody>
                  <a:tcPr marT="0" marB="0" marR="0" marL="0" anchor="ctr"/>
                </a:tc>
                <a:tc>
                  <a:txBody>
                    <a:bodyPr/>
                    <a:lstStyle/>
                    <a:p>
                      <a:pPr indent="0" lvl="0" marL="0" rtl="0" algn="ctr">
                        <a:spcBef>
                          <a:spcPts val="0"/>
                        </a:spcBef>
                        <a:spcAft>
                          <a:spcPts val="0"/>
                        </a:spcAft>
                        <a:buNone/>
                      </a:pPr>
                      <a:r>
                        <a:rPr b="1" lang="en" sz="1100">
                          <a:solidFill>
                            <a:schemeClr val="dk1"/>
                          </a:solidFill>
                        </a:rPr>
                        <a:t>3</a:t>
                      </a:r>
                      <a:endParaRPr b="1" sz="1100">
                        <a:solidFill>
                          <a:schemeClr val="dk1"/>
                        </a:solidFill>
                      </a:endParaRPr>
                    </a:p>
                  </a:txBody>
                  <a:tcPr marT="0" marB="0" marR="0" marL="0" anchor="ctr"/>
                </a:tc>
                <a:tc>
                  <a:txBody>
                    <a:bodyPr/>
                    <a:lstStyle/>
                    <a:p>
                      <a:pPr indent="0" lvl="0" marL="0" rtl="0" algn="ctr">
                        <a:spcBef>
                          <a:spcPts val="0"/>
                        </a:spcBef>
                        <a:spcAft>
                          <a:spcPts val="0"/>
                        </a:spcAft>
                        <a:buNone/>
                      </a:pPr>
                      <a:r>
                        <a:t/>
                      </a:r>
                      <a:endParaRPr b="1" sz="1100">
                        <a:solidFill>
                          <a:schemeClr val="dk1"/>
                        </a:solidFill>
                      </a:endParaRPr>
                    </a:p>
                  </a:txBody>
                  <a:tcPr marT="0" marB="0" marR="0" marL="0" anchor="ctr"/>
                </a:tc>
                <a:tc>
                  <a:txBody>
                    <a:bodyPr/>
                    <a:lstStyle/>
                    <a:p>
                      <a:pPr indent="0" lvl="0" marL="0" rtl="0" algn="ctr">
                        <a:spcBef>
                          <a:spcPts val="0"/>
                        </a:spcBef>
                        <a:spcAft>
                          <a:spcPts val="0"/>
                        </a:spcAft>
                        <a:buNone/>
                      </a:pPr>
                      <a:r>
                        <a:t/>
                      </a:r>
                      <a:endParaRPr b="1" sz="1100"/>
                    </a:p>
                  </a:txBody>
                  <a:tcPr marT="0" marB="0" marR="0" marL="0" anchor="ctr"/>
                </a:tc>
              </a:tr>
            </a:tbl>
          </a:graphicData>
        </a:graphic>
      </p:graphicFrame>
      <p:grpSp>
        <p:nvGrpSpPr>
          <p:cNvPr id="529" name="Google Shape;529;p27"/>
          <p:cNvGrpSpPr/>
          <p:nvPr/>
        </p:nvGrpSpPr>
        <p:grpSpPr>
          <a:xfrm>
            <a:off x="1271594" y="1982819"/>
            <a:ext cx="6377317" cy="794508"/>
            <a:chOff x="1271594" y="1982819"/>
            <a:chExt cx="6377317" cy="794508"/>
          </a:xfrm>
        </p:grpSpPr>
        <p:sp>
          <p:nvSpPr>
            <p:cNvPr id="530" name="Google Shape;530;p27"/>
            <p:cNvSpPr txBox="1"/>
            <p:nvPr/>
          </p:nvSpPr>
          <p:spPr>
            <a:xfrm>
              <a:off x="3376416" y="2463827"/>
              <a:ext cx="1764000" cy="31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1000">
                  <a:solidFill>
                    <a:srgbClr val="434343"/>
                  </a:solidFill>
                  <a:latin typeface="Open Sans"/>
                  <a:ea typeface="Open Sans"/>
                  <a:cs typeface="Open Sans"/>
                  <a:sym typeface="Open Sans"/>
                </a:rPr>
                <a:t>Uncompressed block</a:t>
              </a:r>
              <a:endParaRPr b="1" sz="1000">
                <a:solidFill>
                  <a:srgbClr val="434343"/>
                </a:solidFill>
                <a:latin typeface="Open Sans"/>
                <a:ea typeface="Open Sans"/>
                <a:cs typeface="Open Sans"/>
                <a:sym typeface="Open Sans"/>
              </a:endParaRPr>
            </a:p>
          </p:txBody>
        </p:sp>
        <p:sp>
          <p:nvSpPr>
            <p:cNvPr id="531" name="Google Shape;531;p27"/>
            <p:cNvSpPr txBox="1"/>
            <p:nvPr/>
          </p:nvSpPr>
          <p:spPr>
            <a:xfrm>
              <a:off x="4735536" y="2269690"/>
              <a:ext cx="294600" cy="2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9</a:t>
              </a:r>
              <a:endParaRPr sz="900">
                <a:latin typeface="Open Sans"/>
                <a:ea typeface="Open Sans"/>
                <a:cs typeface="Open Sans"/>
                <a:sym typeface="Open Sans"/>
              </a:endParaRPr>
            </a:p>
          </p:txBody>
        </p:sp>
        <p:sp>
          <p:nvSpPr>
            <p:cNvPr id="532" name="Google Shape;532;p27"/>
            <p:cNvSpPr txBox="1"/>
            <p:nvPr/>
          </p:nvSpPr>
          <p:spPr>
            <a:xfrm>
              <a:off x="4322119" y="2269690"/>
              <a:ext cx="294600" cy="2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8</a:t>
              </a:r>
              <a:endParaRPr sz="900">
                <a:latin typeface="Open Sans"/>
                <a:ea typeface="Open Sans"/>
                <a:cs typeface="Open Sans"/>
                <a:sym typeface="Open Sans"/>
              </a:endParaRPr>
            </a:p>
          </p:txBody>
        </p:sp>
        <p:sp>
          <p:nvSpPr>
            <p:cNvPr id="533" name="Google Shape;533;p27"/>
            <p:cNvSpPr txBox="1"/>
            <p:nvPr/>
          </p:nvSpPr>
          <p:spPr>
            <a:xfrm>
              <a:off x="3957359" y="2269690"/>
              <a:ext cx="294600" cy="2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7</a:t>
              </a:r>
              <a:endParaRPr sz="900">
                <a:latin typeface="Open Sans"/>
                <a:ea typeface="Open Sans"/>
                <a:cs typeface="Open Sans"/>
                <a:sym typeface="Open Sans"/>
              </a:endParaRPr>
            </a:p>
          </p:txBody>
        </p:sp>
        <p:sp>
          <p:nvSpPr>
            <p:cNvPr id="534" name="Google Shape;534;p27"/>
            <p:cNvSpPr txBox="1"/>
            <p:nvPr/>
          </p:nvSpPr>
          <p:spPr>
            <a:xfrm>
              <a:off x="3568859" y="2269690"/>
              <a:ext cx="294600" cy="2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6</a:t>
              </a:r>
              <a:endParaRPr sz="900">
                <a:latin typeface="Open Sans"/>
                <a:ea typeface="Open Sans"/>
                <a:cs typeface="Open Sans"/>
                <a:sym typeface="Open Sans"/>
              </a:endParaRPr>
            </a:p>
          </p:txBody>
        </p:sp>
        <p:sp>
          <p:nvSpPr>
            <p:cNvPr id="535" name="Google Shape;535;p27"/>
            <p:cNvSpPr txBox="1"/>
            <p:nvPr/>
          </p:nvSpPr>
          <p:spPr>
            <a:xfrm>
              <a:off x="3161552" y="2269688"/>
              <a:ext cx="336900" cy="2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5</a:t>
              </a:r>
              <a:endParaRPr sz="900">
                <a:latin typeface="Open Sans"/>
                <a:ea typeface="Open Sans"/>
                <a:cs typeface="Open Sans"/>
                <a:sym typeface="Open Sans"/>
              </a:endParaRPr>
            </a:p>
          </p:txBody>
        </p:sp>
        <p:sp>
          <p:nvSpPr>
            <p:cNvPr id="536" name="Google Shape;536;p27"/>
            <p:cNvSpPr txBox="1"/>
            <p:nvPr/>
          </p:nvSpPr>
          <p:spPr>
            <a:xfrm>
              <a:off x="2786389" y="2269688"/>
              <a:ext cx="336900" cy="2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4</a:t>
              </a:r>
              <a:endParaRPr sz="900">
                <a:latin typeface="Open Sans"/>
                <a:ea typeface="Open Sans"/>
                <a:cs typeface="Open Sans"/>
                <a:sym typeface="Open Sans"/>
              </a:endParaRPr>
            </a:p>
          </p:txBody>
        </p:sp>
        <p:sp>
          <p:nvSpPr>
            <p:cNvPr id="537" name="Google Shape;537;p27"/>
            <p:cNvSpPr txBox="1"/>
            <p:nvPr/>
          </p:nvSpPr>
          <p:spPr>
            <a:xfrm>
              <a:off x="2409246" y="2269688"/>
              <a:ext cx="336900" cy="2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3</a:t>
              </a:r>
              <a:endParaRPr sz="900">
                <a:latin typeface="Open Sans"/>
                <a:ea typeface="Open Sans"/>
                <a:cs typeface="Open Sans"/>
                <a:sym typeface="Open Sans"/>
              </a:endParaRPr>
            </a:p>
          </p:txBody>
        </p:sp>
        <p:sp>
          <p:nvSpPr>
            <p:cNvPr id="538" name="Google Shape;538;p27"/>
            <p:cNvSpPr txBox="1"/>
            <p:nvPr/>
          </p:nvSpPr>
          <p:spPr>
            <a:xfrm>
              <a:off x="2025712" y="2269688"/>
              <a:ext cx="336900" cy="2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2</a:t>
              </a:r>
              <a:endParaRPr sz="900">
                <a:latin typeface="Open Sans"/>
                <a:ea typeface="Open Sans"/>
                <a:cs typeface="Open Sans"/>
                <a:sym typeface="Open Sans"/>
              </a:endParaRPr>
            </a:p>
          </p:txBody>
        </p:sp>
        <p:sp>
          <p:nvSpPr>
            <p:cNvPr id="539" name="Google Shape;539;p27"/>
            <p:cNvSpPr txBox="1"/>
            <p:nvPr/>
          </p:nvSpPr>
          <p:spPr>
            <a:xfrm>
              <a:off x="1614810" y="2269688"/>
              <a:ext cx="336900" cy="2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1</a:t>
              </a:r>
              <a:endParaRPr sz="900">
                <a:latin typeface="Open Sans"/>
                <a:ea typeface="Open Sans"/>
                <a:cs typeface="Open Sans"/>
                <a:sym typeface="Open Sans"/>
              </a:endParaRPr>
            </a:p>
          </p:txBody>
        </p:sp>
        <p:sp>
          <p:nvSpPr>
            <p:cNvPr id="540" name="Google Shape;540;p27"/>
            <p:cNvSpPr txBox="1"/>
            <p:nvPr/>
          </p:nvSpPr>
          <p:spPr>
            <a:xfrm>
              <a:off x="1271594" y="2269688"/>
              <a:ext cx="336900" cy="2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0</a:t>
              </a:r>
              <a:endParaRPr sz="900">
                <a:latin typeface="Open Sans"/>
                <a:ea typeface="Open Sans"/>
                <a:cs typeface="Open Sans"/>
                <a:sym typeface="Open Sans"/>
              </a:endParaRPr>
            </a:p>
          </p:txBody>
        </p:sp>
        <p:sp>
          <p:nvSpPr>
            <p:cNvPr id="541" name="Google Shape;541;p27"/>
            <p:cNvSpPr txBox="1"/>
            <p:nvPr/>
          </p:nvSpPr>
          <p:spPr>
            <a:xfrm>
              <a:off x="5100600" y="2269688"/>
              <a:ext cx="336900" cy="2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10</a:t>
              </a:r>
              <a:endParaRPr sz="900">
                <a:latin typeface="Open Sans"/>
                <a:ea typeface="Open Sans"/>
                <a:cs typeface="Open Sans"/>
                <a:sym typeface="Open Sans"/>
              </a:endParaRPr>
            </a:p>
          </p:txBody>
        </p:sp>
        <p:sp>
          <p:nvSpPr>
            <p:cNvPr id="542" name="Google Shape;542;p27"/>
            <p:cNvSpPr txBox="1"/>
            <p:nvPr/>
          </p:nvSpPr>
          <p:spPr>
            <a:xfrm>
              <a:off x="5484449" y="2269688"/>
              <a:ext cx="336900" cy="2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11</a:t>
              </a:r>
              <a:endParaRPr sz="900">
                <a:latin typeface="Open Sans"/>
                <a:ea typeface="Open Sans"/>
                <a:cs typeface="Open Sans"/>
                <a:sym typeface="Open Sans"/>
              </a:endParaRPr>
            </a:p>
          </p:txBody>
        </p:sp>
        <p:sp>
          <p:nvSpPr>
            <p:cNvPr id="543" name="Google Shape;543;p27"/>
            <p:cNvSpPr txBox="1"/>
            <p:nvPr/>
          </p:nvSpPr>
          <p:spPr>
            <a:xfrm>
              <a:off x="5862998" y="2269688"/>
              <a:ext cx="336900" cy="2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12</a:t>
              </a:r>
              <a:endParaRPr sz="900">
                <a:latin typeface="Open Sans"/>
                <a:ea typeface="Open Sans"/>
                <a:cs typeface="Open Sans"/>
                <a:sym typeface="Open Sans"/>
              </a:endParaRPr>
            </a:p>
          </p:txBody>
        </p:sp>
        <p:sp>
          <p:nvSpPr>
            <p:cNvPr id="544" name="Google Shape;544;p27"/>
            <p:cNvSpPr txBox="1"/>
            <p:nvPr/>
          </p:nvSpPr>
          <p:spPr>
            <a:xfrm>
              <a:off x="6243998" y="2269688"/>
              <a:ext cx="336900" cy="2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13</a:t>
              </a:r>
              <a:endParaRPr sz="900">
                <a:latin typeface="Open Sans"/>
                <a:ea typeface="Open Sans"/>
                <a:cs typeface="Open Sans"/>
                <a:sym typeface="Open Sans"/>
              </a:endParaRPr>
            </a:p>
          </p:txBody>
        </p:sp>
        <p:sp>
          <p:nvSpPr>
            <p:cNvPr id="545" name="Google Shape;545;p27"/>
            <p:cNvSpPr txBox="1"/>
            <p:nvPr/>
          </p:nvSpPr>
          <p:spPr>
            <a:xfrm>
              <a:off x="6640706" y="2269688"/>
              <a:ext cx="336900" cy="2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14</a:t>
              </a:r>
              <a:endParaRPr sz="900">
                <a:latin typeface="Open Sans"/>
                <a:ea typeface="Open Sans"/>
                <a:cs typeface="Open Sans"/>
                <a:sym typeface="Open Sans"/>
              </a:endParaRPr>
            </a:p>
          </p:txBody>
        </p:sp>
        <p:sp>
          <p:nvSpPr>
            <p:cNvPr id="546" name="Google Shape;546;p27"/>
            <p:cNvSpPr txBox="1"/>
            <p:nvPr/>
          </p:nvSpPr>
          <p:spPr>
            <a:xfrm>
              <a:off x="7022429" y="2269688"/>
              <a:ext cx="336900" cy="2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15</a:t>
              </a:r>
              <a:endParaRPr sz="900">
                <a:latin typeface="Open Sans"/>
                <a:ea typeface="Open Sans"/>
                <a:cs typeface="Open Sans"/>
                <a:sym typeface="Open Sans"/>
              </a:endParaRPr>
            </a:p>
          </p:txBody>
        </p:sp>
        <p:sp>
          <p:nvSpPr>
            <p:cNvPr id="547" name="Google Shape;547;p27"/>
            <p:cNvSpPr txBox="1"/>
            <p:nvPr/>
          </p:nvSpPr>
          <p:spPr>
            <a:xfrm>
              <a:off x="7424511" y="1982819"/>
              <a:ext cx="224400" cy="358800"/>
            </a:xfrm>
            <a:prstGeom prst="rect">
              <a:avLst/>
            </a:prstGeom>
            <a:noFill/>
            <a:ln>
              <a:noFill/>
            </a:ln>
          </p:spPr>
          <p:txBody>
            <a:bodyPr anchorCtr="0" anchor="t" bIns="91425" lIns="0" spcFirstLastPara="1" rIns="0" wrap="square" tIns="91425">
              <a:noAutofit/>
            </a:bodyPr>
            <a:lstStyle/>
            <a:p>
              <a:pPr indent="0" lvl="0" marL="0" rtl="0" algn="ctr">
                <a:spcBef>
                  <a:spcPts val="0"/>
                </a:spcBef>
                <a:spcAft>
                  <a:spcPts val="0"/>
                </a:spcAft>
                <a:buNone/>
              </a:pPr>
              <a:r>
                <a:rPr lang="en" sz="1600">
                  <a:latin typeface="Open Sans ExtraBold"/>
                  <a:ea typeface="Open Sans ExtraBold"/>
                  <a:cs typeface="Open Sans ExtraBold"/>
                  <a:sym typeface="Open Sans ExtraBold"/>
                </a:rPr>
                <a:t>...</a:t>
              </a:r>
              <a:endParaRPr sz="1600">
                <a:latin typeface="Open Sans ExtraBold"/>
                <a:ea typeface="Open Sans ExtraBold"/>
                <a:cs typeface="Open Sans ExtraBold"/>
                <a:sym typeface="Open Sans ExtraBold"/>
              </a:endParaRPr>
            </a:p>
          </p:txBody>
        </p:sp>
      </p:grpSp>
      <p:sp>
        <p:nvSpPr>
          <p:cNvPr id="548" name="Google Shape;548;p27"/>
          <p:cNvSpPr/>
          <p:nvPr/>
        </p:nvSpPr>
        <p:spPr>
          <a:xfrm>
            <a:off x="1932548" y="2930188"/>
            <a:ext cx="1243200" cy="36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1000">
                <a:solidFill>
                  <a:schemeClr val="dk1"/>
                </a:solidFill>
                <a:latin typeface="Open Sans"/>
                <a:ea typeface="Open Sans"/>
                <a:cs typeface="Open Sans"/>
                <a:sym typeface="Open Sans"/>
              </a:rPr>
              <a:t>notNull values</a:t>
            </a:r>
            <a:endParaRPr b="1" sz="1000">
              <a:solidFill>
                <a:schemeClr val="dk1"/>
              </a:solidFill>
              <a:latin typeface="Open Sans"/>
              <a:ea typeface="Open Sans"/>
              <a:cs typeface="Open Sans"/>
              <a:sym typeface="Open Sans"/>
            </a:endParaRPr>
          </a:p>
        </p:txBody>
      </p:sp>
      <p:graphicFrame>
        <p:nvGraphicFramePr>
          <p:cNvPr id="549" name="Google Shape;549;p27"/>
          <p:cNvGraphicFramePr/>
          <p:nvPr/>
        </p:nvGraphicFramePr>
        <p:xfrm>
          <a:off x="3140503" y="2933630"/>
          <a:ext cx="3000000" cy="3000000"/>
        </p:xfrm>
        <a:graphic>
          <a:graphicData uri="http://schemas.openxmlformats.org/drawingml/2006/table">
            <a:tbl>
              <a:tblPr>
                <a:noFill/>
                <a:tableStyleId>{2B07F4FD-3250-4024-B014-AF7E3F9752D0}</a:tableStyleId>
              </a:tblPr>
              <a:tblGrid>
                <a:gridCol w="331925"/>
                <a:gridCol w="331925"/>
                <a:gridCol w="331925"/>
                <a:gridCol w="331925"/>
                <a:gridCol w="331925"/>
                <a:gridCol w="331925"/>
                <a:gridCol w="331925"/>
                <a:gridCol w="331925"/>
                <a:gridCol w="331925"/>
              </a:tblGrid>
              <a:tr h="317525">
                <a:tc>
                  <a:txBody>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7</a:t>
                      </a:r>
                      <a:endParaRPr b="1" sz="1000">
                        <a:solidFill>
                          <a:schemeClr val="dk1"/>
                        </a:solidFill>
                        <a:latin typeface="Open Sans"/>
                        <a:ea typeface="Open Sans"/>
                        <a:cs typeface="Open Sans"/>
                        <a:sym typeface="Open Sans"/>
                      </a:endParaRPr>
                    </a:p>
                  </a:txBody>
                  <a:tcPr marT="0" marB="0" marR="0" marL="0" anchor="ctr">
                    <a:solidFill>
                      <a:srgbClr val="FFFFFF"/>
                    </a:solidFill>
                  </a:tcPr>
                </a:tc>
                <a:tc>
                  <a:txBody>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6</a:t>
                      </a:r>
                      <a:endParaRPr b="1" sz="1000">
                        <a:solidFill>
                          <a:schemeClr val="dk1"/>
                        </a:solidFill>
                        <a:latin typeface="Open Sans"/>
                        <a:ea typeface="Open Sans"/>
                        <a:cs typeface="Open Sans"/>
                        <a:sym typeface="Open Sans"/>
                      </a:endParaRPr>
                    </a:p>
                  </a:txBody>
                  <a:tcPr marT="0" marB="0" marR="0" marL="0" anchor="ctr">
                    <a:solidFill>
                      <a:srgbClr val="FFFFFF"/>
                    </a:solidFill>
                  </a:tcPr>
                </a:tc>
                <a:tc>
                  <a:txBody>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3</a:t>
                      </a:r>
                      <a:endParaRPr b="1" sz="1000">
                        <a:solidFill>
                          <a:schemeClr val="dk1"/>
                        </a:solidFill>
                        <a:latin typeface="Open Sans"/>
                        <a:ea typeface="Open Sans"/>
                        <a:cs typeface="Open Sans"/>
                        <a:sym typeface="Open Sans"/>
                      </a:endParaRPr>
                    </a:p>
                  </a:txBody>
                  <a:tcPr marT="0" marB="0" marR="0" marL="0" anchor="ctr">
                    <a:solidFill>
                      <a:srgbClr val="FFFFFF"/>
                    </a:solidFill>
                  </a:tcPr>
                </a:tc>
                <a:tc>
                  <a:txBody>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2</a:t>
                      </a:r>
                      <a:endParaRPr b="1" sz="1000">
                        <a:solidFill>
                          <a:schemeClr val="dk1"/>
                        </a:solidFill>
                        <a:latin typeface="Open Sans"/>
                        <a:ea typeface="Open Sans"/>
                        <a:cs typeface="Open Sans"/>
                        <a:sym typeface="Open Sans"/>
                      </a:endParaRPr>
                    </a:p>
                  </a:txBody>
                  <a:tcPr marT="0" marB="0" marR="0" marL="0" anchor="ctr">
                    <a:solidFill>
                      <a:srgbClr val="FFFFFF"/>
                    </a:solidFill>
                  </a:tcPr>
                </a:tc>
                <a:tc>
                  <a:txBody>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8</a:t>
                      </a:r>
                      <a:endParaRPr b="1" sz="1000">
                        <a:solidFill>
                          <a:schemeClr val="dk1"/>
                        </a:solidFill>
                        <a:latin typeface="Open Sans"/>
                        <a:ea typeface="Open Sans"/>
                        <a:cs typeface="Open Sans"/>
                        <a:sym typeface="Open Sans"/>
                      </a:endParaRPr>
                    </a:p>
                  </a:txBody>
                  <a:tcPr marT="0" marB="0" marR="0" marL="0" anchor="ctr">
                    <a:solidFill>
                      <a:srgbClr val="FFFFFF"/>
                    </a:solidFill>
                  </a:tcPr>
                </a:tc>
                <a:tc>
                  <a:txBody>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11</a:t>
                      </a:r>
                      <a:endParaRPr b="1" sz="1000">
                        <a:solidFill>
                          <a:schemeClr val="dk1"/>
                        </a:solidFill>
                        <a:latin typeface="Open Sans"/>
                        <a:ea typeface="Open Sans"/>
                        <a:cs typeface="Open Sans"/>
                        <a:sym typeface="Open Sans"/>
                      </a:endParaRPr>
                    </a:p>
                  </a:txBody>
                  <a:tcPr marT="0" marB="0" marR="0" marL="0" anchor="ctr">
                    <a:solidFill>
                      <a:srgbClr val="FFFFFF"/>
                    </a:solidFill>
                  </a:tcPr>
                </a:tc>
                <a:tc>
                  <a:txBody>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2</a:t>
                      </a:r>
                      <a:endParaRPr b="1" sz="1000">
                        <a:solidFill>
                          <a:schemeClr val="dk1"/>
                        </a:solidFill>
                        <a:latin typeface="Open Sans"/>
                        <a:ea typeface="Open Sans"/>
                        <a:cs typeface="Open Sans"/>
                        <a:sym typeface="Open Sans"/>
                      </a:endParaRPr>
                    </a:p>
                  </a:txBody>
                  <a:tcPr marT="0" marB="0" marR="0" marL="0" anchor="ctr">
                    <a:solidFill>
                      <a:srgbClr val="FFFFFF"/>
                    </a:solidFill>
                  </a:tcPr>
                </a:tc>
                <a:tc>
                  <a:txBody>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3</a:t>
                      </a:r>
                      <a:endParaRPr b="1" sz="1000">
                        <a:solidFill>
                          <a:schemeClr val="dk1"/>
                        </a:solidFill>
                        <a:latin typeface="Open Sans"/>
                        <a:ea typeface="Open Sans"/>
                        <a:cs typeface="Open Sans"/>
                        <a:sym typeface="Open Sans"/>
                      </a:endParaRPr>
                    </a:p>
                  </a:txBody>
                  <a:tcPr marT="0" marB="0" marR="0" marL="0" anchor="ctr">
                    <a:solidFill>
                      <a:srgbClr val="FFFFFF"/>
                    </a:solidFill>
                  </a:tcPr>
                </a:tc>
                <a:tc>
                  <a:txBody>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5</a:t>
                      </a:r>
                      <a:endParaRPr b="1" sz="1000">
                        <a:solidFill>
                          <a:schemeClr val="dk1"/>
                        </a:solidFill>
                        <a:latin typeface="Open Sans"/>
                        <a:ea typeface="Open Sans"/>
                        <a:cs typeface="Open Sans"/>
                        <a:sym typeface="Open Sans"/>
                      </a:endParaRPr>
                    </a:p>
                  </a:txBody>
                  <a:tcPr marT="0" marB="0" marR="0" marL="0" anchor="ctr">
                    <a:solidFill>
                      <a:srgbClr val="FFFFFF"/>
                    </a:solidFill>
                  </a:tcPr>
                </a:tc>
              </a:tr>
            </a:tbl>
          </a:graphicData>
        </a:graphic>
      </p:graphicFrame>
      <p:sp>
        <p:nvSpPr>
          <p:cNvPr id="550" name="Google Shape;550;p27"/>
          <p:cNvSpPr/>
          <p:nvPr/>
        </p:nvSpPr>
        <p:spPr>
          <a:xfrm>
            <a:off x="4667671" y="1935150"/>
            <a:ext cx="387000" cy="3588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7"/>
          <p:cNvSpPr/>
          <p:nvPr/>
        </p:nvSpPr>
        <p:spPr>
          <a:xfrm>
            <a:off x="4448675" y="2923700"/>
            <a:ext cx="336900" cy="3135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7"/>
          <p:cNvSpPr txBox="1"/>
          <p:nvPr/>
        </p:nvSpPr>
        <p:spPr>
          <a:xfrm>
            <a:off x="235350" y="730866"/>
            <a:ext cx="64038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61A245"/>
                </a:solidFill>
                <a:latin typeface="Open Sans"/>
                <a:ea typeface="Open Sans"/>
                <a:cs typeface="Open Sans"/>
                <a:sym typeface="Open Sans"/>
              </a:rPr>
              <a:t>Solution: Calculate the rank of an offset in constant time.</a:t>
            </a:r>
            <a:endParaRPr b="1" sz="1500">
              <a:solidFill>
                <a:srgbClr val="61A245"/>
              </a:solidFill>
              <a:latin typeface="Open Sans"/>
              <a:ea typeface="Open Sans"/>
              <a:cs typeface="Open Sans"/>
              <a:sym typeface="Open Sans"/>
            </a:endParaRPr>
          </a:p>
        </p:txBody>
      </p:sp>
      <p:sp>
        <p:nvSpPr>
          <p:cNvPr id="553" name="Google Shape;553;p27"/>
          <p:cNvSpPr txBox="1"/>
          <p:nvPr/>
        </p:nvSpPr>
        <p:spPr>
          <a:xfrm>
            <a:off x="235350" y="1188066"/>
            <a:ext cx="64038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Use Jacobson’s rank index. </a:t>
            </a:r>
            <a:r>
              <a:rPr b="1" i="1" lang="en" sz="1100">
                <a:solidFill>
                  <a:srgbClr val="434343"/>
                </a:solidFill>
                <a:latin typeface="Open Sans"/>
                <a:ea typeface="Open Sans"/>
                <a:cs typeface="Open Sans"/>
                <a:sym typeface="Open Sans"/>
              </a:rPr>
              <a:t>[Jacobson, FOCS 1989]</a:t>
            </a:r>
            <a:endParaRPr b="1" i="1" sz="1100">
              <a:solidFill>
                <a:srgbClr val="434343"/>
              </a:solidFill>
              <a:latin typeface="Open Sans"/>
              <a:ea typeface="Open Sans"/>
              <a:cs typeface="Open Sans"/>
              <a:sym typeface="Open Sans"/>
            </a:endParaRPr>
          </a:p>
        </p:txBody>
      </p:sp>
      <p:grpSp>
        <p:nvGrpSpPr>
          <p:cNvPr id="554" name="Google Shape;554;p27"/>
          <p:cNvGrpSpPr/>
          <p:nvPr/>
        </p:nvGrpSpPr>
        <p:grpSpPr>
          <a:xfrm>
            <a:off x="2745246" y="1933231"/>
            <a:ext cx="3064892" cy="353400"/>
            <a:chOff x="2745246" y="1933231"/>
            <a:chExt cx="3064892" cy="353400"/>
          </a:xfrm>
        </p:grpSpPr>
        <p:cxnSp>
          <p:nvCxnSpPr>
            <p:cNvPr id="555" name="Google Shape;555;p27"/>
            <p:cNvCxnSpPr/>
            <p:nvPr/>
          </p:nvCxnSpPr>
          <p:spPr>
            <a:xfrm>
              <a:off x="2745246" y="1933231"/>
              <a:ext cx="0" cy="353400"/>
            </a:xfrm>
            <a:prstGeom prst="straightConnector1">
              <a:avLst/>
            </a:prstGeom>
            <a:noFill/>
            <a:ln cap="flat" cmpd="sng" w="28575">
              <a:solidFill>
                <a:srgbClr val="CC0000"/>
              </a:solidFill>
              <a:prstDash val="solid"/>
              <a:round/>
              <a:headEnd len="med" w="med" type="none"/>
              <a:tailEnd len="med" w="med" type="none"/>
            </a:ln>
          </p:spPr>
        </p:cxnSp>
        <p:cxnSp>
          <p:nvCxnSpPr>
            <p:cNvPr id="556" name="Google Shape;556;p27"/>
            <p:cNvCxnSpPr/>
            <p:nvPr/>
          </p:nvCxnSpPr>
          <p:spPr>
            <a:xfrm>
              <a:off x="4298302" y="1933231"/>
              <a:ext cx="0" cy="353400"/>
            </a:xfrm>
            <a:prstGeom prst="straightConnector1">
              <a:avLst/>
            </a:prstGeom>
            <a:noFill/>
            <a:ln cap="flat" cmpd="sng" w="28575">
              <a:solidFill>
                <a:srgbClr val="CC0000"/>
              </a:solidFill>
              <a:prstDash val="solid"/>
              <a:round/>
              <a:headEnd len="med" w="med" type="none"/>
              <a:tailEnd len="med" w="med" type="none"/>
            </a:ln>
          </p:spPr>
        </p:cxnSp>
        <p:cxnSp>
          <p:nvCxnSpPr>
            <p:cNvPr id="557" name="Google Shape;557;p27"/>
            <p:cNvCxnSpPr/>
            <p:nvPr/>
          </p:nvCxnSpPr>
          <p:spPr>
            <a:xfrm>
              <a:off x="5810138" y="1933231"/>
              <a:ext cx="0" cy="353400"/>
            </a:xfrm>
            <a:prstGeom prst="straightConnector1">
              <a:avLst/>
            </a:prstGeom>
            <a:noFill/>
            <a:ln cap="flat" cmpd="sng" w="28575">
              <a:solidFill>
                <a:srgbClr val="CC0000"/>
              </a:solidFill>
              <a:prstDash val="solid"/>
              <a:round/>
              <a:headEnd len="med" w="med" type="none"/>
              <a:tailEnd len="med" w="med" type="none"/>
            </a:ln>
          </p:spPr>
        </p:cxnSp>
      </p:grpSp>
      <p:graphicFrame>
        <p:nvGraphicFramePr>
          <p:cNvPr id="558" name="Google Shape;558;p27"/>
          <p:cNvGraphicFramePr/>
          <p:nvPr/>
        </p:nvGraphicFramePr>
        <p:xfrm>
          <a:off x="7331080" y="2976500"/>
          <a:ext cx="3000000" cy="3000000"/>
        </p:xfrm>
        <a:graphic>
          <a:graphicData uri="http://schemas.openxmlformats.org/drawingml/2006/table">
            <a:tbl>
              <a:tblPr>
                <a:noFill/>
                <a:tableStyleId>{2B07F4FD-3250-4024-B014-AF7E3F9752D0}</a:tableStyleId>
              </a:tblPr>
              <a:tblGrid>
                <a:gridCol w="310825"/>
                <a:gridCol w="310825"/>
                <a:gridCol w="310825"/>
                <a:gridCol w="310825"/>
              </a:tblGrid>
              <a:tr h="224300">
                <a:tc>
                  <a:txBody>
                    <a:bodyPr/>
                    <a:lstStyle/>
                    <a:p>
                      <a:pPr indent="0" lvl="0" marL="0" rtl="0" algn="ctr">
                        <a:spcBef>
                          <a:spcPts val="0"/>
                        </a:spcBef>
                        <a:spcAft>
                          <a:spcPts val="0"/>
                        </a:spcAft>
                        <a:buNone/>
                      </a:pPr>
                      <a:r>
                        <a:rPr lang="en" sz="900">
                          <a:solidFill>
                            <a:srgbClr val="434343"/>
                          </a:solidFill>
                        </a:rPr>
                        <a:t>...</a:t>
                      </a:r>
                      <a:endParaRPr sz="900">
                        <a:solidFill>
                          <a:srgbClr val="434343"/>
                        </a:solidFill>
                      </a:endParaRPr>
                    </a:p>
                  </a:txBody>
                  <a:tcPr marT="18275" marB="18275" marR="18275" marL="18275" anchor="ctr"/>
                </a:tc>
                <a:tc>
                  <a:txBody>
                    <a:bodyPr/>
                    <a:lstStyle/>
                    <a:p>
                      <a:pPr indent="0" lvl="0" marL="0" rtl="0" algn="ctr">
                        <a:spcBef>
                          <a:spcPts val="0"/>
                        </a:spcBef>
                        <a:spcAft>
                          <a:spcPts val="0"/>
                        </a:spcAft>
                        <a:buNone/>
                      </a:pPr>
                      <a:r>
                        <a:rPr lang="en" sz="900">
                          <a:solidFill>
                            <a:srgbClr val="434343"/>
                          </a:solidFill>
                        </a:rPr>
                        <a:t>...</a:t>
                      </a:r>
                      <a:endParaRPr sz="900">
                        <a:solidFill>
                          <a:srgbClr val="434343"/>
                        </a:solidFill>
                      </a:endParaRPr>
                    </a:p>
                  </a:txBody>
                  <a:tcPr marT="18275" marB="18275" marR="18275" marL="18275" anchor="ctr"/>
                </a:tc>
                <a:tc>
                  <a:txBody>
                    <a:bodyPr/>
                    <a:lstStyle/>
                    <a:p>
                      <a:pPr indent="0" lvl="0" marL="0" rtl="0" algn="ctr">
                        <a:spcBef>
                          <a:spcPts val="0"/>
                        </a:spcBef>
                        <a:spcAft>
                          <a:spcPts val="0"/>
                        </a:spcAft>
                        <a:buNone/>
                      </a:pPr>
                      <a:r>
                        <a:rPr lang="en" sz="900">
                          <a:solidFill>
                            <a:srgbClr val="434343"/>
                          </a:solidFill>
                        </a:rPr>
                        <a:t>...</a:t>
                      </a:r>
                      <a:endParaRPr sz="900">
                        <a:solidFill>
                          <a:srgbClr val="434343"/>
                        </a:solidFill>
                      </a:endParaRPr>
                    </a:p>
                  </a:txBody>
                  <a:tcPr marT="18275" marB="18275" marR="18275" marL="18275" anchor="ctr"/>
                </a:tc>
                <a:tc>
                  <a:txBody>
                    <a:bodyPr/>
                    <a:lstStyle/>
                    <a:p>
                      <a:pPr indent="0" lvl="0" marL="0" rtl="0" algn="ctr">
                        <a:spcBef>
                          <a:spcPts val="0"/>
                        </a:spcBef>
                        <a:spcAft>
                          <a:spcPts val="0"/>
                        </a:spcAft>
                        <a:buNone/>
                      </a:pPr>
                      <a:r>
                        <a:rPr lang="en" sz="900">
                          <a:solidFill>
                            <a:srgbClr val="434343"/>
                          </a:solidFill>
                        </a:rPr>
                        <a:t>...</a:t>
                      </a:r>
                      <a:endParaRPr sz="900">
                        <a:solidFill>
                          <a:srgbClr val="434343"/>
                        </a:solidFill>
                      </a:endParaRPr>
                    </a:p>
                  </a:txBody>
                  <a:tcPr marT="18275" marB="18275" marR="18275" marL="18275" anchor="ctr"/>
                </a:tc>
              </a:tr>
              <a:tr h="224300">
                <a:tc>
                  <a:txBody>
                    <a:bodyPr/>
                    <a:lstStyle/>
                    <a:p>
                      <a:pPr indent="0" lvl="0" marL="0" rtl="0" algn="ctr">
                        <a:spcBef>
                          <a:spcPts val="0"/>
                        </a:spcBef>
                        <a:spcAft>
                          <a:spcPts val="0"/>
                        </a:spcAft>
                        <a:buNone/>
                      </a:pPr>
                      <a:r>
                        <a:rPr lang="en" sz="900">
                          <a:solidFill>
                            <a:srgbClr val="434343"/>
                          </a:solidFill>
                        </a:rPr>
                        <a:t>0</a:t>
                      </a:r>
                      <a:endParaRPr sz="900">
                        <a:solidFill>
                          <a:srgbClr val="434343"/>
                        </a:solidFill>
                      </a:endParaRPr>
                    </a:p>
                  </a:txBody>
                  <a:tcPr marT="18275" marB="18275" marR="18275" marL="18275" anchor="ctr"/>
                </a:tc>
                <a:tc>
                  <a:txBody>
                    <a:bodyPr/>
                    <a:lstStyle/>
                    <a:p>
                      <a:pPr indent="0" lvl="0" marL="0" rtl="0" algn="ctr">
                        <a:spcBef>
                          <a:spcPts val="0"/>
                        </a:spcBef>
                        <a:spcAft>
                          <a:spcPts val="0"/>
                        </a:spcAft>
                        <a:buNone/>
                      </a:pPr>
                      <a:r>
                        <a:rPr lang="en" sz="900">
                          <a:solidFill>
                            <a:srgbClr val="434343"/>
                          </a:solidFill>
                        </a:rPr>
                        <a:t>1</a:t>
                      </a:r>
                      <a:endParaRPr sz="900">
                        <a:solidFill>
                          <a:srgbClr val="434343"/>
                        </a:solidFill>
                      </a:endParaRPr>
                    </a:p>
                  </a:txBody>
                  <a:tcPr marT="18275" marB="18275" marR="18275" marL="18275" anchor="ctr"/>
                </a:tc>
                <a:tc>
                  <a:txBody>
                    <a:bodyPr/>
                    <a:lstStyle/>
                    <a:p>
                      <a:pPr indent="0" lvl="0" marL="0" rtl="0" algn="ctr">
                        <a:spcBef>
                          <a:spcPts val="0"/>
                        </a:spcBef>
                        <a:spcAft>
                          <a:spcPts val="0"/>
                        </a:spcAft>
                        <a:buNone/>
                      </a:pPr>
                      <a:r>
                        <a:rPr lang="en" sz="900">
                          <a:solidFill>
                            <a:srgbClr val="434343"/>
                          </a:solidFill>
                        </a:rPr>
                        <a:t>1</a:t>
                      </a:r>
                      <a:endParaRPr sz="900">
                        <a:solidFill>
                          <a:srgbClr val="434343"/>
                        </a:solidFill>
                      </a:endParaRPr>
                    </a:p>
                  </a:txBody>
                  <a:tcPr marT="18275" marB="18275" marR="18275" marL="18275" anchor="ctr"/>
                </a:tc>
                <a:tc>
                  <a:txBody>
                    <a:bodyPr/>
                    <a:lstStyle/>
                    <a:p>
                      <a:pPr indent="0" lvl="0" marL="0" rtl="0" algn="ctr">
                        <a:spcBef>
                          <a:spcPts val="0"/>
                        </a:spcBef>
                        <a:spcAft>
                          <a:spcPts val="0"/>
                        </a:spcAft>
                        <a:buNone/>
                      </a:pPr>
                      <a:r>
                        <a:rPr lang="en" sz="900">
                          <a:solidFill>
                            <a:srgbClr val="434343"/>
                          </a:solidFill>
                        </a:rPr>
                        <a:t>2</a:t>
                      </a:r>
                      <a:endParaRPr sz="900">
                        <a:solidFill>
                          <a:srgbClr val="434343"/>
                        </a:solidFill>
                      </a:endParaRPr>
                    </a:p>
                  </a:txBody>
                  <a:tcPr marT="18275" marB="18275" marR="18275" marL="18275" anchor="ctr"/>
                </a:tc>
              </a:tr>
              <a:tr h="224300">
                <a:tc>
                  <a:txBody>
                    <a:bodyPr/>
                    <a:lstStyle/>
                    <a:p>
                      <a:pPr indent="0" lvl="0" marL="0" rtl="0" algn="ctr">
                        <a:spcBef>
                          <a:spcPts val="0"/>
                        </a:spcBef>
                        <a:spcAft>
                          <a:spcPts val="0"/>
                        </a:spcAft>
                        <a:buNone/>
                      </a:pPr>
                      <a:r>
                        <a:rPr lang="en" sz="900">
                          <a:solidFill>
                            <a:srgbClr val="434343"/>
                          </a:solidFill>
                        </a:rPr>
                        <a:t>0</a:t>
                      </a:r>
                      <a:endParaRPr sz="900">
                        <a:solidFill>
                          <a:srgbClr val="434343"/>
                        </a:solidFill>
                      </a:endParaRPr>
                    </a:p>
                  </a:txBody>
                  <a:tcPr marT="18275" marB="18275" marR="18275" marL="18275" anchor="ctr"/>
                </a:tc>
                <a:tc>
                  <a:txBody>
                    <a:bodyPr/>
                    <a:lstStyle/>
                    <a:p>
                      <a:pPr indent="0" lvl="0" marL="0" rtl="0" algn="ctr">
                        <a:spcBef>
                          <a:spcPts val="0"/>
                        </a:spcBef>
                        <a:spcAft>
                          <a:spcPts val="0"/>
                        </a:spcAft>
                        <a:buNone/>
                      </a:pPr>
                      <a:r>
                        <a:rPr lang="en" sz="900">
                          <a:solidFill>
                            <a:srgbClr val="434343"/>
                          </a:solidFill>
                        </a:rPr>
                        <a:t>0</a:t>
                      </a:r>
                      <a:endParaRPr sz="900">
                        <a:solidFill>
                          <a:srgbClr val="434343"/>
                        </a:solidFill>
                      </a:endParaRPr>
                    </a:p>
                  </a:txBody>
                  <a:tcPr marT="18275" marB="18275" marR="18275" marL="18275" anchor="ctr"/>
                </a:tc>
                <a:tc>
                  <a:txBody>
                    <a:bodyPr/>
                    <a:lstStyle/>
                    <a:p>
                      <a:pPr indent="0" lvl="0" marL="0" rtl="0" algn="ctr">
                        <a:spcBef>
                          <a:spcPts val="0"/>
                        </a:spcBef>
                        <a:spcAft>
                          <a:spcPts val="0"/>
                        </a:spcAft>
                        <a:buNone/>
                      </a:pPr>
                      <a:r>
                        <a:rPr lang="en" sz="900">
                          <a:solidFill>
                            <a:srgbClr val="434343"/>
                          </a:solidFill>
                        </a:rPr>
                        <a:t>1</a:t>
                      </a:r>
                      <a:endParaRPr sz="900">
                        <a:solidFill>
                          <a:srgbClr val="434343"/>
                        </a:solidFill>
                      </a:endParaRPr>
                    </a:p>
                  </a:txBody>
                  <a:tcPr marT="18275" marB="18275" marR="18275" marL="18275" anchor="ctr"/>
                </a:tc>
                <a:tc>
                  <a:txBody>
                    <a:bodyPr/>
                    <a:lstStyle/>
                    <a:p>
                      <a:pPr indent="0" lvl="0" marL="0" rtl="0" algn="ctr">
                        <a:spcBef>
                          <a:spcPts val="0"/>
                        </a:spcBef>
                        <a:spcAft>
                          <a:spcPts val="0"/>
                        </a:spcAft>
                        <a:buNone/>
                      </a:pPr>
                      <a:r>
                        <a:rPr lang="en" sz="900">
                          <a:solidFill>
                            <a:srgbClr val="434343"/>
                          </a:solidFill>
                        </a:rPr>
                        <a:t>2</a:t>
                      </a:r>
                      <a:endParaRPr sz="900">
                        <a:solidFill>
                          <a:srgbClr val="434343"/>
                        </a:solidFill>
                      </a:endParaRPr>
                    </a:p>
                  </a:txBody>
                  <a:tcPr marT="18275" marB="18275" marR="18275" marL="18275" anchor="ctr"/>
                </a:tc>
              </a:tr>
              <a:tr h="224300">
                <a:tc>
                  <a:txBody>
                    <a:bodyPr/>
                    <a:lstStyle/>
                    <a:p>
                      <a:pPr indent="0" lvl="0" marL="0" rtl="0" algn="ctr">
                        <a:spcBef>
                          <a:spcPts val="0"/>
                        </a:spcBef>
                        <a:spcAft>
                          <a:spcPts val="0"/>
                        </a:spcAft>
                        <a:buNone/>
                      </a:pPr>
                      <a:r>
                        <a:rPr lang="en" sz="900">
                          <a:solidFill>
                            <a:srgbClr val="434343"/>
                          </a:solidFill>
                        </a:rPr>
                        <a:t>0</a:t>
                      </a:r>
                      <a:endParaRPr sz="900">
                        <a:solidFill>
                          <a:srgbClr val="434343"/>
                        </a:solidFill>
                      </a:endParaRPr>
                    </a:p>
                  </a:txBody>
                  <a:tcPr marT="18275" marB="18275" marR="18275" marL="1827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434343"/>
                          </a:solidFill>
                        </a:rPr>
                        <a:t>1</a:t>
                      </a:r>
                      <a:endParaRPr sz="900">
                        <a:solidFill>
                          <a:srgbClr val="434343"/>
                        </a:solidFill>
                      </a:endParaRPr>
                    </a:p>
                  </a:txBody>
                  <a:tcPr marT="18275" marB="18275" marR="18275" marL="1827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434343"/>
                          </a:solidFill>
                        </a:rPr>
                        <a:t>2</a:t>
                      </a:r>
                      <a:endParaRPr sz="900">
                        <a:solidFill>
                          <a:srgbClr val="434343"/>
                        </a:solidFill>
                      </a:endParaRPr>
                    </a:p>
                  </a:txBody>
                  <a:tcPr marT="18275" marB="18275" marR="18275" marL="1827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434343"/>
                          </a:solidFill>
                        </a:rPr>
                        <a:t>3</a:t>
                      </a:r>
                      <a:endParaRPr sz="900">
                        <a:solidFill>
                          <a:srgbClr val="434343"/>
                        </a:solidFill>
                      </a:endParaRPr>
                    </a:p>
                  </a:txBody>
                  <a:tcPr marT="18275" marB="18275" marR="18275" marL="18275" anchor="ctr">
                    <a:lnB cap="flat" cmpd="sng" w="9525">
                      <a:solidFill>
                        <a:srgbClr val="9E9E9E"/>
                      </a:solidFill>
                      <a:prstDash val="solid"/>
                      <a:round/>
                      <a:headEnd len="sm" w="sm" type="none"/>
                      <a:tailEnd len="sm" w="sm" type="none"/>
                    </a:lnB>
                  </a:tcPr>
                </a:tc>
              </a:tr>
              <a:tr h="224300">
                <a:tc>
                  <a:txBody>
                    <a:bodyPr/>
                    <a:lstStyle/>
                    <a:p>
                      <a:pPr indent="0" lvl="0" marL="0" rtl="0" algn="ctr">
                        <a:spcBef>
                          <a:spcPts val="0"/>
                        </a:spcBef>
                        <a:spcAft>
                          <a:spcPts val="0"/>
                        </a:spcAft>
                        <a:buNone/>
                      </a:pPr>
                      <a:r>
                        <a:rPr lang="en" sz="900">
                          <a:solidFill>
                            <a:srgbClr val="434343"/>
                          </a:solidFill>
                        </a:rPr>
                        <a:t>...</a:t>
                      </a:r>
                      <a:endParaRPr sz="900">
                        <a:solidFill>
                          <a:srgbClr val="434343"/>
                        </a:solidFill>
                      </a:endParaRPr>
                    </a:p>
                  </a:txBody>
                  <a:tcPr marT="18275" marB="18275" marR="18275" marL="182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434343"/>
                          </a:solidFill>
                        </a:rPr>
                        <a:t>...</a:t>
                      </a:r>
                      <a:endParaRPr sz="900">
                        <a:solidFill>
                          <a:srgbClr val="434343"/>
                        </a:solidFill>
                      </a:endParaRPr>
                    </a:p>
                  </a:txBody>
                  <a:tcPr marT="18275" marB="18275" marR="18275" marL="182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434343"/>
                          </a:solidFill>
                        </a:rPr>
                        <a:t>...</a:t>
                      </a:r>
                      <a:endParaRPr sz="900">
                        <a:solidFill>
                          <a:srgbClr val="434343"/>
                        </a:solidFill>
                      </a:endParaRPr>
                    </a:p>
                  </a:txBody>
                  <a:tcPr marT="18275" marB="18275" marR="18275" marL="182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434343"/>
                          </a:solidFill>
                        </a:rPr>
                        <a:t>...</a:t>
                      </a:r>
                      <a:endParaRPr sz="900">
                        <a:solidFill>
                          <a:srgbClr val="434343"/>
                        </a:solidFill>
                      </a:endParaRPr>
                    </a:p>
                  </a:txBody>
                  <a:tcPr marT="18275" marB="18275" marR="18275" marL="182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pSp>
        <p:nvGrpSpPr>
          <p:cNvPr id="559" name="Google Shape;559;p27"/>
          <p:cNvGrpSpPr/>
          <p:nvPr/>
        </p:nvGrpSpPr>
        <p:grpSpPr>
          <a:xfrm>
            <a:off x="2275385" y="3399199"/>
            <a:ext cx="3286018" cy="320650"/>
            <a:chOff x="2275385" y="3399199"/>
            <a:chExt cx="3286018" cy="320650"/>
          </a:xfrm>
        </p:grpSpPr>
        <p:sp>
          <p:nvSpPr>
            <p:cNvPr id="560" name="Google Shape;560;p27"/>
            <p:cNvSpPr/>
            <p:nvPr/>
          </p:nvSpPr>
          <p:spPr>
            <a:xfrm>
              <a:off x="2275385" y="3471101"/>
              <a:ext cx="891600" cy="215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lang="en" sz="1000">
                  <a:solidFill>
                    <a:schemeClr val="dk1"/>
                  </a:solidFill>
                  <a:latin typeface="Open Sans"/>
                  <a:ea typeface="Open Sans"/>
                  <a:cs typeface="Open Sans"/>
                  <a:sym typeface="Open Sans"/>
                </a:rPr>
                <a:t>bitStrings</a:t>
              </a:r>
              <a:endParaRPr b="1" sz="1000">
                <a:solidFill>
                  <a:schemeClr val="dk1"/>
                </a:solidFill>
                <a:latin typeface="Open Sans"/>
                <a:ea typeface="Open Sans"/>
                <a:cs typeface="Open Sans"/>
                <a:sym typeface="Open Sans"/>
              </a:endParaRPr>
            </a:p>
          </p:txBody>
        </p:sp>
        <p:sp>
          <p:nvSpPr>
            <p:cNvPr id="561" name="Google Shape;561;p27"/>
            <p:cNvSpPr/>
            <p:nvPr/>
          </p:nvSpPr>
          <p:spPr>
            <a:xfrm>
              <a:off x="3152978" y="3399964"/>
              <a:ext cx="601500" cy="317400"/>
            </a:xfrm>
            <a:prstGeom prst="rect">
              <a:avLst/>
            </a:prstGeom>
            <a:solidFill>
              <a:srgbClr val="FFFFFF"/>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Courier New"/>
                  <a:ea typeface="Courier New"/>
                  <a:cs typeface="Courier New"/>
                  <a:sym typeface="Courier New"/>
                </a:rPr>
                <a:t>0100</a:t>
              </a:r>
              <a:r>
                <a:rPr b="1" baseline="-25000" lang="en" sz="1100">
                  <a:solidFill>
                    <a:schemeClr val="dk1"/>
                  </a:solidFill>
                  <a:latin typeface="Courier New"/>
                  <a:ea typeface="Courier New"/>
                  <a:cs typeface="Courier New"/>
                  <a:sym typeface="Courier New"/>
                </a:rPr>
                <a:t>b</a:t>
              </a:r>
              <a:endParaRPr b="1" baseline="-25000" sz="1100">
                <a:solidFill>
                  <a:schemeClr val="dk1"/>
                </a:solidFill>
                <a:latin typeface="Courier New"/>
                <a:ea typeface="Courier New"/>
                <a:cs typeface="Courier New"/>
                <a:sym typeface="Courier New"/>
              </a:endParaRPr>
            </a:p>
          </p:txBody>
        </p:sp>
        <p:sp>
          <p:nvSpPr>
            <p:cNvPr id="562" name="Google Shape;562;p27"/>
            <p:cNvSpPr/>
            <p:nvPr/>
          </p:nvSpPr>
          <p:spPr>
            <a:xfrm>
              <a:off x="3755693" y="3402449"/>
              <a:ext cx="601500" cy="317400"/>
            </a:xfrm>
            <a:prstGeom prst="rect">
              <a:avLst/>
            </a:prstGeom>
            <a:solidFill>
              <a:srgbClr val="FFFFFF"/>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Courier New"/>
                  <a:ea typeface="Courier New"/>
                  <a:cs typeface="Courier New"/>
                  <a:sym typeface="Courier New"/>
                </a:rPr>
                <a:t>0111</a:t>
              </a:r>
              <a:r>
                <a:rPr b="1" baseline="-25000" lang="en" sz="1100">
                  <a:solidFill>
                    <a:schemeClr val="dk1"/>
                  </a:solidFill>
                  <a:latin typeface="Courier New"/>
                  <a:ea typeface="Courier New"/>
                  <a:cs typeface="Courier New"/>
                  <a:sym typeface="Courier New"/>
                </a:rPr>
                <a:t>b</a:t>
              </a:r>
              <a:endParaRPr b="1" baseline="-25000" sz="1100">
                <a:solidFill>
                  <a:schemeClr val="dk1"/>
                </a:solidFill>
                <a:latin typeface="Courier New"/>
                <a:ea typeface="Courier New"/>
                <a:cs typeface="Courier New"/>
                <a:sym typeface="Courier New"/>
              </a:endParaRPr>
            </a:p>
          </p:txBody>
        </p:sp>
        <p:sp>
          <p:nvSpPr>
            <p:cNvPr id="563" name="Google Shape;563;p27"/>
            <p:cNvSpPr/>
            <p:nvPr/>
          </p:nvSpPr>
          <p:spPr>
            <a:xfrm>
              <a:off x="4358407" y="3399209"/>
              <a:ext cx="601500" cy="317400"/>
            </a:xfrm>
            <a:prstGeom prst="rect">
              <a:avLst/>
            </a:prstGeom>
            <a:solidFill>
              <a:srgbClr val="FFFFFF"/>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Courier New"/>
                  <a:ea typeface="Courier New"/>
                  <a:cs typeface="Courier New"/>
                  <a:sym typeface="Courier New"/>
                </a:rPr>
                <a:t>0110</a:t>
              </a:r>
              <a:r>
                <a:rPr b="1" baseline="-25000" lang="en" sz="1100">
                  <a:solidFill>
                    <a:schemeClr val="dk1"/>
                  </a:solidFill>
                  <a:latin typeface="Courier New"/>
                  <a:ea typeface="Courier New"/>
                  <a:cs typeface="Courier New"/>
                  <a:sym typeface="Courier New"/>
                </a:rPr>
                <a:t>b</a:t>
              </a:r>
              <a:endParaRPr b="1" baseline="-25000" sz="1100">
                <a:solidFill>
                  <a:schemeClr val="dk1"/>
                </a:solidFill>
                <a:latin typeface="Courier New"/>
                <a:ea typeface="Courier New"/>
                <a:cs typeface="Courier New"/>
                <a:sym typeface="Courier New"/>
              </a:endParaRPr>
            </a:p>
          </p:txBody>
        </p:sp>
        <p:sp>
          <p:nvSpPr>
            <p:cNvPr id="564" name="Google Shape;564;p27"/>
            <p:cNvSpPr/>
            <p:nvPr/>
          </p:nvSpPr>
          <p:spPr>
            <a:xfrm>
              <a:off x="4959903" y="3399199"/>
              <a:ext cx="601500" cy="317400"/>
            </a:xfrm>
            <a:prstGeom prst="rect">
              <a:avLst/>
            </a:prstGeom>
            <a:solidFill>
              <a:srgbClr val="FFFFFF"/>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Courier New"/>
                  <a:ea typeface="Courier New"/>
                  <a:cs typeface="Courier New"/>
                  <a:sym typeface="Courier New"/>
                </a:rPr>
                <a:t>0011</a:t>
              </a:r>
              <a:r>
                <a:rPr b="1" baseline="-25000" lang="en" sz="1100">
                  <a:solidFill>
                    <a:schemeClr val="dk1"/>
                  </a:solidFill>
                  <a:latin typeface="Courier New"/>
                  <a:ea typeface="Courier New"/>
                  <a:cs typeface="Courier New"/>
                  <a:sym typeface="Courier New"/>
                </a:rPr>
                <a:t>b</a:t>
              </a:r>
              <a:endParaRPr b="1" baseline="-25000" sz="1100">
                <a:solidFill>
                  <a:schemeClr val="dk1"/>
                </a:solidFill>
                <a:latin typeface="Courier New"/>
                <a:ea typeface="Courier New"/>
                <a:cs typeface="Courier New"/>
                <a:sym typeface="Courier New"/>
              </a:endParaRPr>
            </a:p>
          </p:txBody>
        </p:sp>
      </p:grpSp>
      <p:grpSp>
        <p:nvGrpSpPr>
          <p:cNvPr id="565" name="Google Shape;565;p27"/>
          <p:cNvGrpSpPr/>
          <p:nvPr/>
        </p:nvGrpSpPr>
        <p:grpSpPr>
          <a:xfrm>
            <a:off x="2267102" y="3856218"/>
            <a:ext cx="3294301" cy="320650"/>
            <a:chOff x="2267102" y="3856218"/>
            <a:chExt cx="3294301" cy="320650"/>
          </a:xfrm>
        </p:grpSpPr>
        <p:sp>
          <p:nvSpPr>
            <p:cNvPr id="566" name="Google Shape;566;p27"/>
            <p:cNvSpPr/>
            <p:nvPr/>
          </p:nvSpPr>
          <p:spPr>
            <a:xfrm>
              <a:off x="2267102" y="3926464"/>
              <a:ext cx="891600" cy="215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lang="en" sz="1000">
                  <a:solidFill>
                    <a:schemeClr val="dk1"/>
                  </a:solidFill>
                  <a:latin typeface="Open Sans"/>
                  <a:ea typeface="Open Sans"/>
                  <a:cs typeface="Open Sans"/>
                  <a:sym typeface="Open Sans"/>
                </a:rPr>
                <a:t>prefix sums</a:t>
              </a:r>
              <a:endParaRPr b="1" sz="1000">
                <a:solidFill>
                  <a:schemeClr val="dk1"/>
                </a:solidFill>
                <a:latin typeface="Open Sans"/>
                <a:ea typeface="Open Sans"/>
                <a:cs typeface="Open Sans"/>
                <a:sym typeface="Open Sans"/>
              </a:endParaRPr>
            </a:p>
          </p:txBody>
        </p:sp>
        <p:sp>
          <p:nvSpPr>
            <p:cNvPr id="567" name="Google Shape;567;p27"/>
            <p:cNvSpPr/>
            <p:nvPr/>
          </p:nvSpPr>
          <p:spPr>
            <a:xfrm>
              <a:off x="3152978" y="3859468"/>
              <a:ext cx="601500" cy="317400"/>
            </a:xfrm>
            <a:prstGeom prst="rect">
              <a:avLst/>
            </a:prstGeom>
            <a:solidFill>
              <a:srgbClr val="FFFFFF"/>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Courier New"/>
                  <a:ea typeface="Courier New"/>
                  <a:cs typeface="Courier New"/>
                  <a:sym typeface="Courier New"/>
                </a:rPr>
                <a:t>0</a:t>
              </a:r>
              <a:endParaRPr b="1" baseline="-25000" sz="1100">
                <a:solidFill>
                  <a:schemeClr val="dk1"/>
                </a:solidFill>
                <a:latin typeface="Courier New"/>
                <a:ea typeface="Courier New"/>
                <a:cs typeface="Courier New"/>
                <a:sym typeface="Courier New"/>
              </a:endParaRPr>
            </a:p>
          </p:txBody>
        </p:sp>
        <p:sp>
          <p:nvSpPr>
            <p:cNvPr id="568" name="Google Shape;568;p27"/>
            <p:cNvSpPr/>
            <p:nvPr/>
          </p:nvSpPr>
          <p:spPr>
            <a:xfrm>
              <a:off x="3755693" y="3859468"/>
              <a:ext cx="601500" cy="317400"/>
            </a:xfrm>
            <a:prstGeom prst="rect">
              <a:avLst/>
            </a:prstGeom>
            <a:solidFill>
              <a:srgbClr val="FFFFFF"/>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Courier New"/>
                  <a:ea typeface="Courier New"/>
                  <a:cs typeface="Courier New"/>
                  <a:sym typeface="Courier New"/>
                </a:rPr>
                <a:t>1</a:t>
              </a:r>
              <a:endParaRPr b="1" baseline="-25000" sz="1100">
                <a:solidFill>
                  <a:schemeClr val="dk1"/>
                </a:solidFill>
                <a:latin typeface="Courier New"/>
                <a:ea typeface="Courier New"/>
                <a:cs typeface="Courier New"/>
                <a:sym typeface="Courier New"/>
              </a:endParaRPr>
            </a:p>
          </p:txBody>
        </p:sp>
        <p:sp>
          <p:nvSpPr>
            <p:cNvPr id="569" name="Google Shape;569;p27"/>
            <p:cNvSpPr/>
            <p:nvPr/>
          </p:nvSpPr>
          <p:spPr>
            <a:xfrm>
              <a:off x="4358407" y="3856229"/>
              <a:ext cx="601500" cy="317400"/>
            </a:xfrm>
            <a:prstGeom prst="rect">
              <a:avLst/>
            </a:prstGeom>
            <a:solidFill>
              <a:srgbClr val="FFFFFF"/>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Courier New"/>
                  <a:ea typeface="Courier New"/>
                  <a:cs typeface="Courier New"/>
                  <a:sym typeface="Courier New"/>
                </a:rPr>
                <a:t>4</a:t>
              </a:r>
              <a:endParaRPr b="1" baseline="-25000" sz="1100">
                <a:solidFill>
                  <a:schemeClr val="dk1"/>
                </a:solidFill>
                <a:latin typeface="Courier New"/>
                <a:ea typeface="Courier New"/>
                <a:cs typeface="Courier New"/>
                <a:sym typeface="Courier New"/>
              </a:endParaRPr>
            </a:p>
          </p:txBody>
        </p:sp>
        <p:sp>
          <p:nvSpPr>
            <p:cNvPr id="570" name="Google Shape;570;p27"/>
            <p:cNvSpPr/>
            <p:nvPr/>
          </p:nvSpPr>
          <p:spPr>
            <a:xfrm>
              <a:off x="4959903" y="3856218"/>
              <a:ext cx="601500" cy="317400"/>
            </a:xfrm>
            <a:prstGeom prst="rect">
              <a:avLst/>
            </a:prstGeom>
            <a:solidFill>
              <a:srgbClr val="FFFFFF"/>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Courier New"/>
                  <a:ea typeface="Courier New"/>
                  <a:cs typeface="Courier New"/>
                  <a:sym typeface="Courier New"/>
                </a:rPr>
                <a:t>6</a:t>
              </a:r>
              <a:endParaRPr b="1" baseline="-25000" sz="1100">
                <a:solidFill>
                  <a:schemeClr val="dk1"/>
                </a:solidFill>
                <a:latin typeface="Courier New"/>
                <a:ea typeface="Courier New"/>
                <a:cs typeface="Courier New"/>
                <a:sym typeface="Courier New"/>
              </a:endParaRPr>
            </a:p>
          </p:txBody>
        </p:sp>
      </p:grpSp>
      <p:grpSp>
        <p:nvGrpSpPr>
          <p:cNvPr id="571" name="Google Shape;571;p27"/>
          <p:cNvGrpSpPr/>
          <p:nvPr/>
        </p:nvGrpSpPr>
        <p:grpSpPr>
          <a:xfrm>
            <a:off x="6826185" y="2746450"/>
            <a:ext cx="2040733" cy="1688243"/>
            <a:chOff x="6826185" y="2746450"/>
            <a:chExt cx="2040733" cy="1688243"/>
          </a:xfrm>
        </p:grpSpPr>
        <p:sp>
          <p:nvSpPr>
            <p:cNvPr id="572" name="Google Shape;572;p27"/>
            <p:cNvSpPr/>
            <p:nvPr/>
          </p:nvSpPr>
          <p:spPr>
            <a:xfrm>
              <a:off x="6826185" y="3245661"/>
              <a:ext cx="506100" cy="1539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b="1" lang="en" sz="1000">
                  <a:solidFill>
                    <a:srgbClr val="434343"/>
                  </a:solidFill>
                  <a:latin typeface="Courier New"/>
                  <a:ea typeface="Courier New"/>
                  <a:cs typeface="Courier New"/>
                  <a:sym typeface="Courier New"/>
                </a:rPr>
                <a:t>0101</a:t>
              </a:r>
              <a:r>
                <a:rPr b="1" baseline="-25000" lang="en" sz="1000">
                  <a:solidFill>
                    <a:srgbClr val="434343"/>
                  </a:solidFill>
                  <a:latin typeface="Courier New"/>
                  <a:ea typeface="Courier New"/>
                  <a:cs typeface="Courier New"/>
                  <a:sym typeface="Courier New"/>
                </a:rPr>
                <a:t>b</a:t>
              </a:r>
              <a:endParaRPr b="1" baseline="-25000" sz="1000">
                <a:solidFill>
                  <a:srgbClr val="434343"/>
                </a:solidFill>
                <a:latin typeface="Courier New"/>
                <a:ea typeface="Courier New"/>
                <a:cs typeface="Courier New"/>
                <a:sym typeface="Courier New"/>
              </a:endParaRPr>
            </a:p>
          </p:txBody>
        </p:sp>
        <p:sp>
          <p:nvSpPr>
            <p:cNvPr id="573" name="Google Shape;573;p27"/>
            <p:cNvSpPr/>
            <p:nvPr/>
          </p:nvSpPr>
          <p:spPr>
            <a:xfrm>
              <a:off x="6826185" y="3465385"/>
              <a:ext cx="506100" cy="1539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b="1" lang="en" sz="1000">
                  <a:solidFill>
                    <a:srgbClr val="434343"/>
                  </a:solidFill>
                  <a:latin typeface="Courier New"/>
                  <a:ea typeface="Courier New"/>
                  <a:cs typeface="Courier New"/>
                  <a:sym typeface="Courier New"/>
                </a:rPr>
                <a:t>0110</a:t>
              </a:r>
              <a:r>
                <a:rPr b="1" baseline="-25000" lang="en" sz="1000">
                  <a:solidFill>
                    <a:srgbClr val="434343"/>
                  </a:solidFill>
                  <a:latin typeface="Courier New"/>
                  <a:ea typeface="Courier New"/>
                  <a:cs typeface="Courier New"/>
                  <a:sym typeface="Courier New"/>
                </a:rPr>
                <a:t>b</a:t>
              </a:r>
              <a:endParaRPr b="1" baseline="-25000" sz="1000">
                <a:solidFill>
                  <a:srgbClr val="434343"/>
                </a:solidFill>
                <a:latin typeface="Courier New"/>
                <a:ea typeface="Courier New"/>
                <a:cs typeface="Courier New"/>
                <a:sym typeface="Courier New"/>
              </a:endParaRPr>
            </a:p>
          </p:txBody>
        </p:sp>
        <p:sp>
          <p:nvSpPr>
            <p:cNvPr id="574" name="Google Shape;574;p27"/>
            <p:cNvSpPr/>
            <p:nvPr/>
          </p:nvSpPr>
          <p:spPr>
            <a:xfrm>
              <a:off x="6826185" y="3695019"/>
              <a:ext cx="506100" cy="1539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b="1" lang="en" sz="1000">
                  <a:solidFill>
                    <a:srgbClr val="434343"/>
                  </a:solidFill>
                  <a:latin typeface="Courier New"/>
                  <a:ea typeface="Courier New"/>
                  <a:cs typeface="Courier New"/>
                  <a:sym typeface="Courier New"/>
                </a:rPr>
                <a:t>0111</a:t>
              </a:r>
              <a:r>
                <a:rPr b="1" baseline="-25000" lang="en" sz="1000">
                  <a:solidFill>
                    <a:srgbClr val="434343"/>
                  </a:solidFill>
                  <a:latin typeface="Courier New"/>
                  <a:ea typeface="Courier New"/>
                  <a:cs typeface="Courier New"/>
                  <a:sym typeface="Courier New"/>
                </a:rPr>
                <a:t>b</a:t>
              </a:r>
              <a:endParaRPr b="1" baseline="-25000" sz="1000">
                <a:solidFill>
                  <a:srgbClr val="434343"/>
                </a:solidFill>
                <a:latin typeface="Courier New"/>
                <a:ea typeface="Courier New"/>
                <a:cs typeface="Courier New"/>
                <a:sym typeface="Courier New"/>
              </a:endParaRPr>
            </a:p>
          </p:txBody>
        </p:sp>
        <p:sp>
          <p:nvSpPr>
            <p:cNvPr id="575" name="Google Shape;575;p27"/>
            <p:cNvSpPr/>
            <p:nvPr/>
          </p:nvSpPr>
          <p:spPr>
            <a:xfrm>
              <a:off x="7361257" y="2746450"/>
              <a:ext cx="254100" cy="1539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b="1" lang="en" sz="900">
                  <a:solidFill>
                    <a:srgbClr val="434343"/>
                  </a:solidFill>
                  <a:latin typeface="Courier New"/>
                  <a:ea typeface="Courier New"/>
                  <a:cs typeface="Courier New"/>
                  <a:sym typeface="Courier New"/>
                </a:rPr>
                <a:t>0</a:t>
              </a:r>
              <a:endParaRPr b="1" baseline="-25000" sz="900">
                <a:solidFill>
                  <a:srgbClr val="434343"/>
                </a:solidFill>
                <a:latin typeface="Courier New"/>
                <a:ea typeface="Courier New"/>
                <a:cs typeface="Courier New"/>
                <a:sym typeface="Courier New"/>
              </a:endParaRPr>
            </a:p>
          </p:txBody>
        </p:sp>
        <p:sp>
          <p:nvSpPr>
            <p:cNvPr id="576" name="Google Shape;576;p27"/>
            <p:cNvSpPr/>
            <p:nvPr/>
          </p:nvSpPr>
          <p:spPr>
            <a:xfrm>
              <a:off x="7671427" y="2746450"/>
              <a:ext cx="254100" cy="1539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b="1" lang="en" sz="900">
                  <a:solidFill>
                    <a:srgbClr val="434343"/>
                  </a:solidFill>
                  <a:latin typeface="Courier New"/>
                  <a:ea typeface="Courier New"/>
                  <a:cs typeface="Courier New"/>
                  <a:sym typeface="Courier New"/>
                </a:rPr>
                <a:t>1</a:t>
              </a:r>
              <a:endParaRPr b="1" baseline="-25000" sz="900">
                <a:solidFill>
                  <a:srgbClr val="434343"/>
                </a:solidFill>
                <a:latin typeface="Courier New"/>
                <a:ea typeface="Courier New"/>
                <a:cs typeface="Courier New"/>
                <a:sym typeface="Courier New"/>
              </a:endParaRPr>
            </a:p>
          </p:txBody>
        </p:sp>
        <p:sp>
          <p:nvSpPr>
            <p:cNvPr id="577" name="Google Shape;577;p27"/>
            <p:cNvSpPr/>
            <p:nvPr/>
          </p:nvSpPr>
          <p:spPr>
            <a:xfrm>
              <a:off x="7983709" y="2746450"/>
              <a:ext cx="254100" cy="1539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b="1" lang="en" sz="900">
                  <a:solidFill>
                    <a:srgbClr val="434343"/>
                  </a:solidFill>
                  <a:latin typeface="Courier New"/>
                  <a:ea typeface="Courier New"/>
                  <a:cs typeface="Courier New"/>
                  <a:sym typeface="Courier New"/>
                </a:rPr>
                <a:t>2</a:t>
              </a:r>
              <a:endParaRPr b="1" baseline="-25000" sz="900">
                <a:solidFill>
                  <a:srgbClr val="434343"/>
                </a:solidFill>
                <a:latin typeface="Courier New"/>
                <a:ea typeface="Courier New"/>
                <a:cs typeface="Courier New"/>
                <a:sym typeface="Courier New"/>
              </a:endParaRPr>
            </a:p>
          </p:txBody>
        </p:sp>
        <p:sp>
          <p:nvSpPr>
            <p:cNvPr id="578" name="Google Shape;578;p27"/>
            <p:cNvSpPr/>
            <p:nvPr/>
          </p:nvSpPr>
          <p:spPr>
            <a:xfrm>
              <a:off x="8291839" y="2753494"/>
              <a:ext cx="254100" cy="153900"/>
            </a:xfrm>
            <a:prstGeom prst="rect">
              <a:avLst/>
            </a:prstGeom>
            <a:noFill/>
            <a:ln>
              <a:noFill/>
            </a:ln>
          </p:spPr>
          <p:txBody>
            <a:bodyPr anchorCtr="0" anchor="ctr" bIns="18275" lIns="18275" spcFirstLastPara="1" rIns="18275" wrap="square" tIns="18275">
              <a:noAutofit/>
            </a:bodyPr>
            <a:lstStyle/>
            <a:p>
              <a:pPr indent="0" lvl="0" marL="0" rtl="0" algn="ctr">
                <a:spcBef>
                  <a:spcPts val="0"/>
                </a:spcBef>
                <a:spcAft>
                  <a:spcPts val="0"/>
                </a:spcAft>
                <a:buNone/>
              </a:pPr>
              <a:r>
                <a:rPr b="1" lang="en" sz="900">
                  <a:solidFill>
                    <a:srgbClr val="434343"/>
                  </a:solidFill>
                  <a:latin typeface="Courier New"/>
                  <a:ea typeface="Courier New"/>
                  <a:cs typeface="Courier New"/>
                  <a:sym typeface="Courier New"/>
                </a:rPr>
                <a:t>3</a:t>
              </a:r>
              <a:endParaRPr b="1" baseline="-25000" sz="900">
                <a:solidFill>
                  <a:srgbClr val="434343"/>
                </a:solidFill>
                <a:latin typeface="Courier New"/>
                <a:ea typeface="Courier New"/>
                <a:cs typeface="Courier New"/>
                <a:sym typeface="Courier New"/>
              </a:endParaRPr>
            </a:p>
          </p:txBody>
        </p:sp>
        <p:sp>
          <p:nvSpPr>
            <p:cNvPr id="579" name="Google Shape;579;p27"/>
            <p:cNvSpPr txBox="1"/>
            <p:nvPr/>
          </p:nvSpPr>
          <p:spPr>
            <a:xfrm>
              <a:off x="7055219" y="4083092"/>
              <a:ext cx="1811700" cy="35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1000">
                  <a:solidFill>
                    <a:srgbClr val="434343"/>
                  </a:solidFill>
                  <a:latin typeface="Open Sans"/>
                  <a:ea typeface="Open Sans"/>
                  <a:cs typeface="Open Sans"/>
                  <a:sym typeface="Open Sans"/>
                </a:rPr>
                <a:t>Bit position to index Map</a:t>
              </a:r>
              <a:endParaRPr b="1" sz="1000">
                <a:solidFill>
                  <a:srgbClr val="434343"/>
                </a:solidFill>
                <a:latin typeface="Open Sans"/>
                <a:ea typeface="Open Sans"/>
                <a:cs typeface="Open Sans"/>
                <a:sym typeface="Open Sans"/>
              </a:endParaRPr>
            </a:p>
          </p:txBody>
        </p:sp>
      </p:grpSp>
      <p:sp>
        <p:nvSpPr>
          <p:cNvPr id="580" name="Google Shape;580;p27"/>
          <p:cNvSpPr/>
          <p:nvPr/>
        </p:nvSpPr>
        <p:spPr>
          <a:xfrm>
            <a:off x="4365419" y="3395000"/>
            <a:ext cx="601500" cy="3135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7"/>
          <p:cNvSpPr/>
          <p:nvPr/>
        </p:nvSpPr>
        <p:spPr>
          <a:xfrm>
            <a:off x="4365419" y="3859256"/>
            <a:ext cx="601500" cy="3135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7"/>
          <p:cNvSpPr txBox="1"/>
          <p:nvPr/>
        </p:nvSpPr>
        <p:spPr>
          <a:xfrm>
            <a:off x="1145945" y="4259651"/>
            <a:ext cx="12432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Open Sans"/>
                <a:ea typeface="Open Sans"/>
                <a:cs typeface="Open Sans"/>
                <a:sym typeface="Open Sans"/>
              </a:rPr>
              <a:t>chunkIdx = 2</a:t>
            </a:r>
            <a:endParaRPr b="1" sz="1000">
              <a:solidFill>
                <a:schemeClr val="dk1"/>
              </a:solidFill>
              <a:latin typeface="Open Sans"/>
              <a:ea typeface="Open Sans"/>
              <a:cs typeface="Open Sans"/>
              <a:sym typeface="Open Sans"/>
            </a:endParaRPr>
          </a:p>
        </p:txBody>
      </p:sp>
      <p:sp>
        <p:nvSpPr>
          <p:cNvPr id="583" name="Google Shape;583;p27"/>
          <p:cNvSpPr txBox="1"/>
          <p:nvPr/>
        </p:nvSpPr>
        <p:spPr>
          <a:xfrm>
            <a:off x="1135955" y="4510431"/>
            <a:ext cx="30297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Open Sans"/>
                <a:ea typeface="Open Sans"/>
                <a:cs typeface="Open Sans"/>
                <a:sym typeface="Open Sans"/>
              </a:rPr>
              <a:t>position of element in chunk (i) = 1</a:t>
            </a:r>
            <a:endParaRPr b="1" sz="1000">
              <a:solidFill>
                <a:schemeClr val="dk1"/>
              </a:solidFill>
              <a:latin typeface="Open Sans"/>
              <a:ea typeface="Open Sans"/>
              <a:cs typeface="Open Sans"/>
              <a:sym typeface="Open Sans"/>
            </a:endParaRPr>
          </a:p>
        </p:txBody>
      </p:sp>
      <p:sp>
        <p:nvSpPr>
          <p:cNvPr id="584" name="Google Shape;584;p27"/>
          <p:cNvSpPr txBox="1"/>
          <p:nvPr/>
        </p:nvSpPr>
        <p:spPr>
          <a:xfrm>
            <a:off x="1122803" y="4770276"/>
            <a:ext cx="34863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Open Sans"/>
                <a:ea typeface="Open Sans"/>
                <a:cs typeface="Open Sans"/>
                <a:sym typeface="Open Sans"/>
              </a:rPr>
              <a:t>position in notNull values array = 4 + 0 = 4</a:t>
            </a:r>
            <a:endParaRPr b="1" sz="1000">
              <a:solidFill>
                <a:schemeClr val="dk1"/>
              </a:solidFill>
              <a:latin typeface="Open Sans"/>
              <a:ea typeface="Open Sans"/>
              <a:cs typeface="Open Sans"/>
              <a:sym typeface="Open Sans"/>
            </a:endParaRPr>
          </a:p>
        </p:txBody>
      </p:sp>
      <p:grpSp>
        <p:nvGrpSpPr>
          <p:cNvPr id="585" name="Google Shape;585;p27"/>
          <p:cNvGrpSpPr/>
          <p:nvPr/>
        </p:nvGrpSpPr>
        <p:grpSpPr>
          <a:xfrm>
            <a:off x="2135993" y="3561149"/>
            <a:ext cx="2229426" cy="892257"/>
            <a:chOff x="2135993" y="3561149"/>
            <a:chExt cx="2229426" cy="892257"/>
          </a:xfrm>
        </p:grpSpPr>
        <p:cxnSp>
          <p:nvCxnSpPr>
            <p:cNvPr id="586" name="Google Shape;586;p27"/>
            <p:cNvCxnSpPr>
              <a:endCxn id="562" idx="3"/>
            </p:cNvCxnSpPr>
            <p:nvPr/>
          </p:nvCxnSpPr>
          <p:spPr>
            <a:xfrm flipH="1" rot="10800000">
              <a:off x="2135993" y="3561149"/>
              <a:ext cx="2221200" cy="892200"/>
            </a:xfrm>
            <a:prstGeom prst="straightConnector1">
              <a:avLst/>
            </a:prstGeom>
            <a:noFill/>
            <a:ln cap="flat" cmpd="sng" w="9525">
              <a:solidFill>
                <a:srgbClr val="0B7BCB"/>
              </a:solidFill>
              <a:prstDash val="dash"/>
              <a:round/>
              <a:headEnd len="med" w="med" type="none"/>
              <a:tailEnd len="med" w="med" type="triangle"/>
            </a:ln>
          </p:spPr>
        </p:cxnSp>
        <p:cxnSp>
          <p:nvCxnSpPr>
            <p:cNvPr id="587" name="Google Shape;587;p27"/>
            <p:cNvCxnSpPr>
              <a:endCxn id="581" idx="1"/>
            </p:cNvCxnSpPr>
            <p:nvPr/>
          </p:nvCxnSpPr>
          <p:spPr>
            <a:xfrm flipH="1" rot="10800000">
              <a:off x="2136119" y="4016006"/>
              <a:ext cx="2229300" cy="437400"/>
            </a:xfrm>
            <a:prstGeom prst="straightConnector1">
              <a:avLst/>
            </a:prstGeom>
            <a:noFill/>
            <a:ln cap="flat" cmpd="sng" w="9525">
              <a:solidFill>
                <a:srgbClr val="0B7BCB"/>
              </a:solidFill>
              <a:prstDash val="dash"/>
              <a:round/>
              <a:headEnd len="med" w="med" type="none"/>
              <a:tailEnd len="med" w="med" type="triangle"/>
            </a:ln>
          </p:spPr>
        </p:cxnSp>
      </p:grpSp>
      <p:sp>
        <p:nvSpPr>
          <p:cNvPr id="588" name="Google Shape;588;p27"/>
          <p:cNvSpPr/>
          <p:nvPr/>
        </p:nvSpPr>
        <p:spPr>
          <a:xfrm>
            <a:off x="3957350" y="3636140"/>
            <a:ext cx="3794189" cy="1307650"/>
          </a:xfrm>
          <a:custGeom>
            <a:rect b="b" l="l" r="r" t="t"/>
            <a:pathLst>
              <a:path extrusionOk="0" h="52306" w="137160">
                <a:moveTo>
                  <a:pt x="137160" y="0"/>
                </a:moveTo>
                <a:cubicBezTo>
                  <a:pt x="132462" y="5085"/>
                  <a:pt x="120838" y="22472"/>
                  <a:pt x="108972" y="30512"/>
                </a:cubicBezTo>
                <a:cubicBezTo>
                  <a:pt x="97106" y="38552"/>
                  <a:pt x="84127" y="44606"/>
                  <a:pt x="65965" y="48238"/>
                </a:cubicBezTo>
                <a:cubicBezTo>
                  <a:pt x="47803" y="51870"/>
                  <a:pt x="10994" y="51628"/>
                  <a:pt x="0" y="52306"/>
                </a:cubicBezTo>
              </a:path>
            </a:pathLst>
          </a:custGeom>
          <a:noFill/>
          <a:ln cap="flat" cmpd="sng" w="9525">
            <a:solidFill>
              <a:srgbClr val="0B7BCB"/>
            </a:solidFill>
            <a:prstDash val="dash"/>
            <a:round/>
            <a:headEnd len="med" w="med" type="none"/>
            <a:tailEnd len="med" w="med" type="triangle"/>
          </a:ln>
        </p:spPr>
      </p:sp>
      <p:grpSp>
        <p:nvGrpSpPr>
          <p:cNvPr id="589" name="Google Shape;589;p27"/>
          <p:cNvGrpSpPr/>
          <p:nvPr/>
        </p:nvGrpSpPr>
        <p:grpSpPr>
          <a:xfrm>
            <a:off x="3498100" y="2898655"/>
            <a:ext cx="4446044" cy="1772625"/>
            <a:chOff x="3498100" y="2898655"/>
            <a:chExt cx="4446044" cy="1772625"/>
          </a:xfrm>
        </p:grpSpPr>
        <p:sp>
          <p:nvSpPr>
            <p:cNvPr id="590" name="Google Shape;590;p27"/>
            <p:cNvSpPr/>
            <p:nvPr/>
          </p:nvSpPr>
          <p:spPr>
            <a:xfrm>
              <a:off x="7649544" y="3412868"/>
              <a:ext cx="294600" cy="2460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1" name="Google Shape;591;p27"/>
            <p:cNvCxnSpPr>
              <a:stCxn id="580" idx="3"/>
              <a:endCxn id="573" idx="1"/>
            </p:cNvCxnSpPr>
            <p:nvPr/>
          </p:nvCxnSpPr>
          <p:spPr>
            <a:xfrm flipH="1" rot="10800000">
              <a:off x="4966919" y="3542450"/>
              <a:ext cx="1859400" cy="9300"/>
            </a:xfrm>
            <a:prstGeom prst="straightConnector1">
              <a:avLst/>
            </a:prstGeom>
            <a:noFill/>
            <a:ln cap="flat" cmpd="sng" w="9525">
              <a:solidFill>
                <a:srgbClr val="0B7BCB"/>
              </a:solidFill>
              <a:prstDash val="dash"/>
              <a:round/>
              <a:headEnd len="med" w="med" type="none"/>
              <a:tailEnd len="med" w="med" type="triangle"/>
            </a:ln>
          </p:spPr>
        </p:cxnSp>
        <p:sp>
          <p:nvSpPr>
            <p:cNvPr id="592" name="Google Shape;592;p27"/>
            <p:cNvSpPr/>
            <p:nvPr/>
          </p:nvSpPr>
          <p:spPr>
            <a:xfrm>
              <a:off x="3498100" y="2898655"/>
              <a:ext cx="4253295" cy="1772625"/>
            </a:xfrm>
            <a:custGeom>
              <a:rect b="b" l="l" r="r" t="t"/>
              <a:pathLst>
                <a:path extrusionOk="0" h="70905" w="163604">
                  <a:moveTo>
                    <a:pt x="0" y="70905"/>
                  </a:moveTo>
                  <a:cubicBezTo>
                    <a:pt x="12447" y="70275"/>
                    <a:pt x="53711" y="71534"/>
                    <a:pt x="74682" y="67127"/>
                  </a:cubicBezTo>
                  <a:cubicBezTo>
                    <a:pt x="95653" y="62720"/>
                    <a:pt x="111007" y="55649"/>
                    <a:pt x="125827" y="44461"/>
                  </a:cubicBezTo>
                  <a:cubicBezTo>
                    <a:pt x="140647" y="33273"/>
                    <a:pt x="157308" y="7410"/>
                    <a:pt x="163604" y="0"/>
                  </a:cubicBezTo>
                </a:path>
              </a:pathLst>
            </a:custGeom>
            <a:noFill/>
            <a:ln cap="flat" cmpd="sng" w="9525">
              <a:solidFill>
                <a:srgbClr val="0B7BCB"/>
              </a:solidFill>
              <a:prstDash val="dash"/>
              <a:round/>
              <a:headEnd len="med" w="med" type="none"/>
              <a:tailEnd len="med" w="med" type="triangle"/>
            </a:ln>
          </p:spPr>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
                                        <p:tgtEl>
                                          <p:spTgt spid="5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
                                        <p:tgtEl>
                                          <p:spTgt spid="5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
                                        <p:tgtEl>
                                          <p:spTgt spid="529"/>
                                        </p:tgtEl>
                                      </p:cBhvr>
                                    </p:animEffect>
                                  </p:childTnLst>
                                </p:cTn>
                              </p:par>
                              <p:par>
                                <p:cTn fill="hold" nodeType="with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1"/>
                                        <p:tgtEl>
                                          <p:spTgt spid="5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
                                        <p:tgtEl>
                                          <p:spTgt spid="548"/>
                                        </p:tgtEl>
                                      </p:cBhvr>
                                    </p:animEffect>
                                  </p:childTnLst>
                                </p:cTn>
                              </p:par>
                              <p:par>
                                <p:cTn fill="hold" nodeType="with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
                                        <p:tgtEl>
                                          <p:spTgt spid="5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
                                        <p:tgtEl>
                                          <p:spTgt spid="5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
                                        <p:tgtEl>
                                          <p:spTgt spid="5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
                                        <p:tgtEl>
                                          <p:spTgt spid="5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
                                        <p:tgtEl>
                                          <p:spTgt spid="571"/>
                                        </p:tgtEl>
                                      </p:cBhvr>
                                    </p:animEffect>
                                  </p:childTnLst>
                                </p:cTn>
                              </p:par>
                              <p:par>
                                <p:cTn fill="hold" nodeType="with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
                                        <p:tgtEl>
                                          <p:spTgt spid="5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
                                        <p:tgtEl>
                                          <p:spTgt spid="5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1"/>
                                        <p:tgtEl>
                                          <p:spTgt spid="5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1"/>
                                        <p:tgtEl>
                                          <p:spTgt spid="585"/>
                                        </p:tgtEl>
                                      </p:cBhvr>
                                    </p:animEffect>
                                  </p:childTnLst>
                                </p:cTn>
                              </p:par>
                              <p:par>
                                <p:cTn fill="hold" nodeType="with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1"/>
                                        <p:tgtEl>
                                          <p:spTgt spid="580"/>
                                        </p:tgtEl>
                                      </p:cBhvr>
                                    </p:animEffect>
                                  </p:childTnLst>
                                </p:cTn>
                              </p:par>
                              <p:par>
                                <p:cTn fill="hold" nodeType="with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1"/>
                                        <p:tgtEl>
                                          <p:spTgt spid="5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1"/>
                                        <p:tgtEl>
                                          <p:spTgt spid="5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1"/>
                                        <p:tgtEl>
                                          <p:spTgt spid="5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1"/>
                                        <p:tgtEl>
                                          <p:spTgt spid="588"/>
                                        </p:tgtEl>
                                      </p:cBhvr>
                                    </p:animEffect>
                                  </p:childTnLst>
                                </p:cTn>
                              </p:par>
                              <p:par>
                                <p:cTn fill="hold" nodeType="with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1"/>
                                        <p:tgtEl>
                                          <p:spTgt spid="5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
                                        <p:tgtEl>
                                          <p:spTgt spid="5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28"/>
          <p:cNvSpPr/>
          <p:nvPr/>
        </p:nvSpPr>
        <p:spPr>
          <a:xfrm>
            <a:off x="0" y="0"/>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8" name="Google Shape;598;p28"/>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sp>
        <p:nvSpPr>
          <p:cNvPr id="599" name="Google Shape;599;p28"/>
          <p:cNvSpPr txBox="1"/>
          <p:nvPr/>
        </p:nvSpPr>
        <p:spPr>
          <a:xfrm>
            <a:off x="4676" y="110825"/>
            <a:ext cx="2112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Evaluation</a:t>
            </a:r>
            <a:endParaRPr b="1" sz="2500">
              <a:latin typeface="Cambria"/>
              <a:ea typeface="Cambria"/>
              <a:cs typeface="Cambria"/>
              <a:sym typeface="Cambria"/>
            </a:endParaRPr>
          </a:p>
        </p:txBody>
      </p:sp>
      <p:sp>
        <p:nvSpPr>
          <p:cNvPr id="600" name="Google Shape;600;p28"/>
          <p:cNvSpPr txBox="1"/>
          <p:nvPr/>
        </p:nvSpPr>
        <p:spPr>
          <a:xfrm>
            <a:off x="311551" y="813746"/>
            <a:ext cx="8361300" cy="681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434343"/>
              </a:buClr>
              <a:buSzPts val="1500"/>
              <a:buFont typeface="Open Sans"/>
              <a:buChar char="●"/>
            </a:pPr>
            <a:r>
              <a:rPr lang="en" sz="1500">
                <a:solidFill>
                  <a:srgbClr val="434343"/>
                </a:solidFill>
                <a:latin typeface="Open Sans"/>
                <a:ea typeface="Open Sans"/>
                <a:cs typeface="Open Sans"/>
                <a:sym typeface="Open Sans"/>
              </a:rPr>
              <a:t>Datasets: 1 vertex property column with 220M entries)</a:t>
            </a:r>
            <a:br>
              <a:rPr lang="en" sz="1500">
                <a:solidFill>
                  <a:srgbClr val="434343"/>
                </a:solidFill>
                <a:latin typeface="Open Sans"/>
                <a:ea typeface="Open Sans"/>
                <a:cs typeface="Open Sans"/>
                <a:sym typeface="Open Sans"/>
              </a:rPr>
            </a:br>
            <a:r>
              <a:rPr lang="en" sz="1500">
                <a:solidFill>
                  <a:srgbClr val="434343"/>
                </a:solidFill>
                <a:latin typeface="Open Sans"/>
                <a:ea typeface="Open Sans"/>
                <a:cs typeface="Open Sans"/>
                <a:sym typeface="Open Sans"/>
              </a:rPr>
              <a:t>                  </a:t>
            </a:r>
            <a:r>
              <a:rPr lang="en" sz="1500">
                <a:solidFill>
                  <a:srgbClr val="434343"/>
                </a:solidFill>
                <a:latin typeface="Open Sans"/>
                <a:ea typeface="Open Sans"/>
                <a:cs typeface="Open Sans"/>
                <a:sym typeface="Open Sans"/>
              </a:rPr>
              <a:t>w</a:t>
            </a:r>
            <a:r>
              <a:rPr lang="en" sz="1500">
                <a:solidFill>
                  <a:srgbClr val="434343"/>
                </a:solidFill>
                <a:latin typeface="Open Sans"/>
                <a:ea typeface="Open Sans"/>
                <a:cs typeface="Open Sans"/>
                <a:sym typeface="Open Sans"/>
              </a:rPr>
              <a:t>ith </a:t>
            </a:r>
            <a:r>
              <a:rPr lang="en" sz="1500">
                <a:solidFill>
                  <a:srgbClr val="434343"/>
                </a:solidFill>
                <a:latin typeface="Open Sans"/>
                <a:ea typeface="Open Sans"/>
                <a:cs typeface="Open Sans"/>
                <a:sym typeface="Open Sans"/>
              </a:rPr>
              <a:t>different</a:t>
            </a:r>
            <a:r>
              <a:rPr lang="en" sz="1500">
                <a:solidFill>
                  <a:srgbClr val="434343"/>
                </a:solidFill>
                <a:latin typeface="Open Sans"/>
                <a:ea typeface="Open Sans"/>
                <a:cs typeface="Open Sans"/>
                <a:sym typeface="Open Sans"/>
              </a:rPr>
              <a:t> %s of NULL values</a:t>
            </a:r>
            <a:endParaRPr b="1" sz="1500">
              <a:solidFill>
                <a:srgbClr val="434343"/>
              </a:solidFill>
              <a:latin typeface="Open Sans"/>
              <a:ea typeface="Open Sans"/>
              <a:cs typeface="Open Sans"/>
              <a:sym typeface="Open Sans"/>
            </a:endParaRPr>
          </a:p>
        </p:txBody>
      </p:sp>
      <p:sp>
        <p:nvSpPr>
          <p:cNvPr id="601" name="Google Shape;601;p28"/>
          <p:cNvSpPr txBox="1"/>
          <p:nvPr/>
        </p:nvSpPr>
        <p:spPr>
          <a:xfrm>
            <a:off x="311551" y="1389479"/>
            <a:ext cx="8361300" cy="415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434343"/>
              </a:buClr>
              <a:buSzPts val="1500"/>
              <a:buFont typeface="Open Sans"/>
              <a:buChar char="●"/>
            </a:pPr>
            <a:r>
              <a:rPr lang="en" sz="1500">
                <a:solidFill>
                  <a:srgbClr val="434343"/>
                </a:solidFill>
                <a:latin typeface="Open Sans"/>
                <a:ea typeface="Open Sans"/>
                <a:cs typeface="Open Sans"/>
                <a:sym typeface="Open Sans"/>
              </a:rPr>
              <a:t>Queries: 1-Hop with Property access</a:t>
            </a:r>
            <a:endParaRPr b="1" sz="1500">
              <a:solidFill>
                <a:srgbClr val="434343"/>
              </a:solidFill>
              <a:latin typeface="Open Sans"/>
              <a:ea typeface="Open Sans"/>
              <a:cs typeface="Open Sans"/>
              <a:sym typeface="Open Sans"/>
            </a:endParaRPr>
          </a:p>
        </p:txBody>
      </p:sp>
      <p:sp>
        <p:nvSpPr>
          <p:cNvPr id="602" name="Google Shape;602;p28"/>
          <p:cNvSpPr txBox="1"/>
          <p:nvPr/>
        </p:nvSpPr>
        <p:spPr>
          <a:xfrm>
            <a:off x="311551" y="1749312"/>
            <a:ext cx="8361300" cy="415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434343"/>
              </a:buClr>
              <a:buSzPts val="1500"/>
              <a:buFont typeface="Open Sans"/>
              <a:buChar char="●"/>
            </a:pPr>
            <a:r>
              <a:rPr lang="en" sz="1500">
                <a:solidFill>
                  <a:srgbClr val="434343"/>
                </a:solidFill>
                <a:latin typeface="Open Sans"/>
                <a:ea typeface="Open Sans"/>
                <a:cs typeface="Open Sans"/>
                <a:sym typeface="Open Sans"/>
              </a:rPr>
              <a:t>Configurations: </a:t>
            </a:r>
            <a:endParaRPr b="1" sz="1500">
              <a:solidFill>
                <a:srgbClr val="434343"/>
              </a:solidFill>
              <a:latin typeface="Open Sans"/>
              <a:ea typeface="Open Sans"/>
              <a:cs typeface="Open Sans"/>
              <a:sym typeface="Open Sans"/>
            </a:endParaRPr>
          </a:p>
        </p:txBody>
      </p:sp>
      <p:pic>
        <p:nvPicPr>
          <p:cNvPr id="603" name="Google Shape;603;p28" title="Chart"/>
          <p:cNvPicPr preferRelativeResize="0"/>
          <p:nvPr/>
        </p:nvPicPr>
        <p:blipFill rotWithShape="1">
          <a:blip r:embed="rId4">
            <a:alphaModFix/>
          </a:blip>
          <a:srcRect b="0" l="10793" r="0" t="0"/>
          <a:stretch/>
        </p:blipFill>
        <p:spPr>
          <a:xfrm>
            <a:off x="1723700" y="2442300"/>
            <a:ext cx="2271950" cy="2091350"/>
          </a:xfrm>
          <a:prstGeom prst="rect">
            <a:avLst/>
          </a:prstGeom>
          <a:noFill/>
          <a:ln>
            <a:noFill/>
          </a:ln>
        </p:spPr>
      </p:pic>
      <p:pic>
        <p:nvPicPr>
          <p:cNvPr id="604" name="Google Shape;604;p28" title="Chart"/>
          <p:cNvPicPr preferRelativeResize="0"/>
          <p:nvPr/>
        </p:nvPicPr>
        <p:blipFill rotWithShape="1">
          <a:blip r:embed="rId5">
            <a:alphaModFix/>
          </a:blip>
          <a:srcRect b="0" l="0" r="2095" t="0"/>
          <a:stretch/>
        </p:blipFill>
        <p:spPr>
          <a:xfrm>
            <a:off x="4809900" y="2419350"/>
            <a:ext cx="2680151" cy="2091350"/>
          </a:xfrm>
          <a:prstGeom prst="rect">
            <a:avLst/>
          </a:prstGeom>
          <a:noFill/>
          <a:ln>
            <a:noFill/>
          </a:ln>
        </p:spPr>
      </p:pic>
      <p:grpSp>
        <p:nvGrpSpPr>
          <p:cNvPr id="605" name="Google Shape;605;p28"/>
          <p:cNvGrpSpPr/>
          <p:nvPr/>
        </p:nvGrpSpPr>
        <p:grpSpPr>
          <a:xfrm>
            <a:off x="2345375" y="1789750"/>
            <a:ext cx="1243451" cy="285900"/>
            <a:chOff x="44606" y="-100441"/>
            <a:chExt cx="1164607" cy="285900"/>
          </a:xfrm>
        </p:grpSpPr>
        <p:sp>
          <p:nvSpPr>
            <p:cNvPr id="606" name="Google Shape;606;p28"/>
            <p:cNvSpPr/>
            <p:nvPr/>
          </p:nvSpPr>
          <p:spPr>
            <a:xfrm>
              <a:off x="44606" y="15219"/>
              <a:ext cx="90000" cy="85500"/>
            </a:xfrm>
            <a:prstGeom prst="star5">
              <a:avLst>
                <a:gd fmla="val 19098" name="adj"/>
                <a:gd fmla="val 105146" name="hf"/>
                <a:gd fmla="val 110557" name="vf"/>
              </a:avLst>
            </a:prstGeom>
            <a:solidFill>
              <a:srgbClr val="F5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latin typeface="Open Sans"/>
                <a:ea typeface="Open Sans"/>
                <a:cs typeface="Open Sans"/>
                <a:sym typeface="Open Sans"/>
              </a:endParaRPr>
            </a:p>
          </p:txBody>
        </p:sp>
        <p:sp>
          <p:nvSpPr>
            <p:cNvPr id="607" name="Google Shape;607;p28"/>
            <p:cNvSpPr txBox="1"/>
            <p:nvPr/>
          </p:nvSpPr>
          <p:spPr>
            <a:xfrm>
              <a:off x="113313" y="-100441"/>
              <a:ext cx="10959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Open Sans"/>
                  <a:ea typeface="Open Sans"/>
                  <a:cs typeface="Open Sans"/>
                  <a:sym typeface="Open Sans"/>
                </a:rPr>
                <a:t>Uncompressed</a:t>
              </a:r>
              <a:endParaRPr b="1" sz="1000">
                <a:latin typeface="Open Sans"/>
                <a:ea typeface="Open Sans"/>
                <a:cs typeface="Open Sans"/>
                <a:sym typeface="Open Sans"/>
              </a:endParaRPr>
            </a:p>
          </p:txBody>
        </p:sp>
      </p:grpSp>
      <p:grpSp>
        <p:nvGrpSpPr>
          <p:cNvPr id="608" name="Google Shape;608;p28"/>
          <p:cNvGrpSpPr/>
          <p:nvPr/>
        </p:nvGrpSpPr>
        <p:grpSpPr>
          <a:xfrm>
            <a:off x="3681572" y="1783182"/>
            <a:ext cx="909830" cy="285900"/>
            <a:chOff x="921400" y="-100367"/>
            <a:chExt cx="909830" cy="285900"/>
          </a:xfrm>
        </p:grpSpPr>
        <p:sp>
          <p:nvSpPr>
            <p:cNvPr id="609" name="Google Shape;609;p28"/>
            <p:cNvSpPr/>
            <p:nvPr/>
          </p:nvSpPr>
          <p:spPr>
            <a:xfrm>
              <a:off x="921400" y="22050"/>
              <a:ext cx="78300" cy="78600"/>
            </a:xfrm>
            <a:prstGeom prst="ellipse">
              <a:avLst/>
            </a:prstGeom>
            <a:solidFill>
              <a:srgbClr val="17AD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latin typeface="Open Sans"/>
                <a:ea typeface="Open Sans"/>
                <a:cs typeface="Open Sans"/>
                <a:sym typeface="Open Sans"/>
              </a:endParaRPr>
            </a:p>
          </p:txBody>
        </p:sp>
        <p:sp>
          <p:nvSpPr>
            <p:cNvPr id="610" name="Google Shape;610;p28"/>
            <p:cNvSpPr txBox="1"/>
            <p:nvPr/>
          </p:nvSpPr>
          <p:spPr>
            <a:xfrm>
              <a:off x="982830" y="-100367"/>
              <a:ext cx="8484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Open Sans"/>
                  <a:ea typeface="Open Sans"/>
                  <a:cs typeface="Open Sans"/>
                  <a:sym typeface="Open Sans"/>
                </a:rPr>
                <a:t>J-NULL</a:t>
              </a:r>
              <a:endParaRPr b="1" sz="1000">
                <a:latin typeface="Open Sans"/>
                <a:ea typeface="Open Sans"/>
                <a:cs typeface="Open Sans"/>
                <a:sym typeface="Open Sans"/>
              </a:endParaRPr>
            </a:p>
          </p:txBody>
        </p:sp>
      </p:grpSp>
      <p:grpSp>
        <p:nvGrpSpPr>
          <p:cNvPr id="611" name="Google Shape;611;p28"/>
          <p:cNvGrpSpPr/>
          <p:nvPr/>
        </p:nvGrpSpPr>
        <p:grpSpPr>
          <a:xfrm>
            <a:off x="4484479" y="1788089"/>
            <a:ext cx="1515698" cy="285900"/>
            <a:chOff x="2226050" y="-98095"/>
            <a:chExt cx="1515698" cy="285900"/>
          </a:xfrm>
        </p:grpSpPr>
        <p:sp>
          <p:nvSpPr>
            <p:cNvPr id="612" name="Google Shape;612;p28"/>
            <p:cNvSpPr/>
            <p:nvPr/>
          </p:nvSpPr>
          <p:spPr>
            <a:xfrm>
              <a:off x="2226050" y="33951"/>
              <a:ext cx="66000" cy="66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latin typeface="Open Sans"/>
                <a:ea typeface="Open Sans"/>
                <a:cs typeface="Open Sans"/>
                <a:sym typeface="Open Sans"/>
              </a:endParaRPr>
            </a:p>
          </p:txBody>
        </p:sp>
        <p:sp>
          <p:nvSpPr>
            <p:cNvPr id="613" name="Google Shape;613;p28"/>
            <p:cNvSpPr txBox="1"/>
            <p:nvPr/>
          </p:nvSpPr>
          <p:spPr>
            <a:xfrm>
              <a:off x="2323948" y="-98095"/>
              <a:ext cx="14178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Open Sans"/>
                  <a:ea typeface="Open Sans"/>
                  <a:cs typeface="Open Sans"/>
                  <a:sym typeface="Open Sans"/>
                </a:rPr>
                <a:t>Vanilla-NULL</a:t>
              </a:r>
              <a:endParaRPr b="1" sz="1000">
                <a:latin typeface="Open Sans"/>
                <a:ea typeface="Open Sans"/>
                <a:cs typeface="Open Sans"/>
                <a:sym typeface="Open Sans"/>
              </a:endParaRPr>
            </a:p>
          </p:txBody>
        </p:sp>
      </p:grpSp>
      <p:sp>
        <p:nvSpPr>
          <p:cNvPr id="614" name="Google Shape;614;p28"/>
          <p:cNvSpPr txBox="1"/>
          <p:nvPr/>
        </p:nvSpPr>
        <p:spPr>
          <a:xfrm>
            <a:off x="5390684" y="4486656"/>
            <a:ext cx="21699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Open Sans"/>
                <a:ea typeface="Open Sans"/>
                <a:cs typeface="Open Sans"/>
                <a:sym typeface="Open Sans"/>
              </a:rPr>
              <a:t>Percentage of non-NULL values</a:t>
            </a:r>
            <a:endParaRPr b="1" sz="1000">
              <a:latin typeface="Open Sans"/>
              <a:ea typeface="Open Sans"/>
              <a:cs typeface="Open Sans"/>
              <a:sym typeface="Open Sans"/>
            </a:endParaRPr>
          </a:p>
        </p:txBody>
      </p:sp>
      <p:sp>
        <p:nvSpPr>
          <p:cNvPr id="615" name="Google Shape;615;p28"/>
          <p:cNvSpPr txBox="1"/>
          <p:nvPr/>
        </p:nvSpPr>
        <p:spPr>
          <a:xfrm rot="-5400000">
            <a:off x="4293050" y="3085829"/>
            <a:ext cx="12603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Open Sans"/>
                <a:ea typeface="Open Sans"/>
                <a:cs typeface="Open Sans"/>
                <a:sym typeface="Open Sans"/>
              </a:rPr>
              <a:t>Size (in GB)</a:t>
            </a:r>
            <a:endParaRPr b="1" sz="1000">
              <a:latin typeface="Open Sans"/>
              <a:ea typeface="Open Sans"/>
              <a:cs typeface="Open Sans"/>
              <a:sym typeface="Open Sans"/>
            </a:endParaRPr>
          </a:p>
        </p:txBody>
      </p:sp>
      <p:sp>
        <p:nvSpPr>
          <p:cNvPr id="616" name="Google Shape;616;p28"/>
          <p:cNvSpPr txBox="1"/>
          <p:nvPr/>
        </p:nvSpPr>
        <p:spPr>
          <a:xfrm rot="-5400000">
            <a:off x="679323" y="3200056"/>
            <a:ext cx="17355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Open Sans"/>
                <a:ea typeface="Open Sans"/>
                <a:cs typeface="Open Sans"/>
                <a:sym typeface="Open Sans"/>
              </a:rPr>
              <a:t>Query runtime (in sec)</a:t>
            </a:r>
            <a:endParaRPr b="1" sz="1000">
              <a:latin typeface="Open Sans"/>
              <a:ea typeface="Open Sans"/>
              <a:cs typeface="Open Sans"/>
              <a:sym typeface="Open Sans"/>
            </a:endParaRPr>
          </a:p>
        </p:txBody>
      </p:sp>
      <p:sp>
        <p:nvSpPr>
          <p:cNvPr id="617" name="Google Shape;617;p28"/>
          <p:cNvSpPr txBox="1"/>
          <p:nvPr/>
        </p:nvSpPr>
        <p:spPr>
          <a:xfrm>
            <a:off x="1845608" y="4500557"/>
            <a:ext cx="21699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Open Sans"/>
                <a:ea typeface="Open Sans"/>
                <a:cs typeface="Open Sans"/>
                <a:sym typeface="Open Sans"/>
              </a:rPr>
              <a:t>Percentage of non-NULL values</a:t>
            </a:r>
            <a:endParaRPr b="1" sz="100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29"/>
          <p:cNvSpPr/>
          <p:nvPr/>
        </p:nvSpPr>
        <p:spPr>
          <a:xfrm>
            <a:off x="0" y="0"/>
            <a:ext cx="9144000" cy="28188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9"/>
          <p:cNvSpPr txBox="1"/>
          <p:nvPr/>
        </p:nvSpPr>
        <p:spPr>
          <a:xfrm>
            <a:off x="44384" y="2092025"/>
            <a:ext cx="8514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latin typeface="Cambria"/>
                <a:ea typeface="Cambria"/>
                <a:cs typeface="Cambria"/>
                <a:sym typeface="Cambria"/>
              </a:rPr>
              <a:t>List-based Processing</a:t>
            </a:r>
            <a:endParaRPr b="1" sz="3000">
              <a:solidFill>
                <a:schemeClr val="dk1"/>
              </a:solidFill>
              <a:latin typeface="Cambria"/>
              <a:ea typeface="Cambria"/>
              <a:cs typeface="Cambria"/>
              <a:sym typeface="Cambria"/>
            </a:endParaRPr>
          </a:p>
        </p:txBody>
      </p:sp>
      <p:pic>
        <p:nvPicPr>
          <p:cNvPr id="624" name="Google Shape;624;p29"/>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30"/>
          <p:cNvSpPr/>
          <p:nvPr/>
        </p:nvSpPr>
        <p:spPr>
          <a:xfrm>
            <a:off x="0" y="0"/>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0"/>
          <p:cNvSpPr txBox="1"/>
          <p:nvPr/>
        </p:nvSpPr>
        <p:spPr>
          <a:xfrm>
            <a:off x="4673" y="110813"/>
            <a:ext cx="4209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Volcano-styled Processing</a:t>
            </a:r>
            <a:endParaRPr b="1" sz="2500">
              <a:latin typeface="Cambria"/>
              <a:ea typeface="Cambria"/>
              <a:cs typeface="Cambria"/>
              <a:sym typeface="Cambria"/>
            </a:endParaRPr>
          </a:p>
        </p:txBody>
      </p:sp>
      <p:sp>
        <p:nvSpPr>
          <p:cNvPr id="631" name="Google Shape;631;p30"/>
          <p:cNvSpPr txBox="1"/>
          <p:nvPr/>
        </p:nvSpPr>
        <p:spPr>
          <a:xfrm>
            <a:off x="258600" y="961367"/>
            <a:ext cx="4336500" cy="7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B45F06"/>
                </a:solidFill>
                <a:latin typeface="Courier New"/>
                <a:ea typeface="Courier New"/>
                <a:cs typeface="Courier New"/>
                <a:sym typeface="Courier New"/>
              </a:rPr>
              <a:t>MATCH</a:t>
            </a:r>
            <a:r>
              <a:rPr b="1" lang="en" sz="1200">
                <a:solidFill>
                  <a:srgbClr val="B45F06"/>
                </a:solidFill>
                <a:latin typeface="Courier New"/>
                <a:ea typeface="Courier New"/>
                <a:cs typeface="Courier New"/>
                <a:sym typeface="Courier New"/>
              </a:rPr>
              <a:t> (a:PERSON)-[e:FOLLOWS]</a:t>
            </a:r>
            <a:r>
              <a:rPr lang="en" sz="1200">
                <a:solidFill>
                  <a:srgbClr val="B45F06"/>
                </a:solidFill>
                <a:latin typeface="Courier New"/>
                <a:ea typeface="Courier New"/>
                <a:cs typeface="Courier New"/>
                <a:sym typeface="Courier New"/>
              </a:rPr>
              <a:t>➔</a:t>
            </a:r>
            <a:r>
              <a:rPr b="1" lang="en" sz="1200">
                <a:solidFill>
                  <a:srgbClr val="B45F06"/>
                </a:solidFill>
                <a:latin typeface="Courier New"/>
                <a:ea typeface="Courier New"/>
                <a:cs typeface="Courier New"/>
                <a:sym typeface="Courier New"/>
              </a:rPr>
              <a:t>(b:PERSON)</a:t>
            </a:r>
            <a:endParaRPr b="1" sz="1200">
              <a:solidFill>
                <a:srgbClr val="B45F06"/>
              </a:solidFill>
              <a:latin typeface="Courier New"/>
              <a:ea typeface="Courier New"/>
              <a:cs typeface="Courier New"/>
              <a:sym typeface="Courier New"/>
            </a:endParaRPr>
          </a:p>
          <a:p>
            <a:pPr indent="0" lvl="0" marL="0" rtl="0" algn="l">
              <a:spcBef>
                <a:spcPts val="0"/>
              </a:spcBef>
              <a:spcAft>
                <a:spcPts val="0"/>
              </a:spcAft>
              <a:buNone/>
            </a:pPr>
            <a:r>
              <a:t/>
            </a:r>
            <a:endParaRPr b="1" sz="100">
              <a:latin typeface="Courier New"/>
              <a:ea typeface="Courier New"/>
              <a:cs typeface="Courier New"/>
              <a:sym typeface="Courier New"/>
            </a:endParaRPr>
          </a:p>
          <a:p>
            <a:pPr indent="0" lvl="0" marL="0" rtl="0" algn="l">
              <a:spcBef>
                <a:spcPts val="0"/>
              </a:spcBef>
              <a:spcAft>
                <a:spcPts val="0"/>
              </a:spcAft>
              <a:buNone/>
            </a:pPr>
            <a:r>
              <a:rPr b="1" lang="en" sz="1200">
                <a:solidFill>
                  <a:srgbClr val="38761D"/>
                </a:solidFill>
                <a:latin typeface="Courier New"/>
                <a:ea typeface="Courier New"/>
                <a:cs typeface="Courier New"/>
                <a:sym typeface="Courier New"/>
              </a:rPr>
              <a:t>WHERE a = p3</a:t>
            </a:r>
            <a:endParaRPr b="1" sz="1200">
              <a:solidFill>
                <a:srgbClr val="38761D"/>
              </a:solidFill>
              <a:latin typeface="Courier New"/>
              <a:ea typeface="Courier New"/>
              <a:cs typeface="Courier New"/>
              <a:sym typeface="Courier New"/>
            </a:endParaRPr>
          </a:p>
          <a:p>
            <a:pPr indent="0" lvl="0" marL="0" rtl="0" algn="l">
              <a:spcBef>
                <a:spcPts val="0"/>
              </a:spcBef>
              <a:spcAft>
                <a:spcPts val="0"/>
              </a:spcAft>
              <a:buNone/>
            </a:pPr>
            <a:r>
              <a:t/>
            </a:r>
            <a:endParaRPr b="1" sz="100">
              <a:latin typeface="Courier New"/>
              <a:ea typeface="Courier New"/>
              <a:cs typeface="Courier New"/>
              <a:sym typeface="Courier New"/>
            </a:endParaRPr>
          </a:p>
          <a:p>
            <a:pPr indent="0" lvl="0" marL="0" rtl="0" algn="l">
              <a:spcBef>
                <a:spcPts val="0"/>
              </a:spcBef>
              <a:spcAft>
                <a:spcPts val="0"/>
              </a:spcAft>
              <a:buNone/>
            </a:pPr>
            <a:r>
              <a:rPr b="1" lang="en" sz="1200">
                <a:solidFill>
                  <a:srgbClr val="0B7BCB"/>
                </a:solidFill>
                <a:latin typeface="Courier New"/>
                <a:ea typeface="Courier New"/>
                <a:cs typeface="Courier New"/>
                <a:sym typeface="Courier New"/>
              </a:rPr>
              <a:t>RETURN e.since, b.age</a:t>
            </a:r>
            <a:endParaRPr b="1" sz="1200">
              <a:solidFill>
                <a:srgbClr val="0B7BCB"/>
              </a:solidFill>
              <a:latin typeface="Courier New"/>
              <a:ea typeface="Courier New"/>
              <a:cs typeface="Courier New"/>
              <a:sym typeface="Courier New"/>
            </a:endParaRPr>
          </a:p>
        </p:txBody>
      </p:sp>
      <p:sp>
        <p:nvSpPr>
          <p:cNvPr id="632" name="Google Shape;632;p30"/>
          <p:cNvSpPr txBox="1"/>
          <p:nvPr/>
        </p:nvSpPr>
        <p:spPr>
          <a:xfrm>
            <a:off x="248307" y="1961593"/>
            <a:ext cx="6082800" cy="40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[Scan a ] ➔ [Filter a = p3] ➔ [Join a with b] ➔ RETURN e.since, b.age</a:t>
            </a:r>
            <a:endParaRPr sz="1500">
              <a:solidFill>
                <a:srgbClr val="434343"/>
              </a:solidFill>
              <a:latin typeface="Open Sans"/>
              <a:ea typeface="Open Sans"/>
              <a:cs typeface="Open Sans"/>
              <a:sym typeface="Open Sans"/>
            </a:endParaRPr>
          </a:p>
        </p:txBody>
      </p:sp>
      <p:graphicFrame>
        <p:nvGraphicFramePr>
          <p:cNvPr id="633" name="Google Shape;633;p30"/>
          <p:cNvGraphicFramePr/>
          <p:nvPr/>
        </p:nvGraphicFramePr>
        <p:xfrm>
          <a:off x="1648954" y="2696321"/>
          <a:ext cx="3000000" cy="3000000"/>
        </p:xfrm>
        <a:graphic>
          <a:graphicData uri="http://schemas.openxmlformats.org/drawingml/2006/table">
            <a:tbl>
              <a:tblPr>
                <a:noFill/>
                <a:tableStyleId>{2B07F4FD-3250-4024-B014-AF7E3F9752D0}</a:tableStyleId>
              </a:tblPr>
              <a:tblGrid>
                <a:gridCol w="460200"/>
              </a:tblGrid>
              <a:tr h="473575">
                <a:tc>
                  <a:txBody>
                    <a:bodyPr/>
                    <a:lstStyle/>
                    <a:p>
                      <a:pPr indent="0" lvl="0" marL="0" rtl="0" algn="ctr">
                        <a:lnSpc>
                          <a:spcPct val="115000"/>
                        </a:lnSpc>
                        <a:spcBef>
                          <a:spcPts val="0"/>
                        </a:spcBef>
                        <a:spcAft>
                          <a:spcPts val="0"/>
                        </a:spcAft>
                        <a:buNone/>
                      </a:pPr>
                      <a:r>
                        <a:rPr b="1" lang="en" sz="1000">
                          <a:latin typeface="Open Sans"/>
                          <a:ea typeface="Open Sans"/>
                          <a:cs typeface="Open Sans"/>
                          <a:sym typeface="Open Sans"/>
                        </a:rPr>
                        <a:t>p3</a:t>
                      </a:r>
                      <a:endParaRPr b="1" sz="10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FFAD33"/>
                    </a:solidFill>
                  </a:tcPr>
                </a:tc>
              </a:tr>
            </a:tbl>
          </a:graphicData>
        </a:graphic>
      </p:graphicFrame>
      <p:graphicFrame>
        <p:nvGraphicFramePr>
          <p:cNvPr id="634" name="Google Shape;634;p30"/>
          <p:cNvGraphicFramePr/>
          <p:nvPr/>
        </p:nvGraphicFramePr>
        <p:xfrm>
          <a:off x="2319911" y="2759037"/>
          <a:ext cx="3000000" cy="3000000"/>
        </p:xfrm>
        <a:graphic>
          <a:graphicData uri="http://schemas.openxmlformats.org/drawingml/2006/table">
            <a:tbl>
              <a:tblPr>
                <a:noFill/>
                <a:tableStyleId>{2B07F4FD-3250-4024-B014-AF7E3F9752D0}</a:tableStyleId>
              </a:tblPr>
              <a:tblGrid>
                <a:gridCol w="685575"/>
                <a:gridCol w="685575"/>
                <a:gridCol w="685575"/>
              </a:tblGrid>
              <a:tr h="358800">
                <a:tc>
                  <a:txBody>
                    <a:bodyPr/>
                    <a:lstStyle/>
                    <a:p>
                      <a:pPr indent="0" lvl="0" marL="0" rtl="0" algn="ctr">
                        <a:spcBef>
                          <a:spcPts val="0"/>
                        </a:spcBef>
                        <a:spcAft>
                          <a:spcPts val="0"/>
                        </a:spcAft>
                        <a:buNone/>
                      </a:pPr>
                      <a:r>
                        <a:rPr b="1" lang="en" sz="1000">
                          <a:solidFill>
                            <a:schemeClr val="dk1"/>
                          </a:solidFill>
                        </a:rPr>
                        <a:t>e5,p2</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e3,p4</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e2,p1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bl>
          </a:graphicData>
        </a:graphic>
      </p:graphicFrame>
      <p:graphicFrame>
        <p:nvGraphicFramePr>
          <p:cNvPr id="635" name="Google Shape;635;p30"/>
          <p:cNvGraphicFramePr/>
          <p:nvPr/>
        </p:nvGraphicFramePr>
        <p:xfrm>
          <a:off x="6752412" y="1568177"/>
          <a:ext cx="3000000" cy="3000000"/>
        </p:xfrm>
        <a:graphic>
          <a:graphicData uri="http://schemas.openxmlformats.org/drawingml/2006/table">
            <a:tbl>
              <a:tblPr>
                <a:noFill/>
                <a:tableStyleId>{2B07F4FD-3250-4024-B014-AF7E3F9752D0}</a:tableStyleId>
              </a:tblPr>
              <a:tblGrid>
                <a:gridCol w="448975"/>
                <a:gridCol w="529125"/>
              </a:tblGrid>
              <a:tr h="330425">
                <a:tc>
                  <a:txBody>
                    <a:bodyPr/>
                    <a:lstStyle/>
                    <a:p>
                      <a:pPr indent="0" lvl="0" marL="0" rtl="0" algn="ctr">
                        <a:spcBef>
                          <a:spcPts val="0"/>
                        </a:spcBef>
                        <a:spcAft>
                          <a:spcPts val="0"/>
                        </a:spcAft>
                        <a:buNone/>
                      </a:pPr>
                      <a:r>
                        <a:rPr b="1" lang="en" sz="1000"/>
                        <a:t>e1</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2015</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e11</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1992</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e3</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2003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e7</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2012</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e5</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2009</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e9</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2011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e2</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2006</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e13</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1999</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bl>
          </a:graphicData>
        </a:graphic>
      </p:graphicFrame>
      <p:graphicFrame>
        <p:nvGraphicFramePr>
          <p:cNvPr id="636" name="Google Shape;636;p30"/>
          <p:cNvGraphicFramePr/>
          <p:nvPr/>
        </p:nvGraphicFramePr>
        <p:xfrm>
          <a:off x="7895412" y="2906687"/>
          <a:ext cx="3000000" cy="3000000"/>
        </p:xfrm>
        <a:graphic>
          <a:graphicData uri="http://schemas.openxmlformats.org/drawingml/2006/table">
            <a:tbl>
              <a:tblPr>
                <a:noFill/>
                <a:tableStyleId>{2B07F4FD-3250-4024-B014-AF7E3F9752D0}</a:tableStyleId>
              </a:tblPr>
              <a:tblGrid>
                <a:gridCol w="448975"/>
                <a:gridCol w="529125"/>
              </a:tblGrid>
              <a:tr h="330425">
                <a:tc>
                  <a:txBody>
                    <a:bodyPr/>
                    <a:lstStyle/>
                    <a:p>
                      <a:pPr indent="0" lvl="0" marL="0" rtl="0" algn="ctr">
                        <a:spcBef>
                          <a:spcPts val="0"/>
                        </a:spcBef>
                        <a:spcAft>
                          <a:spcPts val="0"/>
                        </a:spcAft>
                        <a:buNone/>
                      </a:pPr>
                      <a:r>
                        <a:rPr b="1" lang="en" sz="1000"/>
                        <a:t>p4</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54</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p2</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23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p3</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45</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p1</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17</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bl>
          </a:graphicData>
        </a:graphic>
      </p:graphicFrame>
      <p:grpSp>
        <p:nvGrpSpPr>
          <p:cNvPr id="637" name="Google Shape;637;p30"/>
          <p:cNvGrpSpPr/>
          <p:nvPr/>
        </p:nvGrpSpPr>
        <p:grpSpPr>
          <a:xfrm>
            <a:off x="7201380" y="3584048"/>
            <a:ext cx="1660500" cy="648922"/>
            <a:chOff x="7201380" y="3584048"/>
            <a:chExt cx="1660500" cy="648922"/>
          </a:xfrm>
        </p:grpSpPr>
        <p:sp>
          <p:nvSpPr>
            <p:cNvPr id="638" name="Google Shape;638;p30"/>
            <p:cNvSpPr/>
            <p:nvPr/>
          </p:nvSpPr>
          <p:spPr>
            <a:xfrm>
              <a:off x="7201380" y="3584048"/>
              <a:ext cx="517500" cy="3159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0"/>
            <p:cNvSpPr/>
            <p:nvPr/>
          </p:nvSpPr>
          <p:spPr>
            <a:xfrm>
              <a:off x="8344380" y="3917070"/>
              <a:ext cx="517500" cy="3159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0" name="Google Shape;640;p30"/>
          <p:cNvGrpSpPr/>
          <p:nvPr/>
        </p:nvGrpSpPr>
        <p:grpSpPr>
          <a:xfrm>
            <a:off x="7201380" y="2921074"/>
            <a:ext cx="1660500" cy="626096"/>
            <a:chOff x="7201380" y="2921074"/>
            <a:chExt cx="1660500" cy="626096"/>
          </a:xfrm>
        </p:grpSpPr>
        <p:sp>
          <p:nvSpPr>
            <p:cNvPr id="641" name="Google Shape;641;p30"/>
            <p:cNvSpPr/>
            <p:nvPr/>
          </p:nvSpPr>
          <p:spPr>
            <a:xfrm>
              <a:off x="7201380" y="2921074"/>
              <a:ext cx="517500" cy="3159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0"/>
            <p:cNvSpPr/>
            <p:nvPr/>
          </p:nvSpPr>
          <p:spPr>
            <a:xfrm>
              <a:off x="8344380" y="3231270"/>
              <a:ext cx="517500" cy="3159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30"/>
          <p:cNvGrpSpPr/>
          <p:nvPr/>
        </p:nvGrpSpPr>
        <p:grpSpPr>
          <a:xfrm>
            <a:off x="7201380" y="2258100"/>
            <a:ext cx="1660500" cy="984270"/>
            <a:chOff x="7201380" y="2258100"/>
            <a:chExt cx="1660500" cy="984270"/>
          </a:xfrm>
        </p:grpSpPr>
        <p:sp>
          <p:nvSpPr>
            <p:cNvPr id="644" name="Google Shape;644;p30"/>
            <p:cNvSpPr/>
            <p:nvPr/>
          </p:nvSpPr>
          <p:spPr>
            <a:xfrm>
              <a:off x="7201380" y="2258100"/>
              <a:ext cx="517500" cy="3159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0"/>
            <p:cNvSpPr/>
            <p:nvPr/>
          </p:nvSpPr>
          <p:spPr>
            <a:xfrm>
              <a:off x="8344380" y="2926470"/>
              <a:ext cx="517500" cy="3159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6" name="Google Shape;646;p30"/>
          <p:cNvSpPr/>
          <p:nvPr/>
        </p:nvSpPr>
        <p:spPr>
          <a:xfrm>
            <a:off x="4096407" y="2022582"/>
            <a:ext cx="2276400" cy="3159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7" name="Google Shape;647;p30"/>
          <p:cNvCxnSpPr/>
          <p:nvPr/>
        </p:nvCxnSpPr>
        <p:spPr>
          <a:xfrm>
            <a:off x="2140399" y="2934325"/>
            <a:ext cx="150000" cy="0"/>
          </a:xfrm>
          <a:prstGeom prst="straightConnector1">
            <a:avLst/>
          </a:prstGeom>
          <a:noFill/>
          <a:ln cap="flat" cmpd="sng" w="9525">
            <a:solidFill>
              <a:schemeClr val="dk2"/>
            </a:solidFill>
            <a:prstDash val="solid"/>
            <a:round/>
            <a:headEnd len="med" w="med" type="none"/>
            <a:tailEnd len="med" w="med" type="triangle"/>
          </a:ln>
        </p:spPr>
      </p:cxnSp>
      <p:sp>
        <p:nvSpPr>
          <p:cNvPr id="648" name="Google Shape;648;p30"/>
          <p:cNvSpPr/>
          <p:nvPr/>
        </p:nvSpPr>
        <p:spPr>
          <a:xfrm>
            <a:off x="6922650" y="4304175"/>
            <a:ext cx="7071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KNOWS </a:t>
            </a:r>
            <a:endParaRPr b="1" sz="1000">
              <a:solidFill>
                <a:srgbClr val="434343"/>
              </a:solidFill>
              <a:latin typeface="Open Sans"/>
              <a:ea typeface="Open Sans"/>
              <a:cs typeface="Open Sans"/>
              <a:sym typeface="Open Sans"/>
            </a:endParaRPr>
          </a:p>
          <a:p>
            <a:pPr indent="0" lvl="0" marL="0" rtl="0" algn="ctr">
              <a:spcBef>
                <a:spcPts val="0"/>
              </a:spcBef>
              <a:spcAft>
                <a:spcPts val="0"/>
              </a:spcAft>
              <a:buNone/>
            </a:pPr>
            <a:r>
              <a:rPr b="1" lang="en" sz="1000">
                <a:solidFill>
                  <a:srgbClr val="434343"/>
                </a:solidFill>
                <a:latin typeface="Open Sans"/>
                <a:ea typeface="Open Sans"/>
                <a:cs typeface="Open Sans"/>
                <a:sym typeface="Open Sans"/>
              </a:rPr>
              <a:t>since</a:t>
            </a:r>
            <a:endParaRPr b="1" sz="1000">
              <a:solidFill>
                <a:srgbClr val="434343"/>
              </a:solidFill>
              <a:latin typeface="Open Sans"/>
              <a:ea typeface="Open Sans"/>
              <a:cs typeface="Open Sans"/>
              <a:sym typeface="Open Sans"/>
            </a:endParaRPr>
          </a:p>
        </p:txBody>
      </p:sp>
      <p:sp>
        <p:nvSpPr>
          <p:cNvPr id="649" name="Google Shape;649;p30"/>
          <p:cNvSpPr/>
          <p:nvPr/>
        </p:nvSpPr>
        <p:spPr>
          <a:xfrm>
            <a:off x="7913250" y="4332397"/>
            <a:ext cx="7071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PERSON</a:t>
            </a:r>
            <a:r>
              <a:rPr b="1" lang="en" sz="1000">
                <a:solidFill>
                  <a:srgbClr val="434343"/>
                </a:solidFill>
                <a:latin typeface="Open Sans"/>
                <a:ea typeface="Open Sans"/>
                <a:cs typeface="Open Sans"/>
                <a:sym typeface="Open Sans"/>
              </a:rPr>
              <a:t> </a:t>
            </a:r>
            <a:endParaRPr b="1" sz="1000">
              <a:solidFill>
                <a:srgbClr val="434343"/>
              </a:solidFill>
              <a:latin typeface="Open Sans"/>
              <a:ea typeface="Open Sans"/>
              <a:cs typeface="Open Sans"/>
              <a:sym typeface="Open Sans"/>
            </a:endParaRPr>
          </a:p>
          <a:p>
            <a:pPr indent="0" lvl="0" marL="0" rtl="0" algn="ctr">
              <a:spcBef>
                <a:spcPts val="0"/>
              </a:spcBef>
              <a:spcAft>
                <a:spcPts val="0"/>
              </a:spcAft>
              <a:buNone/>
            </a:pPr>
            <a:r>
              <a:rPr b="1" lang="en" sz="1000">
                <a:solidFill>
                  <a:srgbClr val="434343"/>
                </a:solidFill>
                <a:latin typeface="Open Sans"/>
                <a:ea typeface="Open Sans"/>
                <a:cs typeface="Open Sans"/>
                <a:sym typeface="Open Sans"/>
              </a:rPr>
              <a:t>age</a:t>
            </a:r>
            <a:endParaRPr b="1" sz="1000">
              <a:solidFill>
                <a:srgbClr val="434343"/>
              </a:solidFill>
              <a:latin typeface="Open Sans"/>
              <a:ea typeface="Open Sans"/>
              <a:cs typeface="Open Sans"/>
              <a:sym typeface="Open Sans"/>
            </a:endParaRPr>
          </a:p>
        </p:txBody>
      </p:sp>
      <p:sp>
        <p:nvSpPr>
          <p:cNvPr id="650" name="Google Shape;650;p30"/>
          <p:cNvSpPr/>
          <p:nvPr/>
        </p:nvSpPr>
        <p:spPr>
          <a:xfrm>
            <a:off x="3003318" y="2763278"/>
            <a:ext cx="681000" cy="3588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0"/>
          <p:cNvSpPr/>
          <p:nvPr/>
        </p:nvSpPr>
        <p:spPr>
          <a:xfrm>
            <a:off x="3689118" y="2763278"/>
            <a:ext cx="681000" cy="3588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2" name="Google Shape;652;p30"/>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sp>
        <p:nvSpPr>
          <p:cNvPr id="653" name="Google Shape;653;p30"/>
          <p:cNvSpPr txBox="1"/>
          <p:nvPr/>
        </p:nvSpPr>
        <p:spPr>
          <a:xfrm>
            <a:off x="461150" y="4025725"/>
            <a:ext cx="5996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solidFill>
                  <a:srgbClr val="CC0000"/>
                </a:solidFill>
                <a:latin typeface="Open Sans"/>
                <a:ea typeface="Open Sans"/>
                <a:cs typeface="Open Sans"/>
                <a:sym typeface="Open Sans"/>
              </a:rPr>
              <a:t>Bad Cache Locality</a:t>
            </a:r>
            <a:r>
              <a:rPr b="1" i="1" lang="en" sz="1500">
                <a:solidFill>
                  <a:srgbClr val="CC0000"/>
                </a:solidFill>
                <a:latin typeface="Open Sans"/>
                <a:ea typeface="Open Sans"/>
                <a:cs typeface="Open Sans"/>
                <a:sym typeface="Open Sans"/>
              </a:rPr>
              <a:t> !</a:t>
            </a:r>
            <a:br>
              <a:rPr b="1" i="1" lang="en" sz="1500">
                <a:solidFill>
                  <a:srgbClr val="CC0000"/>
                </a:solidFill>
                <a:latin typeface="Open Sans"/>
                <a:ea typeface="Open Sans"/>
                <a:cs typeface="Open Sans"/>
                <a:sym typeface="Open Sans"/>
              </a:rPr>
            </a:br>
            <a:endParaRPr b="1" i="1" sz="1500">
              <a:solidFill>
                <a:srgbClr val="CC0000"/>
              </a:solidFill>
              <a:latin typeface="Open Sans"/>
              <a:ea typeface="Open Sans"/>
              <a:cs typeface="Open Sans"/>
              <a:sym typeface="Open Sans"/>
            </a:endParaRPr>
          </a:p>
          <a:p>
            <a:pPr indent="0" lvl="0" marL="0" rtl="0" algn="l">
              <a:spcBef>
                <a:spcPts val="0"/>
              </a:spcBef>
              <a:spcAft>
                <a:spcPts val="0"/>
              </a:spcAft>
              <a:buNone/>
            </a:pPr>
            <a:r>
              <a:rPr b="1" i="1" lang="en" sz="1500">
                <a:solidFill>
                  <a:srgbClr val="CC0000"/>
                </a:solidFill>
                <a:latin typeface="Open Sans"/>
                <a:ea typeface="Open Sans"/>
                <a:cs typeface="Open Sans"/>
                <a:sym typeface="Open Sans"/>
              </a:rPr>
              <a:t>Do not harness the fact that adjacency lists and edge properties are stored </a:t>
            </a:r>
            <a:r>
              <a:rPr b="1" i="1" lang="en" sz="1500">
                <a:solidFill>
                  <a:srgbClr val="CC0000"/>
                </a:solidFill>
                <a:latin typeface="Open Sans"/>
                <a:ea typeface="Open Sans"/>
                <a:cs typeface="Open Sans"/>
                <a:sym typeface="Open Sans"/>
              </a:rPr>
              <a:t>sequentially</a:t>
            </a:r>
            <a:r>
              <a:rPr b="1" i="1" lang="en" sz="1500">
                <a:solidFill>
                  <a:srgbClr val="CC0000"/>
                </a:solidFill>
                <a:latin typeface="Open Sans"/>
                <a:ea typeface="Open Sans"/>
                <a:cs typeface="Open Sans"/>
                <a:sym typeface="Open Sans"/>
              </a:rPr>
              <a:t> in memory.</a:t>
            </a:r>
            <a:endParaRPr b="1" i="1" sz="1500">
              <a:solidFill>
                <a:srgbClr val="CC0000"/>
              </a:solidFill>
              <a:latin typeface="Open Sans"/>
              <a:ea typeface="Open Sans"/>
              <a:cs typeface="Open Sans"/>
              <a:sym typeface="Open Sans"/>
            </a:endParaRPr>
          </a:p>
        </p:txBody>
      </p:sp>
      <p:graphicFrame>
        <p:nvGraphicFramePr>
          <p:cNvPr id="654" name="Google Shape;654;p30"/>
          <p:cNvGraphicFramePr/>
          <p:nvPr/>
        </p:nvGraphicFramePr>
        <p:xfrm>
          <a:off x="3118585" y="3590023"/>
          <a:ext cx="3000000" cy="3000000"/>
        </p:xfrm>
        <a:graphic>
          <a:graphicData uri="http://schemas.openxmlformats.org/drawingml/2006/table">
            <a:tbl>
              <a:tblPr>
                <a:noFill/>
                <a:tableStyleId>{2B07F4FD-3250-4024-B014-AF7E3F9752D0}</a:tableStyleId>
              </a:tblPr>
              <a:tblGrid>
                <a:gridCol w="517750"/>
                <a:gridCol w="517750"/>
                <a:gridCol w="517750"/>
                <a:gridCol w="517750"/>
                <a:gridCol w="517750"/>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pSp>
        <p:nvGrpSpPr>
          <p:cNvPr id="655" name="Google Shape;655;p30"/>
          <p:cNvGrpSpPr/>
          <p:nvPr/>
        </p:nvGrpSpPr>
        <p:grpSpPr>
          <a:xfrm>
            <a:off x="3110481" y="4003322"/>
            <a:ext cx="2778845" cy="390903"/>
            <a:chOff x="3110481" y="4003322"/>
            <a:chExt cx="2778845" cy="390903"/>
          </a:xfrm>
        </p:grpSpPr>
        <p:sp>
          <p:nvSpPr>
            <p:cNvPr id="656" name="Google Shape;656;p30"/>
            <p:cNvSpPr/>
            <p:nvPr/>
          </p:nvSpPr>
          <p:spPr>
            <a:xfrm>
              <a:off x="3110481" y="4003322"/>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a:t>
              </a:r>
              <a:endParaRPr b="1" sz="1000">
                <a:solidFill>
                  <a:srgbClr val="434343"/>
                </a:solidFill>
                <a:latin typeface="Open Sans"/>
                <a:ea typeface="Open Sans"/>
                <a:cs typeface="Open Sans"/>
                <a:sym typeface="Open Sans"/>
              </a:endParaRPr>
            </a:p>
          </p:txBody>
        </p:sp>
        <p:sp>
          <p:nvSpPr>
            <p:cNvPr id="657" name="Google Shape;657;p30"/>
            <p:cNvSpPr/>
            <p:nvPr/>
          </p:nvSpPr>
          <p:spPr>
            <a:xfrm>
              <a:off x="3618392" y="4003322"/>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e</a:t>
              </a:r>
              <a:endParaRPr b="1" sz="1000">
                <a:solidFill>
                  <a:srgbClr val="434343"/>
                </a:solidFill>
                <a:latin typeface="Open Sans"/>
                <a:ea typeface="Open Sans"/>
                <a:cs typeface="Open Sans"/>
                <a:sym typeface="Open Sans"/>
              </a:endParaRPr>
            </a:p>
          </p:txBody>
        </p:sp>
        <p:sp>
          <p:nvSpPr>
            <p:cNvPr id="658" name="Google Shape;658;p30"/>
            <p:cNvSpPr/>
            <p:nvPr/>
          </p:nvSpPr>
          <p:spPr>
            <a:xfrm>
              <a:off x="4119058" y="4003322"/>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b</a:t>
              </a:r>
              <a:endParaRPr b="1" sz="1000">
                <a:solidFill>
                  <a:srgbClr val="434343"/>
                </a:solidFill>
                <a:latin typeface="Open Sans"/>
                <a:ea typeface="Open Sans"/>
                <a:cs typeface="Open Sans"/>
                <a:sym typeface="Open Sans"/>
              </a:endParaRPr>
            </a:p>
          </p:txBody>
        </p:sp>
        <p:sp>
          <p:nvSpPr>
            <p:cNvPr id="659" name="Google Shape;659;p30"/>
            <p:cNvSpPr/>
            <p:nvPr/>
          </p:nvSpPr>
          <p:spPr>
            <a:xfrm>
              <a:off x="4641726" y="4003322"/>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b.age</a:t>
              </a:r>
              <a:endParaRPr b="1" sz="1000">
                <a:solidFill>
                  <a:srgbClr val="434343"/>
                </a:solidFill>
                <a:latin typeface="Open Sans"/>
                <a:ea typeface="Open Sans"/>
                <a:cs typeface="Open Sans"/>
                <a:sym typeface="Open Sans"/>
              </a:endParaRPr>
            </a:p>
          </p:txBody>
        </p:sp>
        <p:sp>
          <p:nvSpPr>
            <p:cNvPr id="660" name="Google Shape;660;p30"/>
            <p:cNvSpPr/>
            <p:nvPr/>
          </p:nvSpPr>
          <p:spPr>
            <a:xfrm>
              <a:off x="5120726" y="4003325"/>
              <a:ext cx="7686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e.since</a:t>
              </a:r>
              <a:endParaRPr b="1" sz="1000">
                <a:solidFill>
                  <a:srgbClr val="434343"/>
                </a:solidFill>
                <a:latin typeface="Open Sans"/>
                <a:ea typeface="Open Sans"/>
                <a:cs typeface="Open Sans"/>
                <a:sym typeface="Open Sans"/>
              </a:endParaRPr>
            </a:p>
          </p:txBody>
        </p:sp>
      </p:grpSp>
      <p:sp>
        <p:nvSpPr>
          <p:cNvPr id="661" name="Google Shape;661;p30"/>
          <p:cNvSpPr txBox="1"/>
          <p:nvPr/>
        </p:nvSpPr>
        <p:spPr>
          <a:xfrm>
            <a:off x="3123275" y="3603768"/>
            <a:ext cx="517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p3</a:t>
            </a:r>
            <a:endParaRPr b="1" sz="1000">
              <a:solidFill>
                <a:schemeClr val="dk1"/>
              </a:solidFill>
            </a:endParaRPr>
          </a:p>
        </p:txBody>
      </p:sp>
      <p:sp>
        <p:nvSpPr>
          <p:cNvPr id="662" name="Google Shape;662;p30"/>
          <p:cNvSpPr/>
          <p:nvPr/>
        </p:nvSpPr>
        <p:spPr>
          <a:xfrm>
            <a:off x="2677181" y="2022582"/>
            <a:ext cx="1409700" cy="3159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0"/>
          <p:cNvSpPr/>
          <p:nvPr/>
        </p:nvSpPr>
        <p:spPr>
          <a:xfrm>
            <a:off x="2324573" y="2763278"/>
            <a:ext cx="681000" cy="3588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0"/>
          <p:cNvSpPr txBox="1"/>
          <p:nvPr/>
        </p:nvSpPr>
        <p:spPr>
          <a:xfrm>
            <a:off x="3623789" y="3603768"/>
            <a:ext cx="517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e5</a:t>
            </a:r>
            <a:endParaRPr b="1" sz="1000">
              <a:solidFill>
                <a:schemeClr val="dk1"/>
              </a:solidFill>
            </a:endParaRPr>
          </a:p>
        </p:txBody>
      </p:sp>
      <p:sp>
        <p:nvSpPr>
          <p:cNvPr id="665" name="Google Shape;665;p30"/>
          <p:cNvSpPr txBox="1"/>
          <p:nvPr/>
        </p:nvSpPr>
        <p:spPr>
          <a:xfrm>
            <a:off x="4157189" y="3603768"/>
            <a:ext cx="517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p2</a:t>
            </a:r>
            <a:endParaRPr b="1" sz="1000">
              <a:solidFill>
                <a:schemeClr val="dk1"/>
              </a:solidFill>
            </a:endParaRPr>
          </a:p>
        </p:txBody>
      </p:sp>
      <p:grpSp>
        <p:nvGrpSpPr>
          <p:cNvPr id="666" name="Google Shape;666;p30"/>
          <p:cNvGrpSpPr/>
          <p:nvPr/>
        </p:nvGrpSpPr>
        <p:grpSpPr>
          <a:xfrm>
            <a:off x="3623789" y="3603768"/>
            <a:ext cx="1050900" cy="338700"/>
            <a:chOff x="3623789" y="3375168"/>
            <a:chExt cx="1050900" cy="338700"/>
          </a:xfrm>
        </p:grpSpPr>
        <p:sp>
          <p:nvSpPr>
            <p:cNvPr id="667" name="Google Shape;667;p30"/>
            <p:cNvSpPr txBox="1"/>
            <p:nvPr/>
          </p:nvSpPr>
          <p:spPr>
            <a:xfrm>
              <a:off x="3623789" y="3375168"/>
              <a:ext cx="517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e3</a:t>
              </a:r>
              <a:endParaRPr b="1" sz="1000">
                <a:solidFill>
                  <a:schemeClr val="dk1"/>
                </a:solidFill>
              </a:endParaRPr>
            </a:p>
          </p:txBody>
        </p:sp>
        <p:sp>
          <p:nvSpPr>
            <p:cNvPr id="668" name="Google Shape;668;p30"/>
            <p:cNvSpPr txBox="1"/>
            <p:nvPr/>
          </p:nvSpPr>
          <p:spPr>
            <a:xfrm>
              <a:off x="4157189" y="3375168"/>
              <a:ext cx="517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p4</a:t>
              </a:r>
              <a:endParaRPr b="1" sz="1000">
                <a:solidFill>
                  <a:schemeClr val="dk1"/>
                </a:solidFill>
              </a:endParaRPr>
            </a:p>
          </p:txBody>
        </p:sp>
      </p:grpSp>
      <p:grpSp>
        <p:nvGrpSpPr>
          <p:cNvPr id="669" name="Google Shape;669;p30"/>
          <p:cNvGrpSpPr/>
          <p:nvPr/>
        </p:nvGrpSpPr>
        <p:grpSpPr>
          <a:xfrm>
            <a:off x="3623789" y="3603768"/>
            <a:ext cx="1050900" cy="338700"/>
            <a:chOff x="3623789" y="3146568"/>
            <a:chExt cx="1050900" cy="338700"/>
          </a:xfrm>
        </p:grpSpPr>
        <p:sp>
          <p:nvSpPr>
            <p:cNvPr id="670" name="Google Shape;670;p30"/>
            <p:cNvSpPr txBox="1"/>
            <p:nvPr/>
          </p:nvSpPr>
          <p:spPr>
            <a:xfrm>
              <a:off x="3623789" y="3146568"/>
              <a:ext cx="517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e2</a:t>
              </a:r>
              <a:endParaRPr b="1" sz="1000">
                <a:solidFill>
                  <a:schemeClr val="dk1"/>
                </a:solidFill>
              </a:endParaRPr>
            </a:p>
          </p:txBody>
        </p:sp>
        <p:sp>
          <p:nvSpPr>
            <p:cNvPr id="671" name="Google Shape;671;p30"/>
            <p:cNvSpPr txBox="1"/>
            <p:nvPr/>
          </p:nvSpPr>
          <p:spPr>
            <a:xfrm>
              <a:off x="4157189" y="3146568"/>
              <a:ext cx="517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p1</a:t>
              </a:r>
              <a:endParaRPr b="1" sz="1000">
                <a:solidFill>
                  <a:schemeClr val="dk1"/>
                </a:solidFill>
              </a:endParaRPr>
            </a:p>
          </p:txBody>
        </p:sp>
      </p:grpSp>
      <p:grpSp>
        <p:nvGrpSpPr>
          <p:cNvPr id="672" name="Google Shape;672;p30"/>
          <p:cNvGrpSpPr/>
          <p:nvPr/>
        </p:nvGrpSpPr>
        <p:grpSpPr>
          <a:xfrm>
            <a:off x="4636046" y="3603768"/>
            <a:ext cx="1050900" cy="338700"/>
            <a:chOff x="4636046" y="3603768"/>
            <a:chExt cx="1050900" cy="338700"/>
          </a:xfrm>
        </p:grpSpPr>
        <p:sp>
          <p:nvSpPr>
            <p:cNvPr id="673" name="Google Shape;673;p30"/>
            <p:cNvSpPr txBox="1"/>
            <p:nvPr/>
          </p:nvSpPr>
          <p:spPr>
            <a:xfrm>
              <a:off x="4636046" y="3603768"/>
              <a:ext cx="517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23</a:t>
              </a:r>
              <a:endParaRPr b="1" sz="1000">
                <a:solidFill>
                  <a:schemeClr val="dk1"/>
                </a:solidFill>
              </a:endParaRPr>
            </a:p>
          </p:txBody>
        </p:sp>
        <p:sp>
          <p:nvSpPr>
            <p:cNvPr id="674" name="Google Shape;674;p30"/>
            <p:cNvSpPr txBox="1"/>
            <p:nvPr/>
          </p:nvSpPr>
          <p:spPr>
            <a:xfrm>
              <a:off x="5169446" y="3603768"/>
              <a:ext cx="517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2009</a:t>
              </a:r>
              <a:endParaRPr b="1" sz="1000">
                <a:solidFill>
                  <a:schemeClr val="dk1"/>
                </a:solidFill>
              </a:endParaRPr>
            </a:p>
          </p:txBody>
        </p:sp>
      </p:grpSp>
      <p:grpSp>
        <p:nvGrpSpPr>
          <p:cNvPr id="675" name="Google Shape;675;p30"/>
          <p:cNvGrpSpPr/>
          <p:nvPr/>
        </p:nvGrpSpPr>
        <p:grpSpPr>
          <a:xfrm>
            <a:off x="4636046" y="3603768"/>
            <a:ext cx="1050900" cy="338700"/>
            <a:chOff x="4636046" y="3375168"/>
            <a:chExt cx="1050900" cy="338700"/>
          </a:xfrm>
        </p:grpSpPr>
        <p:sp>
          <p:nvSpPr>
            <p:cNvPr id="676" name="Google Shape;676;p30"/>
            <p:cNvSpPr txBox="1"/>
            <p:nvPr/>
          </p:nvSpPr>
          <p:spPr>
            <a:xfrm>
              <a:off x="4636046" y="3375168"/>
              <a:ext cx="517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54</a:t>
              </a:r>
              <a:endParaRPr b="1" sz="1000">
                <a:solidFill>
                  <a:schemeClr val="dk1"/>
                </a:solidFill>
              </a:endParaRPr>
            </a:p>
          </p:txBody>
        </p:sp>
        <p:sp>
          <p:nvSpPr>
            <p:cNvPr id="677" name="Google Shape;677;p30"/>
            <p:cNvSpPr txBox="1"/>
            <p:nvPr/>
          </p:nvSpPr>
          <p:spPr>
            <a:xfrm>
              <a:off x="5169446" y="3375168"/>
              <a:ext cx="517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2003</a:t>
              </a:r>
              <a:endParaRPr b="1" sz="1000">
                <a:solidFill>
                  <a:schemeClr val="dk1"/>
                </a:solidFill>
              </a:endParaRPr>
            </a:p>
          </p:txBody>
        </p:sp>
      </p:grpSp>
      <p:grpSp>
        <p:nvGrpSpPr>
          <p:cNvPr id="678" name="Google Shape;678;p30"/>
          <p:cNvGrpSpPr/>
          <p:nvPr/>
        </p:nvGrpSpPr>
        <p:grpSpPr>
          <a:xfrm>
            <a:off x="4636046" y="3603768"/>
            <a:ext cx="1050900" cy="338700"/>
            <a:chOff x="4636046" y="3146568"/>
            <a:chExt cx="1050900" cy="338700"/>
          </a:xfrm>
        </p:grpSpPr>
        <p:sp>
          <p:nvSpPr>
            <p:cNvPr id="679" name="Google Shape;679;p30"/>
            <p:cNvSpPr txBox="1"/>
            <p:nvPr/>
          </p:nvSpPr>
          <p:spPr>
            <a:xfrm>
              <a:off x="4636046" y="3146568"/>
              <a:ext cx="517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17</a:t>
              </a:r>
              <a:endParaRPr b="1" sz="1000">
                <a:solidFill>
                  <a:schemeClr val="dk1"/>
                </a:solidFill>
              </a:endParaRPr>
            </a:p>
          </p:txBody>
        </p:sp>
        <p:sp>
          <p:nvSpPr>
            <p:cNvPr id="680" name="Google Shape;680;p30"/>
            <p:cNvSpPr txBox="1"/>
            <p:nvPr/>
          </p:nvSpPr>
          <p:spPr>
            <a:xfrm>
              <a:off x="5169446" y="3146568"/>
              <a:ext cx="517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2006</a:t>
              </a:r>
              <a:endParaRPr b="1" sz="1000">
                <a:solidFill>
                  <a:schemeClr val="dk1"/>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1"/>
                                        <p:tgtEl>
                                          <p:spTgt spid="6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2"/>
                                        </p:tgtEl>
                                        <p:attrNameLst>
                                          <p:attrName>style.visibility</p:attrName>
                                        </p:attrNameLst>
                                      </p:cBhvr>
                                      <p:to>
                                        <p:strVal val="visible"/>
                                      </p:to>
                                    </p:set>
                                    <p:animEffect filter="fade" transition="in">
                                      <p:cBhvr>
                                        <p:cTn dur="1"/>
                                        <p:tgtEl>
                                          <p:spTgt spid="6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5"/>
                                        </p:tgtEl>
                                        <p:attrNameLst>
                                          <p:attrName>style.visibility</p:attrName>
                                        </p:attrNameLst>
                                      </p:cBhvr>
                                      <p:to>
                                        <p:strVal val="visible"/>
                                      </p:to>
                                    </p:set>
                                    <p:animEffect filter="fade" transition="in">
                                      <p:cBhvr>
                                        <p:cTn dur="1"/>
                                        <p:tgtEl>
                                          <p:spTgt spid="655"/>
                                        </p:tgtEl>
                                      </p:cBhvr>
                                    </p:animEffect>
                                  </p:childTnLst>
                                </p:cTn>
                              </p:par>
                              <p:par>
                                <p:cTn fill="hold" nodeType="with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1"/>
                                        <p:tgtEl>
                                          <p:spTgt spid="6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1"/>
                                        <p:tgtEl>
                                          <p:spTgt spid="6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1"/>
                                        <p:tgtEl>
                                          <p:spTgt spid="634"/>
                                        </p:tgtEl>
                                      </p:cBhvr>
                                    </p:animEffect>
                                  </p:childTnLst>
                                </p:cTn>
                              </p:par>
                              <p:par>
                                <p:cTn fill="hold" nodeType="with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1"/>
                                        <p:tgtEl>
                                          <p:spTgt spid="647"/>
                                        </p:tgtEl>
                                      </p:cBhvr>
                                    </p:animEffect>
                                  </p:childTnLst>
                                </p:cTn>
                              </p:par>
                              <p:par>
                                <p:cTn fill="hold" nodeType="withEffect" presetClass="entr" presetID="10" presetSubtype="0">
                                  <p:stCondLst>
                                    <p:cond delay="0"/>
                                  </p:stCondLst>
                                  <p:childTnLst>
                                    <p:set>
                                      <p:cBhvr>
                                        <p:cTn dur="1" fill="hold">
                                          <p:stCondLst>
                                            <p:cond delay="0"/>
                                          </p:stCondLst>
                                        </p:cTn>
                                        <p:tgtEl>
                                          <p:spTgt spid="633"/>
                                        </p:tgtEl>
                                        <p:attrNameLst>
                                          <p:attrName>style.visibility</p:attrName>
                                        </p:attrNameLst>
                                      </p:cBhvr>
                                      <p:to>
                                        <p:strVal val="visible"/>
                                      </p:to>
                                    </p:set>
                                    <p:animEffect filter="fade" transition="in">
                                      <p:cBhvr>
                                        <p:cTn dur="1"/>
                                        <p:tgtEl>
                                          <p:spTgt spid="6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1"/>
                                        <p:tgtEl>
                                          <p:spTgt spid="662"/>
                                        </p:tgtEl>
                                      </p:cBhvr>
                                    </p:animEffect>
                                  </p:childTnLst>
                                </p:cTn>
                              </p:par>
                              <p:par>
                                <p:cTn fill="hold" nodeType="with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1"/>
                                        <p:tgtEl>
                                          <p:spTgt spid="6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1"/>
                                        <p:tgtEl>
                                          <p:spTgt spid="664"/>
                                        </p:tgtEl>
                                      </p:cBhvr>
                                    </p:animEffect>
                                  </p:childTnLst>
                                </p:cTn>
                              </p:par>
                              <p:par>
                                <p:cTn fill="hold" nodeType="with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1"/>
                                        <p:tgtEl>
                                          <p:spTgt spid="6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62"/>
                                        </p:tgtEl>
                                      </p:cBhvr>
                                    </p:animEffect>
                                    <p:set>
                                      <p:cBhvr>
                                        <p:cTn dur="1" fill="hold">
                                          <p:stCondLst>
                                            <p:cond delay="0"/>
                                          </p:stCondLst>
                                        </p:cTn>
                                        <p:tgtEl>
                                          <p:spTgt spid="66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1"/>
                                        <p:tgtEl>
                                          <p:spTgt spid="6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1"/>
                                        <p:tgtEl>
                                          <p:spTgt spid="640"/>
                                        </p:tgtEl>
                                      </p:cBhvr>
                                    </p:animEffect>
                                  </p:childTnLst>
                                </p:cTn>
                              </p:par>
                              <p:par>
                                <p:cTn fill="hold" nodeType="with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1"/>
                                        <p:tgtEl>
                                          <p:spTgt spid="6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40"/>
                                        </p:tgtEl>
                                      </p:cBhvr>
                                    </p:animEffect>
                                    <p:set>
                                      <p:cBhvr>
                                        <p:cTn dur="1" fill="hold">
                                          <p:stCondLst>
                                            <p:cond delay="0"/>
                                          </p:stCondLst>
                                        </p:cTn>
                                        <p:tgtEl>
                                          <p:spTgt spid="64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64"/>
                                        </p:tgtEl>
                                      </p:cBhvr>
                                    </p:animEffect>
                                    <p:set>
                                      <p:cBhvr>
                                        <p:cTn dur="1" fill="hold">
                                          <p:stCondLst>
                                            <p:cond delay="0"/>
                                          </p:stCondLst>
                                        </p:cTn>
                                        <p:tgtEl>
                                          <p:spTgt spid="66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65"/>
                                        </p:tgtEl>
                                      </p:cBhvr>
                                    </p:animEffect>
                                    <p:set>
                                      <p:cBhvr>
                                        <p:cTn dur="1" fill="hold">
                                          <p:stCondLst>
                                            <p:cond delay="0"/>
                                          </p:stCondLst>
                                        </p:cTn>
                                        <p:tgtEl>
                                          <p:spTgt spid="66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72"/>
                                        </p:tgtEl>
                                      </p:cBhvr>
                                    </p:animEffect>
                                    <p:set>
                                      <p:cBhvr>
                                        <p:cTn dur="1" fill="hold">
                                          <p:stCondLst>
                                            <p:cond delay="0"/>
                                          </p:stCondLst>
                                        </p:cTn>
                                        <p:tgtEl>
                                          <p:spTgt spid="67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46"/>
                                        </p:tgtEl>
                                      </p:cBhvr>
                                    </p:animEffect>
                                    <p:set>
                                      <p:cBhvr>
                                        <p:cTn dur="1" fill="hold">
                                          <p:stCondLst>
                                            <p:cond delay="0"/>
                                          </p:stCondLst>
                                        </p:cTn>
                                        <p:tgtEl>
                                          <p:spTgt spid="64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63"/>
                                        </p:tgtEl>
                                      </p:cBhvr>
                                    </p:animEffect>
                                    <p:set>
                                      <p:cBhvr>
                                        <p:cTn dur="1" fill="hold">
                                          <p:stCondLst>
                                            <p:cond delay="0"/>
                                          </p:stCondLst>
                                        </p:cTn>
                                        <p:tgtEl>
                                          <p:spTgt spid="66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1"/>
                                        <p:tgtEl>
                                          <p:spTgt spid="662"/>
                                        </p:tgtEl>
                                      </p:cBhvr>
                                    </p:animEffect>
                                  </p:childTnLst>
                                </p:cTn>
                              </p:par>
                              <p:par>
                                <p:cTn fill="hold" nodeType="withEffect" presetClass="entr" presetID="10" presetSubtype="0">
                                  <p:stCondLst>
                                    <p:cond delay="0"/>
                                  </p:stCondLst>
                                  <p:childTnLst>
                                    <p:set>
                                      <p:cBhvr>
                                        <p:cTn dur="1" fill="hold">
                                          <p:stCondLst>
                                            <p:cond delay="0"/>
                                          </p:stCondLst>
                                        </p:cTn>
                                        <p:tgtEl>
                                          <p:spTgt spid="650"/>
                                        </p:tgtEl>
                                        <p:attrNameLst>
                                          <p:attrName>style.visibility</p:attrName>
                                        </p:attrNameLst>
                                      </p:cBhvr>
                                      <p:to>
                                        <p:strVal val="visible"/>
                                      </p:to>
                                    </p:set>
                                    <p:animEffect filter="fade" transition="in">
                                      <p:cBhvr>
                                        <p:cTn dur="1"/>
                                        <p:tgtEl>
                                          <p:spTgt spid="6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gtEl>
                                        <p:attrNameLst>
                                          <p:attrName>style.visibility</p:attrName>
                                        </p:attrNameLst>
                                      </p:cBhvr>
                                      <p:to>
                                        <p:strVal val="visible"/>
                                      </p:to>
                                    </p:set>
                                    <p:animEffect filter="fade" transition="in">
                                      <p:cBhvr>
                                        <p:cTn dur="1"/>
                                        <p:tgtEl>
                                          <p:spTgt spid="6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62"/>
                                        </p:tgtEl>
                                      </p:cBhvr>
                                    </p:animEffect>
                                    <p:set>
                                      <p:cBhvr>
                                        <p:cTn dur="1" fill="hold">
                                          <p:stCondLst>
                                            <p:cond delay="0"/>
                                          </p:stCondLst>
                                        </p:cTn>
                                        <p:tgtEl>
                                          <p:spTgt spid="66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1"/>
                                        <p:tgtEl>
                                          <p:spTgt spid="6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gtEl>
                                        <p:attrNameLst>
                                          <p:attrName>style.visibility</p:attrName>
                                        </p:attrNameLst>
                                      </p:cBhvr>
                                      <p:to>
                                        <p:strVal val="visible"/>
                                      </p:to>
                                    </p:set>
                                    <p:animEffect filter="fade" transition="in">
                                      <p:cBhvr>
                                        <p:cTn dur="1"/>
                                        <p:tgtEl>
                                          <p:spTgt spid="675"/>
                                        </p:tgtEl>
                                      </p:cBhvr>
                                    </p:animEffect>
                                  </p:childTnLst>
                                </p:cTn>
                              </p:par>
                              <p:par>
                                <p:cTn fill="hold" nodeType="with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
                                        <p:tgtEl>
                                          <p:spTgt spid="6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43"/>
                                        </p:tgtEl>
                                      </p:cBhvr>
                                    </p:animEffect>
                                    <p:set>
                                      <p:cBhvr>
                                        <p:cTn dur="1" fill="hold">
                                          <p:stCondLst>
                                            <p:cond delay="0"/>
                                          </p:stCondLst>
                                        </p:cTn>
                                        <p:tgtEl>
                                          <p:spTgt spid="64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50"/>
                                        </p:tgtEl>
                                      </p:cBhvr>
                                    </p:animEffect>
                                    <p:set>
                                      <p:cBhvr>
                                        <p:cTn dur="1" fill="hold">
                                          <p:stCondLst>
                                            <p:cond delay="0"/>
                                          </p:stCondLst>
                                        </p:cTn>
                                        <p:tgtEl>
                                          <p:spTgt spid="65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66"/>
                                        </p:tgtEl>
                                      </p:cBhvr>
                                    </p:animEffect>
                                    <p:set>
                                      <p:cBhvr>
                                        <p:cTn dur="1" fill="hold">
                                          <p:stCondLst>
                                            <p:cond delay="0"/>
                                          </p:stCondLst>
                                        </p:cTn>
                                        <p:tgtEl>
                                          <p:spTgt spid="66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75"/>
                                        </p:tgtEl>
                                      </p:cBhvr>
                                    </p:animEffect>
                                    <p:set>
                                      <p:cBhvr>
                                        <p:cTn dur="1" fill="hold">
                                          <p:stCondLst>
                                            <p:cond delay="0"/>
                                          </p:stCondLst>
                                        </p:cTn>
                                        <p:tgtEl>
                                          <p:spTgt spid="67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46"/>
                                        </p:tgtEl>
                                      </p:cBhvr>
                                    </p:animEffect>
                                    <p:set>
                                      <p:cBhvr>
                                        <p:cTn dur="1" fill="hold">
                                          <p:stCondLst>
                                            <p:cond delay="0"/>
                                          </p:stCondLst>
                                        </p:cTn>
                                        <p:tgtEl>
                                          <p:spTgt spid="64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1"/>
                                        <p:tgtEl>
                                          <p:spTgt spid="662"/>
                                        </p:tgtEl>
                                      </p:cBhvr>
                                    </p:animEffect>
                                  </p:childTnLst>
                                </p:cTn>
                              </p:par>
                              <p:par>
                                <p:cTn fill="hold" nodeType="with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1"/>
                                        <p:tgtEl>
                                          <p:spTgt spid="6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1"/>
                                        <p:tgtEl>
                                          <p:spTgt spid="6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62"/>
                                        </p:tgtEl>
                                      </p:cBhvr>
                                    </p:animEffect>
                                    <p:set>
                                      <p:cBhvr>
                                        <p:cTn dur="1" fill="hold">
                                          <p:stCondLst>
                                            <p:cond delay="0"/>
                                          </p:stCondLst>
                                        </p:cTn>
                                        <p:tgtEl>
                                          <p:spTgt spid="66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1"/>
                                        <p:tgtEl>
                                          <p:spTgt spid="646"/>
                                        </p:tgtEl>
                                      </p:cBhvr>
                                    </p:animEffect>
                                  </p:childTnLst>
                                </p:cTn>
                              </p:par>
                              <p:par>
                                <p:cTn fill="hold" nodeType="with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1"/>
                                        <p:tgtEl>
                                          <p:spTgt spid="6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8"/>
                                        </p:tgtEl>
                                        <p:attrNameLst>
                                          <p:attrName>style.visibility</p:attrName>
                                        </p:attrNameLst>
                                      </p:cBhvr>
                                      <p:to>
                                        <p:strVal val="visible"/>
                                      </p:to>
                                    </p:set>
                                    <p:animEffect filter="fade" transition="in">
                                      <p:cBhvr>
                                        <p:cTn dur="1"/>
                                        <p:tgtEl>
                                          <p:spTgt spid="6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1"/>
                                        <p:tgtEl>
                                          <p:spTgt spid="6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31"/>
          <p:cNvSpPr/>
          <p:nvPr/>
        </p:nvSpPr>
        <p:spPr>
          <a:xfrm>
            <a:off x="0" y="0"/>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1"/>
          <p:cNvSpPr txBox="1"/>
          <p:nvPr/>
        </p:nvSpPr>
        <p:spPr>
          <a:xfrm>
            <a:off x="4676" y="110825"/>
            <a:ext cx="6768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Shortcomings of Block-based Processing </a:t>
            </a:r>
            <a:endParaRPr b="1" sz="2500">
              <a:latin typeface="Cambria"/>
              <a:ea typeface="Cambria"/>
              <a:cs typeface="Cambria"/>
              <a:sym typeface="Cambria"/>
            </a:endParaRPr>
          </a:p>
        </p:txBody>
      </p:sp>
      <p:sp>
        <p:nvSpPr>
          <p:cNvPr id="687" name="Google Shape;687;p31"/>
          <p:cNvSpPr txBox="1"/>
          <p:nvPr/>
        </p:nvSpPr>
        <p:spPr>
          <a:xfrm>
            <a:off x="245450" y="776975"/>
            <a:ext cx="4336500" cy="10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B45F06"/>
                </a:solidFill>
                <a:latin typeface="Courier New"/>
                <a:ea typeface="Courier New"/>
                <a:cs typeface="Courier New"/>
                <a:sym typeface="Courier New"/>
              </a:rPr>
              <a:t>MATCH (a:PERSON) - [r1:FOLLOWS] </a:t>
            </a:r>
            <a:r>
              <a:rPr lang="en" sz="1200">
                <a:solidFill>
                  <a:srgbClr val="B45F06"/>
                </a:solidFill>
                <a:latin typeface="Courier New"/>
                <a:ea typeface="Courier New"/>
                <a:cs typeface="Courier New"/>
                <a:sym typeface="Courier New"/>
              </a:rPr>
              <a:t>➔</a:t>
            </a:r>
            <a:r>
              <a:rPr b="1" lang="en" sz="1200">
                <a:solidFill>
                  <a:srgbClr val="B45F06"/>
                </a:solidFill>
                <a:latin typeface="Courier New"/>
                <a:ea typeface="Courier New"/>
                <a:cs typeface="Courier New"/>
                <a:sym typeface="Courier New"/>
              </a:rPr>
              <a:t> (b:PERSON)</a:t>
            </a:r>
            <a:endParaRPr b="1" sz="1200">
              <a:solidFill>
                <a:srgbClr val="B45F06"/>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B45F06"/>
                </a:solidFill>
                <a:latin typeface="Courier New"/>
                <a:ea typeface="Courier New"/>
                <a:cs typeface="Courier New"/>
                <a:sym typeface="Courier New"/>
              </a:rPr>
              <a:t>      </a:t>
            </a:r>
            <a:r>
              <a:rPr b="1" lang="en" sz="1200">
                <a:solidFill>
                  <a:srgbClr val="B45F06"/>
                </a:solidFill>
                <a:latin typeface="Courier New"/>
                <a:ea typeface="Courier New"/>
                <a:cs typeface="Courier New"/>
                <a:sym typeface="Courier New"/>
              </a:rPr>
              <a:t>(b:PERSON) - [r2:FOLLOWS] </a:t>
            </a:r>
            <a:r>
              <a:rPr lang="en" sz="1200">
                <a:solidFill>
                  <a:srgbClr val="B45F06"/>
                </a:solidFill>
                <a:latin typeface="Courier New"/>
                <a:ea typeface="Courier New"/>
                <a:cs typeface="Courier New"/>
                <a:sym typeface="Courier New"/>
              </a:rPr>
              <a:t>➔</a:t>
            </a:r>
            <a:r>
              <a:rPr b="1" lang="en" sz="1200">
                <a:solidFill>
                  <a:srgbClr val="B45F06"/>
                </a:solidFill>
                <a:latin typeface="Courier New"/>
                <a:ea typeface="Courier New"/>
                <a:cs typeface="Courier New"/>
                <a:sym typeface="Courier New"/>
              </a:rPr>
              <a:t> (c:PERSON)</a:t>
            </a:r>
            <a:endParaRPr b="1" sz="1200">
              <a:solidFill>
                <a:srgbClr val="B45F06"/>
              </a:solidFill>
              <a:latin typeface="Courier New"/>
              <a:ea typeface="Courier New"/>
              <a:cs typeface="Courier New"/>
              <a:sym typeface="Courier New"/>
            </a:endParaRPr>
          </a:p>
          <a:p>
            <a:pPr indent="0" lvl="0" marL="0" rtl="0" algn="l">
              <a:spcBef>
                <a:spcPts val="0"/>
              </a:spcBef>
              <a:spcAft>
                <a:spcPts val="0"/>
              </a:spcAft>
              <a:buNone/>
            </a:pPr>
            <a:r>
              <a:t/>
            </a:r>
            <a:endParaRPr b="1" sz="100">
              <a:latin typeface="Courier New"/>
              <a:ea typeface="Courier New"/>
              <a:cs typeface="Courier New"/>
              <a:sym typeface="Courier New"/>
            </a:endParaRPr>
          </a:p>
          <a:p>
            <a:pPr indent="0" lvl="0" marL="0" rtl="0" algn="l">
              <a:spcBef>
                <a:spcPts val="0"/>
              </a:spcBef>
              <a:spcAft>
                <a:spcPts val="0"/>
              </a:spcAft>
              <a:buNone/>
            </a:pPr>
            <a:r>
              <a:rPr b="1" lang="en" sz="1200">
                <a:solidFill>
                  <a:srgbClr val="38761D"/>
                </a:solidFill>
                <a:latin typeface="Courier New"/>
                <a:ea typeface="Courier New"/>
                <a:cs typeface="Courier New"/>
                <a:sym typeface="Courier New"/>
              </a:rPr>
              <a:t>WHERE a.age &gt; 20</a:t>
            </a:r>
            <a:endParaRPr b="1" sz="1200">
              <a:solidFill>
                <a:srgbClr val="38761D"/>
              </a:solidFill>
              <a:latin typeface="Courier New"/>
              <a:ea typeface="Courier New"/>
              <a:cs typeface="Courier New"/>
              <a:sym typeface="Courier New"/>
            </a:endParaRPr>
          </a:p>
          <a:p>
            <a:pPr indent="0" lvl="0" marL="0" rtl="0" algn="l">
              <a:spcBef>
                <a:spcPts val="0"/>
              </a:spcBef>
              <a:spcAft>
                <a:spcPts val="0"/>
              </a:spcAft>
              <a:buNone/>
            </a:pPr>
            <a:r>
              <a:t/>
            </a:r>
            <a:endParaRPr b="1" sz="100">
              <a:latin typeface="Courier New"/>
              <a:ea typeface="Courier New"/>
              <a:cs typeface="Courier New"/>
              <a:sym typeface="Courier New"/>
            </a:endParaRPr>
          </a:p>
          <a:p>
            <a:pPr indent="0" lvl="0" marL="0" rtl="0" algn="l">
              <a:spcBef>
                <a:spcPts val="0"/>
              </a:spcBef>
              <a:spcAft>
                <a:spcPts val="0"/>
              </a:spcAft>
              <a:buNone/>
            </a:pPr>
            <a:r>
              <a:rPr b="1" lang="en" sz="1200">
                <a:solidFill>
                  <a:srgbClr val="0B7BCB"/>
                </a:solidFill>
                <a:latin typeface="Courier New"/>
                <a:ea typeface="Courier New"/>
                <a:cs typeface="Courier New"/>
                <a:sym typeface="Courier New"/>
              </a:rPr>
              <a:t>RETURN ... </a:t>
            </a:r>
            <a:endParaRPr b="1" sz="1200">
              <a:solidFill>
                <a:srgbClr val="0B7BCB"/>
              </a:solidFill>
              <a:latin typeface="Courier New"/>
              <a:ea typeface="Courier New"/>
              <a:cs typeface="Courier New"/>
              <a:sym typeface="Courier New"/>
            </a:endParaRPr>
          </a:p>
        </p:txBody>
      </p:sp>
      <p:sp>
        <p:nvSpPr>
          <p:cNvPr id="688" name="Google Shape;688;p31"/>
          <p:cNvSpPr txBox="1"/>
          <p:nvPr/>
        </p:nvSpPr>
        <p:spPr>
          <a:xfrm>
            <a:off x="180975" y="1756616"/>
            <a:ext cx="7032300" cy="40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[Scan a ] ➔ [Filter a.age &gt; 20] ➔ [Join a with b] ➔ </a:t>
            </a:r>
            <a:r>
              <a:rPr lang="en" sz="1500">
                <a:solidFill>
                  <a:srgbClr val="434343"/>
                </a:solidFill>
                <a:latin typeface="Open Sans"/>
                <a:ea typeface="Open Sans"/>
                <a:cs typeface="Open Sans"/>
                <a:sym typeface="Open Sans"/>
              </a:rPr>
              <a:t>[Join b with c] ➔</a:t>
            </a:r>
            <a:r>
              <a:rPr lang="en" sz="1500">
                <a:solidFill>
                  <a:srgbClr val="434343"/>
                </a:solidFill>
                <a:latin typeface="Open Sans"/>
                <a:ea typeface="Open Sans"/>
                <a:cs typeface="Open Sans"/>
                <a:sym typeface="Open Sans"/>
              </a:rPr>
              <a:t> RETURN ... </a:t>
            </a:r>
            <a:endParaRPr sz="1500">
              <a:solidFill>
                <a:srgbClr val="434343"/>
              </a:solidFill>
              <a:latin typeface="Open Sans"/>
              <a:ea typeface="Open Sans"/>
              <a:cs typeface="Open Sans"/>
              <a:sym typeface="Open Sans"/>
            </a:endParaRPr>
          </a:p>
        </p:txBody>
      </p:sp>
      <p:graphicFrame>
        <p:nvGraphicFramePr>
          <p:cNvPr id="689" name="Google Shape;689;p31"/>
          <p:cNvGraphicFramePr/>
          <p:nvPr/>
        </p:nvGraphicFramePr>
        <p:xfrm>
          <a:off x="281364" y="3281394"/>
          <a:ext cx="3000000" cy="3000000"/>
        </p:xfrm>
        <a:graphic>
          <a:graphicData uri="http://schemas.openxmlformats.org/drawingml/2006/table">
            <a:tbl>
              <a:tblPr>
                <a:noFill/>
                <a:tableStyleId>{2B07F4FD-3250-4024-B014-AF7E3F9752D0}</a:tableStyleId>
              </a:tblPr>
              <a:tblGrid>
                <a:gridCol w="382850"/>
              </a:tblGrid>
              <a:tr h="330425">
                <a:tc>
                  <a:txBody>
                    <a:bodyPr/>
                    <a:lstStyle/>
                    <a:p>
                      <a:pPr indent="0" lvl="0" marL="0" rtl="0" algn="ctr">
                        <a:spcBef>
                          <a:spcPts val="0"/>
                        </a:spcBef>
                        <a:spcAft>
                          <a:spcPts val="0"/>
                        </a:spcAft>
                        <a:buNone/>
                      </a:pPr>
                      <a:r>
                        <a:rPr b="1" lang="en" sz="1000"/>
                        <a:t>p1</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p2</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p3</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p4</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sp>
        <p:nvSpPr>
          <p:cNvPr id="690" name="Google Shape;690;p31"/>
          <p:cNvSpPr/>
          <p:nvPr/>
        </p:nvSpPr>
        <p:spPr>
          <a:xfrm>
            <a:off x="219502" y="4591285"/>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a:t>
            </a:r>
            <a:endParaRPr b="1" sz="1000">
              <a:solidFill>
                <a:srgbClr val="434343"/>
              </a:solidFill>
              <a:latin typeface="Open Sans"/>
              <a:ea typeface="Open Sans"/>
              <a:cs typeface="Open Sans"/>
              <a:sym typeface="Open Sans"/>
            </a:endParaRPr>
          </a:p>
        </p:txBody>
      </p:sp>
      <p:pic>
        <p:nvPicPr>
          <p:cNvPr id="691" name="Google Shape;691;p31"/>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graphicFrame>
        <p:nvGraphicFramePr>
          <p:cNvPr id="692" name="Google Shape;692;p31"/>
          <p:cNvGraphicFramePr/>
          <p:nvPr/>
        </p:nvGraphicFramePr>
        <p:xfrm>
          <a:off x="1127941" y="3289771"/>
          <a:ext cx="3000000" cy="3000000"/>
        </p:xfrm>
        <a:graphic>
          <a:graphicData uri="http://schemas.openxmlformats.org/drawingml/2006/table">
            <a:tbl>
              <a:tblPr>
                <a:noFill/>
                <a:tableStyleId>{2B07F4FD-3250-4024-B014-AF7E3F9752D0}</a:tableStyleId>
              </a:tblPr>
              <a:tblGrid>
                <a:gridCol w="382850"/>
                <a:gridCol w="382850"/>
                <a:gridCol w="382850"/>
              </a:tblGrid>
              <a:tr h="330425">
                <a:tc>
                  <a:txBody>
                    <a:bodyPr/>
                    <a:lstStyle/>
                    <a:p>
                      <a:pPr indent="0" lvl="0" marL="0" rtl="0" algn="ctr">
                        <a:spcBef>
                          <a:spcPts val="0"/>
                        </a:spcBef>
                        <a:spcAft>
                          <a:spcPts val="0"/>
                        </a:spcAft>
                        <a:buNone/>
                      </a:pPr>
                      <a:r>
                        <a:rPr b="1" lang="en" sz="1000"/>
                        <a:t>p1</a:t>
                      </a:r>
                      <a:endParaRPr b="1" sz="1000"/>
                    </a:p>
                  </a:txBody>
                  <a:tcPr marT="91425" marB="91425" marR="91425" marL="91425" anchor="ctr"/>
                </a:tc>
                <a:tc>
                  <a:txBody>
                    <a:bodyPr/>
                    <a:lstStyle/>
                    <a:p>
                      <a:pPr indent="0" lvl="0" marL="0" rtl="0" algn="ctr">
                        <a:spcBef>
                          <a:spcPts val="0"/>
                        </a:spcBef>
                        <a:spcAft>
                          <a:spcPts val="0"/>
                        </a:spcAft>
                        <a:buNone/>
                      </a:pPr>
                      <a:r>
                        <a:rPr b="1" lang="en" sz="1000"/>
                        <a:t>17</a:t>
                      </a:r>
                      <a:endParaRPr b="1" sz="1000"/>
                    </a:p>
                  </a:txBody>
                  <a:tcPr marT="91425" marB="91425" marR="91425" marL="91425" anchor="ctr"/>
                </a:tc>
                <a:tc>
                  <a:txBody>
                    <a:bodyPr/>
                    <a:lstStyle/>
                    <a:p>
                      <a:pPr indent="0" lvl="0" marL="0" rtl="0" algn="ctr">
                        <a:spcBef>
                          <a:spcPts val="0"/>
                        </a:spcBef>
                        <a:spcAft>
                          <a:spcPts val="0"/>
                        </a:spcAft>
                        <a:buNone/>
                      </a:pPr>
                      <a:r>
                        <a:rPr b="1" lang="en" sz="1000"/>
                        <a:t>0</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p2</a:t>
                      </a:r>
                      <a:endParaRPr b="1" sz="1000"/>
                    </a:p>
                  </a:txBody>
                  <a:tcPr marT="91425" marB="91425" marR="91425" marL="91425" anchor="ctr"/>
                </a:tc>
                <a:tc>
                  <a:txBody>
                    <a:bodyPr/>
                    <a:lstStyle/>
                    <a:p>
                      <a:pPr indent="0" lvl="0" marL="0" rtl="0" algn="ctr">
                        <a:spcBef>
                          <a:spcPts val="0"/>
                        </a:spcBef>
                        <a:spcAft>
                          <a:spcPts val="0"/>
                        </a:spcAft>
                        <a:buNone/>
                      </a:pPr>
                      <a:r>
                        <a:rPr b="1" lang="en" sz="1000"/>
                        <a:t>23</a:t>
                      </a:r>
                      <a:endParaRPr b="1" sz="1000"/>
                    </a:p>
                  </a:txBody>
                  <a:tcPr marT="91425" marB="91425" marR="91425" marL="91425" anchor="ctr"/>
                </a:tc>
                <a:tc>
                  <a:txBody>
                    <a:bodyPr/>
                    <a:lstStyle/>
                    <a:p>
                      <a:pPr indent="0" lvl="0" marL="0" rtl="0" algn="ctr">
                        <a:spcBef>
                          <a:spcPts val="0"/>
                        </a:spcBef>
                        <a:spcAft>
                          <a:spcPts val="0"/>
                        </a:spcAft>
                        <a:buNone/>
                      </a:pPr>
                      <a:r>
                        <a:rPr b="1" lang="en" sz="1000"/>
                        <a:t>1</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p3</a:t>
                      </a:r>
                      <a:endParaRPr b="1" sz="1000"/>
                    </a:p>
                  </a:txBody>
                  <a:tcPr marT="91425" marB="91425" marR="91425" marL="91425" anchor="ctr"/>
                </a:tc>
                <a:tc>
                  <a:txBody>
                    <a:bodyPr/>
                    <a:lstStyle/>
                    <a:p>
                      <a:pPr indent="0" lvl="0" marL="0" rtl="0" algn="ctr">
                        <a:spcBef>
                          <a:spcPts val="0"/>
                        </a:spcBef>
                        <a:spcAft>
                          <a:spcPts val="0"/>
                        </a:spcAft>
                        <a:buNone/>
                      </a:pPr>
                      <a:r>
                        <a:rPr b="1" lang="en" sz="1000"/>
                        <a:t>45</a:t>
                      </a:r>
                      <a:endParaRPr b="1" sz="1000"/>
                    </a:p>
                  </a:txBody>
                  <a:tcPr marT="91425" marB="91425" marR="91425" marL="91425" anchor="ctr"/>
                </a:tc>
                <a:tc>
                  <a:txBody>
                    <a:bodyPr/>
                    <a:lstStyle/>
                    <a:p>
                      <a:pPr indent="0" lvl="0" marL="0" rtl="0" algn="ctr">
                        <a:spcBef>
                          <a:spcPts val="0"/>
                        </a:spcBef>
                        <a:spcAft>
                          <a:spcPts val="0"/>
                        </a:spcAft>
                        <a:buNone/>
                      </a:pPr>
                      <a:r>
                        <a:rPr b="1" lang="en" sz="1000"/>
                        <a:t>1</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p4</a:t>
                      </a:r>
                      <a:endParaRPr b="1" sz="1000"/>
                    </a:p>
                  </a:txBody>
                  <a:tcPr marT="91425" marB="91425" marR="91425" marL="91425" anchor="ctr"/>
                </a:tc>
                <a:tc>
                  <a:txBody>
                    <a:bodyPr/>
                    <a:lstStyle/>
                    <a:p>
                      <a:pPr indent="0" lvl="0" marL="0" rtl="0" algn="ctr">
                        <a:spcBef>
                          <a:spcPts val="0"/>
                        </a:spcBef>
                        <a:spcAft>
                          <a:spcPts val="0"/>
                        </a:spcAft>
                        <a:buNone/>
                      </a:pPr>
                      <a:r>
                        <a:rPr b="1" lang="en" sz="1000"/>
                        <a:t>54</a:t>
                      </a:r>
                      <a:endParaRPr b="1" sz="1000"/>
                    </a:p>
                  </a:txBody>
                  <a:tcPr marT="91425" marB="91425" marR="91425" marL="91425" anchor="ctr"/>
                </a:tc>
                <a:tc>
                  <a:txBody>
                    <a:bodyPr/>
                    <a:lstStyle/>
                    <a:p>
                      <a:pPr indent="0" lvl="0" marL="0" rtl="0" algn="ctr">
                        <a:spcBef>
                          <a:spcPts val="0"/>
                        </a:spcBef>
                        <a:spcAft>
                          <a:spcPts val="0"/>
                        </a:spcAft>
                        <a:buNone/>
                      </a:pPr>
                      <a:r>
                        <a:rPr b="1" lang="en" sz="1000"/>
                        <a:t>1</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grpSp>
        <p:nvGrpSpPr>
          <p:cNvPr id="693" name="Google Shape;693;p31"/>
          <p:cNvGrpSpPr/>
          <p:nvPr/>
        </p:nvGrpSpPr>
        <p:grpSpPr>
          <a:xfrm>
            <a:off x="722068" y="3653425"/>
            <a:ext cx="1642367" cy="1408188"/>
            <a:chOff x="722068" y="3653425"/>
            <a:chExt cx="1642367" cy="1408188"/>
          </a:xfrm>
        </p:grpSpPr>
        <p:sp>
          <p:nvSpPr>
            <p:cNvPr id="694" name="Google Shape;694;p31"/>
            <p:cNvSpPr txBox="1"/>
            <p:nvPr/>
          </p:nvSpPr>
          <p:spPr>
            <a:xfrm>
              <a:off x="722068" y="3653425"/>
              <a:ext cx="3816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a:t>
              </a:r>
              <a:endParaRPr/>
            </a:p>
          </p:txBody>
        </p:sp>
        <p:grpSp>
          <p:nvGrpSpPr>
            <p:cNvPr id="695" name="Google Shape;695;p31"/>
            <p:cNvGrpSpPr/>
            <p:nvPr/>
          </p:nvGrpSpPr>
          <p:grpSpPr>
            <a:xfrm>
              <a:off x="1006484" y="4670713"/>
              <a:ext cx="1357951" cy="390900"/>
              <a:chOff x="1317903" y="4609261"/>
              <a:chExt cx="1357951" cy="390900"/>
            </a:xfrm>
          </p:grpSpPr>
          <p:sp>
            <p:nvSpPr>
              <p:cNvPr id="696" name="Google Shape;696;p31"/>
              <p:cNvSpPr/>
              <p:nvPr/>
            </p:nvSpPr>
            <p:spPr>
              <a:xfrm>
                <a:off x="1317903" y="4609261"/>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a:t>
                </a:r>
                <a:endParaRPr b="1" sz="1000">
                  <a:solidFill>
                    <a:srgbClr val="434343"/>
                  </a:solidFill>
                  <a:latin typeface="Open Sans"/>
                  <a:ea typeface="Open Sans"/>
                  <a:cs typeface="Open Sans"/>
                  <a:sym typeface="Open Sans"/>
                </a:endParaRPr>
              </a:p>
            </p:txBody>
          </p:sp>
          <p:sp>
            <p:nvSpPr>
              <p:cNvPr id="697" name="Google Shape;697;p31"/>
              <p:cNvSpPr/>
              <p:nvPr/>
            </p:nvSpPr>
            <p:spPr>
              <a:xfrm>
                <a:off x="1705463" y="4609261"/>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age</a:t>
                </a:r>
                <a:endParaRPr b="1" sz="1000">
                  <a:solidFill>
                    <a:srgbClr val="434343"/>
                  </a:solidFill>
                  <a:latin typeface="Open Sans"/>
                  <a:ea typeface="Open Sans"/>
                  <a:cs typeface="Open Sans"/>
                  <a:sym typeface="Open Sans"/>
                </a:endParaRPr>
              </a:p>
            </p:txBody>
          </p:sp>
          <p:sp>
            <p:nvSpPr>
              <p:cNvPr id="698" name="Google Shape;698;p31"/>
              <p:cNvSpPr/>
              <p:nvPr/>
            </p:nvSpPr>
            <p:spPr>
              <a:xfrm>
                <a:off x="2098654" y="4609261"/>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filtermask</a:t>
                </a:r>
                <a:endParaRPr b="1" sz="1000">
                  <a:solidFill>
                    <a:srgbClr val="434343"/>
                  </a:solidFill>
                  <a:latin typeface="Open Sans"/>
                  <a:ea typeface="Open Sans"/>
                  <a:cs typeface="Open Sans"/>
                  <a:sym typeface="Open Sans"/>
                </a:endParaRPr>
              </a:p>
            </p:txBody>
          </p:sp>
        </p:grpSp>
      </p:grpSp>
      <p:graphicFrame>
        <p:nvGraphicFramePr>
          <p:cNvPr id="699" name="Google Shape;699;p31"/>
          <p:cNvGraphicFramePr/>
          <p:nvPr/>
        </p:nvGraphicFramePr>
        <p:xfrm>
          <a:off x="2761635" y="2298167"/>
          <a:ext cx="3000000" cy="3000000"/>
        </p:xfrm>
        <a:graphic>
          <a:graphicData uri="http://schemas.openxmlformats.org/drawingml/2006/table">
            <a:tbl>
              <a:tblPr>
                <a:noFill/>
                <a:tableStyleId>{2B07F4FD-3250-4024-B014-AF7E3F9752D0}</a:tableStyleId>
              </a:tblPr>
              <a:tblGrid>
                <a:gridCol w="396625"/>
                <a:gridCol w="396625"/>
                <a:gridCol w="396625"/>
                <a:gridCol w="396625"/>
                <a:gridCol w="396625"/>
              </a:tblGrid>
              <a:tr h="330425">
                <a:tc>
                  <a:txBody>
                    <a:bodyPr/>
                    <a:lstStyle/>
                    <a:p>
                      <a:pPr indent="0" lvl="0" marL="0" rtl="0" algn="ctr">
                        <a:spcBef>
                          <a:spcPts val="0"/>
                        </a:spcBef>
                        <a:spcAft>
                          <a:spcPts val="0"/>
                        </a:spcAft>
                        <a:buNone/>
                      </a:pPr>
                      <a:r>
                        <a:rPr b="1" lang="en" sz="1000"/>
                        <a:t>...</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a:t>
                      </a:r>
                      <a:endParaRPr b="1" sz="10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sz="1000"/>
                        <a:t>...</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p2</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23</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1</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e7</a:t>
                      </a:r>
                      <a:endParaRPr b="1" sz="1000"/>
                    </a:p>
                  </a:txBody>
                  <a:tcPr marT="91425" marB="91425" marR="91425" marL="91425" anchor="ctr"/>
                </a:tc>
                <a:tc>
                  <a:txBody>
                    <a:bodyPr/>
                    <a:lstStyle/>
                    <a:p>
                      <a:pPr indent="0" lvl="0" marL="0" rtl="0" algn="ctr">
                        <a:spcBef>
                          <a:spcPts val="0"/>
                        </a:spcBef>
                        <a:spcAft>
                          <a:spcPts val="0"/>
                        </a:spcAft>
                        <a:buNone/>
                      </a:pPr>
                      <a:r>
                        <a:rPr b="1" lang="en" sz="1000"/>
                        <a:t>p3</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p2</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23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e11</a:t>
                      </a:r>
                      <a:endParaRPr b="1" sz="10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sz="1000"/>
                        <a:t>p4</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p3</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45</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1</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e5</a:t>
                      </a:r>
                      <a:endParaRPr b="1" sz="1000"/>
                    </a:p>
                  </a:txBody>
                  <a:tcPr marT="91425" marB="91425" marR="91425" marL="91425" anchor="ctr"/>
                </a:tc>
                <a:tc>
                  <a:txBody>
                    <a:bodyPr/>
                    <a:lstStyle/>
                    <a:p>
                      <a:pPr indent="0" lvl="0" marL="0" rtl="0" algn="ctr">
                        <a:spcBef>
                          <a:spcPts val="0"/>
                        </a:spcBef>
                        <a:spcAft>
                          <a:spcPts val="0"/>
                        </a:spcAft>
                        <a:buNone/>
                      </a:pPr>
                      <a:r>
                        <a:rPr b="1" lang="en" sz="1000"/>
                        <a:t>p2</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45</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e3</a:t>
                      </a:r>
                      <a:endParaRPr b="1" sz="10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sz="1000"/>
                        <a:t>p4</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45</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e2</a:t>
                      </a:r>
                      <a:endParaRPr b="1" sz="10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sz="1000"/>
                        <a:t>p1</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a:t>
                      </a:r>
                      <a:endParaRPr b="1" sz="1000"/>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sz="1000"/>
                        <a:t>...</a:t>
                      </a:r>
                      <a:endParaRPr b="1" sz="1000"/>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sz="1000"/>
                        <a:t>...</a:t>
                      </a:r>
                      <a:endParaRPr b="1" sz="1000"/>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sz="1000"/>
                        <a:t>...</a:t>
                      </a:r>
                      <a:endParaRPr b="1" sz="1000"/>
                    </a:p>
                  </a:txBody>
                  <a:tcPr marT="91425" marB="91425" marR="91425" marL="91425" anchor="ctr"/>
                </a:tc>
                <a:tc>
                  <a:txBody>
                    <a:bodyPr/>
                    <a:lstStyle/>
                    <a:p>
                      <a:pPr indent="0" lvl="0" marL="0" rtl="0" algn="ctr">
                        <a:spcBef>
                          <a:spcPts val="0"/>
                        </a:spcBef>
                        <a:spcAft>
                          <a:spcPts val="0"/>
                        </a:spcAft>
                        <a:buNone/>
                      </a:pPr>
                      <a:r>
                        <a:rPr b="1" lang="en" sz="1000"/>
                        <a:t>...</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grpSp>
        <p:nvGrpSpPr>
          <p:cNvPr id="700" name="Google Shape;700;p31"/>
          <p:cNvGrpSpPr/>
          <p:nvPr/>
        </p:nvGrpSpPr>
        <p:grpSpPr>
          <a:xfrm>
            <a:off x="2278550" y="2630400"/>
            <a:ext cx="2566171" cy="2447967"/>
            <a:chOff x="2278550" y="2630400"/>
            <a:chExt cx="2566171" cy="2447967"/>
          </a:xfrm>
        </p:grpSpPr>
        <p:sp>
          <p:nvSpPr>
            <p:cNvPr id="701" name="Google Shape;701;p31"/>
            <p:cNvSpPr/>
            <p:nvPr/>
          </p:nvSpPr>
          <p:spPr>
            <a:xfrm>
              <a:off x="2673701" y="468746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a:t>
              </a:r>
              <a:endParaRPr b="1" sz="1000">
                <a:solidFill>
                  <a:srgbClr val="434343"/>
                </a:solidFill>
                <a:latin typeface="Open Sans"/>
                <a:ea typeface="Open Sans"/>
                <a:cs typeface="Open Sans"/>
                <a:sym typeface="Open Sans"/>
              </a:endParaRPr>
            </a:p>
          </p:txBody>
        </p:sp>
        <p:sp>
          <p:nvSpPr>
            <p:cNvPr id="702" name="Google Shape;702;p31"/>
            <p:cNvSpPr/>
            <p:nvPr/>
          </p:nvSpPr>
          <p:spPr>
            <a:xfrm>
              <a:off x="3069638" y="468746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age</a:t>
              </a:r>
              <a:endParaRPr b="1" sz="1000">
                <a:solidFill>
                  <a:srgbClr val="434343"/>
                </a:solidFill>
                <a:latin typeface="Open Sans"/>
                <a:ea typeface="Open Sans"/>
                <a:cs typeface="Open Sans"/>
                <a:sym typeface="Open Sans"/>
              </a:endParaRPr>
            </a:p>
          </p:txBody>
        </p:sp>
        <p:sp>
          <p:nvSpPr>
            <p:cNvPr id="703" name="Google Shape;703;p31"/>
            <p:cNvSpPr/>
            <p:nvPr/>
          </p:nvSpPr>
          <p:spPr>
            <a:xfrm>
              <a:off x="3479583" y="468746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mask</a:t>
              </a:r>
              <a:endParaRPr b="1" sz="1000">
                <a:solidFill>
                  <a:srgbClr val="434343"/>
                </a:solidFill>
                <a:latin typeface="Open Sans"/>
                <a:ea typeface="Open Sans"/>
                <a:cs typeface="Open Sans"/>
                <a:sym typeface="Open Sans"/>
              </a:endParaRPr>
            </a:p>
          </p:txBody>
        </p:sp>
        <p:sp>
          <p:nvSpPr>
            <p:cNvPr id="704" name="Google Shape;704;p31"/>
            <p:cNvSpPr/>
            <p:nvPr/>
          </p:nvSpPr>
          <p:spPr>
            <a:xfrm>
              <a:off x="3891084" y="468746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r1</a:t>
              </a:r>
              <a:endParaRPr b="1" sz="1000">
                <a:solidFill>
                  <a:srgbClr val="434343"/>
                </a:solidFill>
                <a:latin typeface="Open Sans"/>
                <a:ea typeface="Open Sans"/>
                <a:cs typeface="Open Sans"/>
                <a:sym typeface="Open Sans"/>
              </a:endParaRPr>
            </a:p>
          </p:txBody>
        </p:sp>
        <p:sp>
          <p:nvSpPr>
            <p:cNvPr id="705" name="Google Shape;705;p31"/>
            <p:cNvSpPr/>
            <p:nvPr/>
          </p:nvSpPr>
          <p:spPr>
            <a:xfrm>
              <a:off x="4267521" y="468746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b</a:t>
              </a:r>
              <a:endParaRPr b="1" sz="1000">
                <a:solidFill>
                  <a:srgbClr val="434343"/>
                </a:solidFill>
                <a:latin typeface="Open Sans"/>
                <a:ea typeface="Open Sans"/>
                <a:cs typeface="Open Sans"/>
                <a:sym typeface="Open Sans"/>
              </a:endParaRPr>
            </a:p>
          </p:txBody>
        </p:sp>
        <p:sp>
          <p:nvSpPr>
            <p:cNvPr id="706" name="Google Shape;706;p31"/>
            <p:cNvSpPr/>
            <p:nvPr/>
          </p:nvSpPr>
          <p:spPr>
            <a:xfrm>
              <a:off x="2278550" y="2630400"/>
              <a:ext cx="477500" cy="1675400"/>
            </a:xfrm>
            <a:custGeom>
              <a:rect b="b" l="l" r="r" t="t"/>
              <a:pathLst>
                <a:path extrusionOk="0" h="67016" w="19100">
                  <a:moveTo>
                    <a:pt x="0" y="40209"/>
                  </a:moveTo>
                  <a:lnTo>
                    <a:pt x="19100" y="0"/>
                  </a:lnTo>
                  <a:lnTo>
                    <a:pt x="19100" y="67016"/>
                  </a:lnTo>
                  <a:lnTo>
                    <a:pt x="0" y="67016"/>
                  </a:lnTo>
                  <a:close/>
                </a:path>
              </a:pathLst>
            </a:custGeom>
            <a:solidFill>
              <a:srgbClr val="D9EAD3"/>
            </a:solidFill>
            <a:ln>
              <a:noFill/>
            </a:ln>
          </p:spPr>
        </p:sp>
        <p:sp>
          <p:nvSpPr>
            <p:cNvPr id="707" name="Google Shape;707;p31"/>
            <p:cNvSpPr txBox="1"/>
            <p:nvPr/>
          </p:nvSpPr>
          <p:spPr>
            <a:xfrm>
              <a:off x="2330645" y="3653425"/>
              <a:ext cx="3816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a:t>
              </a:r>
              <a:endParaRPr/>
            </a:p>
          </p:txBody>
        </p:sp>
      </p:grpSp>
      <p:grpSp>
        <p:nvGrpSpPr>
          <p:cNvPr id="708" name="Google Shape;708;p31"/>
          <p:cNvGrpSpPr/>
          <p:nvPr/>
        </p:nvGrpSpPr>
        <p:grpSpPr>
          <a:xfrm>
            <a:off x="2774812" y="2638775"/>
            <a:ext cx="1170300" cy="1665050"/>
            <a:chOff x="2781175" y="2638775"/>
            <a:chExt cx="1170300" cy="1665050"/>
          </a:xfrm>
        </p:grpSpPr>
        <p:sp>
          <p:nvSpPr>
            <p:cNvPr id="709" name="Google Shape;709;p31"/>
            <p:cNvSpPr/>
            <p:nvPr/>
          </p:nvSpPr>
          <p:spPr>
            <a:xfrm>
              <a:off x="2781175" y="2638775"/>
              <a:ext cx="1170300" cy="665100"/>
            </a:xfrm>
            <a:prstGeom prst="rect">
              <a:avLst/>
            </a:prstGeom>
            <a:solidFill>
              <a:srgbClr val="CC0E0E">
                <a:alpha val="11730"/>
              </a:srgbClr>
            </a:solidFill>
            <a:ln cap="flat" cmpd="sng" w="28575">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1"/>
            <p:cNvSpPr/>
            <p:nvPr/>
          </p:nvSpPr>
          <p:spPr>
            <a:xfrm>
              <a:off x="2781175" y="3303925"/>
              <a:ext cx="1170300" cy="999900"/>
            </a:xfrm>
            <a:prstGeom prst="rect">
              <a:avLst/>
            </a:prstGeom>
            <a:solidFill>
              <a:srgbClr val="CC0E0E">
                <a:alpha val="11730"/>
              </a:srgbClr>
            </a:solidFill>
            <a:ln cap="flat" cmpd="sng" w="28575">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1" name="Google Shape;711;p31"/>
          <p:cNvSpPr/>
          <p:nvPr/>
        </p:nvSpPr>
        <p:spPr>
          <a:xfrm>
            <a:off x="2919125" y="1817825"/>
            <a:ext cx="1470600" cy="339900"/>
          </a:xfrm>
          <a:prstGeom prst="rect">
            <a:avLst/>
          </a:prstGeom>
          <a:noFill/>
          <a:ln cap="flat" cmpd="sng" w="28575">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712" name="Google Shape;712;p31"/>
          <p:cNvGraphicFramePr/>
          <p:nvPr/>
        </p:nvGraphicFramePr>
        <p:xfrm>
          <a:off x="6219682" y="2960224"/>
          <a:ext cx="3000000" cy="3000000"/>
        </p:xfrm>
        <a:graphic>
          <a:graphicData uri="http://schemas.openxmlformats.org/drawingml/2006/table">
            <a:tbl>
              <a:tblPr>
                <a:noFill/>
                <a:tableStyleId>{2B07F4FD-3250-4024-B014-AF7E3F9752D0}</a:tableStyleId>
              </a:tblPr>
              <a:tblGrid>
                <a:gridCol w="460200"/>
              </a:tblGrid>
              <a:tr h="473575">
                <a:tc>
                  <a:txBody>
                    <a:bodyPr/>
                    <a:lstStyle/>
                    <a:p>
                      <a:pPr indent="0" lvl="0" marL="0" rtl="0" algn="ctr">
                        <a:lnSpc>
                          <a:spcPct val="115000"/>
                        </a:lnSpc>
                        <a:spcBef>
                          <a:spcPts val="0"/>
                        </a:spcBef>
                        <a:spcAft>
                          <a:spcPts val="0"/>
                        </a:spcAft>
                        <a:buNone/>
                      </a:pPr>
                      <a:r>
                        <a:rPr b="1" lang="en" sz="1000">
                          <a:latin typeface="Open Sans"/>
                          <a:ea typeface="Open Sans"/>
                          <a:cs typeface="Open Sans"/>
                          <a:sym typeface="Open Sans"/>
                        </a:rPr>
                        <a:t>p3</a:t>
                      </a:r>
                      <a:endParaRPr b="1" sz="10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FFAD33"/>
                    </a:solidFill>
                  </a:tcPr>
                </a:tc>
              </a:tr>
            </a:tbl>
          </a:graphicData>
        </a:graphic>
      </p:graphicFrame>
      <p:graphicFrame>
        <p:nvGraphicFramePr>
          <p:cNvPr id="713" name="Google Shape;713;p31"/>
          <p:cNvGraphicFramePr/>
          <p:nvPr/>
        </p:nvGraphicFramePr>
        <p:xfrm>
          <a:off x="6890639" y="3022939"/>
          <a:ext cx="3000000" cy="3000000"/>
        </p:xfrm>
        <a:graphic>
          <a:graphicData uri="http://schemas.openxmlformats.org/drawingml/2006/table">
            <a:tbl>
              <a:tblPr>
                <a:noFill/>
                <a:tableStyleId>{2B07F4FD-3250-4024-B014-AF7E3F9752D0}</a:tableStyleId>
              </a:tblPr>
              <a:tblGrid>
                <a:gridCol w="685575"/>
                <a:gridCol w="685575"/>
                <a:gridCol w="685575"/>
              </a:tblGrid>
              <a:tr h="358800">
                <a:tc>
                  <a:txBody>
                    <a:bodyPr/>
                    <a:lstStyle/>
                    <a:p>
                      <a:pPr indent="0" lvl="0" marL="0" rtl="0" algn="ctr">
                        <a:spcBef>
                          <a:spcPts val="0"/>
                        </a:spcBef>
                        <a:spcAft>
                          <a:spcPts val="0"/>
                        </a:spcAft>
                        <a:buNone/>
                      </a:pPr>
                      <a:r>
                        <a:rPr b="1" lang="en" sz="1000">
                          <a:solidFill>
                            <a:schemeClr val="dk1"/>
                          </a:solidFill>
                        </a:rPr>
                        <a:t>e5,p2</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e3,p4</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e2,p1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bl>
          </a:graphicData>
        </a:graphic>
      </p:graphicFrame>
      <p:cxnSp>
        <p:nvCxnSpPr>
          <p:cNvPr id="714" name="Google Shape;714;p31"/>
          <p:cNvCxnSpPr/>
          <p:nvPr/>
        </p:nvCxnSpPr>
        <p:spPr>
          <a:xfrm>
            <a:off x="6711127" y="3198228"/>
            <a:ext cx="150000" cy="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715" name="Google Shape;715;p31"/>
          <p:cNvGraphicFramePr/>
          <p:nvPr/>
        </p:nvGraphicFramePr>
        <p:xfrm>
          <a:off x="6219682" y="2426824"/>
          <a:ext cx="3000000" cy="3000000"/>
        </p:xfrm>
        <a:graphic>
          <a:graphicData uri="http://schemas.openxmlformats.org/drawingml/2006/table">
            <a:tbl>
              <a:tblPr>
                <a:noFill/>
                <a:tableStyleId>{2B07F4FD-3250-4024-B014-AF7E3F9752D0}</a:tableStyleId>
              </a:tblPr>
              <a:tblGrid>
                <a:gridCol w="460200"/>
              </a:tblGrid>
              <a:tr h="473575">
                <a:tc>
                  <a:txBody>
                    <a:bodyPr/>
                    <a:lstStyle/>
                    <a:p>
                      <a:pPr indent="0" lvl="0" marL="0" rtl="0" algn="ctr">
                        <a:lnSpc>
                          <a:spcPct val="115000"/>
                        </a:lnSpc>
                        <a:spcBef>
                          <a:spcPts val="0"/>
                        </a:spcBef>
                        <a:spcAft>
                          <a:spcPts val="0"/>
                        </a:spcAft>
                        <a:buNone/>
                      </a:pPr>
                      <a:r>
                        <a:rPr b="1" lang="en" sz="1000">
                          <a:latin typeface="Open Sans"/>
                          <a:ea typeface="Open Sans"/>
                          <a:cs typeface="Open Sans"/>
                          <a:sym typeface="Open Sans"/>
                        </a:rPr>
                        <a:t>p2</a:t>
                      </a:r>
                      <a:endParaRPr b="1" sz="10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FFAD33"/>
                    </a:solidFill>
                  </a:tcPr>
                </a:tc>
              </a:tr>
            </a:tbl>
          </a:graphicData>
        </a:graphic>
      </p:graphicFrame>
      <p:graphicFrame>
        <p:nvGraphicFramePr>
          <p:cNvPr id="716" name="Google Shape;716;p31"/>
          <p:cNvGraphicFramePr/>
          <p:nvPr/>
        </p:nvGraphicFramePr>
        <p:xfrm>
          <a:off x="6890639" y="2489539"/>
          <a:ext cx="3000000" cy="3000000"/>
        </p:xfrm>
        <a:graphic>
          <a:graphicData uri="http://schemas.openxmlformats.org/drawingml/2006/table">
            <a:tbl>
              <a:tblPr>
                <a:noFill/>
                <a:tableStyleId>{2B07F4FD-3250-4024-B014-AF7E3F9752D0}</a:tableStyleId>
              </a:tblPr>
              <a:tblGrid>
                <a:gridCol w="685575"/>
                <a:gridCol w="685575"/>
              </a:tblGrid>
              <a:tr h="358800">
                <a:tc>
                  <a:txBody>
                    <a:bodyPr/>
                    <a:lstStyle/>
                    <a:p>
                      <a:pPr indent="0" lvl="0" marL="0" rtl="0" algn="ctr">
                        <a:spcBef>
                          <a:spcPts val="0"/>
                        </a:spcBef>
                        <a:spcAft>
                          <a:spcPts val="0"/>
                        </a:spcAft>
                        <a:buNone/>
                      </a:pPr>
                      <a:r>
                        <a:rPr b="1" lang="en" sz="1000">
                          <a:solidFill>
                            <a:schemeClr val="dk1"/>
                          </a:solidFill>
                        </a:rPr>
                        <a:t>e7,p3</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e11,p4</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bl>
          </a:graphicData>
        </a:graphic>
      </p:graphicFrame>
      <p:cxnSp>
        <p:nvCxnSpPr>
          <p:cNvPr id="717" name="Google Shape;717;p31"/>
          <p:cNvCxnSpPr/>
          <p:nvPr/>
        </p:nvCxnSpPr>
        <p:spPr>
          <a:xfrm>
            <a:off x="6711127" y="2664828"/>
            <a:ext cx="150000" cy="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718" name="Google Shape;718;p31"/>
          <p:cNvGraphicFramePr/>
          <p:nvPr/>
        </p:nvGraphicFramePr>
        <p:xfrm>
          <a:off x="6219682" y="3493624"/>
          <a:ext cx="3000000" cy="3000000"/>
        </p:xfrm>
        <a:graphic>
          <a:graphicData uri="http://schemas.openxmlformats.org/drawingml/2006/table">
            <a:tbl>
              <a:tblPr>
                <a:noFill/>
                <a:tableStyleId>{2B07F4FD-3250-4024-B014-AF7E3F9752D0}</a:tableStyleId>
              </a:tblPr>
              <a:tblGrid>
                <a:gridCol w="460200"/>
              </a:tblGrid>
              <a:tr h="473575">
                <a:tc>
                  <a:txBody>
                    <a:bodyPr/>
                    <a:lstStyle/>
                    <a:p>
                      <a:pPr indent="0" lvl="0" marL="0" rtl="0" algn="ctr">
                        <a:lnSpc>
                          <a:spcPct val="115000"/>
                        </a:lnSpc>
                        <a:spcBef>
                          <a:spcPts val="0"/>
                        </a:spcBef>
                        <a:spcAft>
                          <a:spcPts val="0"/>
                        </a:spcAft>
                        <a:buNone/>
                      </a:pPr>
                      <a:r>
                        <a:rPr b="1" lang="en" sz="1000">
                          <a:latin typeface="Open Sans"/>
                          <a:ea typeface="Open Sans"/>
                          <a:cs typeface="Open Sans"/>
                          <a:sym typeface="Open Sans"/>
                        </a:rPr>
                        <a:t>p4</a:t>
                      </a:r>
                      <a:endParaRPr b="1" sz="10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FFAD33"/>
                    </a:solidFill>
                  </a:tcPr>
                </a:tc>
              </a:tr>
            </a:tbl>
          </a:graphicData>
        </a:graphic>
      </p:graphicFrame>
      <p:graphicFrame>
        <p:nvGraphicFramePr>
          <p:cNvPr id="719" name="Google Shape;719;p31"/>
          <p:cNvGraphicFramePr/>
          <p:nvPr/>
        </p:nvGraphicFramePr>
        <p:xfrm>
          <a:off x="6890639" y="3556339"/>
          <a:ext cx="3000000" cy="3000000"/>
        </p:xfrm>
        <a:graphic>
          <a:graphicData uri="http://schemas.openxmlformats.org/drawingml/2006/table">
            <a:tbl>
              <a:tblPr>
                <a:noFill/>
                <a:tableStyleId>{2B07F4FD-3250-4024-B014-AF7E3F9752D0}</a:tableStyleId>
              </a:tblPr>
              <a:tblGrid>
                <a:gridCol w="685575"/>
              </a:tblGrid>
              <a:tr h="358800">
                <a:tc>
                  <a:txBody>
                    <a:bodyPr/>
                    <a:lstStyle/>
                    <a:p>
                      <a:pPr indent="0" lvl="0" marL="0" rtl="0" algn="ctr">
                        <a:spcBef>
                          <a:spcPts val="0"/>
                        </a:spcBef>
                        <a:spcAft>
                          <a:spcPts val="0"/>
                        </a:spcAft>
                        <a:buNone/>
                      </a:pPr>
                      <a:r>
                        <a:rPr b="1" lang="en" sz="1000">
                          <a:solidFill>
                            <a:schemeClr val="dk1"/>
                          </a:solidFill>
                        </a:rPr>
                        <a:t>e13,p2</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cxnSp>
        <p:nvCxnSpPr>
          <p:cNvPr id="720" name="Google Shape;720;p31"/>
          <p:cNvCxnSpPr/>
          <p:nvPr/>
        </p:nvCxnSpPr>
        <p:spPr>
          <a:xfrm>
            <a:off x="6711127" y="3731628"/>
            <a:ext cx="150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7"/>
                                        </p:tgtEl>
                                        <p:attrNameLst>
                                          <p:attrName>style.visibility</p:attrName>
                                        </p:attrNameLst>
                                      </p:cBhvr>
                                      <p:to>
                                        <p:strVal val="visible"/>
                                      </p:to>
                                    </p:set>
                                    <p:animEffect filter="fade" transition="in">
                                      <p:cBhvr>
                                        <p:cTn dur="1"/>
                                        <p:tgtEl>
                                          <p:spTgt spid="6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8"/>
                                        </p:tgtEl>
                                        <p:attrNameLst>
                                          <p:attrName>style.visibility</p:attrName>
                                        </p:attrNameLst>
                                      </p:cBhvr>
                                      <p:to>
                                        <p:strVal val="visible"/>
                                      </p:to>
                                    </p:set>
                                    <p:animEffect filter="fade" transition="in">
                                      <p:cBhvr>
                                        <p:cTn dur="1"/>
                                        <p:tgtEl>
                                          <p:spTgt spid="688"/>
                                        </p:tgtEl>
                                      </p:cBhvr>
                                    </p:animEffect>
                                  </p:childTnLst>
                                </p:cTn>
                              </p:par>
                              <p:par>
                                <p:cTn fill="hold" nodeType="withEffect" presetClass="entr" presetID="10" presetSubtype="0">
                                  <p:stCondLst>
                                    <p:cond delay="0"/>
                                  </p:stCondLst>
                                  <p:childTnLst>
                                    <p:set>
                                      <p:cBhvr>
                                        <p:cTn dur="1" fill="hold">
                                          <p:stCondLst>
                                            <p:cond delay="0"/>
                                          </p:stCondLst>
                                        </p:cTn>
                                        <p:tgtEl>
                                          <p:spTgt spid="689"/>
                                        </p:tgtEl>
                                        <p:attrNameLst>
                                          <p:attrName>style.visibility</p:attrName>
                                        </p:attrNameLst>
                                      </p:cBhvr>
                                      <p:to>
                                        <p:strVal val="visible"/>
                                      </p:to>
                                    </p:set>
                                    <p:animEffect filter="fade" transition="in">
                                      <p:cBhvr>
                                        <p:cTn dur="1"/>
                                        <p:tgtEl>
                                          <p:spTgt spid="689"/>
                                        </p:tgtEl>
                                      </p:cBhvr>
                                    </p:animEffect>
                                  </p:childTnLst>
                                </p:cTn>
                              </p:par>
                              <p:par>
                                <p:cTn fill="hold" nodeType="withEffect" presetClass="entr" presetID="10" presetSubtype="0">
                                  <p:stCondLst>
                                    <p:cond delay="0"/>
                                  </p:stCondLst>
                                  <p:childTnLst>
                                    <p:set>
                                      <p:cBhvr>
                                        <p:cTn dur="1" fill="hold">
                                          <p:stCondLst>
                                            <p:cond delay="0"/>
                                          </p:stCondLst>
                                        </p:cTn>
                                        <p:tgtEl>
                                          <p:spTgt spid="690"/>
                                        </p:tgtEl>
                                        <p:attrNameLst>
                                          <p:attrName>style.visibility</p:attrName>
                                        </p:attrNameLst>
                                      </p:cBhvr>
                                      <p:to>
                                        <p:strVal val="visible"/>
                                      </p:to>
                                    </p:set>
                                    <p:animEffect filter="fade" transition="in">
                                      <p:cBhvr>
                                        <p:cTn dur="1"/>
                                        <p:tgtEl>
                                          <p:spTgt spid="6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3"/>
                                        </p:tgtEl>
                                        <p:attrNameLst>
                                          <p:attrName>style.visibility</p:attrName>
                                        </p:attrNameLst>
                                      </p:cBhvr>
                                      <p:to>
                                        <p:strVal val="visible"/>
                                      </p:to>
                                    </p:set>
                                    <p:animEffect filter="fade" transition="in">
                                      <p:cBhvr>
                                        <p:cTn dur="1"/>
                                        <p:tgtEl>
                                          <p:spTgt spid="693"/>
                                        </p:tgtEl>
                                      </p:cBhvr>
                                    </p:animEffect>
                                  </p:childTnLst>
                                </p:cTn>
                              </p:par>
                              <p:par>
                                <p:cTn fill="hold" nodeType="withEffect" presetClass="entr" presetID="10" presetSubtype="0">
                                  <p:stCondLst>
                                    <p:cond delay="0"/>
                                  </p:stCondLst>
                                  <p:childTnLst>
                                    <p:set>
                                      <p:cBhvr>
                                        <p:cTn dur="1" fill="hold">
                                          <p:stCondLst>
                                            <p:cond delay="0"/>
                                          </p:stCondLst>
                                        </p:cTn>
                                        <p:tgtEl>
                                          <p:spTgt spid="692"/>
                                        </p:tgtEl>
                                        <p:attrNameLst>
                                          <p:attrName>style.visibility</p:attrName>
                                        </p:attrNameLst>
                                      </p:cBhvr>
                                      <p:to>
                                        <p:strVal val="visible"/>
                                      </p:to>
                                    </p:set>
                                    <p:animEffect filter="fade" transition="in">
                                      <p:cBhvr>
                                        <p:cTn dur="1"/>
                                        <p:tgtEl>
                                          <p:spTgt spid="6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gtEl>
                                        <p:attrNameLst>
                                          <p:attrName>style.visibility</p:attrName>
                                        </p:attrNameLst>
                                      </p:cBhvr>
                                      <p:to>
                                        <p:strVal val="visible"/>
                                      </p:to>
                                    </p:set>
                                    <p:animEffect filter="fade" transition="in">
                                      <p:cBhvr>
                                        <p:cTn dur="1"/>
                                        <p:tgtEl>
                                          <p:spTgt spid="712"/>
                                        </p:tgtEl>
                                      </p:cBhvr>
                                    </p:animEffect>
                                  </p:childTnLst>
                                </p:cTn>
                              </p:par>
                              <p:par>
                                <p:cTn fill="hold" nodeType="withEffect" presetClass="entr" presetID="10" presetSubtype="0">
                                  <p:stCondLst>
                                    <p:cond delay="0"/>
                                  </p:stCondLst>
                                  <p:childTnLst>
                                    <p:set>
                                      <p:cBhvr>
                                        <p:cTn dur="1" fill="hold">
                                          <p:stCondLst>
                                            <p:cond delay="0"/>
                                          </p:stCondLst>
                                        </p:cTn>
                                        <p:tgtEl>
                                          <p:spTgt spid="713"/>
                                        </p:tgtEl>
                                        <p:attrNameLst>
                                          <p:attrName>style.visibility</p:attrName>
                                        </p:attrNameLst>
                                      </p:cBhvr>
                                      <p:to>
                                        <p:strVal val="visible"/>
                                      </p:to>
                                    </p:set>
                                    <p:animEffect filter="fade" transition="in">
                                      <p:cBhvr>
                                        <p:cTn dur="1"/>
                                        <p:tgtEl>
                                          <p:spTgt spid="713"/>
                                        </p:tgtEl>
                                      </p:cBhvr>
                                    </p:animEffect>
                                  </p:childTnLst>
                                </p:cTn>
                              </p:par>
                              <p:par>
                                <p:cTn fill="hold" nodeType="withEffect" presetClass="entr" presetID="10" presetSubtype="0">
                                  <p:stCondLst>
                                    <p:cond delay="0"/>
                                  </p:stCondLst>
                                  <p:childTnLst>
                                    <p:set>
                                      <p:cBhvr>
                                        <p:cTn dur="1" fill="hold">
                                          <p:stCondLst>
                                            <p:cond delay="0"/>
                                          </p:stCondLst>
                                        </p:cTn>
                                        <p:tgtEl>
                                          <p:spTgt spid="714"/>
                                        </p:tgtEl>
                                        <p:attrNameLst>
                                          <p:attrName>style.visibility</p:attrName>
                                        </p:attrNameLst>
                                      </p:cBhvr>
                                      <p:to>
                                        <p:strVal val="visible"/>
                                      </p:to>
                                    </p:set>
                                    <p:animEffect filter="fade" transition="in">
                                      <p:cBhvr>
                                        <p:cTn dur="1"/>
                                        <p:tgtEl>
                                          <p:spTgt spid="714"/>
                                        </p:tgtEl>
                                      </p:cBhvr>
                                    </p:animEffect>
                                  </p:childTnLst>
                                </p:cTn>
                              </p:par>
                              <p:par>
                                <p:cTn fill="hold" nodeType="withEffect" presetClass="entr" presetID="10" presetSubtype="0">
                                  <p:stCondLst>
                                    <p:cond delay="0"/>
                                  </p:stCondLst>
                                  <p:childTnLst>
                                    <p:set>
                                      <p:cBhvr>
                                        <p:cTn dur="1" fill="hold">
                                          <p:stCondLst>
                                            <p:cond delay="0"/>
                                          </p:stCondLst>
                                        </p:cTn>
                                        <p:tgtEl>
                                          <p:spTgt spid="715"/>
                                        </p:tgtEl>
                                        <p:attrNameLst>
                                          <p:attrName>style.visibility</p:attrName>
                                        </p:attrNameLst>
                                      </p:cBhvr>
                                      <p:to>
                                        <p:strVal val="visible"/>
                                      </p:to>
                                    </p:set>
                                    <p:animEffect filter="fade" transition="in">
                                      <p:cBhvr>
                                        <p:cTn dur="1"/>
                                        <p:tgtEl>
                                          <p:spTgt spid="715"/>
                                        </p:tgtEl>
                                      </p:cBhvr>
                                    </p:animEffect>
                                  </p:childTnLst>
                                </p:cTn>
                              </p:par>
                              <p:par>
                                <p:cTn fill="hold" nodeType="withEffect" presetClass="entr" presetID="10" presetSubtype="0">
                                  <p:stCondLst>
                                    <p:cond delay="0"/>
                                  </p:stCondLst>
                                  <p:childTnLst>
                                    <p:set>
                                      <p:cBhvr>
                                        <p:cTn dur="1" fill="hold">
                                          <p:stCondLst>
                                            <p:cond delay="0"/>
                                          </p:stCondLst>
                                        </p:cTn>
                                        <p:tgtEl>
                                          <p:spTgt spid="716"/>
                                        </p:tgtEl>
                                        <p:attrNameLst>
                                          <p:attrName>style.visibility</p:attrName>
                                        </p:attrNameLst>
                                      </p:cBhvr>
                                      <p:to>
                                        <p:strVal val="visible"/>
                                      </p:to>
                                    </p:set>
                                    <p:animEffect filter="fade" transition="in">
                                      <p:cBhvr>
                                        <p:cTn dur="1"/>
                                        <p:tgtEl>
                                          <p:spTgt spid="716"/>
                                        </p:tgtEl>
                                      </p:cBhvr>
                                    </p:animEffect>
                                  </p:childTnLst>
                                </p:cTn>
                              </p:par>
                              <p:par>
                                <p:cTn fill="hold" nodeType="withEffect" presetClass="entr" presetID="10" presetSubtype="0">
                                  <p:stCondLst>
                                    <p:cond delay="0"/>
                                  </p:stCondLst>
                                  <p:childTnLst>
                                    <p:set>
                                      <p:cBhvr>
                                        <p:cTn dur="1" fill="hold">
                                          <p:stCondLst>
                                            <p:cond delay="0"/>
                                          </p:stCondLst>
                                        </p:cTn>
                                        <p:tgtEl>
                                          <p:spTgt spid="717"/>
                                        </p:tgtEl>
                                        <p:attrNameLst>
                                          <p:attrName>style.visibility</p:attrName>
                                        </p:attrNameLst>
                                      </p:cBhvr>
                                      <p:to>
                                        <p:strVal val="visible"/>
                                      </p:to>
                                    </p:set>
                                    <p:animEffect filter="fade" transition="in">
                                      <p:cBhvr>
                                        <p:cTn dur="1"/>
                                        <p:tgtEl>
                                          <p:spTgt spid="717"/>
                                        </p:tgtEl>
                                      </p:cBhvr>
                                    </p:animEffect>
                                  </p:childTnLst>
                                </p:cTn>
                              </p:par>
                              <p:par>
                                <p:cTn fill="hold" nodeType="withEffect" presetClass="entr" presetID="10" presetSubtype="0">
                                  <p:stCondLst>
                                    <p:cond delay="0"/>
                                  </p:stCondLst>
                                  <p:childTnLst>
                                    <p:set>
                                      <p:cBhvr>
                                        <p:cTn dur="1" fill="hold">
                                          <p:stCondLst>
                                            <p:cond delay="0"/>
                                          </p:stCondLst>
                                        </p:cTn>
                                        <p:tgtEl>
                                          <p:spTgt spid="718"/>
                                        </p:tgtEl>
                                        <p:attrNameLst>
                                          <p:attrName>style.visibility</p:attrName>
                                        </p:attrNameLst>
                                      </p:cBhvr>
                                      <p:to>
                                        <p:strVal val="visible"/>
                                      </p:to>
                                    </p:set>
                                    <p:animEffect filter="fade" transition="in">
                                      <p:cBhvr>
                                        <p:cTn dur="1"/>
                                        <p:tgtEl>
                                          <p:spTgt spid="718"/>
                                        </p:tgtEl>
                                      </p:cBhvr>
                                    </p:animEffect>
                                  </p:childTnLst>
                                </p:cTn>
                              </p:par>
                              <p:par>
                                <p:cTn fill="hold" nodeType="withEffect" presetClass="entr" presetID="10" presetSubtype="0">
                                  <p:stCondLst>
                                    <p:cond delay="0"/>
                                  </p:stCondLst>
                                  <p:childTnLst>
                                    <p:set>
                                      <p:cBhvr>
                                        <p:cTn dur="1" fill="hold">
                                          <p:stCondLst>
                                            <p:cond delay="0"/>
                                          </p:stCondLst>
                                        </p:cTn>
                                        <p:tgtEl>
                                          <p:spTgt spid="719"/>
                                        </p:tgtEl>
                                        <p:attrNameLst>
                                          <p:attrName>style.visibility</p:attrName>
                                        </p:attrNameLst>
                                      </p:cBhvr>
                                      <p:to>
                                        <p:strVal val="visible"/>
                                      </p:to>
                                    </p:set>
                                    <p:animEffect filter="fade" transition="in">
                                      <p:cBhvr>
                                        <p:cTn dur="1"/>
                                        <p:tgtEl>
                                          <p:spTgt spid="719"/>
                                        </p:tgtEl>
                                      </p:cBhvr>
                                    </p:animEffect>
                                  </p:childTnLst>
                                </p:cTn>
                              </p:par>
                              <p:par>
                                <p:cTn fill="hold" nodeType="withEffect" presetClass="entr" presetID="10" presetSubtype="0">
                                  <p:stCondLst>
                                    <p:cond delay="0"/>
                                  </p:stCondLst>
                                  <p:childTnLst>
                                    <p:set>
                                      <p:cBhvr>
                                        <p:cTn dur="1" fill="hold">
                                          <p:stCondLst>
                                            <p:cond delay="0"/>
                                          </p:stCondLst>
                                        </p:cTn>
                                        <p:tgtEl>
                                          <p:spTgt spid="720"/>
                                        </p:tgtEl>
                                        <p:attrNameLst>
                                          <p:attrName>style.visibility</p:attrName>
                                        </p:attrNameLst>
                                      </p:cBhvr>
                                      <p:to>
                                        <p:strVal val="visible"/>
                                      </p:to>
                                    </p:set>
                                    <p:animEffect filter="fade" transition="in">
                                      <p:cBhvr>
                                        <p:cTn dur="1"/>
                                        <p:tgtEl>
                                          <p:spTgt spid="7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1"/>
                                        <p:tgtEl>
                                          <p:spTgt spid="700"/>
                                        </p:tgtEl>
                                      </p:cBhvr>
                                    </p:animEffect>
                                  </p:childTnLst>
                                </p:cTn>
                              </p:par>
                              <p:par>
                                <p:cTn fill="hold" nodeType="withEffect" presetClass="entr" presetID="10" presetSubtype="0">
                                  <p:stCondLst>
                                    <p:cond delay="0"/>
                                  </p:stCondLst>
                                  <p:childTnLst>
                                    <p:set>
                                      <p:cBhvr>
                                        <p:cTn dur="1" fill="hold">
                                          <p:stCondLst>
                                            <p:cond delay="0"/>
                                          </p:stCondLst>
                                        </p:cTn>
                                        <p:tgtEl>
                                          <p:spTgt spid="711"/>
                                        </p:tgtEl>
                                        <p:attrNameLst>
                                          <p:attrName>style.visibility</p:attrName>
                                        </p:attrNameLst>
                                      </p:cBhvr>
                                      <p:to>
                                        <p:strVal val="visible"/>
                                      </p:to>
                                    </p:set>
                                    <p:animEffect filter="fade" transition="in">
                                      <p:cBhvr>
                                        <p:cTn dur="1"/>
                                        <p:tgtEl>
                                          <p:spTgt spid="711"/>
                                        </p:tgtEl>
                                      </p:cBhvr>
                                    </p:animEffect>
                                  </p:childTnLst>
                                </p:cTn>
                              </p:par>
                              <p:par>
                                <p:cTn fill="hold" nodeType="withEffect" presetClass="entr" presetID="10" presetSubtype="0">
                                  <p:stCondLst>
                                    <p:cond delay="0"/>
                                  </p:stCondLst>
                                  <p:childTnLst>
                                    <p:set>
                                      <p:cBhvr>
                                        <p:cTn dur="1" fill="hold">
                                          <p:stCondLst>
                                            <p:cond delay="0"/>
                                          </p:stCondLst>
                                        </p:cTn>
                                        <p:tgtEl>
                                          <p:spTgt spid="699"/>
                                        </p:tgtEl>
                                        <p:attrNameLst>
                                          <p:attrName>style.visibility</p:attrName>
                                        </p:attrNameLst>
                                      </p:cBhvr>
                                      <p:to>
                                        <p:strVal val="visible"/>
                                      </p:to>
                                    </p:set>
                                    <p:animEffect filter="fade" transition="in">
                                      <p:cBhvr>
                                        <p:cTn dur="1"/>
                                        <p:tgtEl>
                                          <p:spTgt spid="6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gtEl>
                                        <p:attrNameLst>
                                          <p:attrName>style.visibility</p:attrName>
                                        </p:attrNameLst>
                                      </p:cBhvr>
                                      <p:to>
                                        <p:strVal val="visible"/>
                                      </p:to>
                                    </p:set>
                                    <p:animEffect filter="fade" transition="in">
                                      <p:cBhvr>
                                        <p:cTn dur="1"/>
                                        <p:tgtEl>
                                          <p:spTgt spid="7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12"/>
                                        </p:tgtEl>
                                      </p:cBhvr>
                                    </p:animEffect>
                                    <p:set>
                                      <p:cBhvr>
                                        <p:cTn dur="1" fill="hold">
                                          <p:stCondLst>
                                            <p:cond delay="0"/>
                                          </p:stCondLst>
                                        </p:cTn>
                                        <p:tgtEl>
                                          <p:spTgt spid="71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13"/>
                                        </p:tgtEl>
                                      </p:cBhvr>
                                    </p:animEffect>
                                    <p:set>
                                      <p:cBhvr>
                                        <p:cTn dur="1" fill="hold">
                                          <p:stCondLst>
                                            <p:cond delay="0"/>
                                          </p:stCondLst>
                                        </p:cTn>
                                        <p:tgtEl>
                                          <p:spTgt spid="71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14"/>
                                        </p:tgtEl>
                                      </p:cBhvr>
                                    </p:animEffect>
                                    <p:set>
                                      <p:cBhvr>
                                        <p:cTn dur="1" fill="hold">
                                          <p:stCondLst>
                                            <p:cond delay="0"/>
                                          </p:stCondLst>
                                        </p:cTn>
                                        <p:tgtEl>
                                          <p:spTgt spid="71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15"/>
                                        </p:tgtEl>
                                      </p:cBhvr>
                                    </p:animEffect>
                                    <p:set>
                                      <p:cBhvr>
                                        <p:cTn dur="1" fill="hold">
                                          <p:stCondLst>
                                            <p:cond delay="0"/>
                                          </p:stCondLst>
                                        </p:cTn>
                                        <p:tgtEl>
                                          <p:spTgt spid="71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16"/>
                                        </p:tgtEl>
                                      </p:cBhvr>
                                    </p:animEffect>
                                    <p:set>
                                      <p:cBhvr>
                                        <p:cTn dur="1" fill="hold">
                                          <p:stCondLst>
                                            <p:cond delay="0"/>
                                          </p:stCondLst>
                                        </p:cTn>
                                        <p:tgtEl>
                                          <p:spTgt spid="71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17"/>
                                        </p:tgtEl>
                                      </p:cBhvr>
                                    </p:animEffect>
                                    <p:set>
                                      <p:cBhvr>
                                        <p:cTn dur="1" fill="hold">
                                          <p:stCondLst>
                                            <p:cond delay="0"/>
                                          </p:stCondLst>
                                        </p:cTn>
                                        <p:tgtEl>
                                          <p:spTgt spid="71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18"/>
                                        </p:tgtEl>
                                      </p:cBhvr>
                                    </p:animEffect>
                                    <p:set>
                                      <p:cBhvr>
                                        <p:cTn dur="1" fill="hold">
                                          <p:stCondLst>
                                            <p:cond delay="0"/>
                                          </p:stCondLst>
                                        </p:cTn>
                                        <p:tgtEl>
                                          <p:spTgt spid="71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19"/>
                                        </p:tgtEl>
                                      </p:cBhvr>
                                    </p:animEffect>
                                    <p:set>
                                      <p:cBhvr>
                                        <p:cTn dur="1" fill="hold">
                                          <p:stCondLst>
                                            <p:cond delay="0"/>
                                          </p:stCondLst>
                                        </p:cTn>
                                        <p:tgtEl>
                                          <p:spTgt spid="71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20"/>
                                        </p:tgtEl>
                                      </p:cBhvr>
                                    </p:animEffect>
                                    <p:set>
                                      <p:cBhvr>
                                        <p:cTn dur="1" fill="hold">
                                          <p:stCondLst>
                                            <p:cond delay="0"/>
                                          </p:stCondLst>
                                        </p:cTn>
                                        <p:tgtEl>
                                          <p:spTgt spid="72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11"/>
                                        </p:tgtEl>
                                      </p:cBhvr>
                                    </p:animEffect>
                                    <p:set>
                                      <p:cBhvr>
                                        <p:cTn dur="1" fill="hold">
                                          <p:stCondLst>
                                            <p:cond delay="0"/>
                                          </p:stCondLst>
                                        </p:cTn>
                                        <p:tgtEl>
                                          <p:spTgt spid="71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p:nvPr/>
        </p:nvSpPr>
        <p:spPr>
          <a:xfrm>
            <a:off x="0" y="0"/>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nvSpPr>
        <p:spPr>
          <a:xfrm>
            <a:off x="4677" y="110825"/>
            <a:ext cx="6869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Graph Database Management Systems</a:t>
            </a:r>
            <a:endParaRPr b="1" sz="2500">
              <a:latin typeface="Cambria"/>
              <a:ea typeface="Cambria"/>
              <a:cs typeface="Cambria"/>
              <a:sym typeface="Cambria"/>
            </a:endParaRPr>
          </a:p>
        </p:txBody>
      </p:sp>
      <p:sp>
        <p:nvSpPr>
          <p:cNvPr id="68" name="Google Shape;68;p14"/>
          <p:cNvSpPr txBox="1"/>
          <p:nvPr/>
        </p:nvSpPr>
        <p:spPr>
          <a:xfrm>
            <a:off x="208520" y="755013"/>
            <a:ext cx="80397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Read-optimized analytical systems that can perform fast many-to-many joins.</a:t>
            </a:r>
            <a:endParaRPr b="1" sz="1500">
              <a:solidFill>
                <a:srgbClr val="434343"/>
              </a:solidFill>
              <a:latin typeface="Open Sans"/>
              <a:ea typeface="Open Sans"/>
              <a:cs typeface="Open Sans"/>
              <a:sym typeface="Open Sans"/>
            </a:endParaRPr>
          </a:p>
        </p:txBody>
      </p:sp>
      <p:cxnSp>
        <p:nvCxnSpPr>
          <p:cNvPr id="69" name="Google Shape;69;p14"/>
          <p:cNvCxnSpPr/>
          <p:nvPr/>
        </p:nvCxnSpPr>
        <p:spPr>
          <a:xfrm>
            <a:off x="3031517" y="1363750"/>
            <a:ext cx="0" cy="3547500"/>
          </a:xfrm>
          <a:prstGeom prst="straightConnector1">
            <a:avLst/>
          </a:prstGeom>
          <a:noFill/>
          <a:ln cap="flat" cmpd="sng" w="9525">
            <a:solidFill>
              <a:schemeClr val="dk2"/>
            </a:solidFill>
            <a:prstDash val="dash"/>
            <a:round/>
            <a:headEnd len="med" w="med" type="none"/>
            <a:tailEnd len="med" w="med" type="none"/>
          </a:ln>
        </p:spPr>
      </p:cxnSp>
      <p:cxnSp>
        <p:nvCxnSpPr>
          <p:cNvPr id="70" name="Google Shape;70;p14"/>
          <p:cNvCxnSpPr/>
          <p:nvPr/>
        </p:nvCxnSpPr>
        <p:spPr>
          <a:xfrm>
            <a:off x="5860082" y="1363750"/>
            <a:ext cx="0" cy="3547500"/>
          </a:xfrm>
          <a:prstGeom prst="straightConnector1">
            <a:avLst/>
          </a:prstGeom>
          <a:noFill/>
          <a:ln cap="flat" cmpd="sng" w="9525">
            <a:solidFill>
              <a:schemeClr val="dk2"/>
            </a:solidFill>
            <a:prstDash val="dash"/>
            <a:round/>
            <a:headEnd len="med" w="med" type="none"/>
            <a:tailEnd len="med" w="med" type="none"/>
          </a:ln>
        </p:spPr>
      </p:cxnSp>
      <p:pic>
        <p:nvPicPr>
          <p:cNvPr id="71" name="Google Shape;71;p14"/>
          <p:cNvPicPr preferRelativeResize="0"/>
          <p:nvPr/>
        </p:nvPicPr>
        <p:blipFill>
          <a:blip r:embed="rId3">
            <a:alphaModFix/>
          </a:blip>
          <a:stretch>
            <a:fillRect/>
          </a:stretch>
        </p:blipFill>
        <p:spPr>
          <a:xfrm>
            <a:off x="87954" y="1507694"/>
            <a:ext cx="2871776" cy="2957751"/>
          </a:xfrm>
          <a:prstGeom prst="rect">
            <a:avLst/>
          </a:prstGeom>
          <a:noFill/>
          <a:ln>
            <a:noFill/>
          </a:ln>
        </p:spPr>
      </p:pic>
      <p:sp>
        <p:nvSpPr>
          <p:cNvPr id="72" name="Google Shape;72;p14"/>
          <p:cNvSpPr txBox="1"/>
          <p:nvPr/>
        </p:nvSpPr>
        <p:spPr>
          <a:xfrm>
            <a:off x="547176" y="4552725"/>
            <a:ext cx="2137800" cy="4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 sz="1000">
                <a:solidFill>
                  <a:schemeClr val="dk1"/>
                </a:solidFill>
                <a:latin typeface="Open Sans"/>
                <a:ea typeface="Open Sans"/>
                <a:cs typeface="Open Sans"/>
                <a:sym typeface="Open Sans"/>
              </a:rPr>
              <a:t>Property Graph Data Model</a:t>
            </a:r>
            <a:endParaRPr b="1" sz="1000">
              <a:solidFill>
                <a:schemeClr val="dk1"/>
              </a:solidFill>
              <a:latin typeface="Open Sans"/>
              <a:ea typeface="Open Sans"/>
              <a:cs typeface="Open Sans"/>
              <a:sym typeface="Open Sans"/>
            </a:endParaRPr>
          </a:p>
        </p:txBody>
      </p:sp>
      <p:graphicFrame>
        <p:nvGraphicFramePr>
          <p:cNvPr id="73" name="Google Shape;73;p14"/>
          <p:cNvGraphicFramePr/>
          <p:nvPr/>
        </p:nvGraphicFramePr>
        <p:xfrm>
          <a:off x="3094852" y="1318810"/>
          <a:ext cx="3000000" cy="3000000"/>
        </p:xfrm>
        <a:graphic>
          <a:graphicData uri="http://schemas.openxmlformats.org/drawingml/2006/table">
            <a:tbl>
              <a:tblPr>
                <a:noFill/>
                <a:tableStyleId>{2B07F4FD-3250-4024-B014-AF7E3F9752D0}</a:tableStyleId>
              </a:tblPr>
              <a:tblGrid>
                <a:gridCol w="382850"/>
              </a:tblGrid>
              <a:tr h="264675">
                <a:tc>
                  <a:txBody>
                    <a:bodyPr/>
                    <a:lstStyle/>
                    <a:p>
                      <a:pPr indent="0" lvl="0" marL="0" rtl="0" algn="ctr">
                        <a:lnSpc>
                          <a:spcPct val="115000"/>
                        </a:lnSpc>
                        <a:spcBef>
                          <a:spcPts val="0"/>
                        </a:spcBef>
                        <a:spcAft>
                          <a:spcPts val="0"/>
                        </a:spcAft>
                        <a:buNone/>
                      </a:pPr>
                      <a:r>
                        <a:rPr b="1" lang="en" sz="900">
                          <a:latin typeface="Open Sans"/>
                          <a:ea typeface="Open Sans"/>
                          <a:cs typeface="Open Sans"/>
                          <a:sym typeface="Open Sans"/>
                        </a:rPr>
                        <a:t>p1</a:t>
                      </a:r>
                      <a:endParaRPr b="1" sz="900">
                        <a:latin typeface="Open Sans"/>
                        <a:ea typeface="Open Sans"/>
                        <a:cs typeface="Open Sans"/>
                        <a:sym typeface="Open Sans"/>
                      </a:endParaRPr>
                    </a:p>
                  </a:txBody>
                  <a:tcPr marT="91425" marB="91425" marR="91425" marL="91425" anchor="ctr">
                    <a:lnL cap="flat" cmpd="sng" w="19050">
                      <a:solidFill>
                        <a:schemeClr val="dk2">
                          <a:alpha val="0"/>
                        </a:schemeClr>
                      </a:solidFill>
                      <a:prstDash val="solid"/>
                      <a:round/>
                      <a:headEnd len="sm" w="sm" type="none"/>
                      <a:tailEnd len="sm" w="sm" type="none"/>
                    </a:lnL>
                    <a:lnR cap="flat" cmpd="sng" w="19050">
                      <a:solidFill>
                        <a:schemeClr val="dk2">
                          <a:alpha val="0"/>
                        </a:schemeClr>
                      </a:solidFill>
                      <a:prstDash val="solid"/>
                      <a:round/>
                      <a:headEnd len="sm" w="sm" type="none"/>
                      <a:tailEnd len="sm" w="sm" type="none"/>
                    </a:lnR>
                    <a:lnT cap="flat" cmpd="sng" w="19050">
                      <a:solidFill>
                        <a:schemeClr val="dk2">
                          <a:alpha val="0"/>
                        </a:schemeClr>
                      </a:solidFill>
                      <a:prstDash val="solid"/>
                      <a:round/>
                      <a:headEnd len="sm" w="sm" type="none"/>
                      <a:tailEnd len="sm" w="sm" type="none"/>
                    </a:lnT>
                    <a:lnB cap="flat" cmpd="sng" w="19050">
                      <a:solidFill>
                        <a:schemeClr val="dk2">
                          <a:alpha val="0"/>
                        </a:schemeClr>
                      </a:solidFill>
                      <a:prstDash val="solid"/>
                      <a:round/>
                      <a:headEnd len="sm" w="sm" type="none"/>
                      <a:tailEnd len="sm" w="sm" type="none"/>
                    </a:lnB>
                  </a:tcPr>
                </a:tc>
              </a:tr>
              <a:tr h="264675">
                <a:tc>
                  <a:txBody>
                    <a:bodyPr/>
                    <a:lstStyle/>
                    <a:p>
                      <a:pPr indent="0" lvl="0" marL="0" rtl="0" algn="ctr">
                        <a:lnSpc>
                          <a:spcPct val="115000"/>
                        </a:lnSpc>
                        <a:spcBef>
                          <a:spcPts val="0"/>
                        </a:spcBef>
                        <a:spcAft>
                          <a:spcPts val="0"/>
                        </a:spcAft>
                        <a:buNone/>
                      </a:pPr>
                      <a:r>
                        <a:rPr b="1" lang="en" sz="900">
                          <a:latin typeface="Open Sans"/>
                          <a:ea typeface="Open Sans"/>
                          <a:cs typeface="Open Sans"/>
                          <a:sym typeface="Open Sans"/>
                        </a:rPr>
                        <a:t>p2</a:t>
                      </a:r>
                      <a:endParaRPr b="1" sz="900">
                        <a:latin typeface="Open Sans"/>
                        <a:ea typeface="Open Sans"/>
                        <a:cs typeface="Open Sans"/>
                        <a:sym typeface="Open Sans"/>
                      </a:endParaRPr>
                    </a:p>
                  </a:txBody>
                  <a:tcPr marT="91425" marB="91425" marR="91425" marL="91425" anchor="ctr">
                    <a:lnL cap="flat" cmpd="sng" w="19050">
                      <a:solidFill>
                        <a:schemeClr val="dk2">
                          <a:alpha val="0"/>
                        </a:schemeClr>
                      </a:solidFill>
                      <a:prstDash val="solid"/>
                      <a:round/>
                      <a:headEnd len="sm" w="sm" type="none"/>
                      <a:tailEnd len="sm" w="sm" type="none"/>
                    </a:lnL>
                    <a:lnR cap="flat" cmpd="sng" w="19050">
                      <a:solidFill>
                        <a:schemeClr val="dk2">
                          <a:alpha val="0"/>
                        </a:schemeClr>
                      </a:solidFill>
                      <a:prstDash val="solid"/>
                      <a:round/>
                      <a:headEnd len="sm" w="sm" type="none"/>
                      <a:tailEnd len="sm" w="sm" type="none"/>
                    </a:lnR>
                    <a:lnT cap="flat" cmpd="sng" w="19050">
                      <a:solidFill>
                        <a:schemeClr val="dk2">
                          <a:alpha val="0"/>
                        </a:schemeClr>
                      </a:solidFill>
                      <a:prstDash val="solid"/>
                      <a:round/>
                      <a:headEnd len="sm" w="sm" type="none"/>
                      <a:tailEnd len="sm" w="sm" type="none"/>
                    </a:lnT>
                    <a:lnB cap="flat" cmpd="sng" w="19050">
                      <a:solidFill>
                        <a:schemeClr val="dk2">
                          <a:alpha val="0"/>
                        </a:schemeClr>
                      </a:solidFill>
                      <a:prstDash val="solid"/>
                      <a:round/>
                      <a:headEnd len="sm" w="sm" type="none"/>
                      <a:tailEnd len="sm" w="sm" type="none"/>
                    </a:lnB>
                  </a:tcPr>
                </a:tc>
              </a:tr>
              <a:tr h="264675">
                <a:tc>
                  <a:txBody>
                    <a:bodyPr/>
                    <a:lstStyle/>
                    <a:p>
                      <a:pPr indent="0" lvl="0" marL="0" rtl="0" algn="ctr">
                        <a:lnSpc>
                          <a:spcPct val="115000"/>
                        </a:lnSpc>
                        <a:spcBef>
                          <a:spcPts val="0"/>
                        </a:spcBef>
                        <a:spcAft>
                          <a:spcPts val="0"/>
                        </a:spcAft>
                        <a:buNone/>
                      </a:pPr>
                      <a:r>
                        <a:rPr b="1" lang="en" sz="900">
                          <a:latin typeface="Open Sans"/>
                          <a:ea typeface="Open Sans"/>
                          <a:cs typeface="Open Sans"/>
                          <a:sym typeface="Open Sans"/>
                        </a:rPr>
                        <a:t>p3</a:t>
                      </a:r>
                      <a:endParaRPr b="1" sz="900">
                        <a:latin typeface="Open Sans"/>
                        <a:ea typeface="Open Sans"/>
                        <a:cs typeface="Open Sans"/>
                        <a:sym typeface="Open Sans"/>
                      </a:endParaRPr>
                    </a:p>
                  </a:txBody>
                  <a:tcPr marT="91425" marB="91425" marR="91425" marL="91425" anchor="ctr">
                    <a:lnL cap="flat" cmpd="sng" w="19050">
                      <a:solidFill>
                        <a:schemeClr val="dk2">
                          <a:alpha val="0"/>
                        </a:schemeClr>
                      </a:solidFill>
                      <a:prstDash val="solid"/>
                      <a:round/>
                      <a:headEnd len="sm" w="sm" type="none"/>
                      <a:tailEnd len="sm" w="sm" type="none"/>
                    </a:lnL>
                    <a:lnR cap="flat" cmpd="sng" w="19050">
                      <a:solidFill>
                        <a:schemeClr val="dk2">
                          <a:alpha val="0"/>
                        </a:schemeClr>
                      </a:solidFill>
                      <a:prstDash val="solid"/>
                      <a:round/>
                      <a:headEnd len="sm" w="sm" type="none"/>
                      <a:tailEnd len="sm" w="sm" type="none"/>
                    </a:lnR>
                    <a:lnT cap="flat" cmpd="sng" w="19050">
                      <a:solidFill>
                        <a:schemeClr val="dk2">
                          <a:alpha val="0"/>
                        </a:schemeClr>
                      </a:solidFill>
                      <a:prstDash val="solid"/>
                      <a:round/>
                      <a:headEnd len="sm" w="sm" type="none"/>
                      <a:tailEnd len="sm" w="sm" type="none"/>
                    </a:lnT>
                    <a:lnB cap="flat" cmpd="sng" w="19050">
                      <a:solidFill>
                        <a:schemeClr val="dk2">
                          <a:alpha val="0"/>
                        </a:schemeClr>
                      </a:solidFill>
                      <a:prstDash val="solid"/>
                      <a:round/>
                      <a:headEnd len="sm" w="sm" type="none"/>
                      <a:tailEnd len="sm" w="sm" type="none"/>
                    </a:lnB>
                  </a:tcPr>
                </a:tc>
              </a:tr>
              <a:tr h="264675">
                <a:tc>
                  <a:txBody>
                    <a:bodyPr/>
                    <a:lstStyle/>
                    <a:p>
                      <a:pPr indent="0" lvl="0" marL="0" rtl="0" algn="ctr">
                        <a:lnSpc>
                          <a:spcPct val="115000"/>
                        </a:lnSpc>
                        <a:spcBef>
                          <a:spcPts val="0"/>
                        </a:spcBef>
                        <a:spcAft>
                          <a:spcPts val="0"/>
                        </a:spcAft>
                        <a:buNone/>
                      </a:pPr>
                      <a:r>
                        <a:rPr b="1" lang="en" sz="900">
                          <a:latin typeface="Open Sans"/>
                          <a:ea typeface="Open Sans"/>
                          <a:cs typeface="Open Sans"/>
                          <a:sym typeface="Open Sans"/>
                        </a:rPr>
                        <a:t>p4</a:t>
                      </a:r>
                      <a:endParaRPr b="1" sz="900">
                        <a:latin typeface="Open Sans"/>
                        <a:ea typeface="Open Sans"/>
                        <a:cs typeface="Open Sans"/>
                        <a:sym typeface="Open Sans"/>
                      </a:endParaRPr>
                    </a:p>
                  </a:txBody>
                  <a:tcPr marT="91425" marB="91425" marR="91425" marL="91425" anchor="ctr">
                    <a:lnL cap="flat" cmpd="sng" w="19050">
                      <a:solidFill>
                        <a:schemeClr val="dk2">
                          <a:alpha val="0"/>
                        </a:schemeClr>
                      </a:solidFill>
                      <a:prstDash val="solid"/>
                      <a:round/>
                      <a:headEnd len="sm" w="sm" type="none"/>
                      <a:tailEnd len="sm" w="sm" type="none"/>
                    </a:lnL>
                    <a:lnR cap="flat" cmpd="sng" w="19050">
                      <a:solidFill>
                        <a:schemeClr val="dk2">
                          <a:alpha val="0"/>
                        </a:schemeClr>
                      </a:solidFill>
                      <a:prstDash val="solid"/>
                      <a:round/>
                      <a:headEnd len="sm" w="sm" type="none"/>
                      <a:tailEnd len="sm" w="sm" type="none"/>
                    </a:lnR>
                    <a:lnT cap="flat" cmpd="sng" w="19050">
                      <a:solidFill>
                        <a:schemeClr val="dk2">
                          <a:alpha val="0"/>
                        </a:schemeClr>
                      </a:solidFill>
                      <a:prstDash val="solid"/>
                      <a:round/>
                      <a:headEnd len="sm" w="sm" type="none"/>
                      <a:tailEnd len="sm" w="sm" type="none"/>
                    </a:lnT>
                    <a:lnB cap="flat" cmpd="sng" w="19050">
                      <a:solidFill>
                        <a:schemeClr val="dk2">
                          <a:alpha val="0"/>
                        </a:schemeClr>
                      </a:solidFill>
                      <a:prstDash val="solid"/>
                      <a:round/>
                      <a:headEnd len="sm" w="sm" type="none"/>
                      <a:tailEnd len="sm" w="sm" type="none"/>
                    </a:lnB>
                  </a:tcPr>
                </a:tc>
              </a:tr>
            </a:tbl>
          </a:graphicData>
        </a:graphic>
      </p:graphicFrame>
      <p:graphicFrame>
        <p:nvGraphicFramePr>
          <p:cNvPr id="74" name="Google Shape;74;p14"/>
          <p:cNvGraphicFramePr/>
          <p:nvPr/>
        </p:nvGraphicFramePr>
        <p:xfrm>
          <a:off x="3586586" y="1337099"/>
          <a:ext cx="3000000" cy="3000000"/>
        </p:xfrm>
        <a:graphic>
          <a:graphicData uri="http://schemas.openxmlformats.org/drawingml/2006/table">
            <a:tbl>
              <a:tblPr>
                <a:noFill/>
                <a:tableStyleId>{2B07F4FD-3250-4024-B014-AF7E3F9752D0}</a:tableStyleId>
              </a:tblPr>
              <a:tblGrid>
                <a:gridCol w="447125"/>
                <a:gridCol w="447125"/>
                <a:gridCol w="447125"/>
              </a:tblGrid>
              <a:tr h="269700">
                <a:tc>
                  <a:txBody>
                    <a:bodyPr/>
                    <a:lstStyle/>
                    <a:p>
                      <a:pPr indent="0" lvl="0" marL="0" rtl="0" algn="ctr">
                        <a:spcBef>
                          <a:spcPts val="0"/>
                        </a:spcBef>
                        <a:spcAft>
                          <a:spcPts val="0"/>
                        </a:spcAft>
                        <a:buNone/>
                      </a:pPr>
                      <a:r>
                        <a:rPr b="1" lang="en" sz="900"/>
                        <a:t>e1,p2</a:t>
                      </a:r>
                      <a:endParaRPr b="1" sz="900"/>
                    </a:p>
                  </a:txBody>
                  <a:tcPr marT="0" marB="0" marR="0" marL="0"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900"/>
                        <a:t>e9,p4</a:t>
                      </a:r>
                      <a:endParaRPr b="1" sz="900"/>
                    </a:p>
                  </a:txBody>
                  <a:tcPr marT="0" marB="0" marR="0" marL="0"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c>
                  <a:txBody>
                    <a:bodyPr/>
                    <a:lstStyle/>
                    <a:p>
                      <a:pPr indent="0" lvl="0" marL="0" rtl="0" algn="ctr">
                        <a:spcBef>
                          <a:spcPts val="0"/>
                        </a:spcBef>
                        <a:spcAft>
                          <a:spcPts val="0"/>
                        </a:spcAft>
                        <a:buNone/>
                      </a:pPr>
                      <a:r>
                        <a:rPr b="1" lang="en" sz="900"/>
                        <a:t>e4,o1</a:t>
                      </a:r>
                      <a:endParaRPr b="1" sz="900"/>
                    </a:p>
                  </a:txBody>
                  <a:tcPr marT="0" marB="0" marR="0" marL="0" anchor="ctr">
                    <a:lnL cap="flat" cmpd="sng" w="9525">
                      <a:solidFill>
                        <a:srgbClr val="B7B7B7"/>
                      </a:solidFill>
                      <a:prstDash val="solid"/>
                      <a:round/>
                      <a:headEnd len="sm" w="sm" type="none"/>
                      <a:tailEnd len="sm" w="sm" type="none"/>
                    </a:lnL>
                    <a:lnR cap="flat" cmpd="sng" w="9525">
                      <a:solidFill>
                        <a:srgbClr val="9E9E9E"/>
                      </a:solidFill>
                      <a:prstDash val="solid"/>
                      <a:round/>
                      <a:headEnd len="sm" w="sm" type="none"/>
                      <a:tailEnd len="sm" w="sm" type="none"/>
                    </a:lnR>
                  </a:tcPr>
                </a:tc>
              </a:tr>
            </a:tbl>
          </a:graphicData>
        </a:graphic>
      </p:graphicFrame>
      <p:graphicFrame>
        <p:nvGraphicFramePr>
          <p:cNvPr id="75" name="Google Shape;75;p14"/>
          <p:cNvGraphicFramePr/>
          <p:nvPr/>
        </p:nvGraphicFramePr>
        <p:xfrm>
          <a:off x="3586586" y="1664279"/>
          <a:ext cx="3000000" cy="3000000"/>
        </p:xfrm>
        <a:graphic>
          <a:graphicData uri="http://schemas.openxmlformats.org/drawingml/2006/table">
            <a:tbl>
              <a:tblPr>
                <a:noFill/>
                <a:tableStyleId>{2B07F4FD-3250-4024-B014-AF7E3F9752D0}</a:tableStyleId>
              </a:tblPr>
              <a:tblGrid>
                <a:gridCol w="438975"/>
                <a:gridCol w="438975"/>
              </a:tblGrid>
              <a:tr h="269700">
                <a:tc>
                  <a:txBody>
                    <a:bodyPr/>
                    <a:lstStyle/>
                    <a:p>
                      <a:pPr indent="0" lvl="0" marL="0" rtl="0" algn="ctr">
                        <a:spcBef>
                          <a:spcPts val="0"/>
                        </a:spcBef>
                        <a:spcAft>
                          <a:spcPts val="0"/>
                        </a:spcAft>
                        <a:buNone/>
                      </a:pPr>
                      <a:r>
                        <a:rPr b="1" lang="en" sz="900"/>
                        <a:t>e7,p3</a:t>
                      </a:r>
                      <a:endParaRPr b="1" sz="900"/>
                    </a:p>
                  </a:txBody>
                  <a:tcPr marT="0" marB="0" marR="0" marL="0"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900"/>
                        <a:t>e11,p4</a:t>
                      </a:r>
                      <a:endParaRPr b="1" sz="900"/>
                    </a:p>
                  </a:txBody>
                  <a:tcPr marT="0" marB="0" marR="0" marL="0"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bl>
          </a:graphicData>
        </a:graphic>
      </p:graphicFrame>
      <p:graphicFrame>
        <p:nvGraphicFramePr>
          <p:cNvPr id="76" name="Google Shape;76;p14"/>
          <p:cNvGraphicFramePr/>
          <p:nvPr/>
        </p:nvGraphicFramePr>
        <p:xfrm>
          <a:off x="3586586" y="2005288"/>
          <a:ext cx="3000000" cy="3000000"/>
        </p:xfrm>
        <a:graphic>
          <a:graphicData uri="http://schemas.openxmlformats.org/drawingml/2006/table">
            <a:tbl>
              <a:tblPr>
                <a:noFill/>
                <a:tableStyleId>{2B07F4FD-3250-4024-B014-AF7E3F9752D0}</a:tableStyleId>
              </a:tblPr>
              <a:tblGrid>
                <a:gridCol w="409625"/>
                <a:gridCol w="409625"/>
                <a:gridCol w="409625"/>
                <a:gridCol w="409625"/>
                <a:gridCol w="409625"/>
              </a:tblGrid>
              <a:tr h="269700">
                <a:tc>
                  <a:txBody>
                    <a:bodyPr/>
                    <a:lstStyle/>
                    <a:p>
                      <a:pPr indent="0" lvl="0" marL="0" rtl="0" algn="ctr">
                        <a:spcBef>
                          <a:spcPts val="0"/>
                        </a:spcBef>
                        <a:spcAft>
                          <a:spcPts val="0"/>
                        </a:spcAft>
                        <a:buNone/>
                      </a:pPr>
                      <a:r>
                        <a:rPr b="1" lang="en" sz="900"/>
                        <a:t>e2,p1</a:t>
                      </a:r>
                      <a:endParaRPr b="1" sz="900"/>
                    </a:p>
                  </a:txBody>
                  <a:tcPr marT="0" marB="0" marR="0" marL="0"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900"/>
                        <a:t>e3,p4</a:t>
                      </a:r>
                      <a:endParaRPr b="1" sz="9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900"/>
                        <a:t>e5,p2</a:t>
                      </a:r>
                      <a:endParaRPr b="1" sz="9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900"/>
                        <a:t>e8,o2</a:t>
                      </a:r>
                      <a:endParaRPr b="1" sz="9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900"/>
                        <a:t>e10,o2</a:t>
                      </a:r>
                      <a:endParaRPr b="1" sz="900"/>
                    </a:p>
                  </a:txBody>
                  <a:tcPr marT="0" marB="0" marR="0" marL="0"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bl>
          </a:graphicData>
        </a:graphic>
      </p:graphicFrame>
      <p:graphicFrame>
        <p:nvGraphicFramePr>
          <p:cNvPr id="77" name="Google Shape;77;p14"/>
          <p:cNvGraphicFramePr/>
          <p:nvPr/>
        </p:nvGraphicFramePr>
        <p:xfrm>
          <a:off x="3586586" y="2328146"/>
          <a:ext cx="3000000" cy="3000000"/>
        </p:xfrm>
        <a:graphic>
          <a:graphicData uri="http://schemas.openxmlformats.org/drawingml/2006/table">
            <a:tbl>
              <a:tblPr>
                <a:noFill/>
                <a:tableStyleId>{2B07F4FD-3250-4024-B014-AF7E3F9752D0}</a:tableStyleId>
              </a:tblPr>
              <a:tblGrid>
                <a:gridCol w="409625"/>
              </a:tblGrid>
              <a:tr h="269700">
                <a:tc>
                  <a:txBody>
                    <a:bodyPr/>
                    <a:lstStyle/>
                    <a:p>
                      <a:pPr indent="0" lvl="0" marL="0" rtl="0" algn="ctr">
                        <a:spcBef>
                          <a:spcPts val="0"/>
                        </a:spcBef>
                        <a:spcAft>
                          <a:spcPts val="0"/>
                        </a:spcAft>
                        <a:buNone/>
                      </a:pPr>
                      <a:r>
                        <a:rPr b="1" lang="en" sz="900"/>
                        <a:t>e13,p2</a:t>
                      </a:r>
                      <a:endParaRPr b="1" sz="900"/>
                    </a:p>
                  </a:txBody>
                  <a:tcPr marT="0" marB="0" marR="0" marL="0" anchor="ctr">
                    <a:lnR cap="flat" cmpd="sng" w="9525">
                      <a:solidFill>
                        <a:srgbClr val="9E9E9E"/>
                      </a:solidFill>
                      <a:prstDash val="solid"/>
                      <a:round/>
                      <a:headEnd len="sm" w="sm" type="none"/>
                      <a:tailEnd len="sm" w="sm" type="none"/>
                    </a:lnR>
                  </a:tcPr>
                </a:tc>
              </a:tr>
            </a:tbl>
          </a:graphicData>
        </a:graphic>
      </p:graphicFrame>
      <p:grpSp>
        <p:nvGrpSpPr>
          <p:cNvPr id="78" name="Google Shape;78;p14"/>
          <p:cNvGrpSpPr/>
          <p:nvPr/>
        </p:nvGrpSpPr>
        <p:grpSpPr>
          <a:xfrm>
            <a:off x="3298489" y="1482363"/>
            <a:ext cx="2137800" cy="1636459"/>
            <a:chOff x="3298489" y="1546428"/>
            <a:chExt cx="2137800" cy="1636459"/>
          </a:xfrm>
        </p:grpSpPr>
        <p:cxnSp>
          <p:nvCxnSpPr>
            <p:cNvPr id="79" name="Google Shape;79;p14"/>
            <p:cNvCxnSpPr/>
            <p:nvPr/>
          </p:nvCxnSpPr>
          <p:spPr>
            <a:xfrm>
              <a:off x="3407074" y="1546428"/>
              <a:ext cx="150000" cy="0"/>
            </a:xfrm>
            <a:prstGeom prst="straightConnector1">
              <a:avLst/>
            </a:prstGeom>
            <a:noFill/>
            <a:ln cap="flat" cmpd="sng" w="9525">
              <a:solidFill>
                <a:schemeClr val="dk2"/>
              </a:solidFill>
              <a:prstDash val="solid"/>
              <a:round/>
              <a:headEnd len="med" w="med" type="none"/>
              <a:tailEnd len="med" w="med" type="triangle"/>
            </a:ln>
          </p:spPr>
        </p:cxnSp>
        <p:cxnSp>
          <p:nvCxnSpPr>
            <p:cNvPr id="80" name="Google Shape;80;p14"/>
            <p:cNvCxnSpPr/>
            <p:nvPr/>
          </p:nvCxnSpPr>
          <p:spPr>
            <a:xfrm>
              <a:off x="3407074" y="1867074"/>
              <a:ext cx="150000" cy="0"/>
            </a:xfrm>
            <a:prstGeom prst="straightConnector1">
              <a:avLst/>
            </a:prstGeom>
            <a:noFill/>
            <a:ln cap="flat" cmpd="sng" w="9525">
              <a:solidFill>
                <a:schemeClr val="dk2"/>
              </a:solidFill>
              <a:prstDash val="solid"/>
              <a:round/>
              <a:headEnd len="med" w="med" type="none"/>
              <a:tailEnd len="med" w="med" type="triangle"/>
            </a:ln>
          </p:spPr>
        </p:cxnSp>
        <p:cxnSp>
          <p:nvCxnSpPr>
            <p:cNvPr id="81" name="Google Shape;81;p14"/>
            <p:cNvCxnSpPr/>
            <p:nvPr/>
          </p:nvCxnSpPr>
          <p:spPr>
            <a:xfrm>
              <a:off x="3407074" y="2195253"/>
              <a:ext cx="150000" cy="0"/>
            </a:xfrm>
            <a:prstGeom prst="straightConnector1">
              <a:avLst/>
            </a:prstGeom>
            <a:noFill/>
            <a:ln cap="flat" cmpd="sng" w="9525">
              <a:solidFill>
                <a:schemeClr val="dk2"/>
              </a:solidFill>
              <a:prstDash val="solid"/>
              <a:round/>
              <a:headEnd len="med" w="med" type="none"/>
              <a:tailEnd len="med" w="med" type="triangle"/>
            </a:ln>
          </p:spPr>
        </p:cxnSp>
        <p:cxnSp>
          <p:nvCxnSpPr>
            <p:cNvPr id="82" name="Google Shape;82;p14"/>
            <p:cNvCxnSpPr/>
            <p:nvPr/>
          </p:nvCxnSpPr>
          <p:spPr>
            <a:xfrm>
              <a:off x="3407074" y="2518356"/>
              <a:ext cx="150000" cy="0"/>
            </a:xfrm>
            <a:prstGeom prst="straightConnector1">
              <a:avLst/>
            </a:prstGeom>
            <a:noFill/>
            <a:ln cap="flat" cmpd="sng" w="9525">
              <a:solidFill>
                <a:schemeClr val="dk2"/>
              </a:solidFill>
              <a:prstDash val="solid"/>
              <a:round/>
              <a:headEnd len="med" w="med" type="none"/>
              <a:tailEnd len="med" w="med" type="triangle"/>
            </a:ln>
          </p:spPr>
        </p:cxnSp>
        <p:sp>
          <p:nvSpPr>
            <p:cNvPr id="83" name="Google Shape;83;p14"/>
            <p:cNvSpPr txBox="1"/>
            <p:nvPr/>
          </p:nvSpPr>
          <p:spPr>
            <a:xfrm>
              <a:off x="3298489" y="2711587"/>
              <a:ext cx="2137800" cy="47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b="1" lang="en" sz="1000">
                  <a:solidFill>
                    <a:schemeClr val="dk1"/>
                  </a:solidFill>
                  <a:latin typeface="Open Sans"/>
                  <a:ea typeface="Open Sans"/>
                  <a:cs typeface="Open Sans"/>
                  <a:sym typeface="Open Sans"/>
                </a:rPr>
                <a:t>Forward Adjacency Lists</a:t>
              </a:r>
              <a:endParaRPr b="1" sz="1000">
                <a:solidFill>
                  <a:schemeClr val="dk1"/>
                </a:solidFill>
                <a:latin typeface="Open Sans"/>
                <a:ea typeface="Open Sans"/>
                <a:cs typeface="Open Sans"/>
                <a:sym typeface="Open Sans"/>
              </a:endParaRPr>
            </a:p>
          </p:txBody>
        </p:sp>
      </p:grpSp>
      <p:graphicFrame>
        <p:nvGraphicFramePr>
          <p:cNvPr id="84" name="Google Shape;84;p14"/>
          <p:cNvGraphicFramePr/>
          <p:nvPr/>
        </p:nvGraphicFramePr>
        <p:xfrm>
          <a:off x="3502684" y="3184414"/>
          <a:ext cx="3000000" cy="3000000"/>
        </p:xfrm>
        <a:graphic>
          <a:graphicData uri="http://schemas.openxmlformats.org/drawingml/2006/table">
            <a:tbl>
              <a:tblPr>
                <a:noFill/>
                <a:tableStyleId>{2B07F4FD-3250-4024-B014-AF7E3F9752D0}</a:tableStyleId>
              </a:tblPr>
              <a:tblGrid>
                <a:gridCol w="321325"/>
                <a:gridCol w="515650"/>
                <a:gridCol w="284675"/>
                <a:gridCol w="228700"/>
                <a:gridCol w="491250"/>
                <a:gridCol w="250350"/>
              </a:tblGrid>
              <a:tr h="252225">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name</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“alice”</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age</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45</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gender</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F</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r>
            </a:tbl>
          </a:graphicData>
        </a:graphic>
      </p:graphicFrame>
      <p:graphicFrame>
        <p:nvGraphicFramePr>
          <p:cNvPr id="85" name="Google Shape;85;p14"/>
          <p:cNvGraphicFramePr/>
          <p:nvPr/>
        </p:nvGraphicFramePr>
        <p:xfrm>
          <a:off x="3502684" y="3524475"/>
          <a:ext cx="3000000" cy="3000000"/>
        </p:xfrm>
        <a:graphic>
          <a:graphicData uri="http://schemas.openxmlformats.org/drawingml/2006/table">
            <a:tbl>
              <a:tblPr>
                <a:noFill/>
                <a:tableStyleId>{2B07F4FD-3250-4024-B014-AF7E3F9752D0}</a:tableStyleId>
              </a:tblPr>
              <a:tblGrid>
                <a:gridCol w="315700"/>
                <a:gridCol w="411500"/>
                <a:gridCol w="247850"/>
                <a:gridCol w="264500"/>
                <a:gridCol w="484725"/>
                <a:gridCol w="209325"/>
              </a:tblGrid>
              <a:tr h="252225">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name</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“bob”</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age</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54</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gender</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M</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r>
            </a:tbl>
          </a:graphicData>
        </a:graphic>
      </p:graphicFrame>
      <p:graphicFrame>
        <p:nvGraphicFramePr>
          <p:cNvPr id="86" name="Google Shape;86;p14"/>
          <p:cNvGraphicFramePr/>
          <p:nvPr/>
        </p:nvGraphicFramePr>
        <p:xfrm>
          <a:off x="3502684" y="4115550"/>
          <a:ext cx="3000000" cy="3000000"/>
        </p:xfrm>
        <a:graphic>
          <a:graphicData uri="http://schemas.openxmlformats.org/drawingml/2006/table">
            <a:tbl>
              <a:tblPr>
                <a:noFill/>
                <a:tableStyleId>{2B07F4FD-3250-4024-B014-AF7E3F9752D0}</a:tableStyleId>
              </a:tblPr>
              <a:tblGrid>
                <a:gridCol w="372100"/>
                <a:gridCol w="401400"/>
                <a:gridCol w="410875"/>
                <a:gridCol w="379375"/>
              </a:tblGrid>
              <a:tr h="252225">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name</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“UW”</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estd</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1934</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r>
            </a:tbl>
          </a:graphicData>
        </a:graphic>
      </p:graphicFrame>
      <p:grpSp>
        <p:nvGrpSpPr>
          <p:cNvPr id="87" name="Google Shape;87;p14"/>
          <p:cNvGrpSpPr/>
          <p:nvPr/>
        </p:nvGrpSpPr>
        <p:grpSpPr>
          <a:xfrm>
            <a:off x="3085037" y="3147150"/>
            <a:ext cx="2509663" cy="1827036"/>
            <a:chOff x="3085037" y="3217181"/>
            <a:chExt cx="2509663" cy="1827036"/>
          </a:xfrm>
        </p:grpSpPr>
        <p:grpSp>
          <p:nvGrpSpPr>
            <p:cNvPr id="88" name="Google Shape;88;p14"/>
            <p:cNvGrpSpPr/>
            <p:nvPr/>
          </p:nvGrpSpPr>
          <p:grpSpPr>
            <a:xfrm>
              <a:off x="3085037" y="3217181"/>
              <a:ext cx="456900" cy="1269187"/>
              <a:chOff x="748387" y="2203454"/>
              <a:chExt cx="456900" cy="1269187"/>
            </a:xfrm>
          </p:grpSpPr>
          <p:sp>
            <p:nvSpPr>
              <p:cNvPr id="89" name="Google Shape;89;p14"/>
              <p:cNvSpPr/>
              <p:nvPr/>
            </p:nvSpPr>
            <p:spPr>
              <a:xfrm>
                <a:off x="748387" y="2203454"/>
                <a:ext cx="456900" cy="324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lang="en" sz="900">
                    <a:solidFill>
                      <a:srgbClr val="434343"/>
                    </a:solidFill>
                    <a:latin typeface="Open Sans ExtraBold"/>
                    <a:ea typeface="Open Sans ExtraBold"/>
                    <a:cs typeface="Open Sans ExtraBold"/>
                    <a:sym typeface="Open Sans ExtraBold"/>
                  </a:rPr>
                  <a:t>p2</a:t>
                </a:r>
                <a:endParaRPr sz="900">
                  <a:solidFill>
                    <a:srgbClr val="434343"/>
                  </a:solidFill>
                  <a:latin typeface="Open Sans ExtraBold"/>
                  <a:ea typeface="Open Sans ExtraBold"/>
                  <a:cs typeface="Open Sans ExtraBold"/>
                  <a:sym typeface="Open Sans ExtraBold"/>
                </a:endParaRPr>
              </a:p>
            </p:txBody>
          </p:sp>
          <p:sp>
            <p:nvSpPr>
              <p:cNvPr id="90" name="Google Shape;90;p14"/>
              <p:cNvSpPr/>
              <p:nvPr/>
            </p:nvSpPr>
            <p:spPr>
              <a:xfrm>
                <a:off x="748387" y="2560904"/>
                <a:ext cx="456900" cy="324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lang="en" sz="900">
                    <a:solidFill>
                      <a:srgbClr val="434343"/>
                    </a:solidFill>
                    <a:latin typeface="Open Sans ExtraBold"/>
                    <a:ea typeface="Open Sans ExtraBold"/>
                    <a:cs typeface="Open Sans ExtraBold"/>
                    <a:sym typeface="Open Sans ExtraBold"/>
                  </a:rPr>
                  <a:t>p4</a:t>
                </a:r>
                <a:endParaRPr sz="900">
                  <a:solidFill>
                    <a:srgbClr val="434343"/>
                  </a:solidFill>
                  <a:latin typeface="Open Sans ExtraBold"/>
                  <a:ea typeface="Open Sans ExtraBold"/>
                  <a:cs typeface="Open Sans ExtraBold"/>
                  <a:sym typeface="Open Sans ExtraBold"/>
                </a:endParaRPr>
              </a:p>
            </p:txBody>
          </p:sp>
          <p:sp>
            <p:nvSpPr>
              <p:cNvPr id="91" name="Google Shape;91;p14"/>
              <p:cNvSpPr/>
              <p:nvPr/>
            </p:nvSpPr>
            <p:spPr>
              <a:xfrm>
                <a:off x="748387" y="3147742"/>
                <a:ext cx="456900" cy="324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lang="en" sz="900">
                    <a:solidFill>
                      <a:srgbClr val="434343"/>
                    </a:solidFill>
                    <a:latin typeface="Open Sans ExtraBold"/>
                    <a:ea typeface="Open Sans ExtraBold"/>
                    <a:cs typeface="Open Sans ExtraBold"/>
                    <a:sym typeface="Open Sans ExtraBold"/>
                  </a:rPr>
                  <a:t>o2</a:t>
                </a:r>
                <a:endParaRPr sz="900">
                  <a:solidFill>
                    <a:srgbClr val="434343"/>
                  </a:solidFill>
                  <a:latin typeface="Open Sans ExtraBold"/>
                  <a:ea typeface="Open Sans ExtraBold"/>
                  <a:cs typeface="Open Sans ExtraBold"/>
                  <a:sym typeface="Open Sans ExtraBold"/>
                </a:endParaRPr>
              </a:p>
            </p:txBody>
          </p:sp>
          <p:sp>
            <p:nvSpPr>
              <p:cNvPr id="92" name="Google Shape;92;p14"/>
              <p:cNvSpPr/>
              <p:nvPr/>
            </p:nvSpPr>
            <p:spPr>
              <a:xfrm>
                <a:off x="748387" y="2824417"/>
                <a:ext cx="456900" cy="324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lang="en" sz="900">
                    <a:solidFill>
                      <a:srgbClr val="434343"/>
                    </a:solidFill>
                    <a:latin typeface="Open Sans ExtraBold"/>
                    <a:ea typeface="Open Sans ExtraBold"/>
                    <a:cs typeface="Open Sans ExtraBold"/>
                    <a:sym typeface="Open Sans ExtraBold"/>
                  </a:rPr>
                  <a:t>...</a:t>
                </a:r>
                <a:endParaRPr sz="900">
                  <a:solidFill>
                    <a:srgbClr val="434343"/>
                  </a:solidFill>
                  <a:latin typeface="Open Sans ExtraBold"/>
                  <a:ea typeface="Open Sans ExtraBold"/>
                  <a:cs typeface="Open Sans ExtraBold"/>
                  <a:sym typeface="Open Sans ExtraBold"/>
                </a:endParaRPr>
              </a:p>
            </p:txBody>
          </p:sp>
        </p:grpSp>
        <p:sp>
          <p:nvSpPr>
            <p:cNvPr id="93" name="Google Shape;93;p14"/>
            <p:cNvSpPr txBox="1"/>
            <p:nvPr/>
          </p:nvSpPr>
          <p:spPr>
            <a:xfrm>
              <a:off x="3298501" y="4572916"/>
              <a:ext cx="2296200" cy="47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b="1" lang="en" sz="1000">
                  <a:solidFill>
                    <a:schemeClr val="dk1"/>
                  </a:solidFill>
                  <a:latin typeface="Open Sans"/>
                  <a:ea typeface="Open Sans"/>
                  <a:cs typeface="Open Sans"/>
                  <a:sym typeface="Open Sans"/>
                </a:rPr>
                <a:t>Row-oriented Property Store</a:t>
              </a:r>
              <a:endParaRPr b="1" sz="1000">
                <a:solidFill>
                  <a:schemeClr val="dk1"/>
                </a:solidFill>
                <a:latin typeface="Open Sans"/>
                <a:ea typeface="Open Sans"/>
                <a:cs typeface="Open Sans"/>
                <a:sym typeface="Open Sans"/>
              </a:endParaRPr>
            </a:p>
          </p:txBody>
        </p:sp>
      </p:grpSp>
      <p:grpSp>
        <p:nvGrpSpPr>
          <p:cNvPr id="94" name="Google Shape;94;p14"/>
          <p:cNvGrpSpPr/>
          <p:nvPr/>
        </p:nvGrpSpPr>
        <p:grpSpPr>
          <a:xfrm>
            <a:off x="5894487" y="1263606"/>
            <a:ext cx="3637800" cy="1537653"/>
            <a:chOff x="5894487" y="1263606"/>
            <a:chExt cx="3637800" cy="1537653"/>
          </a:xfrm>
        </p:grpSpPr>
        <p:sp>
          <p:nvSpPr>
            <p:cNvPr id="95" name="Google Shape;95;p14"/>
            <p:cNvSpPr txBox="1"/>
            <p:nvPr/>
          </p:nvSpPr>
          <p:spPr>
            <a:xfrm>
              <a:off x="5894487" y="1263606"/>
              <a:ext cx="3637800" cy="15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B45F06"/>
                  </a:solidFill>
                  <a:latin typeface="Courier New"/>
                  <a:ea typeface="Courier New"/>
                  <a:cs typeface="Courier New"/>
                  <a:sym typeface="Courier New"/>
                </a:rPr>
                <a:t>MATCH </a:t>
              </a:r>
              <a:endParaRPr b="1" sz="1100">
                <a:solidFill>
                  <a:srgbClr val="B45F06"/>
                </a:solidFill>
                <a:latin typeface="Courier New"/>
                <a:ea typeface="Courier New"/>
                <a:cs typeface="Courier New"/>
                <a:sym typeface="Courier New"/>
              </a:endParaRPr>
            </a:p>
            <a:p>
              <a:pPr indent="0" lvl="0" marL="0" rtl="0" algn="l">
                <a:spcBef>
                  <a:spcPts val="0"/>
                </a:spcBef>
                <a:spcAft>
                  <a:spcPts val="0"/>
                </a:spcAft>
                <a:buNone/>
              </a:pPr>
              <a:r>
                <a:rPr b="1" lang="en" sz="1100">
                  <a:solidFill>
                    <a:srgbClr val="B45F06"/>
                  </a:solidFill>
                  <a:latin typeface="Courier New"/>
                  <a:ea typeface="Courier New"/>
                  <a:cs typeface="Courier New"/>
                  <a:sym typeface="Courier New"/>
                </a:rPr>
                <a:t>(a:PERSON) - [e:FOLLOWS] </a:t>
              </a:r>
              <a:r>
                <a:rPr lang="en" sz="1100">
                  <a:solidFill>
                    <a:srgbClr val="B45F06"/>
                  </a:solidFill>
                  <a:latin typeface="Courier New"/>
                  <a:ea typeface="Courier New"/>
                  <a:cs typeface="Courier New"/>
                  <a:sym typeface="Courier New"/>
                </a:rPr>
                <a:t>➔</a:t>
              </a:r>
              <a:r>
                <a:rPr b="1" lang="en" sz="1100">
                  <a:solidFill>
                    <a:srgbClr val="B45F06"/>
                  </a:solidFill>
                  <a:latin typeface="Courier New"/>
                  <a:ea typeface="Courier New"/>
                  <a:cs typeface="Courier New"/>
                  <a:sym typeface="Courier New"/>
                </a:rPr>
                <a:t> (b:PERSON)</a:t>
              </a:r>
              <a:endParaRPr b="1" sz="1100">
                <a:solidFill>
                  <a:srgbClr val="B45F06"/>
                </a:solidFill>
                <a:latin typeface="Courier New"/>
                <a:ea typeface="Courier New"/>
                <a:cs typeface="Courier New"/>
                <a:sym typeface="Courier New"/>
              </a:endParaRPr>
            </a:p>
            <a:p>
              <a:pPr indent="0" lvl="0" marL="0" rtl="0" algn="l">
                <a:spcBef>
                  <a:spcPts val="0"/>
                </a:spcBef>
                <a:spcAft>
                  <a:spcPts val="0"/>
                </a:spcAft>
                <a:buNone/>
              </a:pPr>
              <a:r>
                <a:t/>
              </a:r>
              <a:endParaRPr b="1" sz="500">
                <a:latin typeface="Courier New"/>
                <a:ea typeface="Courier New"/>
                <a:cs typeface="Courier New"/>
                <a:sym typeface="Courier New"/>
              </a:endParaRPr>
            </a:p>
            <a:p>
              <a:pPr indent="0" lvl="0" marL="0" rtl="0" algn="l">
                <a:spcBef>
                  <a:spcPts val="0"/>
                </a:spcBef>
                <a:spcAft>
                  <a:spcPts val="0"/>
                </a:spcAft>
                <a:buNone/>
              </a:pPr>
              <a:r>
                <a:rPr b="1" lang="en" sz="1100">
                  <a:solidFill>
                    <a:srgbClr val="38761D"/>
                  </a:solidFill>
                  <a:latin typeface="Courier New"/>
                  <a:ea typeface="Courier New"/>
                  <a:cs typeface="Courier New"/>
                  <a:sym typeface="Courier New"/>
                </a:rPr>
                <a:t>WHERE </a:t>
              </a:r>
              <a:endParaRPr b="1" sz="1100">
                <a:solidFill>
                  <a:srgbClr val="38761D"/>
                </a:solidFill>
                <a:latin typeface="Courier New"/>
                <a:ea typeface="Courier New"/>
                <a:cs typeface="Courier New"/>
                <a:sym typeface="Courier New"/>
              </a:endParaRPr>
            </a:p>
            <a:p>
              <a:pPr indent="0" lvl="0" marL="0" rtl="0" algn="l">
                <a:spcBef>
                  <a:spcPts val="0"/>
                </a:spcBef>
                <a:spcAft>
                  <a:spcPts val="0"/>
                </a:spcAft>
                <a:buNone/>
              </a:pPr>
              <a:r>
                <a:rPr b="1" lang="en" sz="1100">
                  <a:solidFill>
                    <a:srgbClr val="38761D"/>
                  </a:solidFill>
                  <a:latin typeface="Courier New"/>
                  <a:ea typeface="Courier New"/>
                  <a:cs typeface="Courier New"/>
                  <a:sym typeface="Courier New"/>
                </a:rPr>
                <a:t>a.age &gt; 30 &amp; e.since &gt; 2000</a:t>
              </a:r>
              <a:endParaRPr b="1" sz="1100">
                <a:solidFill>
                  <a:srgbClr val="38761D"/>
                </a:solidFill>
                <a:latin typeface="Courier New"/>
                <a:ea typeface="Courier New"/>
                <a:cs typeface="Courier New"/>
                <a:sym typeface="Courier New"/>
              </a:endParaRPr>
            </a:p>
            <a:p>
              <a:pPr indent="0" lvl="0" marL="0" rtl="0" algn="l">
                <a:spcBef>
                  <a:spcPts val="0"/>
                </a:spcBef>
                <a:spcAft>
                  <a:spcPts val="0"/>
                </a:spcAft>
                <a:buNone/>
              </a:pPr>
              <a:r>
                <a:t/>
              </a:r>
              <a:endParaRPr b="1" sz="600">
                <a:latin typeface="Courier New"/>
                <a:ea typeface="Courier New"/>
                <a:cs typeface="Courier New"/>
                <a:sym typeface="Courier New"/>
              </a:endParaRPr>
            </a:p>
            <a:p>
              <a:pPr indent="0" lvl="0" marL="0" rtl="0" algn="l">
                <a:spcBef>
                  <a:spcPts val="0"/>
                </a:spcBef>
                <a:spcAft>
                  <a:spcPts val="0"/>
                </a:spcAft>
                <a:buNone/>
              </a:pPr>
              <a:r>
                <a:rPr b="1" lang="en" sz="1100">
                  <a:solidFill>
                    <a:srgbClr val="3C78D8"/>
                  </a:solidFill>
                  <a:latin typeface="Courier New"/>
                  <a:ea typeface="Courier New"/>
                  <a:cs typeface="Courier New"/>
                  <a:sym typeface="Courier New"/>
                </a:rPr>
                <a:t>RETURN ...</a:t>
              </a:r>
              <a:endParaRPr b="1" sz="1100">
                <a:solidFill>
                  <a:srgbClr val="3C78D8"/>
                </a:solidFill>
                <a:latin typeface="Courier New"/>
                <a:ea typeface="Courier New"/>
                <a:cs typeface="Courier New"/>
                <a:sym typeface="Courier New"/>
              </a:endParaRPr>
            </a:p>
          </p:txBody>
        </p:sp>
        <p:sp>
          <p:nvSpPr>
            <p:cNvPr id="96" name="Google Shape;96;p14"/>
            <p:cNvSpPr txBox="1"/>
            <p:nvPr/>
          </p:nvSpPr>
          <p:spPr>
            <a:xfrm>
              <a:off x="6339434" y="2329960"/>
              <a:ext cx="2137800" cy="47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b="1" lang="en" sz="1000">
                  <a:solidFill>
                    <a:schemeClr val="dk1"/>
                  </a:solidFill>
                  <a:latin typeface="Open Sans"/>
                  <a:ea typeface="Open Sans"/>
                  <a:cs typeface="Open Sans"/>
                  <a:sym typeface="Open Sans"/>
                </a:rPr>
                <a:t>Cypher Query</a:t>
              </a:r>
              <a:endParaRPr b="1" sz="1000">
                <a:solidFill>
                  <a:schemeClr val="dk1"/>
                </a:solidFill>
                <a:latin typeface="Open Sans"/>
                <a:ea typeface="Open Sans"/>
                <a:cs typeface="Open Sans"/>
                <a:sym typeface="Open Sans"/>
              </a:endParaRPr>
            </a:p>
          </p:txBody>
        </p:sp>
      </p:grpSp>
      <p:sp>
        <p:nvSpPr>
          <p:cNvPr id="97" name="Google Shape;97;p14"/>
          <p:cNvSpPr txBox="1"/>
          <p:nvPr/>
        </p:nvSpPr>
        <p:spPr>
          <a:xfrm>
            <a:off x="5970675" y="2749320"/>
            <a:ext cx="3150300" cy="209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434343"/>
                </a:solidFill>
                <a:latin typeface="Open Sans"/>
                <a:ea typeface="Open Sans"/>
                <a:cs typeface="Open Sans"/>
                <a:sym typeface="Open Sans"/>
              </a:rPr>
              <a:t>Fast </a:t>
            </a:r>
            <a:r>
              <a:rPr b="1" i="1" lang="en" sz="1500">
                <a:solidFill>
                  <a:srgbClr val="434343"/>
                </a:solidFill>
                <a:latin typeface="Open Sans"/>
                <a:ea typeface="Open Sans"/>
                <a:cs typeface="Open Sans"/>
                <a:sym typeface="Open Sans"/>
              </a:rPr>
              <a:t>many-many joins</a:t>
            </a:r>
            <a:r>
              <a:rPr lang="en" sz="1500">
                <a:solidFill>
                  <a:srgbClr val="434343"/>
                </a:solidFill>
                <a:latin typeface="Open Sans"/>
                <a:ea typeface="Open Sans"/>
                <a:cs typeface="Open Sans"/>
                <a:sym typeface="Open Sans"/>
              </a:rPr>
              <a:t> are attributed to the adjacency lists data structure that indexes neighbours of all vertices in both directions, by default. </a:t>
            </a:r>
            <a:endParaRPr sz="1500">
              <a:solidFill>
                <a:srgbClr val="434343"/>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400">
              <a:solidFill>
                <a:srgbClr val="434343"/>
              </a:solidFill>
              <a:latin typeface="Open Sans"/>
              <a:ea typeface="Open Sans"/>
              <a:cs typeface="Open Sans"/>
              <a:sym typeface="Open Sans"/>
            </a:endParaRPr>
          </a:p>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Analogous to </a:t>
            </a:r>
            <a:r>
              <a:rPr b="1" i="1" lang="en" sz="1500">
                <a:solidFill>
                  <a:srgbClr val="434343"/>
                </a:solidFill>
                <a:latin typeface="Open Sans"/>
                <a:ea typeface="Open Sans"/>
                <a:cs typeface="Open Sans"/>
                <a:sym typeface="Open Sans"/>
              </a:rPr>
              <a:t>Indexed Nested Joins in RDBMS</a:t>
            </a:r>
            <a:r>
              <a:rPr lang="en" sz="1500">
                <a:solidFill>
                  <a:srgbClr val="434343"/>
                </a:solidFill>
                <a:latin typeface="Open Sans"/>
                <a:ea typeface="Open Sans"/>
                <a:cs typeface="Open Sans"/>
                <a:sym typeface="Open Sans"/>
              </a:rPr>
              <a:t>. </a:t>
            </a:r>
            <a:endParaRPr sz="1500">
              <a:solidFill>
                <a:srgbClr val="434343"/>
              </a:solidFill>
              <a:latin typeface="Open Sans"/>
              <a:ea typeface="Open Sans"/>
              <a:cs typeface="Open Sans"/>
              <a:sym typeface="Open Sans"/>
            </a:endParaRPr>
          </a:p>
        </p:txBody>
      </p:sp>
      <p:pic>
        <p:nvPicPr>
          <p:cNvPr id="98" name="Google Shape;98;p14"/>
          <p:cNvPicPr preferRelativeResize="0"/>
          <p:nvPr/>
        </p:nvPicPr>
        <p:blipFill rotWithShape="1">
          <a:blip r:embed="rId4">
            <a:alphaModFix/>
          </a:blip>
          <a:srcRect b="23399" l="14007" r="9199" t="26740"/>
          <a:stretch/>
        </p:blipFill>
        <p:spPr>
          <a:xfrm>
            <a:off x="8390246" y="4855706"/>
            <a:ext cx="768455" cy="265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
                                        <p:tgtEl>
                                          <p:spTgt spid="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
                                        <p:tgtEl>
                                          <p:spTgt spid="71"/>
                                        </p:tgtEl>
                                      </p:cBhvr>
                                    </p:animEffect>
                                  </p:childTnLst>
                                </p:cTn>
                              </p:par>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
                                        <p:tgtEl>
                                          <p:spTgt spid="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
                                        <p:tgtEl>
                                          <p:spTgt spid="78"/>
                                        </p:tgtEl>
                                      </p:cBhvr>
                                    </p:animEffect>
                                  </p:childTnLst>
                                </p:cTn>
                              </p:par>
                              <p:par>
                                <p:cTn fill="hold" nodeType="with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
                                        <p:tgtEl>
                                          <p:spTgt spid="69"/>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
                                        <p:tgtEl>
                                          <p:spTgt spid="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32"/>
          <p:cNvSpPr/>
          <p:nvPr/>
        </p:nvSpPr>
        <p:spPr>
          <a:xfrm>
            <a:off x="0" y="0"/>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2"/>
          <p:cNvSpPr txBox="1"/>
          <p:nvPr/>
        </p:nvSpPr>
        <p:spPr>
          <a:xfrm>
            <a:off x="4676" y="110825"/>
            <a:ext cx="6768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Shortcomings of Block-based Processing </a:t>
            </a:r>
            <a:endParaRPr b="1" sz="2500">
              <a:latin typeface="Cambria"/>
              <a:ea typeface="Cambria"/>
              <a:cs typeface="Cambria"/>
              <a:sym typeface="Cambria"/>
            </a:endParaRPr>
          </a:p>
        </p:txBody>
      </p:sp>
      <p:sp>
        <p:nvSpPr>
          <p:cNvPr id="727" name="Google Shape;727;p32"/>
          <p:cNvSpPr txBox="1"/>
          <p:nvPr/>
        </p:nvSpPr>
        <p:spPr>
          <a:xfrm>
            <a:off x="245450" y="776975"/>
            <a:ext cx="4336500" cy="10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B45F06"/>
                </a:solidFill>
                <a:latin typeface="Courier New"/>
                <a:ea typeface="Courier New"/>
                <a:cs typeface="Courier New"/>
                <a:sym typeface="Courier New"/>
              </a:rPr>
              <a:t>MATCH (a:PERSON) - [r1:FOLLOWS] </a:t>
            </a:r>
            <a:r>
              <a:rPr lang="en" sz="1200">
                <a:solidFill>
                  <a:srgbClr val="B45F06"/>
                </a:solidFill>
                <a:latin typeface="Courier New"/>
                <a:ea typeface="Courier New"/>
                <a:cs typeface="Courier New"/>
                <a:sym typeface="Courier New"/>
              </a:rPr>
              <a:t>➔</a:t>
            </a:r>
            <a:r>
              <a:rPr b="1" lang="en" sz="1200">
                <a:solidFill>
                  <a:srgbClr val="B45F06"/>
                </a:solidFill>
                <a:latin typeface="Courier New"/>
                <a:ea typeface="Courier New"/>
                <a:cs typeface="Courier New"/>
                <a:sym typeface="Courier New"/>
              </a:rPr>
              <a:t> (b:PERSON)</a:t>
            </a:r>
            <a:endParaRPr b="1" sz="1200">
              <a:solidFill>
                <a:srgbClr val="B45F06"/>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B45F06"/>
                </a:solidFill>
                <a:latin typeface="Courier New"/>
                <a:ea typeface="Courier New"/>
                <a:cs typeface="Courier New"/>
                <a:sym typeface="Courier New"/>
              </a:rPr>
              <a:t>      (b:PERSON) - [r2:FOLLOWS] </a:t>
            </a:r>
            <a:r>
              <a:rPr lang="en" sz="1200">
                <a:solidFill>
                  <a:srgbClr val="B45F06"/>
                </a:solidFill>
                <a:latin typeface="Courier New"/>
                <a:ea typeface="Courier New"/>
                <a:cs typeface="Courier New"/>
                <a:sym typeface="Courier New"/>
              </a:rPr>
              <a:t>➔</a:t>
            </a:r>
            <a:r>
              <a:rPr b="1" lang="en" sz="1200">
                <a:solidFill>
                  <a:srgbClr val="B45F06"/>
                </a:solidFill>
                <a:latin typeface="Courier New"/>
                <a:ea typeface="Courier New"/>
                <a:cs typeface="Courier New"/>
                <a:sym typeface="Courier New"/>
              </a:rPr>
              <a:t> (c:PERSON)</a:t>
            </a:r>
            <a:endParaRPr b="1" sz="1200">
              <a:solidFill>
                <a:srgbClr val="B45F06"/>
              </a:solidFill>
              <a:latin typeface="Courier New"/>
              <a:ea typeface="Courier New"/>
              <a:cs typeface="Courier New"/>
              <a:sym typeface="Courier New"/>
            </a:endParaRPr>
          </a:p>
          <a:p>
            <a:pPr indent="0" lvl="0" marL="0" rtl="0" algn="l">
              <a:spcBef>
                <a:spcPts val="0"/>
              </a:spcBef>
              <a:spcAft>
                <a:spcPts val="0"/>
              </a:spcAft>
              <a:buNone/>
            </a:pPr>
            <a:r>
              <a:t/>
            </a:r>
            <a:endParaRPr b="1" sz="100">
              <a:latin typeface="Courier New"/>
              <a:ea typeface="Courier New"/>
              <a:cs typeface="Courier New"/>
              <a:sym typeface="Courier New"/>
            </a:endParaRPr>
          </a:p>
          <a:p>
            <a:pPr indent="0" lvl="0" marL="0" rtl="0" algn="l">
              <a:spcBef>
                <a:spcPts val="0"/>
              </a:spcBef>
              <a:spcAft>
                <a:spcPts val="0"/>
              </a:spcAft>
              <a:buNone/>
            </a:pPr>
            <a:r>
              <a:rPr b="1" lang="en" sz="1200">
                <a:solidFill>
                  <a:srgbClr val="38761D"/>
                </a:solidFill>
                <a:latin typeface="Courier New"/>
                <a:ea typeface="Courier New"/>
                <a:cs typeface="Courier New"/>
                <a:sym typeface="Courier New"/>
              </a:rPr>
              <a:t>WHERE a.age &gt; 20</a:t>
            </a:r>
            <a:endParaRPr b="1" sz="1200">
              <a:solidFill>
                <a:srgbClr val="38761D"/>
              </a:solidFill>
              <a:latin typeface="Courier New"/>
              <a:ea typeface="Courier New"/>
              <a:cs typeface="Courier New"/>
              <a:sym typeface="Courier New"/>
            </a:endParaRPr>
          </a:p>
          <a:p>
            <a:pPr indent="0" lvl="0" marL="0" rtl="0" algn="l">
              <a:spcBef>
                <a:spcPts val="0"/>
              </a:spcBef>
              <a:spcAft>
                <a:spcPts val="0"/>
              </a:spcAft>
              <a:buNone/>
            </a:pPr>
            <a:r>
              <a:t/>
            </a:r>
            <a:endParaRPr b="1" sz="100">
              <a:latin typeface="Courier New"/>
              <a:ea typeface="Courier New"/>
              <a:cs typeface="Courier New"/>
              <a:sym typeface="Courier New"/>
            </a:endParaRPr>
          </a:p>
          <a:p>
            <a:pPr indent="0" lvl="0" marL="0" rtl="0" algn="l">
              <a:spcBef>
                <a:spcPts val="0"/>
              </a:spcBef>
              <a:spcAft>
                <a:spcPts val="0"/>
              </a:spcAft>
              <a:buNone/>
            </a:pPr>
            <a:r>
              <a:rPr b="1" lang="en" sz="1200">
                <a:solidFill>
                  <a:srgbClr val="0B7BCB"/>
                </a:solidFill>
                <a:latin typeface="Courier New"/>
                <a:ea typeface="Courier New"/>
                <a:cs typeface="Courier New"/>
                <a:sym typeface="Courier New"/>
              </a:rPr>
              <a:t>RETURN ... </a:t>
            </a:r>
            <a:endParaRPr b="1" sz="1200">
              <a:solidFill>
                <a:srgbClr val="0B7BCB"/>
              </a:solidFill>
              <a:latin typeface="Courier New"/>
              <a:ea typeface="Courier New"/>
              <a:cs typeface="Courier New"/>
              <a:sym typeface="Courier New"/>
            </a:endParaRPr>
          </a:p>
        </p:txBody>
      </p:sp>
      <p:sp>
        <p:nvSpPr>
          <p:cNvPr id="728" name="Google Shape;728;p32"/>
          <p:cNvSpPr txBox="1"/>
          <p:nvPr/>
        </p:nvSpPr>
        <p:spPr>
          <a:xfrm>
            <a:off x="180975" y="1756616"/>
            <a:ext cx="7032300" cy="40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[Scan a ] ➔ [Filter a.age &gt; 20] ➔ [Join a with b] ➔ [Join b with c] ➔ RETURN ... </a:t>
            </a:r>
            <a:endParaRPr sz="1500">
              <a:solidFill>
                <a:srgbClr val="434343"/>
              </a:solidFill>
              <a:latin typeface="Open Sans"/>
              <a:ea typeface="Open Sans"/>
              <a:cs typeface="Open Sans"/>
              <a:sym typeface="Open Sans"/>
            </a:endParaRPr>
          </a:p>
        </p:txBody>
      </p:sp>
      <p:graphicFrame>
        <p:nvGraphicFramePr>
          <p:cNvPr id="729" name="Google Shape;729;p32"/>
          <p:cNvGraphicFramePr/>
          <p:nvPr/>
        </p:nvGraphicFramePr>
        <p:xfrm>
          <a:off x="281364" y="3281394"/>
          <a:ext cx="3000000" cy="3000000"/>
        </p:xfrm>
        <a:graphic>
          <a:graphicData uri="http://schemas.openxmlformats.org/drawingml/2006/table">
            <a:tbl>
              <a:tblPr>
                <a:noFill/>
                <a:tableStyleId>{2B07F4FD-3250-4024-B014-AF7E3F9752D0}</a:tableStyleId>
              </a:tblPr>
              <a:tblGrid>
                <a:gridCol w="382850"/>
              </a:tblGrid>
              <a:tr h="330425">
                <a:tc>
                  <a:txBody>
                    <a:bodyPr/>
                    <a:lstStyle/>
                    <a:p>
                      <a:pPr indent="0" lvl="0" marL="0" rtl="0" algn="ctr">
                        <a:spcBef>
                          <a:spcPts val="0"/>
                        </a:spcBef>
                        <a:spcAft>
                          <a:spcPts val="0"/>
                        </a:spcAft>
                        <a:buNone/>
                      </a:pPr>
                      <a:r>
                        <a:rPr b="1" lang="en" sz="1000"/>
                        <a:t>p1</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p2</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p3</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p4</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sp>
        <p:nvSpPr>
          <p:cNvPr id="730" name="Google Shape;730;p32"/>
          <p:cNvSpPr/>
          <p:nvPr/>
        </p:nvSpPr>
        <p:spPr>
          <a:xfrm>
            <a:off x="219502" y="4591285"/>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a:t>
            </a:r>
            <a:endParaRPr b="1" sz="1000">
              <a:solidFill>
                <a:srgbClr val="434343"/>
              </a:solidFill>
              <a:latin typeface="Open Sans"/>
              <a:ea typeface="Open Sans"/>
              <a:cs typeface="Open Sans"/>
              <a:sym typeface="Open Sans"/>
            </a:endParaRPr>
          </a:p>
        </p:txBody>
      </p:sp>
      <p:pic>
        <p:nvPicPr>
          <p:cNvPr id="731" name="Google Shape;731;p32"/>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graphicFrame>
        <p:nvGraphicFramePr>
          <p:cNvPr id="732" name="Google Shape;732;p32"/>
          <p:cNvGraphicFramePr/>
          <p:nvPr/>
        </p:nvGraphicFramePr>
        <p:xfrm>
          <a:off x="1127941" y="3289771"/>
          <a:ext cx="3000000" cy="3000000"/>
        </p:xfrm>
        <a:graphic>
          <a:graphicData uri="http://schemas.openxmlformats.org/drawingml/2006/table">
            <a:tbl>
              <a:tblPr>
                <a:noFill/>
                <a:tableStyleId>{2B07F4FD-3250-4024-B014-AF7E3F9752D0}</a:tableStyleId>
              </a:tblPr>
              <a:tblGrid>
                <a:gridCol w="382850"/>
                <a:gridCol w="382850"/>
                <a:gridCol w="382850"/>
              </a:tblGrid>
              <a:tr h="330425">
                <a:tc>
                  <a:txBody>
                    <a:bodyPr/>
                    <a:lstStyle/>
                    <a:p>
                      <a:pPr indent="0" lvl="0" marL="0" rtl="0" algn="ctr">
                        <a:spcBef>
                          <a:spcPts val="0"/>
                        </a:spcBef>
                        <a:spcAft>
                          <a:spcPts val="0"/>
                        </a:spcAft>
                        <a:buNone/>
                      </a:pPr>
                      <a:r>
                        <a:rPr b="1" lang="en" sz="1000"/>
                        <a:t>p1</a:t>
                      </a:r>
                      <a:endParaRPr b="1" sz="1000"/>
                    </a:p>
                  </a:txBody>
                  <a:tcPr marT="91425" marB="91425" marR="91425" marL="91425" anchor="ctr"/>
                </a:tc>
                <a:tc>
                  <a:txBody>
                    <a:bodyPr/>
                    <a:lstStyle/>
                    <a:p>
                      <a:pPr indent="0" lvl="0" marL="0" rtl="0" algn="ctr">
                        <a:spcBef>
                          <a:spcPts val="0"/>
                        </a:spcBef>
                        <a:spcAft>
                          <a:spcPts val="0"/>
                        </a:spcAft>
                        <a:buNone/>
                      </a:pPr>
                      <a:r>
                        <a:rPr b="1" lang="en" sz="1000"/>
                        <a:t>17</a:t>
                      </a:r>
                      <a:endParaRPr b="1" sz="1000"/>
                    </a:p>
                  </a:txBody>
                  <a:tcPr marT="91425" marB="91425" marR="91425" marL="91425" anchor="ctr"/>
                </a:tc>
                <a:tc>
                  <a:txBody>
                    <a:bodyPr/>
                    <a:lstStyle/>
                    <a:p>
                      <a:pPr indent="0" lvl="0" marL="0" rtl="0" algn="ctr">
                        <a:spcBef>
                          <a:spcPts val="0"/>
                        </a:spcBef>
                        <a:spcAft>
                          <a:spcPts val="0"/>
                        </a:spcAft>
                        <a:buNone/>
                      </a:pPr>
                      <a:r>
                        <a:rPr b="1" lang="en" sz="1000"/>
                        <a:t>0</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p2</a:t>
                      </a:r>
                      <a:endParaRPr b="1" sz="1000"/>
                    </a:p>
                  </a:txBody>
                  <a:tcPr marT="91425" marB="91425" marR="91425" marL="91425" anchor="ctr"/>
                </a:tc>
                <a:tc>
                  <a:txBody>
                    <a:bodyPr/>
                    <a:lstStyle/>
                    <a:p>
                      <a:pPr indent="0" lvl="0" marL="0" rtl="0" algn="ctr">
                        <a:spcBef>
                          <a:spcPts val="0"/>
                        </a:spcBef>
                        <a:spcAft>
                          <a:spcPts val="0"/>
                        </a:spcAft>
                        <a:buNone/>
                      </a:pPr>
                      <a:r>
                        <a:rPr b="1" lang="en" sz="1000"/>
                        <a:t>23</a:t>
                      </a:r>
                      <a:endParaRPr b="1" sz="1000"/>
                    </a:p>
                  </a:txBody>
                  <a:tcPr marT="91425" marB="91425" marR="91425" marL="91425" anchor="ctr"/>
                </a:tc>
                <a:tc>
                  <a:txBody>
                    <a:bodyPr/>
                    <a:lstStyle/>
                    <a:p>
                      <a:pPr indent="0" lvl="0" marL="0" rtl="0" algn="ctr">
                        <a:spcBef>
                          <a:spcPts val="0"/>
                        </a:spcBef>
                        <a:spcAft>
                          <a:spcPts val="0"/>
                        </a:spcAft>
                        <a:buNone/>
                      </a:pPr>
                      <a:r>
                        <a:rPr b="1" lang="en" sz="1000"/>
                        <a:t>1</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p3</a:t>
                      </a:r>
                      <a:endParaRPr b="1" sz="1000"/>
                    </a:p>
                  </a:txBody>
                  <a:tcPr marT="91425" marB="91425" marR="91425" marL="91425" anchor="ctr"/>
                </a:tc>
                <a:tc>
                  <a:txBody>
                    <a:bodyPr/>
                    <a:lstStyle/>
                    <a:p>
                      <a:pPr indent="0" lvl="0" marL="0" rtl="0" algn="ctr">
                        <a:spcBef>
                          <a:spcPts val="0"/>
                        </a:spcBef>
                        <a:spcAft>
                          <a:spcPts val="0"/>
                        </a:spcAft>
                        <a:buNone/>
                      </a:pPr>
                      <a:r>
                        <a:rPr b="1" lang="en" sz="1000"/>
                        <a:t>45</a:t>
                      </a:r>
                      <a:endParaRPr b="1" sz="1000"/>
                    </a:p>
                  </a:txBody>
                  <a:tcPr marT="91425" marB="91425" marR="91425" marL="91425" anchor="ctr"/>
                </a:tc>
                <a:tc>
                  <a:txBody>
                    <a:bodyPr/>
                    <a:lstStyle/>
                    <a:p>
                      <a:pPr indent="0" lvl="0" marL="0" rtl="0" algn="ctr">
                        <a:spcBef>
                          <a:spcPts val="0"/>
                        </a:spcBef>
                        <a:spcAft>
                          <a:spcPts val="0"/>
                        </a:spcAft>
                        <a:buNone/>
                      </a:pPr>
                      <a:r>
                        <a:rPr b="1" lang="en" sz="1000"/>
                        <a:t>1</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p4</a:t>
                      </a:r>
                      <a:endParaRPr b="1" sz="1000"/>
                    </a:p>
                  </a:txBody>
                  <a:tcPr marT="91425" marB="91425" marR="91425" marL="91425" anchor="ctr"/>
                </a:tc>
                <a:tc>
                  <a:txBody>
                    <a:bodyPr/>
                    <a:lstStyle/>
                    <a:p>
                      <a:pPr indent="0" lvl="0" marL="0" rtl="0" algn="ctr">
                        <a:spcBef>
                          <a:spcPts val="0"/>
                        </a:spcBef>
                        <a:spcAft>
                          <a:spcPts val="0"/>
                        </a:spcAft>
                        <a:buNone/>
                      </a:pPr>
                      <a:r>
                        <a:rPr b="1" lang="en" sz="1000"/>
                        <a:t>54</a:t>
                      </a:r>
                      <a:endParaRPr b="1" sz="1000"/>
                    </a:p>
                  </a:txBody>
                  <a:tcPr marT="91425" marB="91425" marR="91425" marL="91425" anchor="ctr"/>
                </a:tc>
                <a:tc>
                  <a:txBody>
                    <a:bodyPr/>
                    <a:lstStyle/>
                    <a:p>
                      <a:pPr indent="0" lvl="0" marL="0" rtl="0" algn="ctr">
                        <a:spcBef>
                          <a:spcPts val="0"/>
                        </a:spcBef>
                        <a:spcAft>
                          <a:spcPts val="0"/>
                        </a:spcAft>
                        <a:buNone/>
                      </a:pPr>
                      <a:r>
                        <a:rPr b="1" lang="en" sz="1000"/>
                        <a:t>1</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grpSp>
        <p:nvGrpSpPr>
          <p:cNvPr id="733" name="Google Shape;733;p32"/>
          <p:cNvGrpSpPr/>
          <p:nvPr/>
        </p:nvGrpSpPr>
        <p:grpSpPr>
          <a:xfrm>
            <a:off x="722068" y="3653425"/>
            <a:ext cx="1642367" cy="1408188"/>
            <a:chOff x="722068" y="3653425"/>
            <a:chExt cx="1642367" cy="1408188"/>
          </a:xfrm>
        </p:grpSpPr>
        <p:sp>
          <p:nvSpPr>
            <p:cNvPr id="734" name="Google Shape;734;p32"/>
            <p:cNvSpPr txBox="1"/>
            <p:nvPr/>
          </p:nvSpPr>
          <p:spPr>
            <a:xfrm>
              <a:off x="722068" y="3653425"/>
              <a:ext cx="3816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a:t>
              </a:r>
              <a:endParaRPr/>
            </a:p>
          </p:txBody>
        </p:sp>
        <p:grpSp>
          <p:nvGrpSpPr>
            <p:cNvPr id="735" name="Google Shape;735;p32"/>
            <p:cNvGrpSpPr/>
            <p:nvPr/>
          </p:nvGrpSpPr>
          <p:grpSpPr>
            <a:xfrm>
              <a:off x="1006484" y="4670713"/>
              <a:ext cx="1357951" cy="390900"/>
              <a:chOff x="1317903" y="4609261"/>
              <a:chExt cx="1357951" cy="390900"/>
            </a:xfrm>
          </p:grpSpPr>
          <p:sp>
            <p:nvSpPr>
              <p:cNvPr id="736" name="Google Shape;736;p32"/>
              <p:cNvSpPr/>
              <p:nvPr/>
            </p:nvSpPr>
            <p:spPr>
              <a:xfrm>
                <a:off x="1317903" y="4609261"/>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a:t>
                </a:r>
                <a:endParaRPr b="1" sz="1000">
                  <a:solidFill>
                    <a:srgbClr val="434343"/>
                  </a:solidFill>
                  <a:latin typeface="Open Sans"/>
                  <a:ea typeface="Open Sans"/>
                  <a:cs typeface="Open Sans"/>
                  <a:sym typeface="Open Sans"/>
                </a:endParaRPr>
              </a:p>
            </p:txBody>
          </p:sp>
          <p:sp>
            <p:nvSpPr>
              <p:cNvPr id="737" name="Google Shape;737;p32"/>
              <p:cNvSpPr/>
              <p:nvPr/>
            </p:nvSpPr>
            <p:spPr>
              <a:xfrm>
                <a:off x="1705463" y="4609261"/>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age</a:t>
                </a:r>
                <a:endParaRPr b="1" sz="1000">
                  <a:solidFill>
                    <a:srgbClr val="434343"/>
                  </a:solidFill>
                  <a:latin typeface="Open Sans"/>
                  <a:ea typeface="Open Sans"/>
                  <a:cs typeface="Open Sans"/>
                  <a:sym typeface="Open Sans"/>
                </a:endParaRPr>
              </a:p>
            </p:txBody>
          </p:sp>
          <p:sp>
            <p:nvSpPr>
              <p:cNvPr id="738" name="Google Shape;738;p32"/>
              <p:cNvSpPr/>
              <p:nvPr/>
            </p:nvSpPr>
            <p:spPr>
              <a:xfrm>
                <a:off x="2098654" y="4609261"/>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filtermask</a:t>
                </a:r>
                <a:endParaRPr b="1" sz="1000">
                  <a:solidFill>
                    <a:srgbClr val="434343"/>
                  </a:solidFill>
                  <a:latin typeface="Open Sans"/>
                  <a:ea typeface="Open Sans"/>
                  <a:cs typeface="Open Sans"/>
                  <a:sym typeface="Open Sans"/>
                </a:endParaRPr>
              </a:p>
            </p:txBody>
          </p:sp>
        </p:grpSp>
      </p:grpSp>
      <p:graphicFrame>
        <p:nvGraphicFramePr>
          <p:cNvPr id="739" name="Google Shape;739;p32"/>
          <p:cNvGraphicFramePr/>
          <p:nvPr/>
        </p:nvGraphicFramePr>
        <p:xfrm>
          <a:off x="2761635" y="2298167"/>
          <a:ext cx="3000000" cy="3000000"/>
        </p:xfrm>
        <a:graphic>
          <a:graphicData uri="http://schemas.openxmlformats.org/drawingml/2006/table">
            <a:tbl>
              <a:tblPr>
                <a:noFill/>
                <a:tableStyleId>{2B07F4FD-3250-4024-B014-AF7E3F9752D0}</a:tableStyleId>
              </a:tblPr>
              <a:tblGrid>
                <a:gridCol w="396625"/>
                <a:gridCol w="396625"/>
                <a:gridCol w="396625"/>
                <a:gridCol w="396625"/>
                <a:gridCol w="396625"/>
              </a:tblGrid>
              <a:tr h="330425">
                <a:tc>
                  <a:txBody>
                    <a:bodyPr/>
                    <a:lstStyle/>
                    <a:p>
                      <a:pPr indent="0" lvl="0" marL="0" rtl="0" algn="ctr">
                        <a:spcBef>
                          <a:spcPts val="0"/>
                        </a:spcBef>
                        <a:spcAft>
                          <a:spcPts val="0"/>
                        </a:spcAft>
                        <a:buNone/>
                      </a:pPr>
                      <a:r>
                        <a:rPr b="1" lang="en" sz="1000"/>
                        <a:t>...</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a:t>
                      </a:r>
                      <a:endParaRPr b="1" sz="10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sz="1000"/>
                        <a:t>...</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p2</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23</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1</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e7</a:t>
                      </a:r>
                      <a:endParaRPr b="1" sz="1000"/>
                    </a:p>
                  </a:txBody>
                  <a:tcPr marT="91425" marB="91425" marR="91425" marL="91425" anchor="ctr"/>
                </a:tc>
                <a:tc>
                  <a:txBody>
                    <a:bodyPr/>
                    <a:lstStyle/>
                    <a:p>
                      <a:pPr indent="0" lvl="0" marL="0" rtl="0" algn="ctr">
                        <a:spcBef>
                          <a:spcPts val="0"/>
                        </a:spcBef>
                        <a:spcAft>
                          <a:spcPts val="0"/>
                        </a:spcAft>
                        <a:buNone/>
                      </a:pPr>
                      <a:r>
                        <a:rPr b="1" lang="en" sz="1000"/>
                        <a:t>p3</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p2</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23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e11</a:t>
                      </a:r>
                      <a:endParaRPr b="1" sz="10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sz="1000"/>
                        <a:t>p4</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p3</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45</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1</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e5</a:t>
                      </a:r>
                      <a:endParaRPr b="1" sz="1000"/>
                    </a:p>
                  </a:txBody>
                  <a:tcPr marT="91425" marB="91425" marR="91425" marL="91425" anchor="ctr"/>
                </a:tc>
                <a:tc>
                  <a:txBody>
                    <a:bodyPr/>
                    <a:lstStyle/>
                    <a:p>
                      <a:pPr indent="0" lvl="0" marL="0" rtl="0" algn="ctr">
                        <a:spcBef>
                          <a:spcPts val="0"/>
                        </a:spcBef>
                        <a:spcAft>
                          <a:spcPts val="0"/>
                        </a:spcAft>
                        <a:buNone/>
                      </a:pPr>
                      <a:r>
                        <a:rPr b="1" lang="en" sz="1000"/>
                        <a:t>p2</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45</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e3</a:t>
                      </a:r>
                      <a:endParaRPr b="1" sz="10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sz="1000"/>
                        <a:t>p4</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45</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e2</a:t>
                      </a:r>
                      <a:endParaRPr b="1" sz="10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sz="1000"/>
                        <a:t>p1</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a:t>
                      </a:r>
                      <a:endParaRPr b="1" sz="1000"/>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sz="1000"/>
                        <a:t>...</a:t>
                      </a:r>
                      <a:endParaRPr b="1" sz="1000"/>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sz="1000"/>
                        <a:t>...</a:t>
                      </a:r>
                      <a:endParaRPr b="1" sz="1000"/>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sz="1000"/>
                        <a:t>...</a:t>
                      </a:r>
                      <a:endParaRPr b="1" sz="1000"/>
                    </a:p>
                  </a:txBody>
                  <a:tcPr marT="91425" marB="91425" marR="91425" marL="91425" anchor="ctr"/>
                </a:tc>
                <a:tc>
                  <a:txBody>
                    <a:bodyPr/>
                    <a:lstStyle/>
                    <a:p>
                      <a:pPr indent="0" lvl="0" marL="0" rtl="0" algn="ctr">
                        <a:spcBef>
                          <a:spcPts val="0"/>
                        </a:spcBef>
                        <a:spcAft>
                          <a:spcPts val="0"/>
                        </a:spcAft>
                        <a:buNone/>
                      </a:pPr>
                      <a:r>
                        <a:rPr b="1" lang="en" sz="1000"/>
                        <a:t>...</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grpSp>
        <p:nvGrpSpPr>
          <p:cNvPr id="740" name="Google Shape;740;p32"/>
          <p:cNvGrpSpPr/>
          <p:nvPr/>
        </p:nvGrpSpPr>
        <p:grpSpPr>
          <a:xfrm>
            <a:off x="2278550" y="2630400"/>
            <a:ext cx="2566171" cy="2447967"/>
            <a:chOff x="2278550" y="2630400"/>
            <a:chExt cx="2566171" cy="2447967"/>
          </a:xfrm>
        </p:grpSpPr>
        <p:sp>
          <p:nvSpPr>
            <p:cNvPr id="741" name="Google Shape;741;p32"/>
            <p:cNvSpPr/>
            <p:nvPr/>
          </p:nvSpPr>
          <p:spPr>
            <a:xfrm>
              <a:off x="2673701" y="468746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a:t>
              </a:r>
              <a:endParaRPr b="1" sz="1000">
                <a:solidFill>
                  <a:srgbClr val="434343"/>
                </a:solidFill>
                <a:latin typeface="Open Sans"/>
                <a:ea typeface="Open Sans"/>
                <a:cs typeface="Open Sans"/>
                <a:sym typeface="Open Sans"/>
              </a:endParaRPr>
            </a:p>
          </p:txBody>
        </p:sp>
        <p:sp>
          <p:nvSpPr>
            <p:cNvPr id="742" name="Google Shape;742;p32"/>
            <p:cNvSpPr/>
            <p:nvPr/>
          </p:nvSpPr>
          <p:spPr>
            <a:xfrm>
              <a:off x="3069638" y="468746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age</a:t>
              </a:r>
              <a:endParaRPr b="1" sz="1000">
                <a:solidFill>
                  <a:srgbClr val="434343"/>
                </a:solidFill>
                <a:latin typeface="Open Sans"/>
                <a:ea typeface="Open Sans"/>
                <a:cs typeface="Open Sans"/>
                <a:sym typeface="Open Sans"/>
              </a:endParaRPr>
            </a:p>
          </p:txBody>
        </p:sp>
        <p:sp>
          <p:nvSpPr>
            <p:cNvPr id="743" name="Google Shape;743;p32"/>
            <p:cNvSpPr/>
            <p:nvPr/>
          </p:nvSpPr>
          <p:spPr>
            <a:xfrm>
              <a:off x="3479583" y="468746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mask</a:t>
              </a:r>
              <a:endParaRPr b="1" sz="1000">
                <a:solidFill>
                  <a:srgbClr val="434343"/>
                </a:solidFill>
                <a:latin typeface="Open Sans"/>
                <a:ea typeface="Open Sans"/>
                <a:cs typeface="Open Sans"/>
                <a:sym typeface="Open Sans"/>
              </a:endParaRPr>
            </a:p>
          </p:txBody>
        </p:sp>
        <p:sp>
          <p:nvSpPr>
            <p:cNvPr id="744" name="Google Shape;744;p32"/>
            <p:cNvSpPr/>
            <p:nvPr/>
          </p:nvSpPr>
          <p:spPr>
            <a:xfrm>
              <a:off x="3891084" y="468746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r1</a:t>
              </a:r>
              <a:endParaRPr b="1" sz="1000">
                <a:solidFill>
                  <a:srgbClr val="434343"/>
                </a:solidFill>
                <a:latin typeface="Open Sans"/>
                <a:ea typeface="Open Sans"/>
                <a:cs typeface="Open Sans"/>
                <a:sym typeface="Open Sans"/>
              </a:endParaRPr>
            </a:p>
          </p:txBody>
        </p:sp>
        <p:sp>
          <p:nvSpPr>
            <p:cNvPr id="745" name="Google Shape;745;p32"/>
            <p:cNvSpPr/>
            <p:nvPr/>
          </p:nvSpPr>
          <p:spPr>
            <a:xfrm>
              <a:off x="4267521" y="468746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b</a:t>
              </a:r>
              <a:endParaRPr b="1" sz="1000">
                <a:solidFill>
                  <a:srgbClr val="434343"/>
                </a:solidFill>
                <a:latin typeface="Open Sans"/>
                <a:ea typeface="Open Sans"/>
                <a:cs typeface="Open Sans"/>
                <a:sym typeface="Open Sans"/>
              </a:endParaRPr>
            </a:p>
          </p:txBody>
        </p:sp>
        <p:sp>
          <p:nvSpPr>
            <p:cNvPr id="746" name="Google Shape;746;p32"/>
            <p:cNvSpPr/>
            <p:nvPr/>
          </p:nvSpPr>
          <p:spPr>
            <a:xfrm>
              <a:off x="2278550" y="2630400"/>
              <a:ext cx="477500" cy="1675400"/>
            </a:xfrm>
            <a:custGeom>
              <a:rect b="b" l="l" r="r" t="t"/>
              <a:pathLst>
                <a:path extrusionOk="0" h="67016" w="19100">
                  <a:moveTo>
                    <a:pt x="0" y="40209"/>
                  </a:moveTo>
                  <a:lnTo>
                    <a:pt x="19100" y="0"/>
                  </a:lnTo>
                  <a:lnTo>
                    <a:pt x="19100" y="67016"/>
                  </a:lnTo>
                  <a:lnTo>
                    <a:pt x="0" y="67016"/>
                  </a:lnTo>
                  <a:close/>
                </a:path>
              </a:pathLst>
            </a:custGeom>
            <a:solidFill>
              <a:srgbClr val="D9EAD3"/>
            </a:solidFill>
            <a:ln>
              <a:noFill/>
            </a:ln>
          </p:spPr>
        </p:sp>
        <p:sp>
          <p:nvSpPr>
            <p:cNvPr id="747" name="Google Shape;747;p32"/>
            <p:cNvSpPr txBox="1"/>
            <p:nvPr/>
          </p:nvSpPr>
          <p:spPr>
            <a:xfrm>
              <a:off x="2330645" y="3653425"/>
              <a:ext cx="3816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a:t>
              </a:r>
              <a:endParaRPr/>
            </a:p>
          </p:txBody>
        </p:sp>
      </p:grpSp>
      <p:grpSp>
        <p:nvGrpSpPr>
          <p:cNvPr id="748" name="Google Shape;748;p32"/>
          <p:cNvGrpSpPr/>
          <p:nvPr/>
        </p:nvGrpSpPr>
        <p:grpSpPr>
          <a:xfrm>
            <a:off x="2774812" y="2638775"/>
            <a:ext cx="1170300" cy="1665050"/>
            <a:chOff x="2781175" y="2638775"/>
            <a:chExt cx="1170300" cy="1665050"/>
          </a:xfrm>
        </p:grpSpPr>
        <p:sp>
          <p:nvSpPr>
            <p:cNvPr id="749" name="Google Shape;749;p32"/>
            <p:cNvSpPr/>
            <p:nvPr/>
          </p:nvSpPr>
          <p:spPr>
            <a:xfrm>
              <a:off x="2781175" y="2638775"/>
              <a:ext cx="1170300" cy="665100"/>
            </a:xfrm>
            <a:prstGeom prst="rect">
              <a:avLst/>
            </a:prstGeom>
            <a:solidFill>
              <a:srgbClr val="CC0E0E">
                <a:alpha val="11730"/>
              </a:srgbClr>
            </a:solidFill>
            <a:ln cap="flat" cmpd="sng" w="28575">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2"/>
            <p:cNvSpPr/>
            <p:nvPr/>
          </p:nvSpPr>
          <p:spPr>
            <a:xfrm>
              <a:off x="2781175" y="3303925"/>
              <a:ext cx="1170300" cy="999900"/>
            </a:xfrm>
            <a:prstGeom prst="rect">
              <a:avLst/>
            </a:prstGeom>
            <a:solidFill>
              <a:srgbClr val="CC0E0E">
                <a:alpha val="11730"/>
              </a:srgbClr>
            </a:solidFill>
            <a:ln cap="flat" cmpd="sng" w="28575">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1" name="Google Shape;751;p32"/>
          <p:cNvSpPr/>
          <p:nvPr/>
        </p:nvSpPr>
        <p:spPr>
          <a:xfrm>
            <a:off x="4383680" y="1817825"/>
            <a:ext cx="1470600" cy="339900"/>
          </a:xfrm>
          <a:prstGeom prst="rect">
            <a:avLst/>
          </a:prstGeom>
          <a:noFill/>
          <a:ln cap="flat" cmpd="sng" w="28575">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752" name="Google Shape;752;p32"/>
          <p:cNvGraphicFramePr/>
          <p:nvPr/>
        </p:nvGraphicFramePr>
        <p:xfrm>
          <a:off x="5242727" y="2256281"/>
          <a:ext cx="3000000" cy="3000000"/>
        </p:xfrm>
        <a:graphic>
          <a:graphicData uri="http://schemas.openxmlformats.org/drawingml/2006/table">
            <a:tbl>
              <a:tblPr>
                <a:noFill/>
                <a:tableStyleId>{2B07F4FD-3250-4024-B014-AF7E3F9752D0}</a:tableStyleId>
              </a:tblPr>
              <a:tblGrid>
                <a:gridCol w="427975"/>
                <a:gridCol w="427975"/>
                <a:gridCol w="427975"/>
                <a:gridCol w="427975"/>
                <a:gridCol w="427975"/>
                <a:gridCol w="427975"/>
                <a:gridCol w="427975"/>
              </a:tblGrid>
              <a:tr h="276600">
                <a:tc>
                  <a:txBody>
                    <a:bodyPr/>
                    <a:lstStyle/>
                    <a:p>
                      <a:pPr indent="0" lvl="0" marL="0" rtl="0" algn="ctr">
                        <a:spcBef>
                          <a:spcPts val="0"/>
                        </a:spcBef>
                        <a:spcAft>
                          <a:spcPts val="0"/>
                        </a:spcAft>
                        <a:buNone/>
                      </a:pPr>
                      <a:r>
                        <a:rPr b="1" lang="en" sz="1000"/>
                        <a:t>...</a:t>
                      </a:r>
                      <a:endParaRPr b="1" sz="10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a:t>
                      </a:r>
                      <a:endParaRPr b="1" sz="10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a:t>
                      </a:r>
                      <a:endParaRPr b="1" sz="10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t>...</a:t>
                      </a:r>
                      <a:endParaRPr b="1" sz="10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a:t>
                      </a:r>
                      <a:endParaRPr b="1" sz="10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a:t>
                      </a:r>
                      <a:endParaRPr b="1" sz="1000"/>
                    </a:p>
                  </a:txBody>
                  <a:tcPr marT="91425" marB="91425" marR="91425" marL="91425" anchor="ctr"/>
                </a:tc>
                <a:tc>
                  <a:txBody>
                    <a:bodyPr/>
                    <a:lstStyle/>
                    <a:p>
                      <a:pPr indent="0" lvl="0" marL="0" rtl="0" algn="ctr">
                        <a:spcBef>
                          <a:spcPts val="0"/>
                        </a:spcBef>
                        <a:spcAft>
                          <a:spcPts val="0"/>
                        </a:spcAft>
                        <a:buNone/>
                      </a:pPr>
                      <a:r>
                        <a:rPr b="1" lang="en" sz="1000"/>
                        <a:t>...</a:t>
                      </a:r>
                      <a:endParaRPr b="1" sz="1000"/>
                    </a:p>
                  </a:txBody>
                  <a:tcPr marT="91425" marB="91425" marR="91425" marL="91425" anchor="ctr">
                    <a:lnR cap="flat" cmpd="sng" w="9525">
                      <a:solidFill>
                        <a:srgbClr val="9E9E9E"/>
                      </a:solidFill>
                      <a:prstDash val="solid"/>
                      <a:round/>
                      <a:headEnd len="sm" w="sm" type="none"/>
                      <a:tailEnd len="sm" w="sm" type="none"/>
                    </a:lnR>
                  </a:tcPr>
                </a:tc>
              </a:tr>
              <a:tr h="276600">
                <a:tc>
                  <a:txBody>
                    <a:bodyPr/>
                    <a:lstStyle/>
                    <a:p>
                      <a:pPr indent="0" lvl="0" marL="0" rtl="0" algn="ctr">
                        <a:spcBef>
                          <a:spcPts val="0"/>
                        </a:spcBef>
                        <a:spcAft>
                          <a:spcPts val="0"/>
                        </a:spcAft>
                        <a:buNone/>
                      </a:pPr>
                      <a:r>
                        <a:rPr b="1" lang="en" sz="1000"/>
                        <a:t>p3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45</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e5</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p2</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e7</a:t>
                      </a:r>
                      <a:endParaRPr b="1" sz="10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sz="1000"/>
                        <a:t>p3</a:t>
                      </a:r>
                      <a:endParaRPr b="1" sz="1000"/>
                    </a:p>
                  </a:txBody>
                  <a:tcPr marT="91425" marB="91425" marR="91425" marL="91425" anchor="ctr">
                    <a:lnR cap="flat" cmpd="sng" w="9525">
                      <a:solidFill>
                        <a:srgbClr val="9E9E9E"/>
                      </a:solidFill>
                      <a:prstDash val="solid"/>
                      <a:round/>
                      <a:headEnd len="sm" w="sm" type="none"/>
                      <a:tailEnd len="sm" w="sm" type="none"/>
                    </a:lnR>
                  </a:tcPr>
                </a:tc>
              </a:tr>
              <a:tr h="304150">
                <a:tc>
                  <a:txBody>
                    <a:bodyPr/>
                    <a:lstStyle/>
                    <a:p>
                      <a:pPr indent="0" lvl="0" marL="0" rtl="0" algn="ctr">
                        <a:spcBef>
                          <a:spcPts val="0"/>
                        </a:spcBef>
                        <a:spcAft>
                          <a:spcPts val="0"/>
                        </a:spcAft>
                        <a:buNone/>
                      </a:pPr>
                      <a:r>
                        <a:rPr b="1" lang="en" sz="1000"/>
                        <a:t>p3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45</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e5</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p2</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e11</a:t>
                      </a:r>
                      <a:endParaRPr b="1" sz="10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sz="1000"/>
                        <a:t>p4</a:t>
                      </a:r>
                      <a:endParaRPr b="1" sz="1000"/>
                    </a:p>
                  </a:txBody>
                  <a:tcPr marT="91425" marB="91425" marR="91425" marL="91425" anchor="ctr">
                    <a:lnR cap="flat" cmpd="sng" w="9525">
                      <a:solidFill>
                        <a:srgbClr val="9E9E9E"/>
                      </a:solidFill>
                      <a:prstDash val="solid"/>
                      <a:round/>
                      <a:headEnd len="sm" w="sm" type="none"/>
                      <a:tailEnd len="sm" w="sm" type="none"/>
                    </a:lnR>
                  </a:tcPr>
                </a:tc>
              </a:tr>
              <a:tr h="276600">
                <a:tc>
                  <a:txBody>
                    <a:bodyPr/>
                    <a:lstStyle/>
                    <a:p>
                      <a:pPr indent="0" lvl="0" marL="0" rtl="0" algn="ctr">
                        <a:spcBef>
                          <a:spcPts val="0"/>
                        </a:spcBef>
                        <a:spcAft>
                          <a:spcPts val="0"/>
                        </a:spcAft>
                        <a:buNone/>
                      </a:pPr>
                      <a:r>
                        <a:rPr b="1" lang="en" sz="1000"/>
                        <a:t>p3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45</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p4</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e13</a:t>
                      </a:r>
                      <a:endParaRPr b="1" sz="10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sz="1000"/>
                        <a:t>p2</a:t>
                      </a:r>
                      <a:endParaRPr b="1" sz="1000"/>
                    </a:p>
                  </a:txBody>
                  <a:tcPr marT="91425" marB="91425" marR="91425" marL="91425" anchor="ctr">
                    <a:lnR cap="flat" cmpd="sng" w="9525">
                      <a:solidFill>
                        <a:srgbClr val="9E9E9E"/>
                      </a:solidFill>
                      <a:prstDash val="solid"/>
                      <a:round/>
                      <a:headEnd len="sm" w="sm" type="none"/>
                      <a:tailEnd len="sm" w="sm" type="none"/>
                    </a:lnR>
                  </a:tcPr>
                </a:tc>
              </a:tr>
              <a:tr h="276600">
                <a:tc>
                  <a:txBody>
                    <a:bodyPr/>
                    <a:lstStyle/>
                    <a:p>
                      <a:pPr indent="0" lvl="0" marL="0" rtl="0" algn="ctr">
                        <a:spcBef>
                          <a:spcPts val="0"/>
                        </a:spcBef>
                        <a:spcAft>
                          <a:spcPts val="0"/>
                        </a:spcAft>
                        <a:buNone/>
                      </a:pPr>
                      <a:r>
                        <a:rPr b="1" lang="en" sz="1000"/>
                        <a:t>p3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45</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e2</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p1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e1</a:t>
                      </a:r>
                      <a:endParaRPr b="1" sz="10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sz="1000"/>
                        <a:t>p2</a:t>
                      </a:r>
                      <a:endParaRPr b="1" sz="1000"/>
                    </a:p>
                  </a:txBody>
                  <a:tcPr marT="91425" marB="91425" marR="91425" marL="91425" anchor="ctr">
                    <a:lnR cap="flat" cmpd="sng" w="9525">
                      <a:solidFill>
                        <a:srgbClr val="9E9E9E"/>
                      </a:solidFill>
                      <a:prstDash val="solid"/>
                      <a:round/>
                      <a:headEnd len="sm" w="sm" type="none"/>
                      <a:tailEnd len="sm" w="sm" type="none"/>
                    </a:lnR>
                  </a:tcPr>
                </a:tc>
              </a:tr>
              <a:tr h="276600">
                <a:tc>
                  <a:txBody>
                    <a:bodyPr/>
                    <a:lstStyle/>
                    <a:p>
                      <a:pPr indent="0" lvl="0" marL="0" rtl="0" algn="ctr">
                        <a:spcBef>
                          <a:spcPts val="0"/>
                        </a:spcBef>
                        <a:spcAft>
                          <a:spcPts val="0"/>
                        </a:spcAft>
                        <a:buNone/>
                      </a:pPr>
                      <a:r>
                        <a:rPr b="1" lang="en" sz="1000"/>
                        <a:t>p3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45</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e2</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p1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e9</a:t>
                      </a:r>
                      <a:endParaRPr b="1" sz="10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sz="1000"/>
                        <a:t>p4</a:t>
                      </a:r>
                      <a:endParaRPr b="1" sz="1000"/>
                    </a:p>
                  </a:txBody>
                  <a:tcPr marT="91425" marB="91425" marR="91425" marL="91425" anchor="ctr">
                    <a:lnR cap="flat" cmpd="sng" w="9525">
                      <a:solidFill>
                        <a:srgbClr val="9E9E9E"/>
                      </a:solidFill>
                      <a:prstDash val="solid"/>
                      <a:round/>
                      <a:headEnd len="sm" w="sm" type="none"/>
                      <a:tailEnd len="sm" w="sm" type="none"/>
                    </a:lnR>
                  </a:tcPr>
                </a:tc>
              </a:tr>
              <a:tr h="276600">
                <a:tc>
                  <a:txBody>
                    <a:bodyPr/>
                    <a:lstStyle/>
                    <a:p>
                      <a:pPr indent="0" lvl="0" marL="0" rtl="0" algn="ctr">
                        <a:spcBef>
                          <a:spcPts val="0"/>
                        </a:spcBef>
                        <a:spcAft>
                          <a:spcPts val="0"/>
                        </a:spcAft>
                        <a:buNone/>
                      </a:pPr>
                      <a:r>
                        <a:rPr b="1" lang="en" sz="1000"/>
                        <a:t>...</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a:t>
                      </a:r>
                      <a:endParaRPr b="1" sz="1000"/>
                    </a:p>
                  </a:txBody>
                  <a:tcPr marT="91425" marB="91425" marR="91425" marL="91425" anchor="ctr">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sz="1000"/>
                        <a:t>...</a:t>
                      </a:r>
                      <a:endParaRPr b="1" sz="1000"/>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sz="1000"/>
                        <a:t>...</a:t>
                      </a:r>
                      <a:endParaRPr b="1" sz="1000"/>
                    </a:p>
                  </a:txBody>
                  <a:tcPr marT="91425" marB="91425" marR="91425" marL="91425" anchor="ctr"/>
                </a:tc>
                <a:tc>
                  <a:txBody>
                    <a:bodyPr/>
                    <a:lstStyle/>
                    <a:p>
                      <a:pPr indent="0" lvl="0" marL="0" rtl="0" algn="ctr">
                        <a:spcBef>
                          <a:spcPts val="0"/>
                        </a:spcBef>
                        <a:spcAft>
                          <a:spcPts val="0"/>
                        </a:spcAft>
                        <a:buNone/>
                      </a:pPr>
                      <a:r>
                        <a:rPr b="1" lang="en" sz="1000"/>
                        <a:t>...</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grpSp>
        <p:nvGrpSpPr>
          <p:cNvPr id="753" name="Google Shape;753;p32"/>
          <p:cNvGrpSpPr/>
          <p:nvPr/>
        </p:nvGrpSpPr>
        <p:grpSpPr>
          <a:xfrm>
            <a:off x="4758150" y="2633850"/>
            <a:ext cx="3540702" cy="2419386"/>
            <a:chOff x="4758150" y="2633850"/>
            <a:chExt cx="3540702" cy="2419386"/>
          </a:xfrm>
        </p:grpSpPr>
        <p:sp>
          <p:nvSpPr>
            <p:cNvPr id="754" name="Google Shape;754;p32"/>
            <p:cNvSpPr/>
            <p:nvPr/>
          </p:nvSpPr>
          <p:spPr>
            <a:xfrm>
              <a:off x="5205861" y="4662336"/>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a:t>
              </a:r>
              <a:endParaRPr b="1" sz="1000">
                <a:solidFill>
                  <a:srgbClr val="434343"/>
                </a:solidFill>
                <a:latin typeface="Open Sans"/>
                <a:ea typeface="Open Sans"/>
                <a:cs typeface="Open Sans"/>
                <a:sym typeface="Open Sans"/>
              </a:endParaRPr>
            </a:p>
          </p:txBody>
        </p:sp>
        <p:sp>
          <p:nvSpPr>
            <p:cNvPr id="755" name="Google Shape;755;p32"/>
            <p:cNvSpPr/>
            <p:nvPr/>
          </p:nvSpPr>
          <p:spPr>
            <a:xfrm>
              <a:off x="5585044" y="4662336"/>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age</a:t>
              </a:r>
              <a:endParaRPr b="1" sz="1000">
                <a:solidFill>
                  <a:srgbClr val="434343"/>
                </a:solidFill>
                <a:latin typeface="Open Sans"/>
                <a:ea typeface="Open Sans"/>
                <a:cs typeface="Open Sans"/>
                <a:sym typeface="Open Sans"/>
              </a:endParaRPr>
            </a:p>
          </p:txBody>
        </p:sp>
        <p:sp>
          <p:nvSpPr>
            <p:cNvPr id="756" name="Google Shape;756;p32"/>
            <p:cNvSpPr/>
            <p:nvPr/>
          </p:nvSpPr>
          <p:spPr>
            <a:xfrm>
              <a:off x="6028498" y="4662336"/>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mask</a:t>
              </a:r>
              <a:endParaRPr b="1" sz="1000">
                <a:solidFill>
                  <a:srgbClr val="434343"/>
                </a:solidFill>
                <a:latin typeface="Open Sans"/>
                <a:ea typeface="Open Sans"/>
                <a:cs typeface="Open Sans"/>
                <a:sym typeface="Open Sans"/>
              </a:endParaRPr>
            </a:p>
          </p:txBody>
        </p:sp>
        <p:sp>
          <p:nvSpPr>
            <p:cNvPr id="757" name="Google Shape;757;p32"/>
            <p:cNvSpPr/>
            <p:nvPr/>
          </p:nvSpPr>
          <p:spPr>
            <a:xfrm>
              <a:off x="6481884" y="4662336"/>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r1</a:t>
              </a:r>
              <a:endParaRPr b="1" sz="1000">
                <a:solidFill>
                  <a:srgbClr val="434343"/>
                </a:solidFill>
                <a:latin typeface="Open Sans"/>
                <a:ea typeface="Open Sans"/>
                <a:cs typeface="Open Sans"/>
                <a:sym typeface="Open Sans"/>
              </a:endParaRPr>
            </a:p>
          </p:txBody>
        </p:sp>
        <p:sp>
          <p:nvSpPr>
            <p:cNvPr id="758" name="Google Shape;758;p32"/>
            <p:cNvSpPr/>
            <p:nvPr/>
          </p:nvSpPr>
          <p:spPr>
            <a:xfrm>
              <a:off x="6875075" y="4662336"/>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b</a:t>
              </a:r>
              <a:endParaRPr b="1" sz="1000">
                <a:solidFill>
                  <a:srgbClr val="434343"/>
                </a:solidFill>
                <a:latin typeface="Open Sans"/>
                <a:ea typeface="Open Sans"/>
                <a:cs typeface="Open Sans"/>
                <a:sym typeface="Open Sans"/>
              </a:endParaRPr>
            </a:p>
          </p:txBody>
        </p:sp>
        <p:sp>
          <p:nvSpPr>
            <p:cNvPr id="759" name="Google Shape;759;p32"/>
            <p:cNvSpPr/>
            <p:nvPr/>
          </p:nvSpPr>
          <p:spPr>
            <a:xfrm>
              <a:off x="4758150" y="2633850"/>
              <a:ext cx="478525" cy="1675400"/>
            </a:xfrm>
            <a:custGeom>
              <a:rect b="b" l="l" r="r" t="t"/>
              <a:pathLst>
                <a:path extrusionOk="0" h="67016" w="19141">
                  <a:moveTo>
                    <a:pt x="0" y="27003"/>
                  </a:moveTo>
                  <a:lnTo>
                    <a:pt x="19141" y="0"/>
                  </a:lnTo>
                  <a:lnTo>
                    <a:pt x="19141" y="67016"/>
                  </a:lnTo>
                  <a:lnTo>
                    <a:pt x="41" y="67016"/>
                  </a:lnTo>
                  <a:close/>
                </a:path>
              </a:pathLst>
            </a:custGeom>
            <a:solidFill>
              <a:srgbClr val="D9EAD3"/>
            </a:solidFill>
            <a:ln>
              <a:noFill/>
            </a:ln>
          </p:spPr>
        </p:sp>
        <p:sp>
          <p:nvSpPr>
            <p:cNvPr id="760" name="Google Shape;760;p32"/>
            <p:cNvSpPr txBox="1"/>
            <p:nvPr/>
          </p:nvSpPr>
          <p:spPr>
            <a:xfrm>
              <a:off x="4802553" y="3653425"/>
              <a:ext cx="3816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a:t>
              </a:r>
              <a:endParaRPr/>
            </a:p>
          </p:txBody>
        </p:sp>
        <p:sp>
          <p:nvSpPr>
            <p:cNvPr id="761" name="Google Shape;761;p32"/>
            <p:cNvSpPr/>
            <p:nvPr/>
          </p:nvSpPr>
          <p:spPr>
            <a:xfrm>
              <a:off x="7328461" y="4662336"/>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r2</a:t>
              </a:r>
              <a:endParaRPr b="1" sz="1000">
                <a:solidFill>
                  <a:srgbClr val="434343"/>
                </a:solidFill>
                <a:latin typeface="Open Sans"/>
                <a:ea typeface="Open Sans"/>
                <a:cs typeface="Open Sans"/>
                <a:sym typeface="Open Sans"/>
              </a:endParaRPr>
            </a:p>
          </p:txBody>
        </p:sp>
        <p:sp>
          <p:nvSpPr>
            <p:cNvPr id="762" name="Google Shape;762;p32"/>
            <p:cNvSpPr/>
            <p:nvPr/>
          </p:nvSpPr>
          <p:spPr>
            <a:xfrm>
              <a:off x="7721652" y="4662336"/>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c</a:t>
              </a:r>
              <a:endParaRPr b="1" sz="1000">
                <a:solidFill>
                  <a:srgbClr val="434343"/>
                </a:solidFill>
                <a:latin typeface="Open Sans"/>
                <a:ea typeface="Open Sans"/>
                <a:cs typeface="Open Sans"/>
                <a:sym typeface="Open Sans"/>
              </a:endParaRPr>
            </a:p>
          </p:txBody>
        </p:sp>
      </p:grpSp>
      <p:grpSp>
        <p:nvGrpSpPr>
          <p:cNvPr id="763" name="Google Shape;763;p32"/>
          <p:cNvGrpSpPr/>
          <p:nvPr/>
        </p:nvGrpSpPr>
        <p:grpSpPr>
          <a:xfrm>
            <a:off x="5245775" y="2588650"/>
            <a:ext cx="2126950" cy="1681998"/>
            <a:chOff x="5255725" y="2589029"/>
            <a:chExt cx="2126950" cy="1681998"/>
          </a:xfrm>
        </p:grpSpPr>
        <p:sp>
          <p:nvSpPr>
            <p:cNvPr id="764" name="Google Shape;764;p32"/>
            <p:cNvSpPr/>
            <p:nvPr/>
          </p:nvSpPr>
          <p:spPr>
            <a:xfrm>
              <a:off x="5255725" y="2591525"/>
              <a:ext cx="1270800" cy="1675500"/>
            </a:xfrm>
            <a:prstGeom prst="rect">
              <a:avLst/>
            </a:prstGeom>
            <a:solidFill>
              <a:srgbClr val="CC0E0E">
                <a:alpha val="11730"/>
              </a:srgbClr>
            </a:solidFill>
            <a:ln cap="flat" cmpd="sng" w="28575">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2"/>
            <p:cNvSpPr/>
            <p:nvPr/>
          </p:nvSpPr>
          <p:spPr>
            <a:xfrm>
              <a:off x="6528275" y="2589029"/>
              <a:ext cx="854400" cy="665100"/>
            </a:xfrm>
            <a:prstGeom prst="rect">
              <a:avLst/>
            </a:prstGeom>
            <a:solidFill>
              <a:srgbClr val="CC0E0E">
                <a:alpha val="11730"/>
              </a:srgbClr>
            </a:solidFill>
            <a:ln cap="flat" cmpd="sng" w="28575">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2"/>
            <p:cNvSpPr/>
            <p:nvPr/>
          </p:nvSpPr>
          <p:spPr>
            <a:xfrm>
              <a:off x="6528275" y="3605927"/>
              <a:ext cx="854400" cy="665100"/>
            </a:xfrm>
            <a:prstGeom prst="rect">
              <a:avLst/>
            </a:prstGeom>
            <a:solidFill>
              <a:srgbClr val="CC0E0E">
                <a:alpha val="11730"/>
              </a:srgbClr>
            </a:solidFill>
            <a:ln cap="flat" cmpd="sng" w="28575">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7"/>
                                        </p:tgtEl>
                                        <p:attrNameLst>
                                          <p:attrName>style.visibility</p:attrName>
                                        </p:attrNameLst>
                                      </p:cBhvr>
                                      <p:to>
                                        <p:strVal val="visible"/>
                                      </p:to>
                                    </p:set>
                                    <p:animEffect filter="fade" transition="in">
                                      <p:cBhvr>
                                        <p:cTn dur="1"/>
                                        <p:tgtEl>
                                          <p:spTgt spid="7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gtEl>
                                        <p:attrNameLst>
                                          <p:attrName>style.visibility</p:attrName>
                                        </p:attrNameLst>
                                      </p:cBhvr>
                                      <p:to>
                                        <p:strVal val="visible"/>
                                      </p:to>
                                    </p:set>
                                    <p:animEffect filter="fade" transition="in">
                                      <p:cBhvr>
                                        <p:cTn dur="1"/>
                                        <p:tgtEl>
                                          <p:spTgt spid="728"/>
                                        </p:tgtEl>
                                      </p:cBhvr>
                                    </p:animEffect>
                                  </p:childTnLst>
                                </p:cTn>
                              </p:par>
                              <p:par>
                                <p:cTn fill="hold" nodeType="withEffect" presetClass="entr" presetID="10" presetSubtype="0">
                                  <p:stCondLst>
                                    <p:cond delay="0"/>
                                  </p:stCondLst>
                                  <p:childTnLst>
                                    <p:set>
                                      <p:cBhvr>
                                        <p:cTn dur="1" fill="hold">
                                          <p:stCondLst>
                                            <p:cond delay="0"/>
                                          </p:stCondLst>
                                        </p:cTn>
                                        <p:tgtEl>
                                          <p:spTgt spid="729"/>
                                        </p:tgtEl>
                                        <p:attrNameLst>
                                          <p:attrName>style.visibility</p:attrName>
                                        </p:attrNameLst>
                                      </p:cBhvr>
                                      <p:to>
                                        <p:strVal val="visible"/>
                                      </p:to>
                                    </p:set>
                                    <p:animEffect filter="fade" transition="in">
                                      <p:cBhvr>
                                        <p:cTn dur="1"/>
                                        <p:tgtEl>
                                          <p:spTgt spid="729"/>
                                        </p:tgtEl>
                                      </p:cBhvr>
                                    </p:animEffect>
                                  </p:childTnLst>
                                </p:cTn>
                              </p:par>
                              <p:par>
                                <p:cTn fill="hold" nodeType="withEffect" presetClass="entr" presetID="10" presetSubtype="0">
                                  <p:stCondLst>
                                    <p:cond delay="0"/>
                                  </p:stCondLst>
                                  <p:childTnLst>
                                    <p:set>
                                      <p:cBhvr>
                                        <p:cTn dur="1" fill="hold">
                                          <p:stCondLst>
                                            <p:cond delay="0"/>
                                          </p:stCondLst>
                                        </p:cTn>
                                        <p:tgtEl>
                                          <p:spTgt spid="730"/>
                                        </p:tgtEl>
                                        <p:attrNameLst>
                                          <p:attrName>style.visibility</p:attrName>
                                        </p:attrNameLst>
                                      </p:cBhvr>
                                      <p:to>
                                        <p:strVal val="visible"/>
                                      </p:to>
                                    </p:set>
                                    <p:animEffect filter="fade" transition="in">
                                      <p:cBhvr>
                                        <p:cTn dur="1"/>
                                        <p:tgtEl>
                                          <p:spTgt spid="7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3"/>
                                        </p:tgtEl>
                                        <p:attrNameLst>
                                          <p:attrName>style.visibility</p:attrName>
                                        </p:attrNameLst>
                                      </p:cBhvr>
                                      <p:to>
                                        <p:strVal val="visible"/>
                                      </p:to>
                                    </p:set>
                                    <p:animEffect filter="fade" transition="in">
                                      <p:cBhvr>
                                        <p:cTn dur="1"/>
                                        <p:tgtEl>
                                          <p:spTgt spid="733"/>
                                        </p:tgtEl>
                                      </p:cBhvr>
                                    </p:animEffect>
                                  </p:childTnLst>
                                </p:cTn>
                              </p:par>
                              <p:par>
                                <p:cTn fill="hold" nodeType="withEffect" presetClass="entr" presetID="10" presetSubtype="0">
                                  <p:stCondLst>
                                    <p:cond delay="0"/>
                                  </p:stCondLst>
                                  <p:childTnLst>
                                    <p:set>
                                      <p:cBhvr>
                                        <p:cTn dur="1" fill="hold">
                                          <p:stCondLst>
                                            <p:cond delay="0"/>
                                          </p:stCondLst>
                                        </p:cTn>
                                        <p:tgtEl>
                                          <p:spTgt spid="732"/>
                                        </p:tgtEl>
                                        <p:attrNameLst>
                                          <p:attrName>style.visibility</p:attrName>
                                        </p:attrNameLst>
                                      </p:cBhvr>
                                      <p:to>
                                        <p:strVal val="visible"/>
                                      </p:to>
                                    </p:set>
                                    <p:animEffect filter="fade" transition="in">
                                      <p:cBhvr>
                                        <p:cTn dur="1"/>
                                        <p:tgtEl>
                                          <p:spTgt spid="7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0"/>
                                        </p:tgtEl>
                                        <p:attrNameLst>
                                          <p:attrName>style.visibility</p:attrName>
                                        </p:attrNameLst>
                                      </p:cBhvr>
                                      <p:to>
                                        <p:strVal val="visible"/>
                                      </p:to>
                                    </p:set>
                                    <p:animEffect filter="fade" transition="in">
                                      <p:cBhvr>
                                        <p:cTn dur="1"/>
                                        <p:tgtEl>
                                          <p:spTgt spid="740"/>
                                        </p:tgtEl>
                                      </p:cBhvr>
                                    </p:animEffect>
                                  </p:childTnLst>
                                </p:cTn>
                              </p:par>
                              <p:par>
                                <p:cTn fill="hold" nodeType="withEffect" presetClass="entr" presetID="10" presetSubtype="0">
                                  <p:stCondLst>
                                    <p:cond delay="0"/>
                                  </p:stCondLst>
                                  <p:childTnLst>
                                    <p:set>
                                      <p:cBhvr>
                                        <p:cTn dur="1" fill="hold">
                                          <p:stCondLst>
                                            <p:cond delay="0"/>
                                          </p:stCondLst>
                                        </p:cTn>
                                        <p:tgtEl>
                                          <p:spTgt spid="739"/>
                                        </p:tgtEl>
                                        <p:attrNameLst>
                                          <p:attrName>style.visibility</p:attrName>
                                        </p:attrNameLst>
                                      </p:cBhvr>
                                      <p:to>
                                        <p:strVal val="visible"/>
                                      </p:to>
                                    </p:set>
                                    <p:animEffect filter="fade" transition="in">
                                      <p:cBhvr>
                                        <p:cTn dur="1"/>
                                        <p:tgtEl>
                                          <p:spTgt spid="7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8"/>
                                        </p:tgtEl>
                                        <p:attrNameLst>
                                          <p:attrName>style.visibility</p:attrName>
                                        </p:attrNameLst>
                                      </p:cBhvr>
                                      <p:to>
                                        <p:strVal val="visible"/>
                                      </p:to>
                                    </p:set>
                                    <p:animEffect filter="fade" transition="in">
                                      <p:cBhvr>
                                        <p:cTn dur="1"/>
                                        <p:tgtEl>
                                          <p:spTgt spid="748"/>
                                        </p:tgtEl>
                                      </p:cBhvr>
                                    </p:animEffect>
                                  </p:childTnLst>
                                </p:cTn>
                              </p:par>
                              <p:par>
                                <p:cTn fill="hold" nodeType="withEffect" presetClass="entr" presetID="10" presetSubtype="0">
                                  <p:stCondLst>
                                    <p:cond delay="0"/>
                                  </p:stCondLst>
                                  <p:childTnLst>
                                    <p:set>
                                      <p:cBhvr>
                                        <p:cTn dur="1" fill="hold">
                                          <p:stCondLst>
                                            <p:cond delay="0"/>
                                          </p:stCondLst>
                                        </p:cTn>
                                        <p:tgtEl>
                                          <p:spTgt spid="752"/>
                                        </p:tgtEl>
                                        <p:attrNameLst>
                                          <p:attrName>style.visibility</p:attrName>
                                        </p:attrNameLst>
                                      </p:cBhvr>
                                      <p:to>
                                        <p:strVal val="visible"/>
                                      </p:to>
                                    </p:set>
                                    <p:animEffect filter="fade" transition="in">
                                      <p:cBhvr>
                                        <p:cTn dur="1"/>
                                        <p:tgtEl>
                                          <p:spTgt spid="752"/>
                                        </p:tgtEl>
                                      </p:cBhvr>
                                    </p:animEffect>
                                  </p:childTnLst>
                                </p:cTn>
                              </p:par>
                              <p:par>
                                <p:cTn fill="hold" nodeType="withEffect" presetClass="entr" presetID="10" presetSubtype="0">
                                  <p:stCondLst>
                                    <p:cond delay="0"/>
                                  </p:stCondLst>
                                  <p:childTnLst>
                                    <p:set>
                                      <p:cBhvr>
                                        <p:cTn dur="1" fill="hold">
                                          <p:stCondLst>
                                            <p:cond delay="0"/>
                                          </p:stCondLst>
                                        </p:cTn>
                                        <p:tgtEl>
                                          <p:spTgt spid="751"/>
                                        </p:tgtEl>
                                        <p:attrNameLst>
                                          <p:attrName>style.visibility</p:attrName>
                                        </p:attrNameLst>
                                      </p:cBhvr>
                                      <p:to>
                                        <p:strVal val="visible"/>
                                      </p:to>
                                    </p:set>
                                    <p:animEffect filter="fade" transition="in">
                                      <p:cBhvr>
                                        <p:cTn dur="1"/>
                                        <p:tgtEl>
                                          <p:spTgt spid="751"/>
                                        </p:tgtEl>
                                      </p:cBhvr>
                                    </p:animEffect>
                                  </p:childTnLst>
                                </p:cTn>
                              </p:par>
                              <p:par>
                                <p:cTn fill="hold" nodeType="withEffect" presetClass="entr" presetID="10" presetSubtype="0">
                                  <p:stCondLst>
                                    <p:cond delay="0"/>
                                  </p:stCondLst>
                                  <p:childTnLst>
                                    <p:set>
                                      <p:cBhvr>
                                        <p:cTn dur="1" fill="hold">
                                          <p:stCondLst>
                                            <p:cond delay="0"/>
                                          </p:stCondLst>
                                        </p:cTn>
                                        <p:tgtEl>
                                          <p:spTgt spid="753"/>
                                        </p:tgtEl>
                                        <p:attrNameLst>
                                          <p:attrName>style.visibility</p:attrName>
                                        </p:attrNameLst>
                                      </p:cBhvr>
                                      <p:to>
                                        <p:strVal val="visible"/>
                                      </p:to>
                                    </p:set>
                                    <p:animEffect filter="fade" transition="in">
                                      <p:cBhvr>
                                        <p:cTn dur="1"/>
                                        <p:tgtEl>
                                          <p:spTgt spid="7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gtEl>
                                        <p:attrNameLst>
                                          <p:attrName>style.visibility</p:attrName>
                                        </p:attrNameLst>
                                      </p:cBhvr>
                                      <p:to>
                                        <p:strVal val="visible"/>
                                      </p:to>
                                    </p:set>
                                    <p:animEffect filter="fade" transition="in">
                                      <p:cBhvr>
                                        <p:cTn dur="1"/>
                                        <p:tgtEl>
                                          <p:spTgt spid="7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33"/>
          <p:cNvSpPr/>
          <p:nvPr/>
        </p:nvSpPr>
        <p:spPr>
          <a:xfrm>
            <a:off x="0" y="0"/>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3"/>
          <p:cNvSpPr txBox="1"/>
          <p:nvPr/>
        </p:nvSpPr>
        <p:spPr>
          <a:xfrm>
            <a:off x="4676" y="110825"/>
            <a:ext cx="6768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Shortcomings of Block-based Processing </a:t>
            </a:r>
            <a:endParaRPr b="1" sz="2500">
              <a:latin typeface="Cambria"/>
              <a:ea typeface="Cambria"/>
              <a:cs typeface="Cambria"/>
              <a:sym typeface="Cambria"/>
            </a:endParaRPr>
          </a:p>
        </p:txBody>
      </p:sp>
      <p:sp>
        <p:nvSpPr>
          <p:cNvPr id="773" name="Google Shape;773;p33"/>
          <p:cNvSpPr txBox="1"/>
          <p:nvPr/>
        </p:nvSpPr>
        <p:spPr>
          <a:xfrm>
            <a:off x="245450" y="776975"/>
            <a:ext cx="4336500" cy="10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B45F06"/>
                </a:solidFill>
                <a:latin typeface="Courier New"/>
                <a:ea typeface="Courier New"/>
                <a:cs typeface="Courier New"/>
                <a:sym typeface="Courier New"/>
              </a:rPr>
              <a:t>MATCH (a:PERSON) - [r1:FOLLOWS] </a:t>
            </a:r>
            <a:r>
              <a:rPr lang="en" sz="1200">
                <a:solidFill>
                  <a:srgbClr val="B45F06"/>
                </a:solidFill>
                <a:latin typeface="Courier New"/>
                <a:ea typeface="Courier New"/>
                <a:cs typeface="Courier New"/>
                <a:sym typeface="Courier New"/>
              </a:rPr>
              <a:t>➔</a:t>
            </a:r>
            <a:r>
              <a:rPr b="1" lang="en" sz="1200">
                <a:solidFill>
                  <a:srgbClr val="B45F06"/>
                </a:solidFill>
                <a:latin typeface="Courier New"/>
                <a:ea typeface="Courier New"/>
                <a:cs typeface="Courier New"/>
                <a:sym typeface="Courier New"/>
              </a:rPr>
              <a:t> (b:PERSON)</a:t>
            </a:r>
            <a:endParaRPr b="1" sz="1200">
              <a:solidFill>
                <a:srgbClr val="B45F06"/>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B45F06"/>
                </a:solidFill>
                <a:latin typeface="Courier New"/>
                <a:ea typeface="Courier New"/>
                <a:cs typeface="Courier New"/>
                <a:sym typeface="Courier New"/>
              </a:rPr>
              <a:t>      (b:PERSON) - [r2:FOLLOWS] </a:t>
            </a:r>
            <a:r>
              <a:rPr lang="en" sz="1200">
                <a:solidFill>
                  <a:srgbClr val="B45F06"/>
                </a:solidFill>
                <a:latin typeface="Courier New"/>
                <a:ea typeface="Courier New"/>
                <a:cs typeface="Courier New"/>
                <a:sym typeface="Courier New"/>
              </a:rPr>
              <a:t>➔</a:t>
            </a:r>
            <a:r>
              <a:rPr b="1" lang="en" sz="1200">
                <a:solidFill>
                  <a:srgbClr val="B45F06"/>
                </a:solidFill>
                <a:latin typeface="Courier New"/>
                <a:ea typeface="Courier New"/>
                <a:cs typeface="Courier New"/>
                <a:sym typeface="Courier New"/>
              </a:rPr>
              <a:t> (c:PERSON)</a:t>
            </a:r>
            <a:endParaRPr b="1" sz="1200">
              <a:solidFill>
                <a:srgbClr val="B45F06"/>
              </a:solidFill>
              <a:latin typeface="Courier New"/>
              <a:ea typeface="Courier New"/>
              <a:cs typeface="Courier New"/>
              <a:sym typeface="Courier New"/>
            </a:endParaRPr>
          </a:p>
          <a:p>
            <a:pPr indent="0" lvl="0" marL="0" rtl="0" algn="l">
              <a:spcBef>
                <a:spcPts val="0"/>
              </a:spcBef>
              <a:spcAft>
                <a:spcPts val="0"/>
              </a:spcAft>
              <a:buNone/>
            </a:pPr>
            <a:r>
              <a:t/>
            </a:r>
            <a:endParaRPr b="1" sz="100">
              <a:latin typeface="Courier New"/>
              <a:ea typeface="Courier New"/>
              <a:cs typeface="Courier New"/>
              <a:sym typeface="Courier New"/>
            </a:endParaRPr>
          </a:p>
          <a:p>
            <a:pPr indent="0" lvl="0" marL="0" rtl="0" algn="l">
              <a:spcBef>
                <a:spcPts val="0"/>
              </a:spcBef>
              <a:spcAft>
                <a:spcPts val="0"/>
              </a:spcAft>
              <a:buNone/>
            </a:pPr>
            <a:r>
              <a:rPr b="1" lang="en" sz="1200">
                <a:solidFill>
                  <a:srgbClr val="38761D"/>
                </a:solidFill>
                <a:latin typeface="Courier New"/>
                <a:ea typeface="Courier New"/>
                <a:cs typeface="Courier New"/>
                <a:sym typeface="Courier New"/>
              </a:rPr>
              <a:t>WHERE a.age &gt; 20</a:t>
            </a:r>
            <a:endParaRPr b="1" sz="1200">
              <a:solidFill>
                <a:srgbClr val="38761D"/>
              </a:solidFill>
              <a:latin typeface="Courier New"/>
              <a:ea typeface="Courier New"/>
              <a:cs typeface="Courier New"/>
              <a:sym typeface="Courier New"/>
            </a:endParaRPr>
          </a:p>
          <a:p>
            <a:pPr indent="0" lvl="0" marL="0" rtl="0" algn="l">
              <a:spcBef>
                <a:spcPts val="0"/>
              </a:spcBef>
              <a:spcAft>
                <a:spcPts val="0"/>
              </a:spcAft>
              <a:buNone/>
            </a:pPr>
            <a:r>
              <a:t/>
            </a:r>
            <a:endParaRPr b="1" sz="100">
              <a:latin typeface="Courier New"/>
              <a:ea typeface="Courier New"/>
              <a:cs typeface="Courier New"/>
              <a:sym typeface="Courier New"/>
            </a:endParaRPr>
          </a:p>
          <a:p>
            <a:pPr indent="0" lvl="0" marL="0" rtl="0" algn="l">
              <a:spcBef>
                <a:spcPts val="0"/>
              </a:spcBef>
              <a:spcAft>
                <a:spcPts val="0"/>
              </a:spcAft>
              <a:buNone/>
            </a:pPr>
            <a:r>
              <a:rPr b="1" lang="en" sz="1200">
                <a:solidFill>
                  <a:srgbClr val="0B7BCB"/>
                </a:solidFill>
                <a:latin typeface="Courier New"/>
                <a:ea typeface="Courier New"/>
                <a:cs typeface="Courier New"/>
                <a:sym typeface="Courier New"/>
              </a:rPr>
              <a:t>RETURN ... </a:t>
            </a:r>
            <a:endParaRPr b="1" sz="1200">
              <a:solidFill>
                <a:srgbClr val="0B7BCB"/>
              </a:solidFill>
              <a:latin typeface="Courier New"/>
              <a:ea typeface="Courier New"/>
              <a:cs typeface="Courier New"/>
              <a:sym typeface="Courier New"/>
            </a:endParaRPr>
          </a:p>
        </p:txBody>
      </p:sp>
      <p:sp>
        <p:nvSpPr>
          <p:cNvPr id="774" name="Google Shape;774;p33"/>
          <p:cNvSpPr txBox="1"/>
          <p:nvPr/>
        </p:nvSpPr>
        <p:spPr>
          <a:xfrm>
            <a:off x="180975" y="1756616"/>
            <a:ext cx="7032300" cy="40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[Scan a ] ➔ [Filter a.age &gt; 20] ➔ [Join a with b] ➔ [Join b with c] ➔ RETURN ... </a:t>
            </a:r>
            <a:endParaRPr sz="1500">
              <a:solidFill>
                <a:srgbClr val="434343"/>
              </a:solidFill>
              <a:latin typeface="Open Sans"/>
              <a:ea typeface="Open Sans"/>
              <a:cs typeface="Open Sans"/>
              <a:sym typeface="Open Sans"/>
            </a:endParaRPr>
          </a:p>
        </p:txBody>
      </p:sp>
      <p:graphicFrame>
        <p:nvGraphicFramePr>
          <p:cNvPr id="775" name="Google Shape;775;p33"/>
          <p:cNvGraphicFramePr/>
          <p:nvPr/>
        </p:nvGraphicFramePr>
        <p:xfrm>
          <a:off x="281364" y="3281394"/>
          <a:ext cx="3000000" cy="3000000"/>
        </p:xfrm>
        <a:graphic>
          <a:graphicData uri="http://schemas.openxmlformats.org/drawingml/2006/table">
            <a:tbl>
              <a:tblPr>
                <a:noFill/>
                <a:tableStyleId>{2B07F4FD-3250-4024-B014-AF7E3F9752D0}</a:tableStyleId>
              </a:tblPr>
              <a:tblGrid>
                <a:gridCol w="382850"/>
              </a:tblGrid>
              <a:tr h="330425">
                <a:tc>
                  <a:txBody>
                    <a:bodyPr/>
                    <a:lstStyle/>
                    <a:p>
                      <a:pPr indent="0" lvl="0" marL="0" rtl="0" algn="ctr">
                        <a:spcBef>
                          <a:spcPts val="0"/>
                        </a:spcBef>
                        <a:spcAft>
                          <a:spcPts val="0"/>
                        </a:spcAft>
                        <a:buNone/>
                      </a:pPr>
                      <a:r>
                        <a:rPr b="1" lang="en" sz="1000"/>
                        <a:t>p1</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p2</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p3</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p4</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sp>
        <p:nvSpPr>
          <p:cNvPr id="776" name="Google Shape;776;p33"/>
          <p:cNvSpPr/>
          <p:nvPr/>
        </p:nvSpPr>
        <p:spPr>
          <a:xfrm>
            <a:off x="219502" y="4591285"/>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a:t>
            </a:r>
            <a:endParaRPr b="1" sz="1000">
              <a:solidFill>
                <a:srgbClr val="434343"/>
              </a:solidFill>
              <a:latin typeface="Open Sans"/>
              <a:ea typeface="Open Sans"/>
              <a:cs typeface="Open Sans"/>
              <a:sym typeface="Open Sans"/>
            </a:endParaRPr>
          </a:p>
        </p:txBody>
      </p:sp>
      <p:pic>
        <p:nvPicPr>
          <p:cNvPr id="777" name="Google Shape;777;p33"/>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graphicFrame>
        <p:nvGraphicFramePr>
          <p:cNvPr id="778" name="Google Shape;778;p33"/>
          <p:cNvGraphicFramePr/>
          <p:nvPr/>
        </p:nvGraphicFramePr>
        <p:xfrm>
          <a:off x="1127941" y="3289771"/>
          <a:ext cx="3000000" cy="3000000"/>
        </p:xfrm>
        <a:graphic>
          <a:graphicData uri="http://schemas.openxmlformats.org/drawingml/2006/table">
            <a:tbl>
              <a:tblPr>
                <a:noFill/>
                <a:tableStyleId>{2B07F4FD-3250-4024-B014-AF7E3F9752D0}</a:tableStyleId>
              </a:tblPr>
              <a:tblGrid>
                <a:gridCol w="382850"/>
                <a:gridCol w="382850"/>
                <a:gridCol w="382850"/>
              </a:tblGrid>
              <a:tr h="330425">
                <a:tc>
                  <a:txBody>
                    <a:bodyPr/>
                    <a:lstStyle/>
                    <a:p>
                      <a:pPr indent="0" lvl="0" marL="0" rtl="0" algn="ctr">
                        <a:spcBef>
                          <a:spcPts val="0"/>
                        </a:spcBef>
                        <a:spcAft>
                          <a:spcPts val="0"/>
                        </a:spcAft>
                        <a:buNone/>
                      </a:pPr>
                      <a:r>
                        <a:rPr b="1" lang="en" sz="1000"/>
                        <a:t>p1</a:t>
                      </a:r>
                      <a:endParaRPr b="1" sz="1000"/>
                    </a:p>
                  </a:txBody>
                  <a:tcPr marT="91425" marB="91425" marR="91425" marL="91425" anchor="ctr"/>
                </a:tc>
                <a:tc>
                  <a:txBody>
                    <a:bodyPr/>
                    <a:lstStyle/>
                    <a:p>
                      <a:pPr indent="0" lvl="0" marL="0" rtl="0" algn="ctr">
                        <a:spcBef>
                          <a:spcPts val="0"/>
                        </a:spcBef>
                        <a:spcAft>
                          <a:spcPts val="0"/>
                        </a:spcAft>
                        <a:buNone/>
                      </a:pPr>
                      <a:r>
                        <a:rPr b="1" lang="en" sz="1000"/>
                        <a:t>17</a:t>
                      </a:r>
                      <a:endParaRPr b="1" sz="1000"/>
                    </a:p>
                  </a:txBody>
                  <a:tcPr marT="91425" marB="91425" marR="91425" marL="91425" anchor="ctr"/>
                </a:tc>
                <a:tc>
                  <a:txBody>
                    <a:bodyPr/>
                    <a:lstStyle/>
                    <a:p>
                      <a:pPr indent="0" lvl="0" marL="0" rtl="0" algn="ctr">
                        <a:spcBef>
                          <a:spcPts val="0"/>
                        </a:spcBef>
                        <a:spcAft>
                          <a:spcPts val="0"/>
                        </a:spcAft>
                        <a:buNone/>
                      </a:pPr>
                      <a:r>
                        <a:rPr b="1" lang="en" sz="1000"/>
                        <a:t>0</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p2</a:t>
                      </a:r>
                      <a:endParaRPr b="1" sz="1000"/>
                    </a:p>
                  </a:txBody>
                  <a:tcPr marT="91425" marB="91425" marR="91425" marL="91425" anchor="ctr"/>
                </a:tc>
                <a:tc>
                  <a:txBody>
                    <a:bodyPr/>
                    <a:lstStyle/>
                    <a:p>
                      <a:pPr indent="0" lvl="0" marL="0" rtl="0" algn="ctr">
                        <a:spcBef>
                          <a:spcPts val="0"/>
                        </a:spcBef>
                        <a:spcAft>
                          <a:spcPts val="0"/>
                        </a:spcAft>
                        <a:buNone/>
                      </a:pPr>
                      <a:r>
                        <a:rPr b="1" lang="en" sz="1000"/>
                        <a:t>23</a:t>
                      </a:r>
                      <a:endParaRPr b="1" sz="1000"/>
                    </a:p>
                  </a:txBody>
                  <a:tcPr marT="91425" marB="91425" marR="91425" marL="91425" anchor="ctr"/>
                </a:tc>
                <a:tc>
                  <a:txBody>
                    <a:bodyPr/>
                    <a:lstStyle/>
                    <a:p>
                      <a:pPr indent="0" lvl="0" marL="0" rtl="0" algn="ctr">
                        <a:spcBef>
                          <a:spcPts val="0"/>
                        </a:spcBef>
                        <a:spcAft>
                          <a:spcPts val="0"/>
                        </a:spcAft>
                        <a:buNone/>
                      </a:pPr>
                      <a:r>
                        <a:rPr b="1" lang="en" sz="1000"/>
                        <a:t>1</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p3</a:t>
                      </a:r>
                      <a:endParaRPr b="1" sz="1000"/>
                    </a:p>
                  </a:txBody>
                  <a:tcPr marT="91425" marB="91425" marR="91425" marL="91425" anchor="ctr"/>
                </a:tc>
                <a:tc>
                  <a:txBody>
                    <a:bodyPr/>
                    <a:lstStyle/>
                    <a:p>
                      <a:pPr indent="0" lvl="0" marL="0" rtl="0" algn="ctr">
                        <a:spcBef>
                          <a:spcPts val="0"/>
                        </a:spcBef>
                        <a:spcAft>
                          <a:spcPts val="0"/>
                        </a:spcAft>
                        <a:buNone/>
                      </a:pPr>
                      <a:r>
                        <a:rPr b="1" lang="en" sz="1000"/>
                        <a:t>45</a:t>
                      </a:r>
                      <a:endParaRPr b="1" sz="1000"/>
                    </a:p>
                  </a:txBody>
                  <a:tcPr marT="91425" marB="91425" marR="91425" marL="91425" anchor="ctr"/>
                </a:tc>
                <a:tc>
                  <a:txBody>
                    <a:bodyPr/>
                    <a:lstStyle/>
                    <a:p>
                      <a:pPr indent="0" lvl="0" marL="0" rtl="0" algn="ctr">
                        <a:spcBef>
                          <a:spcPts val="0"/>
                        </a:spcBef>
                        <a:spcAft>
                          <a:spcPts val="0"/>
                        </a:spcAft>
                        <a:buNone/>
                      </a:pPr>
                      <a:r>
                        <a:rPr b="1" lang="en" sz="1000"/>
                        <a:t>1</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p4</a:t>
                      </a:r>
                      <a:endParaRPr b="1" sz="1000"/>
                    </a:p>
                  </a:txBody>
                  <a:tcPr marT="91425" marB="91425" marR="91425" marL="91425" anchor="ctr"/>
                </a:tc>
                <a:tc>
                  <a:txBody>
                    <a:bodyPr/>
                    <a:lstStyle/>
                    <a:p>
                      <a:pPr indent="0" lvl="0" marL="0" rtl="0" algn="ctr">
                        <a:spcBef>
                          <a:spcPts val="0"/>
                        </a:spcBef>
                        <a:spcAft>
                          <a:spcPts val="0"/>
                        </a:spcAft>
                        <a:buNone/>
                      </a:pPr>
                      <a:r>
                        <a:rPr b="1" lang="en" sz="1000"/>
                        <a:t>54</a:t>
                      </a:r>
                      <a:endParaRPr b="1" sz="1000"/>
                    </a:p>
                  </a:txBody>
                  <a:tcPr marT="91425" marB="91425" marR="91425" marL="91425" anchor="ctr"/>
                </a:tc>
                <a:tc>
                  <a:txBody>
                    <a:bodyPr/>
                    <a:lstStyle/>
                    <a:p>
                      <a:pPr indent="0" lvl="0" marL="0" rtl="0" algn="ctr">
                        <a:spcBef>
                          <a:spcPts val="0"/>
                        </a:spcBef>
                        <a:spcAft>
                          <a:spcPts val="0"/>
                        </a:spcAft>
                        <a:buNone/>
                      </a:pPr>
                      <a:r>
                        <a:rPr b="1" lang="en" sz="1000"/>
                        <a:t>1</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grpSp>
        <p:nvGrpSpPr>
          <p:cNvPr id="779" name="Google Shape;779;p33"/>
          <p:cNvGrpSpPr/>
          <p:nvPr/>
        </p:nvGrpSpPr>
        <p:grpSpPr>
          <a:xfrm>
            <a:off x="722068" y="3653425"/>
            <a:ext cx="1642367" cy="1408188"/>
            <a:chOff x="722068" y="3653425"/>
            <a:chExt cx="1642367" cy="1408188"/>
          </a:xfrm>
        </p:grpSpPr>
        <p:sp>
          <p:nvSpPr>
            <p:cNvPr id="780" name="Google Shape;780;p33"/>
            <p:cNvSpPr txBox="1"/>
            <p:nvPr/>
          </p:nvSpPr>
          <p:spPr>
            <a:xfrm>
              <a:off x="722068" y="3653425"/>
              <a:ext cx="3816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a:t>
              </a:r>
              <a:endParaRPr/>
            </a:p>
          </p:txBody>
        </p:sp>
        <p:grpSp>
          <p:nvGrpSpPr>
            <p:cNvPr id="781" name="Google Shape;781;p33"/>
            <p:cNvGrpSpPr/>
            <p:nvPr/>
          </p:nvGrpSpPr>
          <p:grpSpPr>
            <a:xfrm>
              <a:off x="1006484" y="4670713"/>
              <a:ext cx="1357951" cy="390900"/>
              <a:chOff x="1317903" y="4609261"/>
              <a:chExt cx="1357951" cy="390900"/>
            </a:xfrm>
          </p:grpSpPr>
          <p:sp>
            <p:nvSpPr>
              <p:cNvPr id="782" name="Google Shape;782;p33"/>
              <p:cNvSpPr/>
              <p:nvPr/>
            </p:nvSpPr>
            <p:spPr>
              <a:xfrm>
                <a:off x="1317903" y="4609261"/>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a:t>
                </a:r>
                <a:endParaRPr b="1" sz="1000">
                  <a:solidFill>
                    <a:srgbClr val="434343"/>
                  </a:solidFill>
                  <a:latin typeface="Open Sans"/>
                  <a:ea typeface="Open Sans"/>
                  <a:cs typeface="Open Sans"/>
                  <a:sym typeface="Open Sans"/>
                </a:endParaRPr>
              </a:p>
            </p:txBody>
          </p:sp>
          <p:sp>
            <p:nvSpPr>
              <p:cNvPr id="783" name="Google Shape;783;p33"/>
              <p:cNvSpPr/>
              <p:nvPr/>
            </p:nvSpPr>
            <p:spPr>
              <a:xfrm>
                <a:off x="1705463" y="4609261"/>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age</a:t>
                </a:r>
                <a:endParaRPr b="1" sz="1000">
                  <a:solidFill>
                    <a:srgbClr val="434343"/>
                  </a:solidFill>
                  <a:latin typeface="Open Sans"/>
                  <a:ea typeface="Open Sans"/>
                  <a:cs typeface="Open Sans"/>
                  <a:sym typeface="Open Sans"/>
                </a:endParaRPr>
              </a:p>
            </p:txBody>
          </p:sp>
          <p:sp>
            <p:nvSpPr>
              <p:cNvPr id="784" name="Google Shape;784;p33"/>
              <p:cNvSpPr/>
              <p:nvPr/>
            </p:nvSpPr>
            <p:spPr>
              <a:xfrm>
                <a:off x="2098654" y="4609261"/>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filtermask</a:t>
                </a:r>
                <a:endParaRPr b="1" sz="1000">
                  <a:solidFill>
                    <a:srgbClr val="434343"/>
                  </a:solidFill>
                  <a:latin typeface="Open Sans"/>
                  <a:ea typeface="Open Sans"/>
                  <a:cs typeface="Open Sans"/>
                  <a:sym typeface="Open Sans"/>
                </a:endParaRPr>
              </a:p>
            </p:txBody>
          </p:sp>
        </p:grpSp>
      </p:grpSp>
      <p:graphicFrame>
        <p:nvGraphicFramePr>
          <p:cNvPr id="785" name="Google Shape;785;p33"/>
          <p:cNvGraphicFramePr/>
          <p:nvPr/>
        </p:nvGraphicFramePr>
        <p:xfrm>
          <a:off x="2761635" y="2298167"/>
          <a:ext cx="3000000" cy="3000000"/>
        </p:xfrm>
        <a:graphic>
          <a:graphicData uri="http://schemas.openxmlformats.org/drawingml/2006/table">
            <a:tbl>
              <a:tblPr>
                <a:noFill/>
                <a:tableStyleId>{2B07F4FD-3250-4024-B014-AF7E3F9752D0}</a:tableStyleId>
              </a:tblPr>
              <a:tblGrid>
                <a:gridCol w="396625"/>
                <a:gridCol w="396625"/>
                <a:gridCol w="396625"/>
                <a:gridCol w="396625"/>
                <a:gridCol w="396625"/>
              </a:tblGrid>
              <a:tr h="330425">
                <a:tc>
                  <a:txBody>
                    <a:bodyPr/>
                    <a:lstStyle/>
                    <a:p>
                      <a:pPr indent="0" lvl="0" marL="0" rtl="0" algn="ctr">
                        <a:spcBef>
                          <a:spcPts val="0"/>
                        </a:spcBef>
                        <a:spcAft>
                          <a:spcPts val="0"/>
                        </a:spcAft>
                        <a:buNone/>
                      </a:pPr>
                      <a:r>
                        <a:rPr b="1" lang="en" sz="1000"/>
                        <a:t>...</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a:t>
                      </a:r>
                      <a:endParaRPr b="1" sz="10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sz="1000"/>
                        <a:t>...</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p2</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23</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1</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e7</a:t>
                      </a:r>
                      <a:endParaRPr b="1" sz="1000"/>
                    </a:p>
                  </a:txBody>
                  <a:tcPr marT="91425" marB="91425" marR="91425" marL="91425" anchor="ctr"/>
                </a:tc>
                <a:tc>
                  <a:txBody>
                    <a:bodyPr/>
                    <a:lstStyle/>
                    <a:p>
                      <a:pPr indent="0" lvl="0" marL="0" rtl="0" algn="ctr">
                        <a:spcBef>
                          <a:spcPts val="0"/>
                        </a:spcBef>
                        <a:spcAft>
                          <a:spcPts val="0"/>
                        </a:spcAft>
                        <a:buNone/>
                      </a:pPr>
                      <a:r>
                        <a:rPr b="1" lang="en" sz="1000"/>
                        <a:t>p3</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p2</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23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e11</a:t>
                      </a:r>
                      <a:endParaRPr b="1" sz="10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sz="1000"/>
                        <a:t>p4</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p3</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45</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1</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e5</a:t>
                      </a:r>
                      <a:endParaRPr b="1" sz="1000"/>
                    </a:p>
                  </a:txBody>
                  <a:tcPr marT="91425" marB="91425" marR="91425" marL="91425" anchor="ctr"/>
                </a:tc>
                <a:tc>
                  <a:txBody>
                    <a:bodyPr/>
                    <a:lstStyle/>
                    <a:p>
                      <a:pPr indent="0" lvl="0" marL="0" rtl="0" algn="ctr">
                        <a:spcBef>
                          <a:spcPts val="0"/>
                        </a:spcBef>
                        <a:spcAft>
                          <a:spcPts val="0"/>
                        </a:spcAft>
                        <a:buNone/>
                      </a:pPr>
                      <a:r>
                        <a:rPr b="1" lang="en" sz="1000"/>
                        <a:t>p2</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45</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e3</a:t>
                      </a:r>
                      <a:endParaRPr b="1" sz="10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sz="1000"/>
                        <a:t>p4</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45</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e2</a:t>
                      </a:r>
                      <a:endParaRPr b="1" sz="10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sz="1000"/>
                        <a:t>p1</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a:t>
                      </a:r>
                      <a:endParaRPr b="1" sz="1000"/>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sz="1000"/>
                        <a:t>...</a:t>
                      </a:r>
                      <a:endParaRPr b="1" sz="1000"/>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sz="1000"/>
                        <a:t>...</a:t>
                      </a:r>
                      <a:endParaRPr b="1" sz="1000"/>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sz="1000"/>
                        <a:t>...</a:t>
                      </a:r>
                      <a:endParaRPr b="1" sz="1000"/>
                    </a:p>
                  </a:txBody>
                  <a:tcPr marT="91425" marB="91425" marR="91425" marL="91425" anchor="ctr"/>
                </a:tc>
                <a:tc>
                  <a:txBody>
                    <a:bodyPr/>
                    <a:lstStyle/>
                    <a:p>
                      <a:pPr indent="0" lvl="0" marL="0" rtl="0" algn="ctr">
                        <a:spcBef>
                          <a:spcPts val="0"/>
                        </a:spcBef>
                        <a:spcAft>
                          <a:spcPts val="0"/>
                        </a:spcAft>
                        <a:buNone/>
                      </a:pPr>
                      <a:r>
                        <a:rPr b="1" lang="en" sz="1000"/>
                        <a:t>...</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grpSp>
        <p:nvGrpSpPr>
          <p:cNvPr id="786" name="Google Shape;786;p33"/>
          <p:cNvGrpSpPr/>
          <p:nvPr/>
        </p:nvGrpSpPr>
        <p:grpSpPr>
          <a:xfrm>
            <a:off x="2278550" y="2630400"/>
            <a:ext cx="2566171" cy="2447967"/>
            <a:chOff x="2278550" y="2630400"/>
            <a:chExt cx="2566171" cy="2447967"/>
          </a:xfrm>
        </p:grpSpPr>
        <p:sp>
          <p:nvSpPr>
            <p:cNvPr id="787" name="Google Shape;787;p33"/>
            <p:cNvSpPr/>
            <p:nvPr/>
          </p:nvSpPr>
          <p:spPr>
            <a:xfrm>
              <a:off x="2673701" y="468746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a:t>
              </a:r>
              <a:endParaRPr b="1" sz="1000">
                <a:solidFill>
                  <a:srgbClr val="434343"/>
                </a:solidFill>
                <a:latin typeface="Open Sans"/>
                <a:ea typeface="Open Sans"/>
                <a:cs typeface="Open Sans"/>
                <a:sym typeface="Open Sans"/>
              </a:endParaRPr>
            </a:p>
          </p:txBody>
        </p:sp>
        <p:sp>
          <p:nvSpPr>
            <p:cNvPr id="788" name="Google Shape;788;p33"/>
            <p:cNvSpPr/>
            <p:nvPr/>
          </p:nvSpPr>
          <p:spPr>
            <a:xfrm>
              <a:off x="3069638" y="468746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age</a:t>
              </a:r>
              <a:endParaRPr b="1" sz="1000">
                <a:solidFill>
                  <a:srgbClr val="434343"/>
                </a:solidFill>
                <a:latin typeface="Open Sans"/>
                <a:ea typeface="Open Sans"/>
                <a:cs typeface="Open Sans"/>
                <a:sym typeface="Open Sans"/>
              </a:endParaRPr>
            </a:p>
          </p:txBody>
        </p:sp>
        <p:sp>
          <p:nvSpPr>
            <p:cNvPr id="789" name="Google Shape;789;p33"/>
            <p:cNvSpPr/>
            <p:nvPr/>
          </p:nvSpPr>
          <p:spPr>
            <a:xfrm>
              <a:off x="3479583" y="468746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mask</a:t>
              </a:r>
              <a:endParaRPr b="1" sz="1000">
                <a:solidFill>
                  <a:srgbClr val="434343"/>
                </a:solidFill>
                <a:latin typeface="Open Sans"/>
                <a:ea typeface="Open Sans"/>
                <a:cs typeface="Open Sans"/>
                <a:sym typeface="Open Sans"/>
              </a:endParaRPr>
            </a:p>
          </p:txBody>
        </p:sp>
        <p:sp>
          <p:nvSpPr>
            <p:cNvPr id="790" name="Google Shape;790;p33"/>
            <p:cNvSpPr/>
            <p:nvPr/>
          </p:nvSpPr>
          <p:spPr>
            <a:xfrm>
              <a:off x="3891084" y="468746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r1</a:t>
              </a:r>
              <a:endParaRPr b="1" sz="1000">
                <a:solidFill>
                  <a:srgbClr val="434343"/>
                </a:solidFill>
                <a:latin typeface="Open Sans"/>
                <a:ea typeface="Open Sans"/>
                <a:cs typeface="Open Sans"/>
                <a:sym typeface="Open Sans"/>
              </a:endParaRPr>
            </a:p>
          </p:txBody>
        </p:sp>
        <p:sp>
          <p:nvSpPr>
            <p:cNvPr id="791" name="Google Shape;791;p33"/>
            <p:cNvSpPr/>
            <p:nvPr/>
          </p:nvSpPr>
          <p:spPr>
            <a:xfrm>
              <a:off x="4267521" y="468746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b</a:t>
              </a:r>
              <a:endParaRPr b="1" sz="1000">
                <a:solidFill>
                  <a:srgbClr val="434343"/>
                </a:solidFill>
                <a:latin typeface="Open Sans"/>
                <a:ea typeface="Open Sans"/>
                <a:cs typeface="Open Sans"/>
                <a:sym typeface="Open Sans"/>
              </a:endParaRPr>
            </a:p>
          </p:txBody>
        </p:sp>
        <p:sp>
          <p:nvSpPr>
            <p:cNvPr id="792" name="Google Shape;792;p33"/>
            <p:cNvSpPr/>
            <p:nvPr/>
          </p:nvSpPr>
          <p:spPr>
            <a:xfrm>
              <a:off x="2278550" y="2630400"/>
              <a:ext cx="477500" cy="1675400"/>
            </a:xfrm>
            <a:custGeom>
              <a:rect b="b" l="l" r="r" t="t"/>
              <a:pathLst>
                <a:path extrusionOk="0" h="67016" w="19100">
                  <a:moveTo>
                    <a:pt x="0" y="40209"/>
                  </a:moveTo>
                  <a:lnTo>
                    <a:pt x="19100" y="0"/>
                  </a:lnTo>
                  <a:lnTo>
                    <a:pt x="19100" y="67016"/>
                  </a:lnTo>
                  <a:lnTo>
                    <a:pt x="0" y="67016"/>
                  </a:lnTo>
                  <a:close/>
                </a:path>
              </a:pathLst>
            </a:custGeom>
            <a:solidFill>
              <a:srgbClr val="D9EAD3"/>
            </a:solidFill>
            <a:ln>
              <a:noFill/>
            </a:ln>
          </p:spPr>
        </p:sp>
        <p:sp>
          <p:nvSpPr>
            <p:cNvPr id="793" name="Google Shape;793;p33"/>
            <p:cNvSpPr txBox="1"/>
            <p:nvPr/>
          </p:nvSpPr>
          <p:spPr>
            <a:xfrm>
              <a:off x="2330645" y="3653425"/>
              <a:ext cx="3816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a:t>
              </a:r>
              <a:endParaRPr/>
            </a:p>
          </p:txBody>
        </p:sp>
      </p:grpSp>
      <p:grpSp>
        <p:nvGrpSpPr>
          <p:cNvPr id="794" name="Google Shape;794;p33"/>
          <p:cNvGrpSpPr/>
          <p:nvPr/>
        </p:nvGrpSpPr>
        <p:grpSpPr>
          <a:xfrm>
            <a:off x="2774812" y="2638775"/>
            <a:ext cx="1170300" cy="1665050"/>
            <a:chOff x="2781175" y="2638775"/>
            <a:chExt cx="1170300" cy="1665050"/>
          </a:xfrm>
        </p:grpSpPr>
        <p:sp>
          <p:nvSpPr>
            <p:cNvPr id="795" name="Google Shape;795;p33"/>
            <p:cNvSpPr/>
            <p:nvPr/>
          </p:nvSpPr>
          <p:spPr>
            <a:xfrm>
              <a:off x="2781175" y="2638775"/>
              <a:ext cx="1170300" cy="665100"/>
            </a:xfrm>
            <a:prstGeom prst="rect">
              <a:avLst/>
            </a:prstGeom>
            <a:solidFill>
              <a:srgbClr val="CC0E0E">
                <a:alpha val="11730"/>
              </a:srgbClr>
            </a:solidFill>
            <a:ln cap="flat" cmpd="sng" w="28575">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3"/>
            <p:cNvSpPr/>
            <p:nvPr/>
          </p:nvSpPr>
          <p:spPr>
            <a:xfrm>
              <a:off x="2781175" y="3303925"/>
              <a:ext cx="1170300" cy="999900"/>
            </a:xfrm>
            <a:prstGeom prst="rect">
              <a:avLst/>
            </a:prstGeom>
            <a:solidFill>
              <a:srgbClr val="CC0E0E">
                <a:alpha val="11730"/>
              </a:srgbClr>
            </a:solidFill>
            <a:ln cap="flat" cmpd="sng" w="28575">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7" name="Google Shape;797;p33"/>
          <p:cNvSpPr/>
          <p:nvPr/>
        </p:nvSpPr>
        <p:spPr>
          <a:xfrm>
            <a:off x="119214" y="2221818"/>
            <a:ext cx="5118300" cy="2831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3"/>
          <p:cNvSpPr txBox="1"/>
          <p:nvPr/>
        </p:nvSpPr>
        <p:spPr>
          <a:xfrm>
            <a:off x="299676" y="2987725"/>
            <a:ext cx="63591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C11212"/>
                </a:solidFill>
                <a:latin typeface="Open Sans"/>
                <a:ea typeface="Open Sans"/>
                <a:cs typeface="Open Sans"/>
                <a:sym typeface="Open Sans"/>
              </a:rPr>
              <a:t>High amount of data replication in intermediate data chunks. </a:t>
            </a:r>
            <a:endParaRPr b="1" sz="1500">
              <a:solidFill>
                <a:srgbClr val="C11212"/>
              </a:solidFill>
              <a:latin typeface="Open Sans"/>
              <a:ea typeface="Open Sans"/>
              <a:cs typeface="Open Sans"/>
              <a:sym typeface="Open Sans"/>
            </a:endParaRPr>
          </a:p>
        </p:txBody>
      </p:sp>
      <p:sp>
        <p:nvSpPr>
          <p:cNvPr id="799" name="Google Shape;799;p33"/>
          <p:cNvSpPr txBox="1"/>
          <p:nvPr/>
        </p:nvSpPr>
        <p:spPr>
          <a:xfrm>
            <a:off x="297595" y="2492254"/>
            <a:ext cx="4209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C11212"/>
                </a:solidFill>
                <a:latin typeface="Cambria"/>
                <a:ea typeface="Cambria"/>
                <a:cs typeface="Cambria"/>
                <a:sym typeface="Cambria"/>
              </a:rPr>
              <a:t>Shortcoming #1</a:t>
            </a:r>
            <a:endParaRPr b="1" sz="2500">
              <a:solidFill>
                <a:srgbClr val="C11212"/>
              </a:solidFill>
              <a:latin typeface="Cambria"/>
              <a:ea typeface="Cambria"/>
              <a:cs typeface="Cambria"/>
              <a:sym typeface="Cambria"/>
            </a:endParaRPr>
          </a:p>
        </p:txBody>
      </p:sp>
      <p:sp>
        <p:nvSpPr>
          <p:cNvPr id="800" name="Google Shape;800;p33"/>
          <p:cNvSpPr txBox="1"/>
          <p:nvPr/>
        </p:nvSpPr>
        <p:spPr>
          <a:xfrm>
            <a:off x="299676" y="3643890"/>
            <a:ext cx="60273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C11212"/>
                </a:solidFill>
                <a:latin typeface="Open Sans"/>
                <a:ea typeface="Open Sans"/>
                <a:cs typeface="Open Sans"/>
                <a:sym typeface="Open Sans"/>
              </a:rPr>
              <a:t>Because</a:t>
            </a:r>
            <a:r>
              <a:rPr b="1" lang="en" sz="1500">
                <a:solidFill>
                  <a:srgbClr val="C11212"/>
                </a:solidFill>
                <a:latin typeface="Open Sans"/>
                <a:ea typeface="Open Sans"/>
                <a:cs typeface="Open Sans"/>
                <a:sym typeface="Open Sans"/>
              </a:rPr>
              <a:t> </a:t>
            </a:r>
            <a:r>
              <a:rPr lang="en" sz="1500">
                <a:solidFill>
                  <a:srgbClr val="C11212"/>
                </a:solidFill>
                <a:latin typeface="Open Sans"/>
                <a:ea typeface="Open Sans"/>
                <a:cs typeface="Open Sans"/>
                <a:sym typeface="Open Sans"/>
              </a:rPr>
              <a:t>intermediate data chunk represents a set of </a:t>
            </a:r>
            <a:r>
              <a:rPr b="1" lang="en" sz="1500">
                <a:solidFill>
                  <a:srgbClr val="C11212"/>
                </a:solidFill>
                <a:latin typeface="Open Sans"/>
                <a:ea typeface="Open Sans"/>
                <a:cs typeface="Open Sans"/>
                <a:sym typeface="Open Sans"/>
              </a:rPr>
              <a:t>flat values</a:t>
            </a:r>
            <a:r>
              <a:rPr lang="en" sz="1500">
                <a:solidFill>
                  <a:srgbClr val="C11212"/>
                </a:solidFill>
                <a:latin typeface="Open Sans"/>
                <a:ea typeface="Open Sans"/>
                <a:cs typeface="Open Sans"/>
                <a:sym typeface="Open Sans"/>
              </a:rPr>
              <a:t> using 1 group of vectors. </a:t>
            </a:r>
            <a:endParaRPr sz="1500">
              <a:solidFill>
                <a:srgbClr val="C11212"/>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3"/>
                                        </p:tgtEl>
                                        <p:attrNameLst>
                                          <p:attrName>style.visibility</p:attrName>
                                        </p:attrNameLst>
                                      </p:cBhvr>
                                      <p:to>
                                        <p:strVal val="visible"/>
                                      </p:to>
                                    </p:set>
                                    <p:animEffect filter="fade" transition="in">
                                      <p:cBhvr>
                                        <p:cTn dur="1"/>
                                        <p:tgtEl>
                                          <p:spTgt spid="7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4"/>
                                        </p:tgtEl>
                                        <p:attrNameLst>
                                          <p:attrName>style.visibility</p:attrName>
                                        </p:attrNameLst>
                                      </p:cBhvr>
                                      <p:to>
                                        <p:strVal val="visible"/>
                                      </p:to>
                                    </p:set>
                                    <p:animEffect filter="fade" transition="in">
                                      <p:cBhvr>
                                        <p:cTn dur="1"/>
                                        <p:tgtEl>
                                          <p:spTgt spid="774"/>
                                        </p:tgtEl>
                                      </p:cBhvr>
                                    </p:animEffect>
                                  </p:childTnLst>
                                </p:cTn>
                              </p:par>
                              <p:par>
                                <p:cTn fill="hold" nodeType="withEffect" presetClass="entr" presetID="10" presetSubtype="0">
                                  <p:stCondLst>
                                    <p:cond delay="0"/>
                                  </p:stCondLst>
                                  <p:childTnLst>
                                    <p:set>
                                      <p:cBhvr>
                                        <p:cTn dur="1" fill="hold">
                                          <p:stCondLst>
                                            <p:cond delay="0"/>
                                          </p:stCondLst>
                                        </p:cTn>
                                        <p:tgtEl>
                                          <p:spTgt spid="775"/>
                                        </p:tgtEl>
                                        <p:attrNameLst>
                                          <p:attrName>style.visibility</p:attrName>
                                        </p:attrNameLst>
                                      </p:cBhvr>
                                      <p:to>
                                        <p:strVal val="visible"/>
                                      </p:to>
                                    </p:set>
                                    <p:animEffect filter="fade" transition="in">
                                      <p:cBhvr>
                                        <p:cTn dur="1"/>
                                        <p:tgtEl>
                                          <p:spTgt spid="775"/>
                                        </p:tgtEl>
                                      </p:cBhvr>
                                    </p:animEffect>
                                  </p:childTnLst>
                                </p:cTn>
                              </p:par>
                              <p:par>
                                <p:cTn fill="hold" nodeType="withEffect" presetClass="entr" presetID="10" presetSubtype="0">
                                  <p:stCondLst>
                                    <p:cond delay="0"/>
                                  </p:stCondLst>
                                  <p:childTnLst>
                                    <p:set>
                                      <p:cBhvr>
                                        <p:cTn dur="1" fill="hold">
                                          <p:stCondLst>
                                            <p:cond delay="0"/>
                                          </p:stCondLst>
                                        </p:cTn>
                                        <p:tgtEl>
                                          <p:spTgt spid="776"/>
                                        </p:tgtEl>
                                        <p:attrNameLst>
                                          <p:attrName>style.visibility</p:attrName>
                                        </p:attrNameLst>
                                      </p:cBhvr>
                                      <p:to>
                                        <p:strVal val="visible"/>
                                      </p:to>
                                    </p:set>
                                    <p:animEffect filter="fade" transition="in">
                                      <p:cBhvr>
                                        <p:cTn dur="1"/>
                                        <p:tgtEl>
                                          <p:spTgt spid="7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9"/>
                                        </p:tgtEl>
                                        <p:attrNameLst>
                                          <p:attrName>style.visibility</p:attrName>
                                        </p:attrNameLst>
                                      </p:cBhvr>
                                      <p:to>
                                        <p:strVal val="visible"/>
                                      </p:to>
                                    </p:set>
                                    <p:animEffect filter="fade" transition="in">
                                      <p:cBhvr>
                                        <p:cTn dur="1"/>
                                        <p:tgtEl>
                                          <p:spTgt spid="779"/>
                                        </p:tgtEl>
                                      </p:cBhvr>
                                    </p:animEffect>
                                  </p:childTnLst>
                                </p:cTn>
                              </p:par>
                              <p:par>
                                <p:cTn fill="hold" nodeType="withEffect" presetClass="entr" presetID="10" presetSubtype="0">
                                  <p:stCondLst>
                                    <p:cond delay="0"/>
                                  </p:stCondLst>
                                  <p:childTnLst>
                                    <p:set>
                                      <p:cBhvr>
                                        <p:cTn dur="1" fill="hold">
                                          <p:stCondLst>
                                            <p:cond delay="0"/>
                                          </p:stCondLst>
                                        </p:cTn>
                                        <p:tgtEl>
                                          <p:spTgt spid="778"/>
                                        </p:tgtEl>
                                        <p:attrNameLst>
                                          <p:attrName>style.visibility</p:attrName>
                                        </p:attrNameLst>
                                      </p:cBhvr>
                                      <p:to>
                                        <p:strVal val="visible"/>
                                      </p:to>
                                    </p:set>
                                    <p:animEffect filter="fade" transition="in">
                                      <p:cBhvr>
                                        <p:cTn dur="1"/>
                                        <p:tgtEl>
                                          <p:spTgt spid="7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6"/>
                                        </p:tgtEl>
                                        <p:attrNameLst>
                                          <p:attrName>style.visibility</p:attrName>
                                        </p:attrNameLst>
                                      </p:cBhvr>
                                      <p:to>
                                        <p:strVal val="visible"/>
                                      </p:to>
                                    </p:set>
                                    <p:animEffect filter="fade" transition="in">
                                      <p:cBhvr>
                                        <p:cTn dur="1"/>
                                        <p:tgtEl>
                                          <p:spTgt spid="786"/>
                                        </p:tgtEl>
                                      </p:cBhvr>
                                    </p:animEffect>
                                  </p:childTnLst>
                                </p:cTn>
                              </p:par>
                              <p:par>
                                <p:cTn fill="hold" nodeType="withEffect" presetClass="entr" presetID="10" presetSubtype="0">
                                  <p:stCondLst>
                                    <p:cond delay="0"/>
                                  </p:stCondLst>
                                  <p:childTnLst>
                                    <p:set>
                                      <p:cBhvr>
                                        <p:cTn dur="1" fill="hold">
                                          <p:stCondLst>
                                            <p:cond delay="0"/>
                                          </p:stCondLst>
                                        </p:cTn>
                                        <p:tgtEl>
                                          <p:spTgt spid="785"/>
                                        </p:tgtEl>
                                        <p:attrNameLst>
                                          <p:attrName>style.visibility</p:attrName>
                                        </p:attrNameLst>
                                      </p:cBhvr>
                                      <p:to>
                                        <p:strVal val="visible"/>
                                      </p:to>
                                    </p:set>
                                    <p:animEffect filter="fade" transition="in">
                                      <p:cBhvr>
                                        <p:cTn dur="1"/>
                                        <p:tgtEl>
                                          <p:spTgt spid="7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4"/>
                                        </p:tgtEl>
                                        <p:attrNameLst>
                                          <p:attrName>style.visibility</p:attrName>
                                        </p:attrNameLst>
                                      </p:cBhvr>
                                      <p:to>
                                        <p:strVal val="visible"/>
                                      </p:to>
                                    </p:set>
                                    <p:animEffect filter="fade" transition="in">
                                      <p:cBhvr>
                                        <p:cTn dur="1"/>
                                        <p:tgtEl>
                                          <p:spTgt spid="7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7"/>
                                        </p:tgtEl>
                                        <p:attrNameLst>
                                          <p:attrName>style.visibility</p:attrName>
                                        </p:attrNameLst>
                                      </p:cBhvr>
                                      <p:to>
                                        <p:strVal val="visible"/>
                                      </p:to>
                                    </p:set>
                                    <p:animEffect filter="fade" transition="in">
                                      <p:cBhvr>
                                        <p:cTn dur="1"/>
                                        <p:tgtEl>
                                          <p:spTgt spid="7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8"/>
                                        </p:tgtEl>
                                        <p:attrNameLst>
                                          <p:attrName>style.visibility</p:attrName>
                                        </p:attrNameLst>
                                      </p:cBhvr>
                                      <p:to>
                                        <p:strVal val="visible"/>
                                      </p:to>
                                    </p:set>
                                    <p:animEffect filter="fade" transition="in">
                                      <p:cBhvr>
                                        <p:cTn dur="1"/>
                                        <p:tgtEl>
                                          <p:spTgt spid="798"/>
                                        </p:tgtEl>
                                      </p:cBhvr>
                                    </p:animEffect>
                                  </p:childTnLst>
                                </p:cTn>
                              </p:par>
                              <p:par>
                                <p:cTn fill="hold" nodeType="withEffect" presetClass="entr" presetID="10" presetSubtype="0">
                                  <p:stCondLst>
                                    <p:cond delay="0"/>
                                  </p:stCondLst>
                                  <p:childTnLst>
                                    <p:set>
                                      <p:cBhvr>
                                        <p:cTn dur="1" fill="hold">
                                          <p:stCondLst>
                                            <p:cond delay="0"/>
                                          </p:stCondLst>
                                        </p:cTn>
                                        <p:tgtEl>
                                          <p:spTgt spid="799"/>
                                        </p:tgtEl>
                                        <p:attrNameLst>
                                          <p:attrName>style.visibility</p:attrName>
                                        </p:attrNameLst>
                                      </p:cBhvr>
                                      <p:to>
                                        <p:strVal val="visible"/>
                                      </p:to>
                                    </p:set>
                                    <p:animEffect filter="fade" transition="in">
                                      <p:cBhvr>
                                        <p:cTn dur="1"/>
                                        <p:tgtEl>
                                          <p:spTgt spid="7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0"/>
                                        </p:tgtEl>
                                        <p:attrNameLst>
                                          <p:attrName>style.visibility</p:attrName>
                                        </p:attrNameLst>
                                      </p:cBhvr>
                                      <p:to>
                                        <p:strVal val="visible"/>
                                      </p:to>
                                    </p:set>
                                    <p:animEffect filter="fade" transition="in">
                                      <p:cBhvr>
                                        <p:cTn dur="1"/>
                                        <p:tgtEl>
                                          <p:spTgt spid="8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34"/>
          <p:cNvSpPr/>
          <p:nvPr/>
        </p:nvSpPr>
        <p:spPr>
          <a:xfrm>
            <a:off x="0" y="0"/>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4"/>
          <p:cNvSpPr txBox="1"/>
          <p:nvPr/>
        </p:nvSpPr>
        <p:spPr>
          <a:xfrm>
            <a:off x="4676" y="110825"/>
            <a:ext cx="6768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Shortcomings of Block-based Processing </a:t>
            </a:r>
            <a:endParaRPr b="1" sz="2500">
              <a:latin typeface="Cambria"/>
              <a:ea typeface="Cambria"/>
              <a:cs typeface="Cambria"/>
              <a:sym typeface="Cambria"/>
            </a:endParaRPr>
          </a:p>
        </p:txBody>
      </p:sp>
      <p:sp>
        <p:nvSpPr>
          <p:cNvPr id="807" name="Google Shape;807;p34"/>
          <p:cNvSpPr txBox="1"/>
          <p:nvPr/>
        </p:nvSpPr>
        <p:spPr>
          <a:xfrm>
            <a:off x="245450" y="776975"/>
            <a:ext cx="4336500" cy="10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B45F06"/>
                </a:solidFill>
                <a:latin typeface="Courier New"/>
                <a:ea typeface="Courier New"/>
                <a:cs typeface="Courier New"/>
                <a:sym typeface="Courier New"/>
              </a:rPr>
              <a:t>MATCH (a:PERSON) - [r1:FOLLOWS] </a:t>
            </a:r>
            <a:r>
              <a:rPr lang="en" sz="1200">
                <a:solidFill>
                  <a:srgbClr val="B45F06"/>
                </a:solidFill>
                <a:latin typeface="Courier New"/>
                <a:ea typeface="Courier New"/>
                <a:cs typeface="Courier New"/>
                <a:sym typeface="Courier New"/>
              </a:rPr>
              <a:t>➔</a:t>
            </a:r>
            <a:r>
              <a:rPr b="1" lang="en" sz="1200">
                <a:solidFill>
                  <a:srgbClr val="B45F06"/>
                </a:solidFill>
                <a:latin typeface="Courier New"/>
                <a:ea typeface="Courier New"/>
                <a:cs typeface="Courier New"/>
                <a:sym typeface="Courier New"/>
              </a:rPr>
              <a:t> (b:PERSON)</a:t>
            </a:r>
            <a:endParaRPr b="1" sz="1200">
              <a:solidFill>
                <a:srgbClr val="B45F06"/>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B45F06"/>
                </a:solidFill>
                <a:latin typeface="Courier New"/>
                <a:ea typeface="Courier New"/>
                <a:cs typeface="Courier New"/>
                <a:sym typeface="Courier New"/>
              </a:rPr>
              <a:t>      (b:PERSON) - [r2:FOLLOWS] </a:t>
            </a:r>
            <a:r>
              <a:rPr lang="en" sz="1200">
                <a:solidFill>
                  <a:srgbClr val="B45F06"/>
                </a:solidFill>
                <a:latin typeface="Courier New"/>
                <a:ea typeface="Courier New"/>
                <a:cs typeface="Courier New"/>
                <a:sym typeface="Courier New"/>
              </a:rPr>
              <a:t>➔</a:t>
            </a:r>
            <a:r>
              <a:rPr b="1" lang="en" sz="1200">
                <a:solidFill>
                  <a:srgbClr val="B45F06"/>
                </a:solidFill>
                <a:latin typeface="Courier New"/>
                <a:ea typeface="Courier New"/>
                <a:cs typeface="Courier New"/>
                <a:sym typeface="Courier New"/>
              </a:rPr>
              <a:t> (c:PERSON)</a:t>
            </a:r>
            <a:endParaRPr b="1" sz="1200">
              <a:solidFill>
                <a:srgbClr val="B45F06"/>
              </a:solidFill>
              <a:latin typeface="Courier New"/>
              <a:ea typeface="Courier New"/>
              <a:cs typeface="Courier New"/>
              <a:sym typeface="Courier New"/>
            </a:endParaRPr>
          </a:p>
          <a:p>
            <a:pPr indent="0" lvl="0" marL="0" rtl="0" algn="l">
              <a:spcBef>
                <a:spcPts val="0"/>
              </a:spcBef>
              <a:spcAft>
                <a:spcPts val="0"/>
              </a:spcAft>
              <a:buNone/>
            </a:pPr>
            <a:r>
              <a:t/>
            </a:r>
            <a:endParaRPr b="1" sz="100">
              <a:latin typeface="Courier New"/>
              <a:ea typeface="Courier New"/>
              <a:cs typeface="Courier New"/>
              <a:sym typeface="Courier New"/>
            </a:endParaRPr>
          </a:p>
          <a:p>
            <a:pPr indent="0" lvl="0" marL="0" rtl="0" algn="l">
              <a:spcBef>
                <a:spcPts val="0"/>
              </a:spcBef>
              <a:spcAft>
                <a:spcPts val="0"/>
              </a:spcAft>
              <a:buNone/>
            </a:pPr>
            <a:r>
              <a:rPr b="1" lang="en" sz="1200">
                <a:solidFill>
                  <a:srgbClr val="38761D"/>
                </a:solidFill>
                <a:latin typeface="Courier New"/>
                <a:ea typeface="Courier New"/>
                <a:cs typeface="Courier New"/>
                <a:sym typeface="Courier New"/>
              </a:rPr>
              <a:t>WHERE a.age &gt; 20</a:t>
            </a:r>
            <a:endParaRPr b="1" sz="1200">
              <a:solidFill>
                <a:srgbClr val="38761D"/>
              </a:solidFill>
              <a:latin typeface="Courier New"/>
              <a:ea typeface="Courier New"/>
              <a:cs typeface="Courier New"/>
              <a:sym typeface="Courier New"/>
            </a:endParaRPr>
          </a:p>
          <a:p>
            <a:pPr indent="0" lvl="0" marL="0" rtl="0" algn="l">
              <a:spcBef>
                <a:spcPts val="0"/>
              </a:spcBef>
              <a:spcAft>
                <a:spcPts val="0"/>
              </a:spcAft>
              <a:buNone/>
            </a:pPr>
            <a:r>
              <a:t/>
            </a:r>
            <a:endParaRPr b="1" sz="100">
              <a:latin typeface="Courier New"/>
              <a:ea typeface="Courier New"/>
              <a:cs typeface="Courier New"/>
              <a:sym typeface="Courier New"/>
            </a:endParaRPr>
          </a:p>
          <a:p>
            <a:pPr indent="0" lvl="0" marL="0" rtl="0" algn="l">
              <a:spcBef>
                <a:spcPts val="0"/>
              </a:spcBef>
              <a:spcAft>
                <a:spcPts val="0"/>
              </a:spcAft>
              <a:buNone/>
            </a:pPr>
            <a:r>
              <a:rPr b="1" lang="en" sz="1200">
                <a:solidFill>
                  <a:srgbClr val="0B7BCB"/>
                </a:solidFill>
                <a:latin typeface="Courier New"/>
                <a:ea typeface="Courier New"/>
                <a:cs typeface="Courier New"/>
                <a:sym typeface="Courier New"/>
              </a:rPr>
              <a:t>RETURN ... </a:t>
            </a:r>
            <a:endParaRPr b="1" sz="1200">
              <a:solidFill>
                <a:srgbClr val="0B7BCB"/>
              </a:solidFill>
              <a:latin typeface="Courier New"/>
              <a:ea typeface="Courier New"/>
              <a:cs typeface="Courier New"/>
              <a:sym typeface="Courier New"/>
            </a:endParaRPr>
          </a:p>
        </p:txBody>
      </p:sp>
      <p:sp>
        <p:nvSpPr>
          <p:cNvPr id="808" name="Google Shape;808;p34"/>
          <p:cNvSpPr txBox="1"/>
          <p:nvPr/>
        </p:nvSpPr>
        <p:spPr>
          <a:xfrm>
            <a:off x="180975" y="1756616"/>
            <a:ext cx="7032300" cy="40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[Scan a ] ➔ [Filter a.age &gt; 20] ➔ [Join a with b] ➔ [Join b with c] ➔ RETURN ... </a:t>
            </a:r>
            <a:endParaRPr sz="1500">
              <a:solidFill>
                <a:srgbClr val="434343"/>
              </a:solidFill>
              <a:latin typeface="Open Sans"/>
              <a:ea typeface="Open Sans"/>
              <a:cs typeface="Open Sans"/>
              <a:sym typeface="Open Sans"/>
            </a:endParaRPr>
          </a:p>
        </p:txBody>
      </p:sp>
      <p:graphicFrame>
        <p:nvGraphicFramePr>
          <p:cNvPr id="809" name="Google Shape;809;p34"/>
          <p:cNvGraphicFramePr/>
          <p:nvPr/>
        </p:nvGraphicFramePr>
        <p:xfrm>
          <a:off x="281364" y="3281394"/>
          <a:ext cx="3000000" cy="3000000"/>
        </p:xfrm>
        <a:graphic>
          <a:graphicData uri="http://schemas.openxmlformats.org/drawingml/2006/table">
            <a:tbl>
              <a:tblPr>
                <a:noFill/>
                <a:tableStyleId>{2B07F4FD-3250-4024-B014-AF7E3F9752D0}</a:tableStyleId>
              </a:tblPr>
              <a:tblGrid>
                <a:gridCol w="382850"/>
              </a:tblGrid>
              <a:tr h="330425">
                <a:tc>
                  <a:txBody>
                    <a:bodyPr/>
                    <a:lstStyle/>
                    <a:p>
                      <a:pPr indent="0" lvl="0" marL="0" rtl="0" algn="ctr">
                        <a:spcBef>
                          <a:spcPts val="0"/>
                        </a:spcBef>
                        <a:spcAft>
                          <a:spcPts val="0"/>
                        </a:spcAft>
                        <a:buNone/>
                      </a:pPr>
                      <a:r>
                        <a:rPr b="1" lang="en" sz="1000"/>
                        <a:t>p1</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p2</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p3</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p4</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sp>
        <p:nvSpPr>
          <p:cNvPr id="810" name="Google Shape;810;p34"/>
          <p:cNvSpPr/>
          <p:nvPr/>
        </p:nvSpPr>
        <p:spPr>
          <a:xfrm>
            <a:off x="219502" y="4591285"/>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a:t>
            </a:r>
            <a:endParaRPr b="1" sz="1000">
              <a:solidFill>
                <a:srgbClr val="434343"/>
              </a:solidFill>
              <a:latin typeface="Open Sans"/>
              <a:ea typeface="Open Sans"/>
              <a:cs typeface="Open Sans"/>
              <a:sym typeface="Open Sans"/>
            </a:endParaRPr>
          </a:p>
        </p:txBody>
      </p:sp>
      <p:graphicFrame>
        <p:nvGraphicFramePr>
          <p:cNvPr id="811" name="Google Shape;811;p34"/>
          <p:cNvGraphicFramePr/>
          <p:nvPr/>
        </p:nvGraphicFramePr>
        <p:xfrm>
          <a:off x="1127941" y="3289771"/>
          <a:ext cx="3000000" cy="3000000"/>
        </p:xfrm>
        <a:graphic>
          <a:graphicData uri="http://schemas.openxmlformats.org/drawingml/2006/table">
            <a:tbl>
              <a:tblPr>
                <a:noFill/>
                <a:tableStyleId>{2B07F4FD-3250-4024-B014-AF7E3F9752D0}</a:tableStyleId>
              </a:tblPr>
              <a:tblGrid>
                <a:gridCol w="382850"/>
                <a:gridCol w="382850"/>
                <a:gridCol w="382850"/>
              </a:tblGrid>
              <a:tr h="330425">
                <a:tc>
                  <a:txBody>
                    <a:bodyPr/>
                    <a:lstStyle/>
                    <a:p>
                      <a:pPr indent="0" lvl="0" marL="0" rtl="0" algn="ctr">
                        <a:spcBef>
                          <a:spcPts val="0"/>
                        </a:spcBef>
                        <a:spcAft>
                          <a:spcPts val="0"/>
                        </a:spcAft>
                        <a:buNone/>
                      </a:pPr>
                      <a:r>
                        <a:rPr b="1" lang="en" sz="1000"/>
                        <a:t>p1</a:t>
                      </a:r>
                      <a:endParaRPr b="1" sz="1000"/>
                    </a:p>
                  </a:txBody>
                  <a:tcPr marT="91425" marB="91425" marR="91425" marL="91425" anchor="ctr"/>
                </a:tc>
                <a:tc>
                  <a:txBody>
                    <a:bodyPr/>
                    <a:lstStyle/>
                    <a:p>
                      <a:pPr indent="0" lvl="0" marL="0" rtl="0" algn="ctr">
                        <a:spcBef>
                          <a:spcPts val="0"/>
                        </a:spcBef>
                        <a:spcAft>
                          <a:spcPts val="0"/>
                        </a:spcAft>
                        <a:buNone/>
                      </a:pPr>
                      <a:r>
                        <a:rPr b="1" lang="en" sz="1000"/>
                        <a:t>17</a:t>
                      </a:r>
                      <a:endParaRPr b="1" sz="1000"/>
                    </a:p>
                  </a:txBody>
                  <a:tcPr marT="91425" marB="91425" marR="91425" marL="91425" anchor="ctr"/>
                </a:tc>
                <a:tc>
                  <a:txBody>
                    <a:bodyPr/>
                    <a:lstStyle/>
                    <a:p>
                      <a:pPr indent="0" lvl="0" marL="0" rtl="0" algn="ctr">
                        <a:spcBef>
                          <a:spcPts val="0"/>
                        </a:spcBef>
                        <a:spcAft>
                          <a:spcPts val="0"/>
                        </a:spcAft>
                        <a:buNone/>
                      </a:pPr>
                      <a:r>
                        <a:rPr b="1" lang="en" sz="1000"/>
                        <a:t>0</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p2</a:t>
                      </a:r>
                      <a:endParaRPr b="1" sz="1000"/>
                    </a:p>
                  </a:txBody>
                  <a:tcPr marT="91425" marB="91425" marR="91425" marL="91425" anchor="ctr"/>
                </a:tc>
                <a:tc>
                  <a:txBody>
                    <a:bodyPr/>
                    <a:lstStyle/>
                    <a:p>
                      <a:pPr indent="0" lvl="0" marL="0" rtl="0" algn="ctr">
                        <a:spcBef>
                          <a:spcPts val="0"/>
                        </a:spcBef>
                        <a:spcAft>
                          <a:spcPts val="0"/>
                        </a:spcAft>
                        <a:buNone/>
                      </a:pPr>
                      <a:r>
                        <a:rPr b="1" lang="en" sz="1000"/>
                        <a:t>23</a:t>
                      </a:r>
                      <a:endParaRPr b="1" sz="1000"/>
                    </a:p>
                  </a:txBody>
                  <a:tcPr marT="91425" marB="91425" marR="91425" marL="91425" anchor="ctr"/>
                </a:tc>
                <a:tc>
                  <a:txBody>
                    <a:bodyPr/>
                    <a:lstStyle/>
                    <a:p>
                      <a:pPr indent="0" lvl="0" marL="0" rtl="0" algn="ctr">
                        <a:spcBef>
                          <a:spcPts val="0"/>
                        </a:spcBef>
                        <a:spcAft>
                          <a:spcPts val="0"/>
                        </a:spcAft>
                        <a:buNone/>
                      </a:pPr>
                      <a:r>
                        <a:rPr b="1" lang="en" sz="1000"/>
                        <a:t>1</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p3</a:t>
                      </a:r>
                      <a:endParaRPr b="1" sz="1000"/>
                    </a:p>
                  </a:txBody>
                  <a:tcPr marT="91425" marB="91425" marR="91425" marL="91425" anchor="ctr"/>
                </a:tc>
                <a:tc>
                  <a:txBody>
                    <a:bodyPr/>
                    <a:lstStyle/>
                    <a:p>
                      <a:pPr indent="0" lvl="0" marL="0" rtl="0" algn="ctr">
                        <a:spcBef>
                          <a:spcPts val="0"/>
                        </a:spcBef>
                        <a:spcAft>
                          <a:spcPts val="0"/>
                        </a:spcAft>
                        <a:buNone/>
                      </a:pPr>
                      <a:r>
                        <a:rPr b="1" lang="en" sz="1000"/>
                        <a:t>45</a:t>
                      </a:r>
                      <a:endParaRPr b="1" sz="1000"/>
                    </a:p>
                  </a:txBody>
                  <a:tcPr marT="91425" marB="91425" marR="91425" marL="91425" anchor="ctr"/>
                </a:tc>
                <a:tc>
                  <a:txBody>
                    <a:bodyPr/>
                    <a:lstStyle/>
                    <a:p>
                      <a:pPr indent="0" lvl="0" marL="0" rtl="0" algn="ctr">
                        <a:spcBef>
                          <a:spcPts val="0"/>
                        </a:spcBef>
                        <a:spcAft>
                          <a:spcPts val="0"/>
                        </a:spcAft>
                        <a:buNone/>
                      </a:pPr>
                      <a:r>
                        <a:rPr b="1" lang="en" sz="1000"/>
                        <a:t>1</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p4</a:t>
                      </a:r>
                      <a:endParaRPr b="1" sz="1000"/>
                    </a:p>
                  </a:txBody>
                  <a:tcPr marT="91425" marB="91425" marR="91425" marL="91425" anchor="ctr"/>
                </a:tc>
                <a:tc>
                  <a:txBody>
                    <a:bodyPr/>
                    <a:lstStyle/>
                    <a:p>
                      <a:pPr indent="0" lvl="0" marL="0" rtl="0" algn="ctr">
                        <a:spcBef>
                          <a:spcPts val="0"/>
                        </a:spcBef>
                        <a:spcAft>
                          <a:spcPts val="0"/>
                        </a:spcAft>
                        <a:buNone/>
                      </a:pPr>
                      <a:r>
                        <a:rPr b="1" lang="en" sz="1000"/>
                        <a:t>54</a:t>
                      </a:r>
                      <a:endParaRPr b="1" sz="1000"/>
                    </a:p>
                  </a:txBody>
                  <a:tcPr marT="91425" marB="91425" marR="91425" marL="91425" anchor="ctr"/>
                </a:tc>
                <a:tc>
                  <a:txBody>
                    <a:bodyPr/>
                    <a:lstStyle/>
                    <a:p>
                      <a:pPr indent="0" lvl="0" marL="0" rtl="0" algn="ctr">
                        <a:spcBef>
                          <a:spcPts val="0"/>
                        </a:spcBef>
                        <a:spcAft>
                          <a:spcPts val="0"/>
                        </a:spcAft>
                        <a:buNone/>
                      </a:pPr>
                      <a:r>
                        <a:rPr b="1" lang="en" sz="1000"/>
                        <a:t>1</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grpSp>
        <p:nvGrpSpPr>
          <p:cNvPr id="812" name="Google Shape;812;p34"/>
          <p:cNvGrpSpPr/>
          <p:nvPr/>
        </p:nvGrpSpPr>
        <p:grpSpPr>
          <a:xfrm>
            <a:off x="722068" y="3653425"/>
            <a:ext cx="1642367" cy="1408188"/>
            <a:chOff x="722068" y="3653425"/>
            <a:chExt cx="1642367" cy="1408188"/>
          </a:xfrm>
        </p:grpSpPr>
        <p:sp>
          <p:nvSpPr>
            <p:cNvPr id="813" name="Google Shape;813;p34"/>
            <p:cNvSpPr txBox="1"/>
            <p:nvPr/>
          </p:nvSpPr>
          <p:spPr>
            <a:xfrm>
              <a:off x="722068" y="3653425"/>
              <a:ext cx="3816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a:t>
              </a:r>
              <a:endParaRPr/>
            </a:p>
          </p:txBody>
        </p:sp>
        <p:grpSp>
          <p:nvGrpSpPr>
            <p:cNvPr id="814" name="Google Shape;814;p34"/>
            <p:cNvGrpSpPr/>
            <p:nvPr/>
          </p:nvGrpSpPr>
          <p:grpSpPr>
            <a:xfrm>
              <a:off x="1006484" y="4670713"/>
              <a:ext cx="1357951" cy="390900"/>
              <a:chOff x="1317903" y="4609261"/>
              <a:chExt cx="1357951" cy="390900"/>
            </a:xfrm>
          </p:grpSpPr>
          <p:sp>
            <p:nvSpPr>
              <p:cNvPr id="815" name="Google Shape;815;p34"/>
              <p:cNvSpPr/>
              <p:nvPr/>
            </p:nvSpPr>
            <p:spPr>
              <a:xfrm>
                <a:off x="1317903" y="4609261"/>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a:t>
                </a:r>
                <a:endParaRPr b="1" sz="1000">
                  <a:solidFill>
                    <a:srgbClr val="434343"/>
                  </a:solidFill>
                  <a:latin typeface="Open Sans"/>
                  <a:ea typeface="Open Sans"/>
                  <a:cs typeface="Open Sans"/>
                  <a:sym typeface="Open Sans"/>
                </a:endParaRPr>
              </a:p>
            </p:txBody>
          </p:sp>
          <p:sp>
            <p:nvSpPr>
              <p:cNvPr id="816" name="Google Shape;816;p34"/>
              <p:cNvSpPr/>
              <p:nvPr/>
            </p:nvSpPr>
            <p:spPr>
              <a:xfrm>
                <a:off x="1705463" y="4609261"/>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age</a:t>
                </a:r>
                <a:endParaRPr b="1" sz="1000">
                  <a:solidFill>
                    <a:srgbClr val="434343"/>
                  </a:solidFill>
                  <a:latin typeface="Open Sans"/>
                  <a:ea typeface="Open Sans"/>
                  <a:cs typeface="Open Sans"/>
                  <a:sym typeface="Open Sans"/>
                </a:endParaRPr>
              </a:p>
            </p:txBody>
          </p:sp>
          <p:sp>
            <p:nvSpPr>
              <p:cNvPr id="817" name="Google Shape;817;p34"/>
              <p:cNvSpPr/>
              <p:nvPr/>
            </p:nvSpPr>
            <p:spPr>
              <a:xfrm>
                <a:off x="2098654" y="4609261"/>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filtermask</a:t>
                </a:r>
                <a:endParaRPr b="1" sz="1000">
                  <a:solidFill>
                    <a:srgbClr val="434343"/>
                  </a:solidFill>
                  <a:latin typeface="Open Sans"/>
                  <a:ea typeface="Open Sans"/>
                  <a:cs typeface="Open Sans"/>
                  <a:sym typeface="Open Sans"/>
                </a:endParaRPr>
              </a:p>
            </p:txBody>
          </p:sp>
        </p:grpSp>
      </p:grpSp>
      <p:graphicFrame>
        <p:nvGraphicFramePr>
          <p:cNvPr id="818" name="Google Shape;818;p34"/>
          <p:cNvGraphicFramePr/>
          <p:nvPr/>
        </p:nvGraphicFramePr>
        <p:xfrm>
          <a:off x="2761635" y="2298167"/>
          <a:ext cx="3000000" cy="3000000"/>
        </p:xfrm>
        <a:graphic>
          <a:graphicData uri="http://schemas.openxmlformats.org/drawingml/2006/table">
            <a:tbl>
              <a:tblPr>
                <a:noFill/>
                <a:tableStyleId>{2B07F4FD-3250-4024-B014-AF7E3F9752D0}</a:tableStyleId>
              </a:tblPr>
              <a:tblGrid>
                <a:gridCol w="396625"/>
                <a:gridCol w="396625"/>
                <a:gridCol w="396625"/>
                <a:gridCol w="396625"/>
                <a:gridCol w="396625"/>
              </a:tblGrid>
              <a:tr h="330425">
                <a:tc>
                  <a:txBody>
                    <a:bodyPr/>
                    <a:lstStyle/>
                    <a:p>
                      <a:pPr indent="0" lvl="0" marL="0" rtl="0" algn="ctr">
                        <a:spcBef>
                          <a:spcPts val="0"/>
                        </a:spcBef>
                        <a:spcAft>
                          <a:spcPts val="0"/>
                        </a:spcAft>
                        <a:buNone/>
                      </a:pPr>
                      <a:r>
                        <a:rPr b="1" lang="en" sz="1000"/>
                        <a:t>...</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a:t>
                      </a:r>
                      <a:endParaRPr b="1" sz="10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sz="1000"/>
                        <a:t>...</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p2</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23</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1</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e7</a:t>
                      </a:r>
                      <a:endParaRPr b="1" sz="1000"/>
                    </a:p>
                  </a:txBody>
                  <a:tcPr marT="91425" marB="91425" marR="91425" marL="91425" anchor="ctr"/>
                </a:tc>
                <a:tc>
                  <a:txBody>
                    <a:bodyPr/>
                    <a:lstStyle/>
                    <a:p>
                      <a:pPr indent="0" lvl="0" marL="0" rtl="0" algn="ctr">
                        <a:spcBef>
                          <a:spcPts val="0"/>
                        </a:spcBef>
                        <a:spcAft>
                          <a:spcPts val="0"/>
                        </a:spcAft>
                        <a:buNone/>
                      </a:pPr>
                      <a:r>
                        <a:rPr b="1" lang="en" sz="1000"/>
                        <a:t>p3</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p2</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23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e11</a:t>
                      </a:r>
                      <a:endParaRPr b="1" sz="10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sz="1000"/>
                        <a:t>p4</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p3</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45</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1</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e5</a:t>
                      </a:r>
                      <a:endParaRPr b="1" sz="1000"/>
                    </a:p>
                  </a:txBody>
                  <a:tcPr marT="91425" marB="91425" marR="91425" marL="91425" anchor="ctr"/>
                </a:tc>
                <a:tc>
                  <a:txBody>
                    <a:bodyPr/>
                    <a:lstStyle/>
                    <a:p>
                      <a:pPr indent="0" lvl="0" marL="0" rtl="0" algn="ctr">
                        <a:spcBef>
                          <a:spcPts val="0"/>
                        </a:spcBef>
                        <a:spcAft>
                          <a:spcPts val="0"/>
                        </a:spcAft>
                        <a:buNone/>
                      </a:pPr>
                      <a:r>
                        <a:rPr b="1" lang="en" sz="1000"/>
                        <a:t>p2</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45</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e3</a:t>
                      </a:r>
                      <a:endParaRPr b="1" sz="10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sz="1000"/>
                        <a:t>p4</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45</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e2</a:t>
                      </a:r>
                      <a:endParaRPr b="1" sz="10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sz="1000"/>
                        <a:t>p1</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a:t>
                      </a:r>
                      <a:endParaRPr b="1" sz="1000"/>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sz="1000"/>
                        <a:t>...</a:t>
                      </a:r>
                      <a:endParaRPr b="1" sz="1000"/>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sz="1000"/>
                        <a:t>...</a:t>
                      </a:r>
                      <a:endParaRPr b="1" sz="1000"/>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sz="1000"/>
                        <a:t>...</a:t>
                      </a:r>
                      <a:endParaRPr b="1" sz="1000"/>
                    </a:p>
                  </a:txBody>
                  <a:tcPr marT="91425" marB="91425" marR="91425" marL="91425" anchor="ctr"/>
                </a:tc>
                <a:tc>
                  <a:txBody>
                    <a:bodyPr/>
                    <a:lstStyle/>
                    <a:p>
                      <a:pPr indent="0" lvl="0" marL="0" rtl="0" algn="ctr">
                        <a:spcBef>
                          <a:spcPts val="0"/>
                        </a:spcBef>
                        <a:spcAft>
                          <a:spcPts val="0"/>
                        </a:spcAft>
                        <a:buNone/>
                      </a:pPr>
                      <a:r>
                        <a:rPr b="1" lang="en" sz="1000"/>
                        <a:t>...</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grpSp>
        <p:nvGrpSpPr>
          <p:cNvPr id="819" name="Google Shape;819;p34"/>
          <p:cNvGrpSpPr/>
          <p:nvPr/>
        </p:nvGrpSpPr>
        <p:grpSpPr>
          <a:xfrm>
            <a:off x="2278550" y="2630400"/>
            <a:ext cx="2566171" cy="2447967"/>
            <a:chOff x="2278550" y="2630400"/>
            <a:chExt cx="2566171" cy="2447967"/>
          </a:xfrm>
        </p:grpSpPr>
        <p:sp>
          <p:nvSpPr>
            <p:cNvPr id="820" name="Google Shape;820;p34"/>
            <p:cNvSpPr/>
            <p:nvPr/>
          </p:nvSpPr>
          <p:spPr>
            <a:xfrm>
              <a:off x="2673701" y="468746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a:t>
              </a:r>
              <a:endParaRPr b="1" sz="1000">
                <a:solidFill>
                  <a:srgbClr val="434343"/>
                </a:solidFill>
                <a:latin typeface="Open Sans"/>
                <a:ea typeface="Open Sans"/>
                <a:cs typeface="Open Sans"/>
                <a:sym typeface="Open Sans"/>
              </a:endParaRPr>
            </a:p>
          </p:txBody>
        </p:sp>
        <p:sp>
          <p:nvSpPr>
            <p:cNvPr id="821" name="Google Shape;821;p34"/>
            <p:cNvSpPr/>
            <p:nvPr/>
          </p:nvSpPr>
          <p:spPr>
            <a:xfrm>
              <a:off x="3069638" y="468746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age</a:t>
              </a:r>
              <a:endParaRPr b="1" sz="1000">
                <a:solidFill>
                  <a:srgbClr val="434343"/>
                </a:solidFill>
                <a:latin typeface="Open Sans"/>
                <a:ea typeface="Open Sans"/>
                <a:cs typeface="Open Sans"/>
                <a:sym typeface="Open Sans"/>
              </a:endParaRPr>
            </a:p>
          </p:txBody>
        </p:sp>
        <p:sp>
          <p:nvSpPr>
            <p:cNvPr id="822" name="Google Shape;822;p34"/>
            <p:cNvSpPr/>
            <p:nvPr/>
          </p:nvSpPr>
          <p:spPr>
            <a:xfrm>
              <a:off x="3479583" y="468746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mask</a:t>
              </a:r>
              <a:endParaRPr b="1" sz="1000">
                <a:solidFill>
                  <a:srgbClr val="434343"/>
                </a:solidFill>
                <a:latin typeface="Open Sans"/>
                <a:ea typeface="Open Sans"/>
                <a:cs typeface="Open Sans"/>
                <a:sym typeface="Open Sans"/>
              </a:endParaRPr>
            </a:p>
          </p:txBody>
        </p:sp>
        <p:sp>
          <p:nvSpPr>
            <p:cNvPr id="823" name="Google Shape;823;p34"/>
            <p:cNvSpPr/>
            <p:nvPr/>
          </p:nvSpPr>
          <p:spPr>
            <a:xfrm>
              <a:off x="3891084" y="468746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r1</a:t>
              </a:r>
              <a:endParaRPr b="1" sz="1000">
                <a:solidFill>
                  <a:srgbClr val="434343"/>
                </a:solidFill>
                <a:latin typeface="Open Sans"/>
                <a:ea typeface="Open Sans"/>
                <a:cs typeface="Open Sans"/>
                <a:sym typeface="Open Sans"/>
              </a:endParaRPr>
            </a:p>
          </p:txBody>
        </p:sp>
        <p:sp>
          <p:nvSpPr>
            <p:cNvPr id="824" name="Google Shape;824;p34"/>
            <p:cNvSpPr/>
            <p:nvPr/>
          </p:nvSpPr>
          <p:spPr>
            <a:xfrm>
              <a:off x="4267521" y="468746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b</a:t>
              </a:r>
              <a:endParaRPr b="1" sz="1000">
                <a:solidFill>
                  <a:srgbClr val="434343"/>
                </a:solidFill>
                <a:latin typeface="Open Sans"/>
                <a:ea typeface="Open Sans"/>
                <a:cs typeface="Open Sans"/>
                <a:sym typeface="Open Sans"/>
              </a:endParaRPr>
            </a:p>
          </p:txBody>
        </p:sp>
        <p:sp>
          <p:nvSpPr>
            <p:cNvPr id="825" name="Google Shape;825;p34"/>
            <p:cNvSpPr/>
            <p:nvPr/>
          </p:nvSpPr>
          <p:spPr>
            <a:xfrm>
              <a:off x="2278550" y="2630400"/>
              <a:ext cx="477500" cy="1675400"/>
            </a:xfrm>
            <a:custGeom>
              <a:rect b="b" l="l" r="r" t="t"/>
              <a:pathLst>
                <a:path extrusionOk="0" h="67016" w="19100">
                  <a:moveTo>
                    <a:pt x="0" y="40209"/>
                  </a:moveTo>
                  <a:lnTo>
                    <a:pt x="19100" y="0"/>
                  </a:lnTo>
                  <a:lnTo>
                    <a:pt x="19100" y="67016"/>
                  </a:lnTo>
                  <a:lnTo>
                    <a:pt x="0" y="67016"/>
                  </a:lnTo>
                  <a:close/>
                </a:path>
              </a:pathLst>
            </a:custGeom>
            <a:solidFill>
              <a:srgbClr val="D9EAD3"/>
            </a:solidFill>
            <a:ln>
              <a:noFill/>
            </a:ln>
          </p:spPr>
        </p:sp>
        <p:sp>
          <p:nvSpPr>
            <p:cNvPr id="826" name="Google Shape;826;p34"/>
            <p:cNvSpPr txBox="1"/>
            <p:nvPr/>
          </p:nvSpPr>
          <p:spPr>
            <a:xfrm>
              <a:off x="2330645" y="3653425"/>
              <a:ext cx="3816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a:t>
              </a:r>
              <a:endParaRPr/>
            </a:p>
          </p:txBody>
        </p:sp>
      </p:grpSp>
      <p:grpSp>
        <p:nvGrpSpPr>
          <p:cNvPr id="827" name="Google Shape;827;p34"/>
          <p:cNvGrpSpPr/>
          <p:nvPr/>
        </p:nvGrpSpPr>
        <p:grpSpPr>
          <a:xfrm>
            <a:off x="3960265" y="2638775"/>
            <a:ext cx="768600" cy="1665050"/>
            <a:chOff x="3955823" y="2638775"/>
            <a:chExt cx="768600" cy="1665050"/>
          </a:xfrm>
        </p:grpSpPr>
        <p:sp>
          <p:nvSpPr>
            <p:cNvPr id="828" name="Google Shape;828;p34"/>
            <p:cNvSpPr/>
            <p:nvPr/>
          </p:nvSpPr>
          <p:spPr>
            <a:xfrm>
              <a:off x="3955823" y="2638775"/>
              <a:ext cx="768600" cy="665100"/>
            </a:xfrm>
            <a:prstGeom prst="rect">
              <a:avLst/>
            </a:prstGeom>
            <a:solidFill>
              <a:srgbClr val="CC0E0E">
                <a:alpha val="11730"/>
              </a:srgbClr>
            </a:solidFill>
            <a:ln cap="flat" cmpd="sng" w="28575">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4"/>
            <p:cNvSpPr/>
            <p:nvPr/>
          </p:nvSpPr>
          <p:spPr>
            <a:xfrm>
              <a:off x="3955823" y="3303925"/>
              <a:ext cx="768600" cy="999900"/>
            </a:xfrm>
            <a:prstGeom prst="rect">
              <a:avLst/>
            </a:prstGeom>
            <a:solidFill>
              <a:srgbClr val="CC0E0E">
                <a:alpha val="11730"/>
              </a:srgbClr>
            </a:solidFill>
            <a:ln cap="flat" cmpd="sng" w="28575">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0" name="Google Shape;830;p34"/>
          <p:cNvSpPr/>
          <p:nvPr/>
        </p:nvSpPr>
        <p:spPr>
          <a:xfrm>
            <a:off x="2919125" y="1817825"/>
            <a:ext cx="1470600" cy="339900"/>
          </a:xfrm>
          <a:prstGeom prst="rect">
            <a:avLst/>
          </a:prstGeom>
          <a:noFill/>
          <a:ln cap="flat" cmpd="sng" w="28575">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831" name="Google Shape;831;p34"/>
          <p:cNvGraphicFramePr/>
          <p:nvPr/>
        </p:nvGraphicFramePr>
        <p:xfrm>
          <a:off x="6219682" y="2960224"/>
          <a:ext cx="3000000" cy="3000000"/>
        </p:xfrm>
        <a:graphic>
          <a:graphicData uri="http://schemas.openxmlformats.org/drawingml/2006/table">
            <a:tbl>
              <a:tblPr>
                <a:noFill/>
                <a:tableStyleId>{2B07F4FD-3250-4024-B014-AF7E3F9752D0}</a:tableStyleId>
              </a:tblPr>
              <a:tblGrid>
                <a:gridCol w="460200"/>
              </a:tblGrid>
              <a:tr h="473575">
                <a:tc>
                  <a:txBody>
                    <a:bodyPr/>
                    <a:lstStyle/>
                    <a:p>
                      <a:pPr indent="0" lvl="0" marL="0" rtl="0" algn="ctr">
                        <a:lnSpc>
                          <a:spcPct val="115000"/>
                        </a:lnSpc>
                        <a:spcBef>
                          <a:spcPts val="0"/>
                        </a:spcBef>
                        <a:spcAft>
                          <a:spcPts val="0"/>
                        </a:spcAft>
                        <a:buNone/>
                      </a:pPr>
                      <a:r>
                        <a:rPr b="1" lang="en" sz="1000">
                          <a:latin typeface="Open Sans"/>
                          <a:ea typeface="Open Sans"/>
                          <a:cs typeface="Open Sans"/>
                          <a:sym typeface="Open Sans"/>
                        </a:rPr>
                        <a:t>p3</a:t>
                      </a:r>
                      <a:endParaRPr b="1" sz="10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FFAD33"/>
                    </a:solidFill>
                  </a:tcPr>
                </a:tc>
              </a:tr>
            </a:tbl>
          </a:graphicData>
        </a:graphic>
      </p:graphicFrame>
      <p:graphicFrame>
        <p:nvGraphicFramePr>
          <p:cNvPr id="832" name="Google Shape;832;p34"/>
          <p:cNvGraphicFramePr/>
          <p:nvPr/>
        </p:nvGraphicFramePr>
        <p:xfrm>
          <a:off x="6890639" y="3022939"/>
          <a:ext cx="3000000" cy="3000000"/>
        </p:xfrm>
        <a:graphic>
          <a:graphicData uri="http://schemas.openxmlformats.org/drawingml/2006/table">
            <a:tbl>
              <a:tblPr>
                <a:noFill/>
                <a:tableStyleId>{2B07F4FD-3250-4024-B014-AF7E3F9752D0}</a:tableStyleId>
              </a:tblPr>
              <a:tblGrid>
                <a:gridCol w="685575"/>
                <a:gridCol w="685575"/>
                <a:gridCol w="685575"/>
              </a:tblGrid>
              <a:tr h="358800">
                <a:tc>
                  <a:txBody>
                    <a:bodyPr/>
                    <a:lstStyle/>
                    <a:p>
                      <a:pPr indent="0" lvl="0" marL="0" rtl="0" algn="ctr">
                        <a:spcBef>
                          <a:spcPts val="0"/>
                        </a:spcBef>
                        <a:spcAft>
                          <a:spcPts val="0"/>
                        </a:spcAft>
                        <a:buNone/>
                      </a:pPr>
                      <a:r>
                        <a:rPr b="1" lang="en" sz="1000">
                          <a:solidFill>
                            <a:schemeClr val="dk1"/>
                          </a:solidFill>
                        </a:rPr>
                        <a:t>e5,p2</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e3,p4</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e2,p1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bl>
          </a:graphicData>
        </a:graphic>
      </p:graphicFrame>
      <p:cxnSp>
        <p:nvCxnSpPr>
          <p:cNvPr id="833" name="Google Shape;833;p34"/>
          <p:cNvCxnSpPr/>
          <p:nvPr/>
        </p:nvCxnSpPr>
        <p:spPr>
          <a:xfrm>
            <a:off x="6711127" y="3198228"/>
            <a:ext cx="150000" cy="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834" name="Google Shape;834;p34"/>
          <p:cNvGraphicFramePr/>
          <p:nvPr/>
        </p:nvGraphicFramePr>
        <p:xfrm>
          <a:off x="6219682" y="2426824"/>
          <a:ext cx="3000000" cy="3000000"/>
        </p:xfrm>
        <a:graphic>
          <a:graphicData uri="http://schemas.openxmlformats.org/drawingml/2006/table">
            <a:tbl>
              <a:tblPr>
                <a:noFill/>
                <a:tableStyleId>{2B07F4FD-3250-4024-B014-AF7E3F9752D0}</a:tableStyleId>
              </a:tblPr>
              <a:tblGrid>
                <a:gridCol w="460200"/>
              </a:tblGrid>
              <a:tr h="473575">
                <a:tc>
                  <a:txBody>
                    <a:bodyPr/>
                    <a:lstStyle/>
                    <a:p>
                      <a:pPr indent="0" lvl="0" marL="0" rtl="0" algn="ctr">
                        <a:lnSpc>
                          <a:spcPct val="115000"/>
                        </a:lnSpc>
                        <a:spcBef>
                          <a:spcPts val="0"/>
                        </a:spcBef>
                        <a:spcAft>
                          <a:spcPts val="0"/>
                        </a:spcAft>
                        <a:buNone/>
                      </a:pPr>
                      <a:r>
                        <a:rPr b="1" lang="en" sz="1000">
                          <a:latin typeface="Open Sans"/>
                          <a:ea typeface="Open Sans"/>
                          <a:cs typeface="Open Sans"/>
                          <a:sym typeface="Open Sans"/>
                        </a:rPr>
                        <a:t>p2</a:t>
                      </a:r>
                      <a:endParaRPr b="1" sz="10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FFAD33"/>
                    </a:solidFill>
                  </a:tcPr>
                </a:tc>
              </a:tr>
            </a:tbl>
          </a:graphicData>
        </a:graphic>
      </p:graphicFrame>
      <p:graphicFrame>
        <p:nvGraphicFramePr>
          <p:cNvPr id="835" name="Google Shape;835;p34"/>
          <p:cNvGraphicFramePr/>
          <p:nvPr/>
        </p:nvGraphicFramePr>
        <p:xfrm>
          <a:off x="6890639" y="2489539"/>
          <a:ext cx="3000000" cy="3000000"/>
        </p:xfrm>
        <a:graphic>
          <a:graphicData uri="http://schemas.openxmlformats.org/drawingml/2006/table">
            <a:tbl>
              <a:tblPr>
                <a:noFill/>
                <a:tableStyleId>{2B07F4FD-3250-4024-B014-AF7E3F9752D0}</a:tableStyleId>
              </a:tblPr>
              <a:tblGrid>
                <a:gridCol w="685575"/>
                <a:gridCol w="685575"/>
              </a:tblGrid>
              <a:tr h="358800">
                <a:tc>
                  <a:txBody>
                    <a:bodyPr/>
                    <a:lstStyle/>
                    <a:p>
                      <a:pPr indent="0" lvl="0" marL="0" rtl="0" algn="ctr">
                        <a:spcBef>
                          <a:spcPts val="0"/>
                        </a:spcBef>
                        <a:spcAft>
                          <a:spcPts val="0"/>
                        </a:spcAft>
                        <a:buNone/>
                      </a:pPr>
                      <a:r>
                        <a:rPr b="1" lang="en" sz="1000">
                          <a:solidFill>
                            <a:schemeClr val="dk1"/>
                          </a:solidFill>
                        </a:rPr>
                        <a:t>e7,p3</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e11,p4</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bl>
          </a:graphicData>
        </a:graphic>
      </p:graphicFrame>
      <p:cxnSp>
        <p:nvCxnSpPr>
          <p:cNvPr id="836" name="Google Shape;836;p34"/>
          <p:cNvCxnSpPr/>
          <p:nvPr/>
        </p:nvCxnSpPr>
        <p:spPr>
          <a:xfrm>
            <a:off x="6711127" y="2664828"/>
            <a:ext cx="150000" cy="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837" name="Google Shape;837;p34"/>
          <p:cNvGraphicFramePr/>
          <p:nvPr/>
        </p:nvGraphicFramePr>
        <p:xfrm>
          <a:off x="6219682" y="3493624"/>
          <a:ext cx="3000000" cy="3000000"/>
        </p:xfrm>
        <a:graphic>
          <a:graphicData uri="http://schemas.openxmlformats.org/drawingml/2006/table">
            <a:tbl>
              <a:tblPr>
                <a:noFill/>
                <a:tableStyleId>{2B07F4FD-3250-4024-B014-AF7E3F9752D0}</a:tableStyleId>
              </a:tblPr>
              <a:tblGrid>
                <a:gridCol w="460200"/>
              </a:tblGrid>
              <a:tr h="473575">
                <a:tc>
                  <a:txBody>
                    <a:bodyPr/>
                    <a:lstStyle/>
                    <a:p>
                      <a:pPr indent="0" lvl="0" marL="0" rtl="0" algn="ctr">
                        <a:lnSpc>
                          <a:spcPct val="115000"/>
                        </a:lnSpc>
                        <a:spcBef>
                          <a:spcPts val="0"/>
                        </a:spcBef>
                        <a:spcAft>
                          <a:spcPts val="0"/>
                        </a:spcAft>
                        <a:buNone/>
                      </a:pPr>
                      <a:r>
                        <a:rPr b="1" lang="en" sz="1000">
                          <a:latin typeface="Open Sans"/>
                          <a:ea typeface="Open Sans"/>
                          <a:cs typeface="Open Sans"/>
                          <a:sym typeface="Open Sans"/>
                        </a:rPr>
                        <a:t>p4</a:t>
                      </a:r>
                      <a:endParaRPr b="1" sz="10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FFAD33"/>
                    </a:solidFill>
                  </a:tcPr>
                </a:tc>
              </a:tr>
            </a:tbl>
          </a:graphicData>
        </a:graphic>
      </p:graphicFrame>
      <p:graphicFrame>
        <p:nvGraphicFramePr>
          <p:cNvPr id="838" name="Google Shape;838;p34"/>
          <p:cNvGraphicFramePr/>
          <p:nvPr/>
        </p:nvGraphicFramePr>
        <p:xfrm>
          <a:off x="6890639" y="3556339"/>
          <a:ext cx="3000000" cy="3000000"/>
        </p:xfrm>
        <a:graphic>
          <a:graphicData uri="http://schemas.openxmlformats.org/drawingml/2006/table">
            <a:tbl>
              <a:tblPr>
                <a:noFill/>
                <a:tableStyleId>{2B07F4FD-3250-4024-B014-AF7E3F9752D0}</a:tableStyleId>
              </a:tblPr>
              <a:tblGrid>
                <a:gridCol w="685575"/>
              </a:tblGrid>
              <a:tr h="358800">
                <a:tc>
                  <a:txBody>
                    <a:bodyPr/>
                    <a:lstStyle/>
                    <a:p>
                      <a:pPr indent="0" lvl="0" marL="0" rtl="0" algn="ctr">
                        <a:spcBef>
                          <a:spcPts val="0"/>
                        </a:spcBef>
                        <a:spcAft>
                          <a:spcPts val="0"/>
                        </a:spcAft>
                        <a:buNone/>
                      </a:pPr>
                      <a:r>
                        <a:rPr b="1" lang="en" sz="1000">
                          <a:solidFill>
                            <a:schemeClr val="dk1"/>
                          </a:solidFill>
                        </a:rPr>
                        <a:t>e13,p2</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cxnSp>
        <p:nvCxnSpPr>
          <p:cNvPr id="839" name="Google Shape;839;p34"/>
          <p:cNvCxnSpPr/>
          <p:nvPr/>
        </p:nvCxnSpPr>
        <p:spPr>
          <a:xfrm>
            <a:off x="6711127" y="3731628"/>
            <a:ext cx="150000" cy="0"/>
          </a:xfrm>
          <a:prstGeom prst="straightConnector1">
            <a:avLst/>
          </a:prstGeom>
          <a:noFill/>
          <a:ln cap="flat" cmpd="sng" w="9525">
            <a:solidFill>
              <a:schemeClr val="dk2"/>
            </a:solidFill>
            <a:prstDash val="solid"/>
            <a:round/>
            <a:headEnd len="med" w="med" type="none"/>
            <a:tailEnd len="med" w="med" type="triangle"/>
          </a:ln>
        </p:spPr>
      </p:cxnSp>
      <p:grpSp>
        <p:nvGrpSpPr>
          <p:cNvPr id="840" name="Google Shape;840;p34"/>
          <p:cNvGrpSpPr/>
          <p:nvPr/>
        </p:nvGrpSpPr>
        <p:grpSpPr>
          <a:xfrm>
            <a:off x="4451925" y="2345394"/>
            <a:ext cx="3559067" cy="851331"/>
            <a:chOff x="4451925" y="2345394"/>
            <a:chExt cx="3559067" cy="851331"/>
          </a:xfrm>
        </p:grpSpPr>
        <p:sp>
          <p:nvSpPr>
            <p:cNvPr id="841" name="Google Shape;841;p34"/>
            <p:cNvSpPr/>
            <p:nvPr/>
          </p:nvSpPr>
          <p:spPr>
            <a:xfrm>
              <a:off x="4829586" y="2723025"/>
              <a:ext cx="236700" cy="473700"/>
            </a:xfrm>
            <a:prstGeom prst="downArrow">
              <a:avLst>
                <a:gd fmla="val 50000" name="adj1"/>
                <a:gd fmla="val 50000" name="adj2"/>
              </a:avLst>
            </a:prstGeom>
            <a:solidFill>
              <a:srgbClr val="32BC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4"/>
            <p:cNvSpPr/>
            <p:nvPr/>
          </p:nvSpPr>
          <p:spPr>
            <a:xfrm>
              <a:off x="4451925" y="2666650"/>
              <a:ext cx="2564425" cy="348125"/>
            </a:xfrm>
            <a:custGeom>
              <a:rect b="b" l="l" r="r" t="t"/>
              <a:pathLst>
                <a:path extrusionOk="0" h="13925" w="102577">
                  <a:moveTo>
                    <a:pt x="0" y="13925"/>
                  </a:moveTo>
                  <a:cubicBezTo>
                    <a:pt x="6123" y="12124"/>
                    <a:pt x="26222" y="3912"/>
                    <a:pt x="36740" y="3120"/>
                  </a:cubicBezTo>
                  <a:cubicBezTo>
                    <a:pt x="47258" y="2328"/>
                    <a:pt x="54750" y="7658"/>
                    <a:pt x="63106" y="9171"/>
                  </a:cubicBezTo>
                  <a:cubicBezTo>
                    <a:pt x="71462" y="10684"/>
                    <a:pt x="80300" y="13725"/>
                    <a:pt x="86878" y="12196"/>
                  </a:cubicBezTo>
                  <a:cubicBezTo>
                    <a:pt x="93457" y="10668"/>
                    <a:pt x="99961" y="2033"/>
                    <a:pt x="102577" y="0"/>
                  </a:cubicBezTo>
                </a:path>
              </a:pathLst>
            </a:custGeom>
            <a:noFill/>
            <a:ln cap="flat" cmpd="sng" w="9525">
              <a:solidFill>
                <a:srgbClr val="4A86E8"/>
              </a:solidFill>
              <a:prstDash val="dash"/>
              <a:round/>
              <a:headEnd len="med" w="med" type="none"/>
              <a:tailEnd len="med" w="med" type="triangle"/>
            </a:ln>
          </p:spPr>
        </p:sp>
        <p:sp>
          <p:nvSpPr>
            <p:cNvPr id="843" name="Google Shape;843;p34"/>
            <p:cNvSpPr/>
            <p:nvPr/>
          </p:nvSpPr>
          <p:spPr>
            <a:xfrm>
              <a:off x="7056092" y="2345394"/>
              <a:ext cx="954900" cy="265800"/>
            </a:xfrm>
            <a:prstGeom prst="rightArrow">
              <a:avLst>
                <a:gd fmla="val 50000" name="adj1"/>
                <a:gd fmla="val 50000" name="adj2"/>
              </a:avLst>
            </a:prstGeom>
            <a:solidFill>
              <a:srgbClr val="32BC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4" name="Google Shape;844;p34"/>
          <p:cNvGrpSpPr/>
          <p:nvPr/>
        </p:nvGrpSpPr>
        <p:grpSpPr>
          <a:xfrm>
            <a:off x="4333075" y="2890150"/>
            <a:ext cx="4333100" cy="1334900"/>
            <a:chOff x="4333075" y="2890150"/>
            <a:chExt cx="4333100" cy="1334900"/>
          </a:xfrm>
        </p:grpSpPr>
        <p:sp>
          <p:nvSpPr>
            <p:cNvPr id="845" name="Google Shape;845;p34"/>
            <p:cNvSpPr/>
            <p:nvPr/>
          </p:nvSpPr>
          <p:spPr>
            <a:xfrm>
              <a:off x="4333075" y="3266250"/>
              <a:ext cx="2620325" cy="569775"/>
            </a:xfrm>
            <a:custGeom>
              <a:rect b="b" l="l" r="r" t="t"/>
              <a:pathLst>
                <a:path extrusionOk="0" h="22791" w="104813">
                  <a:moveTo>
                    <a:pt x="0" y="22791"/>
                  </a:moveTo>
                  <a:cubicBezTo>
                    <a:pt x="4899" y="20702"/>
                    <a:pt x="20508" y="12546"/>
                    <a:pt x="29391" y="10256"/>
                  </a:cubicBezTo>
                  <a:cubicBezTo>
                    <a:pt x="38275" y="7966"/>
                    <a:pt x="44266" y="8571"/>
                    <a:pt x="53301" y="9050"/>
                  </a:cubicBezTo>
                  <a:cubicBezTo>
                    <a:pt x="62336" y="9529"/>
                    <a:pt x="75014" y="14640"/>
                    <a:pt x="83599" y="13132"/>
                  </a:cubicBezTo>
                  <a:cubicBezTo>
                    <a:pt x="92184" y="11624"/>
                    <a:pt x="101277" y="2189"/>
                    <a:pt x="104813" y="0"/>
                  </a:cubicBezTo>
                </a:path>
              </a:pathLst>
            </a:custGeom>
            <a:noFill/>
            <a:ln cap="flat" cmpd="sng" w="9525">
              <a:solidFill>
                <a:srgbClr val="4A86E8"/>
              </a:solidFill>
              <a:prstDash val="dash"/>
              <a:round/>
              <a:headEnd len="med" w="med" type="none"/>
              <a:tailEnd len="med" w="med" type="triangle"/>
            </a:ln>
          </p:spPr>
        </p:sp>
        <p:sp>
          <p:nvSpPr>
            <p:cNvPr id="846" name="Google Shape;846;p34"/>
            <p:cNvSpPr/>
            <p:nvPr/>
          </p:nvSpPr>
          <p:spPr>
            <a:xfrm>
              <a:off x="4846775" y="3381750"/>
              <a:ext cx="236700" cy="843300"/>
            </a:xfrm>
            <a:prstGeom prst="downArrow">
              <a:avLst>
                <a:gd fmla="val 50000" name="adj1"/>
                <a:gd fmla="val 50000" name="adj2"/>
              </a:avLst>
            </a:prstGeom>
            <a:solidFill>
              <a:srgbClr val="A64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4"/>
            <p:cNvSpPr/>
            <p:nvPr/>
          </p:nvSpPr>
          <p:spPr>
            <a:xfrm>
              <a:off x="7023675" y="2890150"/>
              <a:ext cx="1642500" cy="265800"/>
            </a:xfrm>
            <a:prstGeom prst="rightArrow">
              <a:avLst>
                <a:gd fmla="val 50000" name="adj1"/>
                <a:gd fmla="val 50000" name="adj2"/>
              </a:avLst>
            </a:prstGeom>
            <a:solidFill>
              <a:srgbClr val="A64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48" name="Google Shape;848;p34"/>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0"/>
                                        </p:tgtEl>
                                        <p:attrNameLst>
                                          <p:attrName>style.visibility</p:attrName>
                                        </p:attrNameLst>
                                      </p:cBhvr>
                                      <p:to>
                                        <p:strVal val="visible"/>
                                      </p:to>
                                    </p:set>
                                    <p:animEffect filter="fade" transition="in">
                                      <p:cBhvr>
                                        <p:cTn dur="1"/>
                                        <p:tgtEl>
                                          <p:spTgt spid="8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4"/>
                                        </p:tgtEl>
                                        <p:attrNameLst>
                                          <p:attrName>style.visibility</p:attrName>
                                        </p:attrNameLst>
                                      </p:cBhvr>
                                      <p:to>
                                        <p:strVal val="visible"/>
                                      </p:to>
                                    </p:set>
                                    <p:animEffect filter="fade" transition="in">
                                      <p:cBhvr>
                                        <p:cTn dur="1"/>
                                        <p:tgtEl>
                                          <p:spTgt spid="8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35"/>
          <p:cNvSpPr/>
          <p:nvPr/>
        </p:nvSpPr>
        <p:spPr>
          <a:xfrm>
            <a:off x="0" y="0"/>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5"/>
          <p:cNvSpPr txBox="1"/>
          <p:nvPr/>
        </p:nvSpPr>
        <p:spPr>
          <a:xfrm>
            <a:off x="4676" y="110825"/>
            <a:ext cx="6768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Shortcomings of Block-based Processing </a:t>
            </a:r>
            <a:endParaRPr b="1" sz="2500">
              <a:latin typeface="Cambria"/>
              <a:ea typeface="Cambria"/>
              <a:cs typeface="Cambria"/>
              <a:sym typeface="Cambria"/>
            </a:endParaRPr>
          </a:p>
        </p:txBody>
      </p:sp>
      <p:sp>
        <p:nvSpPr>
          <p:cNvPr id="855" name="Google Shape;855;p35"/>
          <p:cNvSpPr txBox="1"/>
          <p:nvPr/>
        </p:nvSpPr>
        <p:spPr>
          <a:xfrm>
            <a:off x="245450" y="776975"/>
            <a:ext cx="4336500" cy="10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B45F06"/>
                </a:solidFill>
                <a:latin typeface="Courier New"/>
                <a:ea typeface="Courier New"/>
                <a:cs typeface="Courier New"/>
                <a:sym typeface="Courier New"/>
              </a:rPr>
              <a:t>MATCH (a:PERSON) - [r1:FOLLOWS] </a:t>
            </a:r>
            <a:r>
              <a:rPr lang="en" sz="1200">
                <a:solidFill>
                  <a:srgbClr val="B45F06"/>
                </a:solidFill>
                <a:latin typeface="Courier New"/>
                <a:ea typeface="Courier New"/>
                <a:cs typeface="Courier New"/>
                <a:sym typeface="Courier New"/>
              </a:rPr>
              <a:t>➔</a:t>
            </a:r>
            <a:r>
              <a:rPr b="1" lang="en" sz="1200">
                <a:solidFill>
                  <a:srgbClr val="B45F06"/>
                </a:solidFill>
                <a:latin typeface="Courier New"/>
                <a:ea typeface="Courier New"/>
                <a:cs typeface="Courier New"/>
                <a:sym typeface="Courier New"/>
              </a:rPr>
              <a:t> (b:PERSON)</a:t>
            </a:r>
            <a:endParaRPr b="1" sz="1200">
              <a:solidFill>
                <a:srgbClr val="B45F06"/>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B45F06"/>
                </a:solidFill>
                <a:latin typeface="Courier New"/>
                <a:ea typeface="Courier New"/>
                <a:cs typeface="Courier New"/>
                <a:sym typeface="Courier New"/>
              </a:rPr>
              <a:t>      (b:PERSON) - [r2:FOLLOWS] </a:t>
            </a:r>
            <a:r>
              <a:rPr lang="en" sz="1200">
                <a:solidFill>
                  <a:srgbClr val="B45F06"/>
                </a:solidFill>
                <a:latin typeface="Courier New"/>
                <a:ea typeface="Courier New"/>
                <a:cs typeface="Courier New"/>
                <a:sym typeface="Courier New"/>
              </a:rPr>
              <a:t>➔</a:t>
            </a:r>
            <a:r>
              <a:rPr b="1" lang="en" sz="1200">
                <a:solidFill>
                  <a:srgbClr val="B45F06"/>
                </a:solidFill>
                <a:latin typeface="Courier New"/>
                <a:ea typeface="Courier New"/>
                <a:cs typeface="Courier New"/>
                <a:sym typeface="Courier New"/>
              </a:rPr>
              <a:t> (c:PERSON)</a:t>
            </a:r>
            <a:endParaRPr b="1" sz="1200">
              <a:solidFill>
                <a:srgbClr val="B45F06"/>
              </a:solidFill>
              <a:latin typeface="Courier New"/>
              <a:ea typeface="Courier New"/>
              <a:cs typeface="Courier New"/>
              <a:sym typeface="Courier New"/>
            </a:endParaRPr>
          </a:p>
          <a:p>
            <a:pPr indent="0" lvl="0" marL="0" rtl="0" algn="l">
              <a:spcBef>
                <a:spcPts val="0"/>
              </a:spcBef>
              <a:spcAft>
                <a:spcPts val="0"/>
              </a:spcAft>
              <a:buNone/>
            </a:pPr>
            <a:r>
              <a:t/>
            </a:r>
            <a:endParaRPr b="1" sz="100">
              <a:latin typeface="Courier New"/>
              <a:ea typeface="Courier New"/>
              <a:cs typeface="Courier New"/>
              <a:sym typeface="Courier New"/>
            </a:endParaRPr>
          </a:p>
          <a:p>
            <a:pPr indent="0" lvl="0" marL="0" rtl="0" algn="l">
              <a:spcBef>
                <a:spcPts val="0"/>
              </a:spcBef>
              <a:spcAft>
                <a:spcPts val="0"/>
              </a:spcAft>
              <a:buNone/>
            </a:pPr>
            <a:r>
              <a:rPr b="1" lang="en" sz="1200">
                <a:solidFill>
                  <a:srgbClr val="38761D"/>
                </a:solidFill>
                <a:latin typeface="Courier New"/>
                <a:ea typeface="Courier New"/>
                <a:cs typeface="Courier New"/>
                <a:sym typeface="Courier New"/>
              </a:rPr>
              <a:t>WHERE a.age &gt; 20</a:t>
            </a:r>
            <a:endParaRPr b="1" sz="1200">
              <a:solidFill>
                <a:srgbClr val="38761D"/>
              </a:solidFill>
              <a:latin typeface="Courier New"/>
              <a:ea typeface="Courier New"/>
              <a:cs typeface="Courier New"/>
              <a:sym typeface="Courier New"/>
            </a:endParaRPr>
          </a:p>
          <a:p>
            <a:pPr indent="0" lvl="0" marL="0" rtl="0" algn="l">
              <a:spcBef>
                <a:spcPts val="0"/>
              </a:spcBef>
              <a:spcAft>
                <a:spcPts val="0"/>
              </a:spcAft>
              <a:buNone/>
            </a:pPr>
            <a:r>
              <a:t/>
            </a:r>
            <a:endParaRPr b="1" sz="100">
              <a:latin typeface="Courier New"/>
              <a:ea typeface="Courier New"/>
              <a:cs typeface="Courier New"/>
              <a:sym typeface="Courier New"/>
            </a:endParaRPr>
          </a:p>
          <a:p>
            <a:pPr indent="0" lvl="0" marL="0" rtl="0" algn="l">
              <a:spcBef>
                <a:spcPts val="0"/>
              </a:spcBef>
              <a:spcAft>
                <a:spcPts val="0"/>
              </a:spcAft>
              <a:buNone/>
            </a:pPr>
            <a:r>
              <a:rPr b="1" lang="en" sz="1200">
                <a:solidFill>
                  <a:srgbClr val="0B7BCB"/>
                </a:solidFill>
                <a:latin typeface="Courier New"/>
                <a:ea typeface="Courier New"/>
                <a:cs typeface="Courier New"/>
                <a:sym typeface="Courier New"/>
              </a:rPr>
              <a:t>RETURN ... </a:t>
            </a:r>
            <a:endParaRPr b="1" sz="1200">
              <a:solidFill>
                <a:srgbClr val="0B7BCB"/>
              </a:solidFill>
              <a:latin typeface="Courier New"/>
              <a:ea typeface="Courier New"/>
              <a:cs typeface="Courier New"/>
              <a:sym typeface="Courier New"/>
            </a:endParaRPr>
          </a:p>
        </p:txBody>
      </p:sp>
      <p:sp>
        <p:nvSpPr>
          <p:cNvPr id="856" name="Google Shape;856;p35"/>
          <p:cNvSpPr txBox="1"/>
          <p:nvPr/>
        </p:nvSpPr>
        <p:spPr>
          <a:xfrm>
            <a:off x="180975" y="1756616"/>
            <a:ext cx="7032300" cy="40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[Scan a ] ➔ [Filter a.age &gt; 20] ➔ [Join a with b] ➔ [Join b with c] ➔ RETURN ... </a:t>
            </a:r>
            <a:endParaRPr sz="1500">
              <a:solidFill>
                <a:srgbClr val="434343"/>
              </a:solidFill>
              <a:latin typeface="Open Sans"/>
              <a:ea typeface="Open Sans"/>
              <a:cs typeface="Open Sans"/>
              <a:sym typeface="Open Sans"/>
            </a:endParaRPr>
          </a:p>
        </p:txBody>
      </p:sp>
      <p:graphicFrame>
        <p:nvGraphicFramePr>
          <p:cNvPr id="857" name="Google Shape;857;p35"/>
          <p:cNvGraphicFramePr/>
          <p:nvPr/>
        </p:nvGraphicFramePr>
        <p:xfrm>
          <a:off x="281364" y="3281394"/>
          <a:ext cx="3000000" cy="3000000"/>
        </p:xfrm>
        <a:graphic>
          <a:graphicData uri="http://schemas.openxmlformats.org/drawingml/2006/table">
            <a:tbl>
              <a:tblPr>
                <a:noFill/>
                <a:tableStyleId>{2B07F4FD-3250-4024-B014-AF7E3F9752D0}</a:tableStyleId>
              </a:tblPr>
              <a:tblGrid>
                <a:gridCol w="382850"/>
              </a:tblGrid>
              <a:tr h="330425">
                <a:tc>
                  <a:txBody>
                    <a:bodyPr/>
                    <a:lstStyle/>
                    <a:p>
                      <a:pPr indent="0" lvl="0" marL="0" rtl="0" algn="ctr">
                        <a:spcBef>
                          <a:spcPts val="0"/>
                        </a:spcBef>
                        <a:spcAft>
                          <a:spcPts val="0"/>
                        </a:spcAft>
                        <a:buNone/>
                      </a:pPr>
                      <a:r>
                        <a:rPr b="1" lang="en" sz="1000"/>
                        <a:t>p1</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p2</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p3</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p4</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sp>
        <p:nvSpPr>
          <p:cNvPr id="858" name="Google Shape;858;p35"/>
          <p:cNvSpPr/>
          <p:nvPr/>
        </p:nvSpPr>
        <p:spPr>
          <a:xfrm>
            <a:off x="219502" y="4591285"/>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a:t>
            </a:r>
            <a:endParaRPr b="1" sz="1000">
              <a:solidFill>
                <a:srgbClr val="434343"/>
              </a:solidFill>
              <a:latin typeface="Open Sans"/>
              <a:ea typeface="Open Sans"/>
              <a:cs typeface="Open Sans"/>
              <a:sym typeface="Open Sans"/>
            </a:endParaRPr>
          </a:p>
        </p:txBody>
      </p:sp>
      <p:graphicFrame>
        <p:nvGraphicFramePr>
          <p:cNvPr id="859" name="Google Shape;859;p35"/>
          <p:cNvGraphicFramePr/>
          <p:nvPr/>
        </p:nvGraphicFramePr>
        <p:xfrm>
          <a:off x="1127941" y="3289771"/>
          <a:ext cx="3000000" cy="3000000"/>
        </p:xfrm>
        <a:graphic>
          <a:graphicData uri="http://schemas.openxmlformats.org/drawingml/2006/table">
            <a:tbl>
              <a:tblPr>
                <a:noFill/>
                <a:tableStyleId>{2B07F4FD-3250-4024-B014-AF7E3F9752D0}</a:tableStyleId>
              </a:tblPr>
              <a:tblGrid>
                <a:gridCol w="382850"/>
                <a:gridCol w="382850"/>
                <a:gridCol w="382850"/>
              </a:tblGrid>
              <a:tr h="330425">
                <a:tc>
                  <a:txBody>
                    <a:bodyPr/>
                    <a:lstStyle/>
                    <a:p>
                      <a:pPr indent="0" lvl="0" marL="0" rtl="0" algn="ctr">
                        <a:spcBef>
                          <a:spcPts val="0"/>
                        </a:spcBef>
                        <a:spcAft>
                          <a:spcPts val="0"/>
                        </a:spcAft>
                        <a:buNone/>
                      </a:pPr>
                      <a:r>
                        <a:rPr b="1" lang="en" sz="1000"/>
                        <a:t>p1</a:t>
                      </a:r>
                      <a:endParaRPr b="1" sz="1000"/>
                    </a:p>
                  </a:txBody>
                  <a:tcPr marT="91425" marB="91425" marR="91425" marL="91425" anchor="ctr"/>
                </a:tc>
                <a:tc>
                  <a:txBody>
                    <a:bodyPr/>
                    <a:lstStyle/>
                    <a:p>
                      <a:pPr indent="0" lvl="0" marL="0" rtl="0" algn="ctr">
                        <a:spcBef>
                          <a:spcPts val="0"/>
                        </a:spcBef>
                        <a:spcAft>
                          <a:spcPts val="0"/>
                        </a:spcAft>
                        <a:buNone/>
                      </a:pPr>
                      <a:r>
                        <a:rPr b="1" lang="en" sz="1000"/>
                        <a:t>17</a:t>
                      </a:r>
                      <a:endParaRPr b="1" sz="1000"/>
                    </a:p>
                  </a:txBody>
                  <a:tcPr marT="91425" marB="91425" marR="91425" marL="91425" anchor="ctr"/>
                </a:tc>
                <a:tc>
                  <a:txBody>
                    <a:bodyPr/>
                    <a:lstStyle/>
                    <a:p>
                      <a:pPr indent="0" lvl="0" marL="0" rtl="0" algn="ctr">
                        <a:spcBef>
                          <a:spcPts val="0"/>
                        </a:spcBef>
                        <a:spcAft>
                          <a:spcPts val="0"/>
                        </a:spcAft>
                        <a:buNone/>
                      </a:pPr>
                      <a:r>
                        <a:rPr b="1" lang="en" sz="1000"/>
                        <a:t>0</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p2</a:t>
                      </a:r>
                      <a:endParaRPr b="1" sz="1000"/>
                    </a:p>
                  </a:txBody>
                  <a:tcPr marT="91425" marB="91425" marR="91425" marL="91425" anchor="ctr"/>
                </a:tc>
                <a:tc>
                  <a:txBody>
                    <a:bodyPr/>
                    <a:lstStyle/>
                    <a:p>
                      <a:pPr indent="0" lvl="0" marL="0" rtl="0" algn="ctr">
                        <a:spcBef>
                          <a:spcPts val="0"/>
                        </a:spcBef>
                        <a:spcAft>
                          <a:spcPts val="0"/>
                        </a:spcAft>
                        <a:buNone/>
                      </a:pPr>
                      <a:r>
                        <a:rPr b="1" lang="en" sz="1000"/>
                        <a:t>23</a:t>
                      </a:r>
                      <a:endParaRPr b="1" sz="1000"/>
                    </a:p>
                  </a:txBody>
                  <a:tcPr marT="91425" marB="91425" marR="91425" marL="91425" anchor="ctr"/>
                </a:tc>
                <a:tc>
                  <a:txBody>
                    <a:bodyPr/>
                    <a:lstStyle/>
                    <a:p>
                      <a:pPr indent="0" lvl="0" marL="0" rtl="0" algn="ctr">
                        <a:spcBef>
                          <a:spcPts val="0"/>
                        </a:spcBef>
                        <a:spcAft>
                          <a:spcPts val="0"/>
                        </a:spcAft>
                        <a:buNone/>
                      </a:pPr>
                      <a:r>
                        <a:rPr b="1" lang="en" sz="1000"/>
                        <a:t>1</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p3</a:t>
                      </a:r>
                      <a:endParaRPr b="1" sz="1000"/>
                    </a:p>
                  </a:txBody>
                  <a:tcPr marT="91425" marB="91425" marR="91425" marL="91425" anchor="ctr"/>
                </a:tc>
                <a:tc>
                  <a:txBody>
                    <a:bodyPr/>
                    <a:lstStyle/>
                    <a:p>
                      <a:pPr indent="0" lvl="0" marL="0" rtl="0" algn="ctr">
                        <a:spcBef>
                          <a:spcPts val="0"/>
                        </a:spcBef>
                        <a:spcAft>
                          <a:spcPts val="0"/>
                        </a:spcAft>
                        <a:buNone/>
                      </a:pPr>
                      <a:r>
                        <a:rPr b="1" lang="en" sz="1000"/>
                        <a:t>45</a:t>
                      </a:r>
                      <a:endParaRPr b="1" sz="1000"/>
                    </a:p>
                  </a:txBody>
                  <a:tcPr marT="91425" marB="91425" marR="91425" marL="91425" anchor="ctr"/>
                </a:tc>
                <a:tc>
                  <a:txBody>
                    <a:bodyPr/>
                    <a:lstStyle/>
                    <a:p>
                      <a:pPr indent="0" lvl="0" marL="0" rtl="0" algn="ctr">
                        <a:spcBef>
                          <a:spcPts val="0"/>
                        </a:spcBef>
                        <a:spcAft>
                          <a:spcPts val="0"/>
                        </a:spcAft>
                        <a:buNone/>
                      </a:pPr>
                      <a:r>
                        <a:rPr b="1" lang="en" sz="1000"/>
                        <a:t>1</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p4</a:t>
                      </a:r>
                      <a:endParaRPr b="1" sz="1000"/>
                    </a:p>
                  </a:txBody>
                  <a:tcPr marT="91425" marB="91425" marR="91425" marL="91425" anchor="ctr"/>
                </a:tc>
                <a:tc>
                  <a:txBody>
                    <a:bodyPr/>
                    <a:lstStyle/>
                    <a:p>
                      <a:pPr indent="0" lvl="0" marL="0" rtl="0" algn="ctr">
                        <a:spcBef>
                          <a:spcPts val="0"/>
                        </a:spcBef>
                        <a:spcAft>
                          <a:spcPts val="0"/>
                        </a:spcAft>
                        <a:buNone/>
                      </a:pPr>
                      <a:r>
                        <a:rPr b="1" lang="en" sz="1000"/>
                        <a:t>54</a:t>
                      </a:r>
                      <a:endParaRPr b="1" sz="1000"/>
                    </a:p>
                  </a:txBody>
                  <a:tcPr marT="91425" marB="91425" marR="91425" marL="91425" anchor="ctr"/>
                </a:tc>
                <a:tc>
                  <a:txBody>
                    <a:bodyPr/>
                    <a:lstStyle/>
                    <a:p>
                      <a:pPr indent="0" lvl="0" marL="0" rtl="0" algn="ctr">
                        <a:spcBef>
                          <a:spcPts val="0"/>
                        </a:spcBef>
                        <a:spcAft>
                          <a:spcPts val="0"/>
                        </a:spcAft>
                        <a:buNone/>
                      </a:pPr>
                      <a:r>
                        <a:rPr b="1" lang="en" sz="1000"/>
                        <a:t>1</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grpSp>
        <p:nvGrpSpPr>
          <p:cNvPr id="860" name="Google Shape;860;p35"/>
          <p:cNvGrpSpPr/>
          <p:nvPr/>
        </p:nvGrpSpPr>
        <p:grpSpPr>
          <a:xfrm>
            <a:off x="722068" y="3653425"/>
            <a:ext cx="1642367" cy="1408188"/>
            <a:chOff x="722068" y="3653425"/>
            <a:chExt cx="1642367" cy="1408188"/>
          </a:xfrm>
        </p:grpSpPr>
        <p:sp>
          <p:nvSpPr>
            <p:cNvPr id="861" name="Google Shape;861;p35"/>
            <p:cNvSpPr txBox="1"/>
            <p:nvPr/>
          </p:nvSpPr>
          <p:spPr>
            <a:xfrm>
              <a:off x="722068" y="3653425"/>
              <a:ext cx="3816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a:t>
              </a:r>
              <a:endParaRPr/>
            </a:p>
          </p:txBody>
        </p:sp>
        <p:grpSp>
          <p:nvGrpSpPr>
            <p:cNvPr id="862" name="Google Shape;862;p35"/>
            <p:cNvGrpSpPr/>
            <p:nvPr/>
          </p:nvGrpSpPr>
          <p:grpSpPr>
            <a:xfrm>
              <a:off x="1006484" y="4670713"/>
              <a:ext cx="1357951" cy="390900"/>
              <a:chOff x="1317903" y="4609261"/>
              <a:chExt cx="1357951" cy="390900"/>
            </a:xfrm>
          </p:grpSpPr>
          <p:sp>
            <p:nvSpPr>
              <p:cNvPr id="863" name="Google Shape;863;p35"/>
              <p:cNvSpPr/>
              <p:nvPr/>
            </p:nvSpPr>
            <p:spPr>
              <a:xfrm>
                <a:off x="1317903" y="4609261"/>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a:t>
                </a:r>
                <a:endParaRPr b="1" sz="1000">
                  <a:solidFill>
                    <a:srgbClr val="434343"/>
                  </a:solidFill>
                  <a:latin typeface="Open Sans"/>
                  <a:ea typeface="Open Sans"/>
                  <a:cs typeface="Open Sans"/>
                  <a:sym typeface="Open Sans"/>
                </a:endParaRPr>
              </a:p>
            </p:txBody>
          </p:sp>
          <p:sp>
            <p:nvSpPr>
              <p:cNvPr id="864" name="Google Shape;864;p35"/>
              <p:cNvSpPr/>
              <p:nvPr/>
            </p:nvSpPr>
            <p:spPr>
              <a:xfrm>
                <a:off x="1705463" y="4609261"/>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age</a:t>
                </a:r>
                <a:endParaRPr b="1" sz="1000">
                  <a:solidFill>
                    <a:srgbClr val="434343"/>
                  </a:solidFill>
                  <a:latin typeface="Open Sans"/>
                  <a:ea typeface="Open Sans"/>
                  <a:cs typeface="Open Sans"/>
                  <a:sym typeface="Open Sans"/>
                </a:endParaRPr>
              </a:p>
            </p:txBody>
          </p:sp>
          <p:sp>
            <p:nvSpPr>
              <p:cNvPr id="865" name="Google Shape;865;p35"/>
              <p:cNvSpPr/>
              <p:nvPr/>
            </p:nvSpPr>
            <p:spPr>
              <a:xfrm>
                <a:off x="2098654" y="4609261"/>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filtermask</a:t>
                </a:r>
                <a:endParaRPr b="1" sz="1000">
                  <a:solidFill>
                    <a:srgbClr val="434343"/>
                  </a:solidFill>
                  <a:latin typeface="Open Sans"/>
                  <a:ea typeface="Open Sans"/>
                  <a:cs typeface="Open Sans"/>
                  <a:sym typeface="Open Sans"/>
                </a:endParaRPr>
              </a:p>
            </p:txBody>
          </p:sp>
        </p:grpSp>
      </p:grpSp>
      <p:graphicFrame>
        <p:nvGraphicFramePr>
          <p:cNvPr id="866" name="Google Shape;866;p35"/>
          <p:cNvGraphicFramePr/>
          <p:nvPr/>
        </p:nvGraphicFramePr>
        <p:xfrm>
          <a:off x="2761635" y="2298167"/>
          <a:ext cx="3000000" cy="3000000"/>
        </p:xfrm>
        <a:graphic>
          <a:graphicData uri="http://schemas.openxmlformats.org/drawingml/2006/table">
            <a:tbl>
              <a:tblPr>
                <a:noFill/>
                <a:tableStyleId>{2B07F4FD-3250-4024-B014-AF7E3F9752D0}</a:tableStyleId>
              </a:tblPr>
              <a:tblGrid>
                <a:gridCol w="396625"/>
                <a:gridCol w="396625"/>
                <a:gridCol w="396625"/>
                <a:gridCol w="396625"/>
                <a:gridCol w="396625"/>
              </a:tblGrid>
              <a:tr h="330425">
                <a:tc>
                  <a:txBody>
                    <a:bodyPr/>
                    <a:lstStyle/>
                    <a:p>
                      <a:pPr indent="0" lvl="0" marL="0" rtl="0" algn="ctr">
                        <a:spcBef>
                          <a:spcPts val="0"/>
                        </a:spcBef>
                        <a:spcAft>
                          <a:spcPts val="0"/>
                        </a:spcAft>
                        <a:buNone/>
                      </a:pPr>
                      <a:r>
                        <a:rPr b="1" lang="en" sz="1000"/>
                        <a:t>...</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a:t>
                      </a:r>
                      <a:endParaRPr b="1" sz="10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sz="1000"/>
                        <a:t>...</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p2</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23</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1</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e7</a:t>
                      </a:r>
                      <a:endParaRPr b="1" sz="1000"/>
                    </a:p>
                  </a:txBody>
                  <a:tcPr marT="91425" marB="91425" marR="91425" marL="91425" anchor="ctr"/>
                </a:tc>
                <a:tc>
                  <a:txBody>
                    <a:bodyPr/>
                    <a:lstStyle/>
                    <a:p>
                      <a:pPr indent="0" lvl="0" marL="0" rtl="0" algn="ctr">
                        <a:spcBef>
                          <a:spcPts val="0"/>
                        </a:spcBef>
                        <a:spcAft>
                          <a:spcPts val="0"/>
                        </a:spcAft>
                        <a:buNone/>
                      </a:pPr>
                      <a:r>
                        <a:rPr b="1" lang="en" sz="1000"/>
                        <a:t>p3</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p2</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23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e11</a:t>
                      </a:r>
                      <a:endParaRPr b="1" sz="10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sz="1000"/>
                        <a:t>p4</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p3</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45</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1</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e5</a:t>
                      </a:r>
                      <a:endParaRPr b="1" sz="1000"/>
                    </a:p>
                  </a:txBody>
                  <a:tcPr marT="91425" marB="91425" marR="91425" marL="91425" anchor="ctr"/>
                </a:tc>
                <a:tc>
                  <a:txBody>
                    <a:bodyPr/>
                    <a:lstStyle/>
                    <a:p>
                      <a:pPr indent="0" lvl="0" marL="0" rtl="0" algn="ctr">
                        <a:spcBef>
                          <a:spcPts val="0"/>
                        </a:spcBef>
                        <a:spcAft>
                          <a:spcPts val="0"/>
                        </a:spcAft>
                        <a:buNone/>
                      </a:pPr>
                      <a:r>
                        <a:rPr b="1" lang="en" sz="1000"/>
                        <a:t>p2</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45</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e3</a:t>
                      </a:r>
                      <a:endParaRPr b="1" sz="10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sz="1000"/>
                        <a:t>p4</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45</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e2</a:t>
                      </a:r>
                      <a:endParaRPr b="1" sz="10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sz="1000"/>
                        <a:t>p1</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a:t>
                      </a:r>
                      <a:endParaRPr b="1" sz="1000"/>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sz="1000"/>
                        <a:t>...</a:t>
                      </a:r>
                      <a:endParaRPr b="1" sz="1000"/>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sz="1000"/>
                        <a:t>...</a:t>
                      </a:r>
                      <a:endParaRPr b="1" sz="1000"/>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sz="1000"/>
                        <a:t>...</a:t>
                      </a:r>
                      <a:endParaRPr b="1" sz="1000"/>
                    </a:p>
                  </a:txBody>
                  <a:tcPr marT="91425" marB="91425" marR="91425" marL="91425" anchor="ctr"/>
                </a:tc>
                <a:tc>
                  <a:txBody>
                    <a:bodyPr/>
                    <a:lstStyle/>
                    <a:p>
                      <a:pPr indent="0" lvl="0" marL="0" rtl="0" algn="ctr">
                        <a:spcBef>
                          <a:spcPts val="0"/>
                        </a:spcBef>
                        <a:spcAft>
                          <a:spcPts val="0"/>
                        </a:spcAft>
                        <a:buNone/>
                      </a:pPr>
                      <a:r>
                        <a:rPr b="1" lang="en" sz="1000"/>
                        <a:t>...</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grpSp>
        <p:nvGrpSpPr>
          <p:cNvPr id="867" name="Google Shape;867;p35"/>
          <p:cNvGrpSpPr/>
          <p:nvPr/>
        </p:nvGrpSpPr>
        <p:grpSpPr>
          <a:xfrm>
            <a:off x="2278550" y="2630400"/>
            <a:ext cx="2566171" cy="2447967"/>
            <a:chOff x="2278550" y="2630400"/>
            <a:chExt cx="2566171" cy="2447967"/>
          </a:xfrm>
        </p:grpSpPr>
        <p:sp>
          <p:nvSpPr>
            <p:cNvPr id="868" name="Google Shape;868;p35"/>
            <p:cNvSpPr/>
            <p:nvPr/>
          </p:nvSpPr>
          <p:spPr>
            <a:xfrm>
              <a:off x="2673701" y="468746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a:t>
              </a:r>
              <a:endParaRPr b="1" sz="1000">
                <a:solidFill>
                  <a:srgbClr val="434343"/>
                </a:solidFill>
                <a:latin typeface="Open Sans"/>
                <a:ea typeface="Open Sans"/>
                <a:cs typeface="Open Sans"/>
                <a:sym typeface="Open Sans"/>
              </a:endParaRPr>
            </a:p>
          </p:txBody>
        </p:sp>
        <p:sp>
          <p:nvSpPr>
            <p:cNvPr id="869" name="Google Shape;869;p35"/>
            <p:cNvSpPr/>
            <p:nvPr/>
          </p:nvSpPr>
          <p:spPr>
            <a:xfrm>
              <a:off x="3069638" y="468746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age</a:t>
              </a:r>
              <a:endParaRPr b="1" sz="1000">
                <a:solidFill>
                  <a:srgbClr val="434343"/>
                </a:solidFill>
                <a:latin typeface="Open Sans"/>
                <a:ea typeface="Open Sans"/>
                <a:cs typeface="Open Sans"/>
                <a:sym typeface="Open Sans"/>
              </a:endParaRPr>
            </a:p>
          </p:txBody>
        </p:sp>
        <p:sp>
          <p:nvSpPr>
            <p:cNvPr id="870" name="Google Shape;870;p35"/>
            <p:cNvSpPr/>
            <p:nvPr/>
          </p:nvSpPr>
          <p:spPr>
            <a:xfrm>
              <a:off x="3479583" y="468746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mask</a:t>
              </a:r>
              <a:endParaRPr b="1" sz="1000">
                <a:solidFill>
                  <a:srgbClr val="434343"/>
                </a:solidFill>
                <a:latin typeface="Open Sans"/>
                <a:ea typeface="Open Sans"/>
                <a:cs typeface="Open Sans"/>
                <a:sym typeface="Open Sans"/>
              </a:endParaRPr>
            </a:p>
          </p:txBody>
        </p:sp>
        <p:sp>
          <p:nvSpPr>
            <p:cNvPr id="871" name="Google Shape;871;p35"/>
            <p:cNvSpPr/>
            <p:nvPr/>
          </p:nvSpPr>
          <p:spPr>
            <a:xfrm>
              <a:off x="3891084" y="468746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r1</a:t>
              </a:r>
              <a:endParaRPr b="1" sz="1000">
                <a:solidFill>
                  <a:srgbClr val="434343"/>
                </a:solidFill>
                <a:latin typeface="Open Sans"/>
                <a:ea typeface="Open Sans"/>
                <a:cs typeface="Open Sans"/>
                <a:sym typeface="Open Sans"/>
              </a:endParaRPr>
            </a:p>
          </p:txBody>
        </p:sp>
        <p:sp>
          <p:nvSpPr>
            <p:cNvPr id="872" name="Google Shape;872;p35"/>
            <p:cNvSpPr/>
            <p:nvPr/>
          </p:nvSpPr>
          <p:spPr>
            <a:xfrm>
              <a:off x="4267521" y="468746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b</a:t>
              </a:r>
              <a:endParaRPr b="1" sz="1000">
                <a:solidFill>
                  <a:srgbClr val="434343"/>
                </a:solidFill>
                <a:latin typeface="Open Sans"/>
                <a:ea typeface="Open Sans"/>
                <a:cs typeface="Open Sans"/>
                <a:sym typeface="Open Sans"/>
              </a:endParaRPr>
            </a:p>
          </p:txBody>
        </p:sp>
        <p:sp>
          <p:nvSpPr>
            <p:cNvPr id="873" name="Google Shape;873;p35"/>
            <p:cNvSpPr/>
            <p:nvPr/>
          </p:nvSpPr>
          <p:spPr>
            <a:xfrm>
              <a:off x="2278550" y="2630400"/>
              <a:ext cx="477500" cy="1675400"/>
            </a:xfrm>
            <a:custGeom>
              <a:rect b="b" l="l" r="r" t="t"/>
              <a:pathLst>
                <a:path extrusionOk="0" h="67016" w="19100">
                  <a:moveTo>
                    <a:pt x="0" y="40209"/>
                  </a:moveTo>
                  <a:lnTo>
                    <a:pt x="19100" y="0"/>
                  </a:lnTo>
                  <a:lnTo>
                    <a:pt x="19100" y="67016"/>
                  </a:lnTo>
                  <a:lnTo>
                    <a:pt x="0" y="67016"/>
                  </a:lnTo>
                  <a:close/>
                </a:path>
              </a:pathLst>
            </a:custGeom>
            <a:solidFill>
              <a:srgbClr val="D9EAD3"/>
            </a:solidFill>
            <a:ln>
              <a:noFill/>
            </a:ln>
          </p:spPr>
        </p:sp>
        <p:sp>
          <p:nvSpPr>
            <p:cNvPr id="874" name="Google Shape;874;p35"/>
            <p:cNvSpPr txBox="1"/>
            <p:nvPr/>
          </p:nvSpPr>
          <p:spPr>
            <a:xfrm>
              <a:off x="2330645" y="3653425"/>
              <a:ext cx="3816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a:t>
              </a:r>
              <a:endParaRPr/>
            </a:p>
          </p:txBody>
        </p:sp>
      </p:grpSp>
      <p:grpSp>
        <p:nvGrpSpPr>
          <p:cNvPr id="875" name="Google Shape;875;p35"/>
          <p:cNvGrpSpPr/>
          <p:nvPr/>
        </p:nvGrpSpPr>
        <p:grpSpPr>
          <a:xfrm>
            <a:off x="3960265" y="2638775"/>
            <a:ext cx="768600" cy="1665050"/>
            <a:chOff x="3955823" y="2638775"/>
            <a:chExt cx="768600" cy="1665050"/>
          </a:xfrm>
        </p:grpSpPr>
        <p:sp>
          <p:nvSpPr>
            <p:cNvPr id="876" name="Google Shape;876;p35"/>
            <p:cNvSpPr/>
            <p:nvPr/>
          </p:nvSpPr>
          <p:spPr>
            <a:xfrm>
              <a:off x="3955823" y="2638775"/>
              <a:ext cx="768600" cy="665100"/>
            </a:xfrm>
            <a:prstGeom prst="rect">
              <a:avLst/>
            </a:prstGeom>
            <a:solidFill>
              <a:srgbClr val="CC0E0E">
                <a:alpha val="11730"/>
              </a:srgbClr>
            </a:solidFill>
            <a:ln cap="flat" cmpd="sng" w="28575">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5"/>
            <p:cNvSpPr/>
            <p:nvPr/>
          </p:nvSpPr>
          <p:spPr>
            <a:xfrm>
              <a:off x="3955823" y="3303925"/>
              <a:ext cx="768600" cy="999900"/>
            </a:xfrm>
            <a:prstGeom prst="rect">
              <a:avLst/>
            </a:prstGeom>
            <a:solidFill>
              <a:srgbClr val="CC0E0E">
                <a:alpha val="11730"/>
              </a:srgbClr>
            </a:solidFill>
            <a:ln cap="flat" cmpd="sng" w="28575">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878" name="Google Shape;878;p35"/>
          <p:cNvGraphicFramePr/>
          <p:nvPr/>
        </p:nvGraphicFramePr>
        <p:xfrm>
          <a:off x="6219682" y="2960224"/>
          <a:ext cx="3000000" cy="3000000"/>
        </p:xfrm>
        <a:graphic>
          <a:graphicData uri="http://schemas.openxmlformats.org/drawingml/2006/table">
            <a:tbl>
              <a:tblPr>
                <a:noFill/>
                <a:tableStyleId>{2B07F4FD-3250-4024-B014-AF7E3F9752D0}</a:tableStyleId>
              </a:tblPr>
              <a:tblGrid>
                <a:gridCol w="460200"/>
              </a:tblGrid>
              <a:tr h="473575">
                <a:tc>
                  <a:txBody>
                    <a:bodyPr/>
                    <a:lstStyle/>
                    <a:p>
                      <a:pPr indent="0" lvl="0" marL="0" rtl="0" algn="ctr">
                        <a:lnSpc>
                          <a:spcPct val="115000"/>
                        </a:lnSpc>
                        <a:spcBef>
                          <a:spcPts val="0"/>
                        </a:spcBef>
                        <a:spcAft>
                          <a:spcPts val="0"/>
                        </a:spcAft>
                        <a:buNone/>
                      </a:pPr>
                      <a:r>
                        <a:rPr b="1" lang="en" sz="1000">
                          <a:latin typeface="Open Sans"/>
                          <a:ea typeface="Open Sans"/>
                          <a:cs typeface="Open Sans"/>
                          <a:sym typeface="Open Sans"/>
                        </a:rPr>
                        <a:t>p3</a:t>
                      </a:r>
                      <a:endParaRPr b="1" sz="10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FFAD33"/>
                    </a:solidFill>
                  </a:tcPr>
                </a:tc>
              </a:tr>
            </a:tbl>
          </a:graphicData>
        </a:graphic>
      </p:graphicFrame>
      <p:graphicFrame>
        <p:nvGraphicFramePr>
          <p:cNvPr id="879" name="Google Shape;879;p35"/>
          <p:cNvGraphicFramePr/>
          <p:nvPr/>
        </p:nvGraphicFramePr>
        <p:xfrm>
          <a:off x="6890639" y="3022939"/>
          <a:ext cx="3000000" cy="3000000"/>
        </p:xfrm>
        <a:graphic>
          <a:graphicData uri="http://schemas.openxmlformats.org/drawingml/2006/table">
            <a:tbl>
              <a:tblPr>
                <a:noFill/>
                <a:tableStyleId>{2B07F4FD-3250-4024-B014-AF7E3F9752D0}</a:tableStyleId>
              </a:tblPr>
              <a:tblGrid>
                <a:gridCol w="685575"/>
                <a:gridCol w="685575"/>
                <a:gridCol w="685575"/>
              </a:tblGrid>
              <a:tr h="358800">
                <a:tc>
                  <a:txBody>
                    <a:bodyPr/>
                    <a:lstStyle/>
                    <a:p>
                      <a:pPr indent="0" lvl="0" marL="0" rtl="0" algn="ctr">
                        <a:spcBef>
                          <a:spcPts val="0"/>
                        </a:spcBef>
                        <a:spcAft>
                          <a:spcPts val="0"/>
                        </a:spcAft>
                        <a:buNone/>
                      </a:pPr>
                      <a:r>
                        <a:rPr b="1" lang="en" sz="1000">
                          <a:solidFill>
                            <a:schemeClr val="dk1"/>
                          </a:solidFill>
                        </a:rPr>
                        <a:t>e5,p2</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e3,p4</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e2,p1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bl>
          </a:graphicData>
        </a:graphic>
      </p:graphicFrame>
      <p:cxnSp>
        <p:nvCxnSpPr>
          <p:cNvPr id="880" name="Google Shape;880;p35"/>
          <p:cNvCxnSpPr/>
          <p:nvPr/>
        </p:nvCxnSpPr>
        <p:spPr>
          <a:xfrm>
            <a:off x="6711127" y="3198228"/>
            <a:ext cx="150000" cy="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881" name="Google Shape;881;p35"/>
          <p:cNvGraphicFramePr/>
          <p:nvPr/>
        </p:nvGraphicFramePr>
        <p:xfrm>
          <a:off x="6219682" y="2426824"/>
          <a:ext cx="3000000" cy="3000000"/>
        </p:xfrm>
        <a:graphic>
          <a:graphicData uri="http://schemas.openxmlformats.org/drawingml/2006/table">
            <a:tbl>
              <a:tblPr>
                <a:noFill/>
                <a:tableStyleId>{2B07F4FD-3250-4024-B014-AF7E3F9752D0}</a:tableStyleId>
              </a:tblPr>
              <a:tblGrid>
                <a:gridCol w="460200"/>
              </a:tblGrid>
              <a:tr h="473575">
                <a:tc>
                  <a:txBody>
                    <a:bodyPr/>
                    <a:lstStyle/>
                    <a:p>
                      <a:pPr indent="0" lvl="0" marL="0" rtl="0" algn="ctr">
                        <a:lnSpc>
                          <a:spcPct val="115000"/>
                        </a:lnSpc>
                        <a:spcBef>
                          <a:spcPts val="0"/>
                        </a:spcBef>
                        <a:spcAft>
                          <a:spcPts val="0"/>
                        </a:spcAft>
                        <a:buNone/>
                      </a:pPr>
                      <a:r>
                        <a:rPr b="1" lang="en" sz="1000">
                          <a:latin typeface="Open Sans"/>
                          <a:ea typeface="Open Sans"/>
                          <a:cs typeface="Open Sans"/>
                          <a:sym typeface="Open Sans"/>
                        </a:rPr>
                        <a:t>p2</a:t>
                      </a:r>
                      <a:endParaRPr b="1" sz="10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FFAD33"/>
                    </a:solidFill>
                  </a:tcPr>
                </a:tc>
              </a:tr>
            </a:tbl>
          </a:graphicData>
        </a:graphic>
      </p:graphicFrame>
      <p:graphicFrame>
        <p:nvGraphicFramePr>
          <p:cNvPr id="882" name="Google Shape;882;p35"/>
          <p:cNvGraphicFramePr/>
          <p:nvPr/>
        </p:nvGraphicFramePr>
        <p:xfrm>
          <a:off x="6890639" y="2489539"/>
          <a:ext cx="3000000" cy="3000000"/>
        </p:xfrm>
        <a:graphic>
          <a:graphicData uri="http://schemas.openxmlformats.org/drawingml/2006/table">
            <a:tbl>
              <a:tblPr>
                <a:noFill/>
                <a:tableStyleId>{2B07F4FD-3250-4024-B014-AF7E3F9752D0}</a:tableStyleId>
              </a:tblPr>
              <a:tblGrid>
                <a:gridCol w="685575"/>
                <a:gridCol w="685575"/>
              </a:tblGrid>
              <a:tr h="358800">
                <a:tc>
                  <a:txBody>
                    <a:bodyPr/>
                    <a:lstStyle/>
                    <a:p>
                      <a:pPr indent="0" lvl="0" marL="0" rtl="0" algn="ctr">
                        <a:spcBef>
                          <a:spcPts val="0"/>
                        </a:spcBef>
                        <a:spcAft>
                          <a:spcPts val="0"/>
                        </a:spcAft>
                        <a:buNone/>
                      </a:pPr>
                      <a:r>
                        <a:rPr b="1" lang="en" sz="1000">
                          <a:solidFill>
                            <a:schemeClr val="dk1"/>
                          </a:solidFill>
                        </a:rPr>
                        <a:t>e7,p3</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e11,p4</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bl>
          </a:graphicData>
        </a:graphic>
      </p:graphicFrame>
      <p:cxnSp>
        <p:nvCxnSpPr>
          <p:cNvPr id="883" name="Google Shape;883;p35"/>
          <p:cNvCxnSpPr/>
          <p:nvPr/>
        </p:nvCxnSpPr>
        <p:spPr>
          <a:xfrm>
            <a:off x="6711127" y="2664828"/>
            <a:ext cx="150000" cy="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884" name="Google Shape;884;p35"/>
          <p:cNvGraphicFramePr/>
          <p:nvPr/>
        </p:nvGraphicFramePr>
        <p:xfrm>
          <a:off x="6219682" y="3493624"/>
          <a:ext cx="3000000" cy="3000000"/>
        </p:xfrm>
        <a:graphic>
          <a:graphicData uri="http://schemas.openxmlformats.org/drawingml/2006/table">
            <a:tbl>
              <a:tblPr>
                <a:noFill/>
                <a:tableStyleId>{2B07F4FD-3250-4024-B014-AF7E3F9752D0}</a:tableStyleId>
              </a:tblPr>
              <a:tblGrid>
                <a:gridCol w="460200"/>
              </a:tblGrid>
              <a:tr h="473575">
                <a:tc>
                  <a:txBody>
                    <a:bodyPr/>
                    <a:lstStyle/>
                    <a:p>
                      <a:pPr indent="0" lvl="0" marL="0" rtl="0" algn="ctr">
                        <a:lnSpc>
                          <a:spcPct val="115000"/>
                        </a:lnSpc>
                        <a:spcBef>
                          <a:spcPts val="0"/>
                        </a:spcBef>
                        <a:spcAft>
                          <a:spcPts val="0"/>
                        </a:spcAft>
                        <a:buNone/>
                      </a:pPr>
                      <a:r>
                        <a:rPr b="1" lang="en" sz="1000">
                          <a:latin typeface="Open Sans"/>
                          <a:ea typeface="Open Sans"/>
                          <a:cs typeface="Open Sans"/>
                          <a:sym typeface="Open Sans"/>
                        </a:rPr>
                        <a:t>p4</a:t>
                      </a:r>
                      <a:endParaRPr b="1" sz="10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FFAD33"/>
                    </a:solidFill>
                  </a:tcPr>
                </a:tc>
              </a:tr>
            </a:tbl>
          </a:graphicData>
        </a:graphic>
      </p:graphicFrame>
      <p:graphicFrame>
        <p:nvGraphicFramePr>
          <p:cNvPr id="885" name="Google Shape;885;p35"/>
          <p:cNvGraphicFramePr/>
          <p:nvPr/>
        </p:nvGraphicFramePr>
        <p:xfrm>
          <a:off x="6890639" y="3556339"/>
          <a:ext cx="3000000" cy="3000000"/>
        </p:xfrm>
        <a:graphic>
          <a:graphicData uri="http://schemas.openxmlformats.org/drawingml/2006/table">
            <a:tbl>
              <a:tblPr>
                <a:noFill/>
                <a:tableStyleId>{2B07F4FD-3250-4024-B014-AF7E3F9752D0}</a:tableStyleId>
              </a:tblPr>
              <a:tblGrid>
                <a:gridCol w="685575"/>
              </a:tblGrid>
              <a:tr h="358800">
                <a:tc>
                  <a:txBody>
                    <a:bodyPr/>
                    <a:lstStyle/>
                    <a:p>
                      <a:pPr indent="0" lvl="0" marL="0" rtl="0" algn="ctr">
                        <a:spcBef>
                          <a:spcPts val="0"/>
                        </a:spcBef>
                        <a:spcAft>
                          <a:spcPts val="0"/>
                        </a:spcAft>
                        <a:buNone/>
                      </a:pPr>
                      <a:r>
                        <a:rPr b="1" lang="en" sz="1000">
                          <a:solidFill>
                            <a:schemeClr val="dk1"/>
                          </a:solidFill>
                        </a:rPr>
                        <a:t>e13,p2</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cxnSp>
        <p:nvCxnSpPr>
          <p:cNvPr id="886" name="Google Shape;886;p35"/>
          <p:cNvCxnSpPr/>
          <p:nvPr/>
        </p:nvCxnSpPr>
        <p:spPr>
          <a:xfrm>
            <a:off x="6711127" y="3731628"/>
            <a:ext cx="150000" cy="0"/>
          </a:xfrm>
          <a:prstGeom prst="straightConnector1">
            <a:avLst/>
          </a:prstGeom>
          <a:noFill/>
          <a:ln cap="flat" cmpd="sng" w="9525">
            <a:solidFill>
              <a:schemeClr val="dk2"/>
            </a:solidFill>
            <a:prstDash val="solid"/>
            <a:round/>
            <a:headEnd len="med" w="med" type="none"/>
            <a:tailEnd len="med" w="med" type="triangle"/>
          </a:ln>
        </p:spPr>
      </p:cxnSp>
      <p:grpSp>
        <p:nvGrpSpPr>
          <p:cNvPr id="887" name="Google Shape;887;p35"/>
          <p:cNvGrpSpPr/>
          <p:nvPr/>
        </p:nvGrpSpPr>
        <p:grpSpPr>
          <a:xfrm>
            <a:off x="4451925" y="2345394"/>
            <a:ext cx="3559067" cy="851331"/>
            <a:chOff x="4451925" y="2345394"/>
            <a:chExt cx="3559067" cy="851331"/>
          </a:xfrm>
        </p:grpSpPr>
        <p:sp>
          <p:nvSpPr>
            <p:cNvPr id="888" name="Google Shape;888;p35"/>
            <p:cNvSpPr/>
            <p:nvPr/>
          </p:nvSpPr>
          <p:spPr>
            <a:xfrm>
              <a:off x="4829586" y="2723025"/>
              <a:ext cx="236700" cy="473700"/>
            </a:xfrm>
            <a:prstGeom prst="downArrow">
              <a:avLst>
                <a:gd fmla="val 50000" name="adj1"/>
                <a:gd fmla="val 50000" name="adj2"/>
              </a:avLst>
            </a:prstGeom>
            <a:solidFill>
              <a:srgbClr val="32BC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5"/>
            <p:cNvSpPr/>
            <p:nvPr/>
          </p:nvSpPr>
          <p:spPr>
            <a:xfrm>
              <a:off x="4451925" y="2666650"/>
              <a:ext cx="2564425" cy="348125"/>
            </a:xfrm>
            <a:custGeom>
              <a:rect b="b" l="l" r="r" t="t"/>
              <a:pathLst>
                <a:path extrusionOk="0" h="13925" w="102577">
                  <a:moveTo>
                    <a:pt x="0" y="13925"/>
                  </a:moveTo>
                  <a:cubicBezTo>
                    <a:pt x="6123" y="12124"/>
                    <a:pt x="26222" y="3912"/>
                    <a:pt x="36740" y="3120"/>
                  </a:cubicBezTo>
                  <a:cubicBezTo>
                    <a:pt x="47258" y="2328"/>
                    <a:pt x="54750" y="7658"/>
                    <a:pt x="63106" y="9171"/>
                  </a:cubicBezTo>
                  <a:cubicBezTo>
                    <a:pt x="71462" y="10684"/>
                    <a:pt x="80300" y="13725"/>
                    <a:pt x="86878" y="12196"/>
                  </a:cubicBezTo>
                  <a:cubicBezTo>
                    <a:pt x="93457" y="10668"/>
                    <a:pt x="99961" y="2033"/>
                    <a:pt x="102577" y="0"/>
                  </a:cubicBezTo>
                </a:path>
              </a:pathLst>
            </a:custGeom>
            <a:noFill/>
            <a:ln cap="flat" cmpd="sng" w="9525">
              <a:solidFill>
                <a:srgbClr val="4A86E8"/>
              </a:solidFill>
              <a:prstDash val="dash"/>
              <a:round/>
              <a:headEnd len="med" w="med" type="none"/>
              <a:tailEnd len="med" w="med" type="triangle"/>
            </a:ln>
          </p:spPr>
        </p:sp>
        <p:sp>
          <p:nvSpPr>
            <p:cNvPr id="890" name="Google Shape;890;p35"/>
            <p:cNvSpPr/>
            <p:nvPr/>
          </p:nvSpPr>
          <p:spPr>
            <a:xfrm>
              <a:off x="7056092" y="2345394"/>
              <a:ext cx="954900" cy="265800"/>
            </a:xfrm>
            <a:prstGeom prst="rightArrow">
              <a:avLst>
                <a:gd fmla="val 50000" name="adj1"/>
                <a:gd fmla="val 50000" name="adj2"/>
              </a:avLst>
            </a:prstGeom>
            <a:solidFill>
              <a:srgbClr val="32BC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1" name="Google Shape;891;p35"/>
          <p:cNvGrpSpPr/>
          <p:nvPr/>
        </p:nvGrpSpPr>
        <p:grpSpPr>
          <a:xfrm>
            <a:off x="4333075" y="2890150"/>
            <a:ext cx="4333100" cy="1334900"/>
            <a:chOff x="4333075" y="2890150"/>
            <a:chExt cx="4333100" cy="1334900"/>
          </a:xfrm>
        </p:grpSpPr>
        <p:sp>
          <p:nvSpPr>
            <p:cNvPr id="892" name="Google Shape;892;p35"/>
            <p:cNvSpPr/>
            <p:nvPr/>
          </p:nvSpPr>
          <p:spPr>
            <a:xfrm>
              <a:off x="4333075" y="3266250"/>
              <a:ext cx="2620325" cy="569775"/>
            </a:xfrm>
            <a:custGeom>
              <a:rect b="b" l="l" r="r" t="t"/>
              <a:pathLst>
                <a:path extrusionOk="0" h="22791" w="104813">
                  <a:moveTo>
                    <a:pt x="0" y="22791"/>
                  </a:moveTo>
                  <a:cubicBezTo>
                    <a:pt x="4899" y="20702"/>
                    <a:pt x="20508" y="12546"/>
                    <a:pt x="29391" y="10256"/>
                  </a:cubicBezTo>
                  <a:cubicBezTo>
                    <a:pt x="38275" y="7966"/>
                    <a:pt x="44266" y="8571"/>
                    <a:pt x="53301" y="9050"/>
                  </a:cubicBezTo>
                  <a:cubicBezTo>
                    <a:pt x="62336" y="9529"/>
                    <a:pt x="75014" y="14640"/>
                    <a:pt x="83599" y="13132"/>
                  </a:cubicBezTo>
                  <a:cubicBezTo>
                    <a:pt x="92184" y="11624"/>
                    <a:pt x="101277" y="2189"/>
                    <a:pt x="104813" y="0"/>
                  </a:cubicBezTo>
                </a:path>
              </a:pathLst>
            </a:custGeom>
            <a:noFill/>
            <a:ln cap="flat" cmpd="sng" w="9525">
              <a:solidFill>
                <a:srgbClr val="4A86E8"/>
              </a:solidFill>
              <a:prstDash val="dash"/>
              <a:round/>
              <a:headEnd len="med" w="med" type="none"/>
              <a:tailEnd len="med" w="med" type="triangle"/>
            </a:ln>
          </p:spPr>
        </p:sp>
        <p:sp>
          <p:nvSpPr>
            <p:cNvPr id="893" name="Google Shape;893;p35"/>
            <p:cNvSpPr/>
            <p:nvPr/>
          </p:nvSpPr>
          <p:spPr>
            <a:xfrm>
              <a:off x="4846775" y="3381750"/>
              <a:ext cx="236700" cy="843300"/>
            </a:xfrm>
            <a:prstGeom prst="downArrow">
              <a:avLst>
                <a:gd fmla="val 50000" name="adj1"/>
                <a:gd fmla="val 50000" name="adj2"/>
              </a:avLst>
            </a:prstGeom>
            <a:solidFill>
              <a:srgbClr val="A64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5"/>
            <p:cNvSpPr/>
            <p:nvPr/>
          </p:nvSpPr>
          <p:spPr>
            <a:xfrm>
              <a:off x="7023675" y="2890150"/>
              <a:ext cx="1642500" cy="265800"/>
            </a:xfrm>
            <a:prstGeom prst="rightArrow">
              <a:avLst>
                <a:gd fmla="val 50000" name="adj1"/>
                <a:gd fmla="val 50000" name="adj2"/>
              </a:avLst>
            </a:prstGeom>
            <a:solidFill>
              <a:srgbClr val="A64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5" name="Google Shape;895;p35"/>
          <p:cNvSpPr/>
          <p:nvPr/>
        </p:nvSpPr>
        <p:spPr>
          <a:xfrm>
            <a:off x="245457" y="2228136"/>
            <a:ext cx="8716500" cy="2824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6" name="Google Shape;896;p35"/>
          <p:cNvGrpSpPr/>
          <p:nvPr/>
        </p:nvGrpSpPr>
        <p:grpSpPr>
          <a:xfrm>
            <a:off x="283142" y="2557100"/>
            <a:ext cx="8457702" cy="1346888"/>
            <a:chOff x="309610" y="2557100"/>
            <a:chExt cx="8457702" cy="1346888"/>
          </a:xfrm>
        </p:grpSpPr>
        <p:sp>
          <p:nvSpPr>
            <p:cNvPr id="897" name="Google Shape;897;p35"/>
            <p:cNvSpPr txBox="1"/>
            <p:nvPr/>
          </p:nvSpPr>
          <p:spPr>
            <a:xfrm>
              <a:off x="314212" y="3094588"/>
              <a:ext cx="8453100" cy="80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500">
                  <a:solidFill>
                    <a:srgbClr val="C11212"/>
                  </a:solidFill>
                  <a:latin typeface="Open Sans"/>
                  <a:ea typeface="Open Sans"/>
                  <a:cs typeface="Open Sans"/>
                  <a:sym typeface="Open Sans"/>
                </a:rPr>
                <a:t>Copies exact replicas of adjacency lists to intermediate data chunk.</a:t>
              </a:r>
              <a:endParaRPr sz="1500">
                <a:solidFill>
                  <a:srgbClr val="C11212"/>
                </a:solidFill>
                <a:latin typeface="Open Sans"/>
                <a:ea typeface="Open Sans"/>
                <a:cs typeface="Open Sans"/>
                <a:sym typeface="Open Sans"/>
              </a:endParaRPr>
            </a:p>
            <a:p>
              <a:pPr indent="0" lvl="0" marL="0" rtl="0" algn="l">
                <a:lnSpc>
                  <a:spcPct val="115000"/>
                </a:lnSpc>
                <a:spcBef>
                  <a:spcPts val="1000"/>
                </a:spcBef>
                <a:spcAft>
                  <a:spcPts val="1000"/>
                </a:spcAft>
                <a:buClr>
                  <a:schemeClr val="dk1"/>
                </a:buClr>
                <a:buSzPts val="1100"/>
                <a:buFont typeface="Arial"/>
                <a:buNone/>
              </a:pPr>
              <a:r>
                <a:t/>
              </a:r>
              <a:endParaRPr sz="1500">
                <a:solidFill>
                  <a:srgbClr val="C11212"/>
                </a:solidFill>
                <a:latin typeface="Open Sans"/>
                <a:ea typeface="Open Sans"/>
                <a:cs typeface="Open Sans"/>
                <a:sym typeface="Open Sans"/>
              </a:endParaRPr>
            </a:p>
          </p:txBody>
        </p:sp>
        <p:sp>
          <p:nvSpPr>
            <p:cNvPr id="898" name="Google Shape;898;p35"/>
            <p:cNvSpPr txBox="1"/>
            <p:nvPr/>
          </p:nvSpPr>
          <p:spPr>
            <a:xfrm>
              <a:off x="309610" y="2557100"/>
              <a:ext cx="2654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C11212"/>
                  </a:solidFill>
                  <a:latin typeface="Cambria"/>
                  <a:ea typeface="Cambria"/>
                  <a:cs typeface="Cambria"/>
                  <a:sym typeface="Cambria"/>
                </a:rPr>
                <a:t>Shortcoming #2</a:t>
              </a:r>
              <a:endParaRPr b="1" sz="2500">
                <a:solidFill>
                  <a:srgbClr val="C11212"/>
                </a:solidFill>
                <a:latin typeface="Cambria"/>
                <a:ea typeface="Cambria"/>
                <a:cs typeface="Cambria"/>
                <a:sym typeface="Cambria"/>
              </a:endParaRPr>
            </a:p>
          </p:txBody>
        </p:sp>
      </p:grpSp>
      <p:pic>
        <p:nvPicPr>
          <p:cNvPr id="899" name="Google Shape;899;p35"/>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7"/>
                                        </p:tgtEl>
                                        <p:attrNameLst>
                                          <p:attrName>style.visibility</p:attrName>
                                        </p:attrNameLst>
                                      </p:cBhvr>
                                      <p:to>
                                        <p:strVal val="visible"/>
                                      </p:to>
                                    </p:set>
                                    <p:animEffect filter="fade" transition="in">
                                      <p:cBhvr>
                                        <p:cTn dur="1"/>
                                        <p:tgtEl>
                                          <p:spTgt spid="8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1"/>
                                        </p:tgtEl>
                                        <p:attrNameLst>
                                          <p:attrName>style.visibility</p:attrName>
                                        </p:attrNameLst>
                                      </p:cBhvr>
                                      <p:to>
                                        <p:strVal val="visible"/>
                                      </p:to>
                                    </p:set>
                                    <p:animEffect filter="fade" transition="in">
                                      <p:cBhvr>
                                        <p:cTn dur="1"/>
                                        <p:tgtEl>
                                          <p:spTgt spid="8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5"/>
                                        </p:tgtEl>
                                        <p:attrNameLst>
                                          <p:attrName>style.visibility</p:attrName>
                                        </p:attrNameLst>
                                      </p:cBhvr>
                                      <p:to>
                                        <p:strVal val="visible"/>
                                      </p:to>
                                    </p:set>
                                    <p:animEffect filter="fade" transition="in">
                                      <p:cBhvr>
                                        <p:cTn dur="1"/>
                                        <p:tgtEl>
                                          <p:spTgt spid="8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6"/>
                                        </p:tgtEl>
                                        <p:attrNameLst>
                                          <p:attrName>style.visibility</p:attrName>
                                        </p:attrNameLst>
                                      </p:cBhvr>
                                      <p:to>
                                        <p:strVal val="visible"/>
                                      </p:to>
                                    </p:set>
                                    <p:animEffect filter="fade" transition="in">
                                      <p:cBhvr>
                                        <p:cTn dur="1"/>
                                        <p:tgtEl>
                                          <p:spTgt spid="8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36"/>
          <p:cNvSpPr txBox="1"/>
          <p:nvPr/>
        </p:nvSpPr>
        <p:spPr>
          <a:xfrm>
            <a:off x="4676" y="110825"/>
            <a:ext cx="6768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List</a:t>
            </a:r>
            <a:r>
              <a:rPr b="1" lang="en" sz="2500">
                <a:latin typeface="Cambria"/>
                <a:ea typeface="Cambria"/>
                <a:cs typeface="Cambria"/>
                <a:sym typeface="Cambria"/>
              </a:rPr>
              <a:t>-based Processing </a:t>
            </a:r>
            <a:endParaRPr b="1" sz="2500">
              <a:latin typeface="Cambria"/>
              <a:ea typeface="Cambria"/>
              <a:cs typeface="Cambria"/>
              <a:sym typeface="Cambria"/>
            </a:endParaRPr>
          </a:p>
        </p:txBody>
      </p:sp>
      <p:sp>
        <p:nvSpPr>
          <p:cNvPr id="905" name="Google Shape;905;p36"/>
          <p:cNvSpPr/>
          <p:nvPr/>
        </p:nvSpPr>
        <p:spPr>
          <a:xfrm>
            <a:off x="0" y="0"/>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6"/>
          <p:cNvSpPr txBox="1"/>
          <p:nvPr/>
        </p:nvSpPr>
        <p:spPr>
          <a:xfrm>
            <a:off x="235351" y="647730"/>
            <a:ext cx="83613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Factorized</a:t>
            </a:r>
            <a:r>
              <a:rPr lang="en" sz="1500">
                <a:solidFill>
                  <a:srgbClr val="434343"/>
                </a:solidFill>
                <a:latin typeface="Open Sans"/>
                <a:ea typeface="Open Sans"/>
                <a:cs typeface="Open Sans"/>
                <a:sym typeface="Open Sans"/>
              </a:rPr>
              <a:t> </a:t>
            </a:r>
            <a:r>
              <a:rPr lang="en" sz="1500">
                <a:solidFill>
                  <a:srgbClr val="434343"/>
                </a:solidFill>
                <a:latin typeface="Open Sans"/>
                <a:ea typeface="Open Sans"/>
                <a:cs typeface="Open Sans"/>
                <a:sym typeface="Open Sans"/>
              </a:rPr>
              <a:t>representation</a:t>
            </a:r>
            <a:r>
              <a:rPr lang="en" sz="1500">
                <a:solidFill>
                  <a:srgbClr val="434343"/>
                </a:solidFill>
                <a:latin typeface="Open Sans"/>
                <a:ea typeface="Open Sans"/>
                <a:cs typeface="Open Sans"/>
                <a:sym typeface="Open Sans"/>
              </a:rPr>
              <a:t> of intermediate data [Olteanu, SIGMOD Rec. 2016].</a:t>
            </a:r>
            <a:endParaRPr sz="1500">
              <a:solidFill>
                <a:srgbClr val="434343"/>
              </a:solidFill>
              <a:latin typeface="Open Sans"/>
              <a:ea typeface="Open Sans"/>
              <a:cs typeface="Open Sans"/>
              <a:sym typeface="Open Sans"/>
            </a:endParaRPr>
          </a:p>
        </p:txBody>
      </p:sp>
      <p:graphicFrame>
        <p:nvGraphicFramePr>
          <p:cNvPr id="907" name="Google Shape;907;p36"/>
          <p:cNvGraphicFramePr/>
          <p:nvPr/>
        </p:nvGraphicFramePr>
        <p:xfrm>
          <a:off x="3961890" y="1544445"/>
          <a:ext cx="3000000" cy="3000000"/>
        </p:xfrm>
        <a:graphic>
          <a:graphicData uri="http://schemas.openxmlformats.org/drawingml/2006/table">
            <a:tbl>
              <a:tblPr>
                <a:noFill/>
                <a:tableStyleId>{2B07F4FD-3250-4024-B014-AF7E3F9752D0}</a:tableStyleId>
              </a:tblPr>
              <a:tblGrid>
                <a:gridCol w="873725"/>
                <a:gridCol w="400075"/>
                <a:gridCol w="2452050"/>
              </a:tblGrid>
              <a:tr h="380975">
                <a:tc>
                  <a:txBody>
                    <a:bodyPr/>
                    <a:lstStyle/>
                    <a:p>
                      <a:pPr indent="0" lvl="0" marL="0" rtl="0" algn="ctr">
                        <a:spcBef>
                          <a:spcPts val="0"/>
                        </a:spcBef>
                        <a:spcAft>
                          <a:spcPts val="0"/>
                        </a:spcAft>
                        <a:buNone/>
                      </a:pPr>
                      <a:r>
                        <a:rPr b="1" lang="en" sz="1000"/>
                        <a:t>{p2, 23}</a:t>
                      </a:r>
                      <a:endParaRPr b="1" sz="1000"/>
                    </a:p>
                  </a:txBody>
                  <a:tcPr marT="91425" marB="91425" marR="91425" marL="91425" anchor="ctr"/>
                </a:tc>
                <a:tc>
                  <a:txBody>
                    <a:bodyPr/>
                    <a:lstStyle/>
                    <a:p>
                      <a:pPr indent="0" lvl="0" marL="0" rtl="0" algn="ctr">
                        <a:spcBef>
                          <a:spcPts val="0"/>
                        </a:spcBef>
                        <a:spcAft>
                          <a:spcPts val="0"/>
                        </a:spcAft>
                        <a:buNone/>
                      </a:pPr>
                      <a:r>
                        <a:rPr b="1" lang="en" sz="1300"/>
                        <a:t>X</a:t>
                      </a:r>
                      <a:endParaRPr b="1" sz="1300"/>
                    </a:p>
                  </a:txBody>
                  <a:tcPr marT="91425" marB="91425" marR="91425" marL="91425" anchor="ct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dk1"/>
                          </a:solidFill>
                        </a:rPr>
                        <a:t>{ (e7,p3), (e11,p4) }</a:t>
                      </a:r>
                      <a:endParaRPr b="1" sz="1000"/>
                    </a:p>
                  </a:txBody>
                  <a:tcPr marT="91425" marB="91425" marR="91425" marL="91425" anchor="ctr"/>
                </a:tc>
              </a:tr>
            </a:tbl>
          </a:graphicData>
        </a:graphic>
      </p:graphicFrame>
      <p:sp>
        <p:nvSpPr>
          <p:cNvPr id="908" name="Google Shape;908;p36"/>
          <p:cNvSpPr txBox="1"/>
          <p:nvPr/>
        </p:nvSpPr>
        <p:spPr>
          <a:xfrm>
            <a:off x="235351" y="3704832"/>
            <a:ext cx="13647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List Groups</a:t>
            </a:r>
            <a:endParaRPr b="1" sz="1500">
              <a:solidFill>
                <a:srgbClr val="434343"/>
              </a:solidFill>
              <a:latin typeface="Open Sans"/>
              <a:ea typeface="Open Sans"/>
              <a:cs typeface="Open Sans"/>
              <a:sym typeface="Open Sans"/>
            </a:endParaRPr>
          </a:p>
        </p:txBody>
      </p:sp>
      <p:sp>
        <p:nvSpPr>
          <p:cNvPr id="909" name="Google Shape;909;p36"/>
          <p:cNvSpPr txBox="1"/>
          <p:nvPr/>
        </p:nvSpPr>
        <p:spPr>
          <a:xfrm>
            <a:off x="311550" y="4032074"/>
            <a:ext cx="8847300" cy="415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434343"/>
              </a:buClr>
              <a:buSzPts val="1500"/>
              <a:buFont typeface="Open Sans"/>
              <a:buChar char="●"/>
            </a:pPr>
            <a:r>
              <a:rPr lang="en" sz="1500">
                <a:solidFill>
                  <a:srgbClr val="434343"/>
                </a:solidFill>
                <a:latin typeface="Open Sans"/>
                <a:ea typeface="Open Sans"/>
                <a:cs typeface="Open Sans"/>
                <a:sym typeface="Open Sans"/>
              </a:rPr>
              <a:t>Instead of 1 group of vectors, </a:t>
            </a:r>
            <a:r>
              <a:rPr b="1" lang="en" sz="1500">
                <a:solidFill>
                  <a:srgbClr val="434343"/>
                </a:solidFill>
                <a:latin typeface="Open Sans"/>
                <a:ea typeface="Open Sans"/>
                <a:cs typeface="Open Sans"/>
                <a:sym typeface="Open Sans"/>
              </a:rPr>
              <a:t>multiple groups</a:t>
            </a:r>
            <a:r>
              <a:rPr lang="en" sz="1500">
                <a:solidFill>
                  <a:srgbClr val="434343"/>
                </a:solidFill>
                <a:latin typeface="Open Sans"/>
                <a:ea typeface="Open Sans"/>
                <a:cs typeface="Open Sans"/>
                <a:sym typeface="Open Sans"/>
              </a:rPr>
              <a:t> that </a:t>
            </a:r>
            <a:r>
              <a:rPr lang="en" sz="1500">
                <a:solidFill>
                  <a:srgbClr val="434343"/>
                </a:solidFill>
                <a:latin typeface="Open Sans"/>
                <a:ea typeface="Open Sans"/>
                <a:cs typeface="Open Sans"/>
                <a:sym typeface="Open Sans"/>
              </a:rPr>
              <a:t>either be a single tuple or list of tuples.</a:t>
            </a:r>
            <a:endParaRPr b="1" sz="1500">
              <a:solidFill>
                <a:srgbClr val="434343"/>
              </a:solidFill>
              <a:latin typeface="Open Sans"/>
              <a:ea typeface="Open Sans"/>
              <a:cs typeface="Open Sans"/>
              <a:sym typeface="Open Sans"/>
            </a:endParaRPr>
          </a:p>
        </p:txBody>
      </p:sp>
      <p:sp>
        <p:nvSpPr>
          <p:cNvPr id="910" name="Google Shape;910;p36"/>
          <p:cNvSpPr txBox="1"/>
          <p:nvPr/>
        </p:nvSpPr>
        <p:spPr>
          <a:xfrm>
            <a:off x="304596" y="4381246"/>
            <a:ext cx="8361300" cy="415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434343"/>
              </a:buClr>
              <a:buSzPts val="1500"/>
              <a:buFont typeface="Open Sans"/>
              <a:buChar char="●"/>
            </a:pPr>
            <a:r>
              <a:rPr lang="en" sz="1500">
                <a:solidFill>
                  <a:srgbClr val="434343"/>
                </a:solidFill>
                <a:latin typeface="Open Sans"/>
                <a:ea typeface="Open Sans"/>
                <a:cs typeface="Open Sans"/>
                <a:sym typeface="Open Sans"/>
              </a:rPr>
              <a:t>Instead of </a:t>
            </a:r>
            <a:r>
              <a:rPr lang="en" sz="1500">
                <a:solidFill>
                  <a:srgbClr val="434343"/>
                </a:solidFill>
                <a:latin typeface="Open Sans"/>
                <a:ea typeface="Open Sans"/>
                <a:cs typeface="Open Sans"/>
                <a:sym typeface="Open Sans"/>
              </a:rPr>
              <a:t>fixed</a:t>
            </a:r>
            <a:r>
              <a:rPr lang="en" sz="1500">
                <a:solidFill>
                  <a:srgbClr val="434343"/>
                </a:solidFill>
                <a:latin typeface="Open Sans"/>
                <a:ea typeface="Open Sans"/>
                <a:cs typeface="Open Sans"/>
                <a:sym typeface="Open Sans"/>
              </a:rPr>
              <a:t>-size vectors</a:t>
            </a:r>
            <a:r>
              <a:rPr lang="en" sz="1500">
                <a:solidFill>
                  <a:srgbClr val="434343"/>
                </a:solidFill>
                <a:latin typeface="Open Sans"/>
                <a:ea typeface="Open Sans"/>
                <a:cs typeface="Open Sans"/>
                <a:sym typeface="Open Sans"/>
              </a:rPr>
              <a:t>, </a:t>
            </a:r>
            <a:r>
              <a:rPr b="1" lang="en" sz="1500">
                <a:solidFill>
                  <a:srgbClr val="434343"/>
                </a:solidFill>
                <a:latin typeface="Open Sans"/>
                <a:ea typeface="Open Sans"/>
                <a:cs typeface="Open Sans"/>
                <a:sym typeface="Open Sans"/>
              </a:rPr>
              <a:t>variable-size vectors</a:t>
            </a:r>
            <a:r>
              <a:rPr lang="en" sz="1500">
                <a:solidFill>
                  <a:srgbClr val="434343"/>
                </a:solidFill>
                <a:latin typeface="Open Sans"/>
                <a:ea typeface="Open Sans"/>
                <a:cs typeface="Open Sans"/>
                <a:sym typeface="Open Sans"/>
              </a:rPr>
              <a:t> that depend on adjacency list sizes.</a:t>
            </a:r>
            <a:endParaRPr sz="1500">
              <a:solidFill>
                <a:srgbClr val="434343"/>
              </a:solidFill>
              <a:latin typeface="Open Sans"/>
              <a:ea typeface="Open Sans"/>
              <a:cs typeface="Open Sans"/>
              <a:sym typeface="Open Sans"/>
            </a:endParaRPr>
          </a:p>
        </p:txBody>
      </p:sp>
      <p:sp>
        <p:nvSpPr>
          <p:cNvPr id="911" name="Google Shape;911;p36"/>
          <p:cNvSpPr txBox="1"/>
          <p:nvPr/>
        </p:nvSpPr>
        <p:spPr>
          <a:xfrm>
            <a:off x="304596" y="4709312"/>
            <a:ext cx="8361300" cy="415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434343"/>
              </a:buClr>
              <a:buSzPts val="1500"/>
              <a:buFont typeface="Open Sans"/>
              <a:buChar char="●"/>
            </a:pPr>
            <a:r>
              <a:rPr lang="en" sz="1500">
                <a:solidFill>
                  <a:srgbClr val="434343"/>
                </a:solidFill>
                <a:latin typeface="Open Sans"/>
                <a:ea typeface="Open Sans"/>
                <a:cs typeface="Open Sans"/>
                <a:sym typeface="Open Sans"/>
              </a:rPr>
              <a:t>Avoid materializing adjacency lists in list groups</a:t>
            </a:r>
            <a:endParaRPr sz="1500">
              <a:solidFill>
                <a:srgbClr val="434343"/>
              </a:solidFill>
              <a:latin typeface="Open Sans"/>
              <a:ea typeface="Open Sans"/>
              <a:cs typeface="Open Sans"/>
              <a:sym typeface="Open Sans"/>
            </a:endParaRPr>
          </a:p>
        </p:txBody>
      </p:sp>
      <p:grpSp>
        <p:nvGrpSpPr>
          <p:cNvPr id="912" name="Google Shape;912;p36"/>
          <p:cNvGrpSpPr/>
          <p:nvPr/>
        </p:nvGrpSpPr>
        <p:grpSpPr>
          <a:xfrm>
            <a:off x="3093146" y="2184516"/>
            <a:ext cx="3859766" cy="947782"/>
            <a:chOff x="2559718" y="2165970"/>
            <a:chExt cx="3433650" cy="947782"/>
          </a:xfrm>
        </p:grpSpPr>
        <p:cxnSp>
          <p:nvCxnSpPr>
            <p:cNvPr id="913" name="Google Shape;913;p36"/>
            <p:cNvCxnSpPr/>
            <p:nvPr/>
          </p:nvCxnSpPr>
          <p:spPr>
            <a:xfrm flipH="1" rot="10800000">
              <a:off x="2559718" y="2165970"/>
              <a:ext cx="279600" cy="1500"/>
            </a:xfrm>
            <a:prstGeom prst="straightConnector1">
              <a:avLst/>
            </a:prstGeom>
            <a:noFill/>
            <a:ln cap="flat" cmpd="sng" w="19050">
              <a:solidFill>
                <a:schemeClr val="dk2"/>
              </a:solidFill>
              <a:prstDash val="solid"/>
              <a:round/>
              <a:headEnd len="med" w="med" type="none"/>
              <a:tailEnd len="med" w="med" type="triangle"/>
            </a:ln>
          </p:spPr>
        </p:cxnSp>
        <p:sp>
          <p:nvSpPr>
            <p:cNvPr id="914" name="Google Shape;914;p36"/>
            <p:cNvSpPr/>
            <p:nvPr/>
          </p:nvSpPr>
          <p:spPr>
            <a:xfrm>
              <a:off x="3463249" y="2722853"/>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a:t>
              </a:r>
              <a:r>
                <a:rPr b="1" lang="en" sz="1000">
                  <a:solidFill>
                    <a:srgbClr val="434343"/>
                  </a:solidFill>
                  <a:latin typeface="Open Sans"/>
                  <a:ea typeface="Open Sans"/>
                  <a:cs typeface="Open Sans"/>
                  <a:sym typeface="Open Sans"/>
                </a:rPr>
                <a:t>, age</a:t>
              </a:r>
              <a:endParaRPr b="1" sz="1000">
                <a:solidFill>
                  <a:srgbClr val="434343"/>
                </a:solidFill>
                <a:latin typeface="Open Sans"/>
                <a:ea typeface="Open Sans"/>
                <a:cs typeface="Open Sans"/>
                <a:sym typeface="Open Sans"/>
              </a:endParaRPr>
            </a:p>
          </p:txBody>
        </p:sp>
        <p:sp>
          <p:nvSpPr>
            <p:cNvPr id="915" name="Google Shape;915;p36"/>
            <p:cNvSpPr/>
            <p:nvPr/>
          </p:nvSpPr>
          <p:spPr>
            <a:xfrm>
              <a:off x="5164954" y="2722853"/>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r1</a:t>
              </a:r>
              <a:endParaRPr b="1" sz="1000">
                <a:solidFill>
                  <a:srgbClr val="434343"/>
                </a:solidFill>
                <a:latin typeface="Open Sans"/>
                <a:ea typeface="Open Sans"/>
                <a:cs typeface="Open Sans"/>
                <a:sym typeface="Open Sans"/>
              </a:endParaRPr>
            </a:p>
          </p:txBody>
        </p:sp>
        <p:sp>
          <p:nvSpPr>
            <p:cNvPr id="916" name="Google Shape;916;p36"/>
            <p:cNvSpPr/>
            <p:nvPr/>
          </p:nvSpPr>
          <p:spPr>
            <a:xfrm>
              <a:off x="5416168" y="2715902"/>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b</a:t>
              </a:r>
              <a:endParaRPr b="1" sz="1000">
                <a:solidFill>
                  <a:srgbClr val="434343"/>
                </a:solidFill>
                <a:latin typeface="Open Sans"/>
                <a:ea typeface="Open Sans"/>
                <a:cs typeface="Open Sans"/>
                <a:sym typeface="Open Sans"/>
              </a:endParaRPr>
            </a:p>
          </p:txBody>
        </p:sp>
      </p:grpSp>
      <p:pic>
        <p:nvPicPr>
          <p:cNvPr id="917" name="Google Shape;917;p36"/>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grpSp>
        <p:nvGrpSpPr>
          <p:cNvPr id="918" name="Google Shape;918;p36"/>
          <p:cNvGrpSpPr/>
          <p:nvPr/>
        </p:nvGrpSpPr>
        <p:grpSpPr>
          <a:xfrm>
            <a:off x="945919" y="3429017"/>
            <a:ext cx="1752143" cy="392681"/>
            <a:chOff x="945919" y="3429017"/>
            <a:chExt cx="1752143" cy="392681"/>
          </a:xfrm>
        </p:grpSpPr>
        <p:sp>
          <p:nvSpPr>
            <p:cNvPr id="919" name="Google Shape;919;p36"/>
            <p:cNvSpPr/>
            <p:nvPr/>
          </p:nvSpPr>
          <p:spPr>
            <a:xfrm>
              <a:off x="945919" y="342901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a:t>
              </a:r>
              <a:endParaRPr b="1" sz="1000">
                <a:solidFill>
                  <a:srgbClr val="434343"/>
                </a:solidFill>
                <a:latin typeface="Open Sans"/>
                <a:ea typeface="Open Sans"/>
                <a:cs typeface="Open Sans"/>
                <a:sym typeface="Open Sans"/>
              </a:endParaRPr>
            </a:p>
          </p:txBody>
        </p:sp>
        <p:sp>
          <p:nvSpPr>
            <p:cNvPr id="920" name="Google Shape;920;p36"/>
            <p:cNvSpPr/>
            <p:nvPr/>
          </p:nvSpPr>
          <p:spPr>
            <a:xfrm>
              <a:off x="1306567" y="3430798"/>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age</a:t>
              </a:r>
              <a:endParaRPr b="1" sz="1000">
                <a:solidFill>
                  <a:srgbClr val="434343"/>
                </a:solidFill>
                <a:latin typeface="Open Sans"/>
                <a:ea typeface="Open Sans"/>
                <a:cs typeface="Open Sans"/>
                <a:sym typeface="Open Sans"/>
              </a:endParaRPr>
            </a:p>
          </p:txBody>
        </p:sp>
        <p:sp>
          <p:nvSpPr>
            <p:cNvPr id="921" name="Google Shape;921;p36"/>
            <p:cNvSpPr/>
            <p:nvPr/>
          </p:nvSpPr>
          <p:spPr>
            <a:xfrm>
              <a:off x="1727671" y="3430798"/>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r1</a:t>
              </a:r>
              <a:endParaRPr b="1" sz="1000">
                <a:solidFill>
                  <a:srgbClr val="434343"/>
                </a:solidFill>
                <a:latin typeface="Open Sans"/>
                <a:ea typeface="Open Sans"/>
                <a:cs typeface="Open Sans"/>
                <a:sym typeface="Open Sans"/>
              </a:endParaRPr>
            </a:p>
          </p:txBody>
        </p:sp>
        <p:sp>
          <p:nvSpPr>
            <p:cNvPr id="922" name="Google Shape;922;p36"/>
            <p:cNvSpPr/>
            <p:nvPr/>
          </p:nvSpPr>
          <p:spPr>
            <a:xfrm>
              <a:off x="2120862" y="3430798"/>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b</a:t>
              </a:r>
              <a:endParaRPr b="1" sz="1000">
                <a:solidFill>
                  <a:srgbClr val="434343"/>
                </a:solidFill>
                <a:latin typeface="Open Sans"/>
                <a:ea typeface="Open Sans"/>
                <a:cs typeface="Open Sans"/>
                <a:sym typeface="Open Sans"/>
              </a:endParaRPr>
            </a:p>
          </p:txBody>
        </p:sp>
      </p:grpSp>
      <p:graphicFrame>
        <p:nvGraphicFramePr>
          <p:cNvPr id="923" name="Google Shape;923;p36"/>
          <p:cNvGraphicFramePr/>
          <p:nvPr/>
        </p:nvGraphicFramePr>
        <p:xfrm>
          <a:off x="1021392" y="1108364"/>
          <a:ext cx="3000000" cy="3000000"/>
        </p:xfrm>
        <a:graphic>
          <a:graphicData uri="http://schemas.openxmlformats.org/drawingml/2006/table">
            <a:tbl>
              <a:tblPr>
                <a:noFill/>
                <a:tableStyleId>{2B07F4FD-3250-4024-B014-AF7E3F9752D0}</a:tableStyleId>
              </a:tblPr>
              <a:tblGrid>
                <a:gridCol w="396625"/>
                <a:gridCol w="396625"/>
                <a:gridCol w="396625"/>
                <a:gridCol w="396625"/>
              </a:tblGrid>
              <a:tr h="329950">
                <a:tc>
                  <a:txBody>
                    <a:bodyPr/>
                    <a:lstStyle/>
                    <a:p>
                      <a:pPr indent="0" lvl="0" marL="0" rtl="0" algn="ctr">
                        <a:spcBef>
                          <a:spcPts val="0"/>
                        </a:spcBef>
                        <a:spcAft>
                          <a:spcPts val="0"/>
                        </a:spcAft>
                        <a:buNone/>
                      </a:pPr>
                      <a:r>
                        <a:rPr b="1" lang="en" sz="1000"/>
                        <a:t>...</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a:t>
                      </a:r>
                      <a:endParaRPr b="1" sz="10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sz="1000"/>
                        <a:t>...</a:t>
                      </a:r>
                      <a:endParaRPr b="1" sz="1000"/>
                    </a:p>
                  </a:txBody>
                  <a:tcPr marT="91425" marB="91425" marR="91425" marL="91425" anchor="ctr">
                    <a:lnR cap="flat" cmpd="sng" w="9525">
                      <a:solidFill>
                        <a:srgbClr val="9E9E9E"/>
                      </a:solidFill>
                      <a:prstDash val="solid"/>
                      <a:round/>
                      <a:headEnd len="sm" w="sm" type="none"/>
                      <a:tailEnd len="sm" w="sm" type="none"/>
                    </a:lnR>
                  </a:tcPr>
                </a:tc>
              </a:tr>
              <a:tr h="329950">
                <a:tc>
                  <a:txBody>
                    <a:bodyPr/>
                    <a:lstStyle/>
                    <a:p>
                      <a:pPr indent="0" lvl="0" marL="0" rtl="0" algn="ctr">
                        <a:spcBef>
                          <a:spcPts val="0"/>
                        </a:spcBef>
                        <a:spcAft>
                          <a:spcPts val="0"/>
                        </a:spcAft>
                        <a:buNone/>
                      </a:pPr>
                      <a:r>
                        <a:rPr b="1" lang="en" sz="1000"/>
                        <a:t>p2</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23</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e7</a:t>
                      </a:r>
                      <a:endParaRPr b="1" sz="1000"/>
                    </a:p>
                  </a:txBody>
                  <a:tcPr marT="91425" marB="91425" marR="91425" marL="91425" anchor="ctr"/>
                </a:tc>
                <a:tc>
                  <a:txBody>
                    <a:bodyPr/>
                    <a:lstStyle/>
                    <a:p>
                      <a:pPr indent="0" lvl="0" marL="0" rtl="0" algn="ctr">
                        <a:spcBef>
                          <a:spcPts val="0"/>
                        </a:spcBef>
                        <a:spcAft>
                          <a:spcPts val="0"/>
                        </a:spcAft>
                        <a:buNone/>
                      </a:pPr>
                      <a:r>
                        <a:rPr b="1" lang="en" sz="1000"/>
                        <a:t>p3</a:t>
                      </a:r>
                      <a:endParaRPr b="1" sz="1000"/>
                    </a:p>
                  </a:txBody>
                  <a:tcPr marT="91425" marB="91425" marR="91425" marL="91425" anchor="ctr">
                    <a:lnR cap="flat" cmpd="sng" w="9525">
                      <a:solidFill>
                        <a:srgbClr val="9E9E9E"/>
                      </a:solidFill>
                      <a:prstDash val="solid"/>
                      <a:round/>
                      <a:headEnd len="sm" w="sm" type="none"/>
                      <a:tailEnd len="sm" w="sm" type="none"/>
                    </a:lnR>
                  </a:tcPr>
                </a:tc>
              </a:tr>
              <a:tr h="329950">
                <a:tc>
                  <a:txBody>
                    <a:bodyPr/>
                    <a:lstStyle/>
                    <a:p>
                      <a:pPr indent="0" lvl="0" marL="0" rtl="0" algn="ctr">
                        <a:spcBef>
                          <a:spcPts val="0"/>
                        </a:spcBef>
                        <a:spcAft>
                          <a:spcPts val="0"/>
                        </a:spcAft>
                        <a:buNone/>
                      </a:pPr>
                      <a:r>
                        <a:rPr b="1" lang="en" sz="1000"/>
                        <a:t>p2</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23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e11</a:t>
                      </a:r>
                      <a:endParaRPr b="1" sz="10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sz="1000"/>
                        <a:t>p4</a:t>
                      </a:r>
                      <a:endParaRPr b="1" sz="1000"/>
                    </a:p>
                  </a:txBody>
                  <a:tcPr marT="91425" marB="91425" marR="91425" marL="91425" anchor="ctr">
                    <a:lnR cap="flat" cmpd="sng" w="9525">
                      <a:solidFill>
                        <a:srgbClr val="9E9E9E"/>
                      </a:solidFill>
                      <a:prstDash val="solid"/>
                      <a:round/>
                      <a:headEnd len="sm" w="sm" type="none"/>
                      <a:tailEnd len="sm" w="sm" type="none"/>
                    </a:lnR>
                  </a:tcPr>
                </a:tc>
              </a:tr>
              <a:tr h="329950">
                <a:tc>
                  <a:txBody>
                    <a:bodyPr/>
                    <a:lstStyle/>
                    <a:p>
                      <a:pPr indent="0" lvl="0" marL="0" rtl="0" algn="ctr">
                        <a:spcBef>
                          <a:spcPts val="0"/>
                        </a:spcBef>
                        <a:spcAft>
                          <a:spcPts val="0"/>
                        </a:spcAft>
                        <a:buNone/>
                      </a:pPr>
                      <a:r>
                        <a:rPr b="1" lang="en" sz="1000"/>
                        <a:t>p3</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45</a:t>
                      </a:r>
                      <a:endParaRPr b="1" sz="10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e5</a:t>
                      </a:r>
                      <a:endParaRPr b="1" sz="1000"/>
                    </a:p>
                  </a:txBody>
                  <a:tcPr marT="91425" marB="91425" marR="91425" marL="91425" anchor="ctr"/>
                </a:tc>
                <a:tc>
                  <a:txBody>
                    <a:bodyPr/>
                    <a:lstStyle/>
                    <a:p>
                      <a:pPr indent="0" lvl="0" marL="0" rtl="0" algn="ctr">
                        <a:spcBef>
                          <a:spcPts val="0"/>
                        </a:spcBef>
                        <a:spcAft>
                          <a:spcPts val="0"/>
                        </a:spcAft>
                        <a:buNone/>
                      </a:pPr>
                      <a:r>
                        <a:rPr b="1" lang="en" sz="1000"/>
                        <a:t>p2</a:t>
                      </a:r>
                      <a:endParaRPr b="1" sz="1000"/>
                    </a:p>
                  </a:txBody>
                  <a:tcPr marT="91425" marB="91425" marR="91425" marL="91425" anchor="ctr">
                    <a:lnR cap="flat" cmpd="sng" w="9525">
                      <a:solidFill>
                        <a:srgbClr val="9E9E9E"/>
                      </a:solidFill>
                      <a:prstDash val="solid"/>
                      <a:round/>
                      <a:headEnd len="sm" w="sm" type="none"/>
                      <a:tailEnd len="sm" w="sm" type="none"/>
                    </a:lnR>
                  </a:tcPr>
                </a:tc>
              </a:tr>
              <a:tr h="329950">
                <a:tc>
                  <a:txBody>
                    <a:bodyPr/>
                    <a:lstStyle/>
                    <a:p>
                      <a:pPr indent="0" lvl="0" marL="0" rtl="0" algn="ctr">
                        <a:spcBef>
                          <a:spcPts val="0"/>
                        </a:spcBef>
                        <a:spcAft>
                          <a:spcPts val="0"/>
                        </a:spcAft>
                        <a:buNone/>
                      </a:pPr>
                      <a:r>
                        <a:rPr b="1" lang="en" sz="1000"/>
                        <a:t>p3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45</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e3</a:t>
                      </a:r>
                      <a:endParaRPr b="1" sz="10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sz="1000"/>
                        <a:t>p4</a:t>
                      </a:r>
                      <a:endParaRPr b="1" sz="1000"/>
                    </a:p>
                  </a:txBody>
                  <a:tcPr marT="91425" marB="91425" marR="91425" marL="91425" anchor="ctr">
                    <a:lnR cap="flat" cmpd="sng" w="9525">
                      <a:solidFill>
                        <a:srgbClr val="9E9E9E"/>
                      </a:solidFill>
                      <a:prstDash val="solid"/>
                      <a:round/>
                      <a:headEnd len="sm" w="sm" type="none"/>
                      <a:tailEnd len="sm" w="sm" type="none"/>
                    </a:lnR>
                  </a:tcPr>
                </a:tc>
              </a:tr>
              <a:tr h="329950">
                <a:tc>
                  <a:txBody>
                    <a:bodyPr/>
                    <a:lstStyle/>
                    <a:p>
                      <a:pPr indent="0" lvl="0" marL="0" rtl="0" algn="ctr">
                        <a:spcBef>
                          <a:spcPts val="0"/>
                        </a:spcBef>
                        <a:spcAft>
                          <a:spcPts val="0"/>
                        </a:spcAft>
                        <a:buNone/>
                      </a:pPr>
                      <a:r>
                        <a:rPr b="1" lang="en" sz="1000"/>
                        <a:t>p3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45</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00"/>
                        <a:t>e2</a:t>
                      </a:r>
                      <a:endParaRPr b="1" sz="10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sz="1000"/>
                        <a:t>p1</a:t>
                      </a:r>
                      <a:endParaRPr b="1" sz="1000"/>
                    </a:p>
                  </a:txBody>
                  <a:tcPr marT="91425" marB="91425" marR="91425" marL="91425" anchor="ctr">
                    <a:lnR cap="flat" cmpd="sng" w="9525">
                      <a:solidFill>
                        <a:srgbClr val="9E9E9E"/>
                      </a:solidFill>
                      <a:prstDash val="solid"/>
                      <a:round/>
                      <a:headEnd len="sm" w="sm" type="none"/>
                      <a:tailEnd len="sm" w="sm" type="none"/>
                    </a:lnR>
                  </a:tcPr>
                </a:tc>
              </a:tr>
              <a:tr h="329950">
                <a:tc>
                  <a:txBody>
                    <a:bodyPr/>
                    <a:lstStyle/>
                    <a:p>
                      <a:pPr indent="0" lvl="0" marL="0" rtl="0" algn="ctr">
                        <a:spcBef>
                          <a:spcPts val="0"/>
                        </a:spcBef>
                        <a:spcAft>
                          <a:spcPts val="0"/>
                        </a:spcAft>
                        <a:buNone/>
                      </a:pPr>
                      <a:r>
                        <a:rPr b="1" lang="en" sz="1000"/>
                        <a:t>...</a:t>
                      </a:r>
                      <a:endParaRPr b="1" sz="1000"/>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sz="1000"/>
                        <a:t>...</a:t>
                      </a:r>
                      <a:endParaRPr b="1" sz="1000"/>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sz="1000"/>
                        <a:t>...</a:t>
                      </a:r>
                      <a:endParaRPr b="1" sz="1000"/>
                    </a:p>
                  </a:txBody>
                  <a:tcPr marT="91425" marB="91425" marR="91425" marL="91425" anchor="ctr"/>
                </a:tc>
                <a:tc>
                  <a:txBody>
                    <a:bodyPr/>
                    <a:lstStyle/>
                    <a:p>
                      <a:pPr indent="0" lvl="0" marL="0" rtl="0" algn="ctr">
                        <a:spcBef>
                          <a:spcPts val="0"/>
                        </a:spcBef>
                        <a:spcAft>
                          <a:spcPts val="0"/>
                        </a:spcAft>
                        <a:buNone/>
                      </a:pPr>
                      <a:r>
                        <a:rPr b="1" lang="en" sz="1000"/>
                        <a:t>...</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graphicFrame>
        <p:nvGraphicFramePr>
          <p:cNvPr id="924" name="Google Shape;924;p36"/>
          <p:cNvGraphicFramePr/>
          <p:nvPr/>
        </p:nvGraphicFramePr>
        <p:xfrm>
          <a:off x="3961890" y="2306445"/>
          <a:ext cx="3000000" cy="3000000"/>
        </p:xfrm>
        <a:graphic>
          <a:graphicData uri="http://schemas.openxmlformats.org/drawingml/2006/table">
            <a:tbl>
              <a:tblPr>
                <a:noFill/>
                <a:tableStyleId>{2B07F4FD-3250-4024-B014-AF7E3F9752D0}</a:tableStyleId>
              </a:tblPr>
              <a:tblGrid>
                <a:gridCol w="873725"/>
                <a:gridCol w="400075"/>
                <a:gridCol w="2452050"/>
              </a:tblGrid>
              <a:tr h="380975">
                <a:tc>
                  <a:txBody>
                    <a:bodyPr/>
                    <a:lstStyle/>
                    <a:p>
                      <a:pPr indent="0" lvl="0" marL="0" rtl="0" algn="ctr">
                        <a:spcBef>
                          <a:spcPts val="0"/>
                        </a:spcBef>
                        <a:spcAft>
                          <a:spcPts val="0"/>
                        </a:spcAft>
                        <a:buNone/>
                      </a:pPr>
                      <a:r>
                        <a:rPr b="1" lang="en" sz="1000"/>
                        <a:t>{p3, 45}</a:t>
                      </a:r>
                      <a:endParaRPr b="1" sz="1000"/>
                    </a:p>
                  </a:txBody>
                  <a:tcPr marT="91425" marB="91425" marR="91425" marL="91425" anchor="ctr"/>
                </a:tc>
                <a:tc>
                  <a:txBody>
                    <a:bodyPr/>
                    <a:lstStyle/>
                    <a:p>
                      <a:pPr indent="0" lvl="0" marL="0" rtl="0" algn="ctr">
                        <a:spcBef>
                          <a:spcPts val="0"/>
                        </a:spcBef>
                        <a:spcAft>
                          <a:spcPts val="0"/>
                        </a:spcAft>
                        <a:buNone/>
                      </a:pPr>
                      <a:r>
                        <a:rPr b="1" lang="en" sz="1300"/>
                        <a:t>X</a:t>
                      </a:r>
                      <a:endParaRPr b="1" sz="1300"/>
                    </a:p>
                  </a:txBody>
                  <a:tcPr marT="91425" marB="91425" marR="91425" marL="91425" anchor="ct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dk1"/>
                          </a:solidFill>
                        </a:rPr>
                        <a:t>{ (e5,p2), (e3,p4), (e2,p1) }</a:t>
                      </a:r>
                      <a:endParaRPr b="1" sz="1000"/>
                    </a:p>
                  </a:txBody>
                  <a:tcPr marT="91425" marB="91425" marR="91425" marL="91425" anchor="ctr"/>
                </a:tc>
              </a:tr>
            </a:tbl>
          </a:graphicData>
        </a:graphic>
      </p:graphicFrame>
      <p:sp>
        <p:nvSpPr>
          <p:cNvPr id="925" name="Google Shape;925;p36"/>
          <p:cNvSpPr txBox="1"/>
          <p:nvPr/>
        </p:nvSpPr>
        <p:spPr>
          <a:xfrm>
            <a:off x="5507005" y="1949660"/>
            <a:ext cx="577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dk1"/>
                </a:solidFill>
              </a:rPr>
              <a:t>U</a:t>
            </a:r>
            <a:endParaRPr b="1" sz="13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gtEl>
                                        <p:attrNameLst>
                                          <p:attrName>style.visibility</p:attrName>
                                        </p:attrNameLst>
                                      </p:cBhvr>
                                      <p:to>
                                        <p:strVal val="visible"/>
                                      </p:to>
                                    </p:set>
                                    <p:animEffect filter="fade" transition="in">
                                      <p:cBhvr>
                                        <p:cTn dur="1"/>
                                        <p:tgtEl>
                                          <p:spTgt spid="9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3"/>
                                        </p:tgtEl>
                                        <p:attrNameLst>
                                          <p:attrName>style.visibility</p:attrName>
                                        </p:attrNameLst>
                                      </p:cBhvr>
                                      <p:to>
                                        <p:strVal val="visible"/>
                                      </p:to>
                                    </p:set>
                                    <p:animEffect filter="fade" transition="in">
                                      <p:cBhvr>
                                        <p:cTn dur="1"/>
                                        <p:tgtEl>
                                          <p:spTgt spid="923"/>
                                        </p:tgtEl>
                                      </p:cBhvr>
                                    </p:animEffect>
                                  </p:childTnLst>
                                </p:cTn>
                              </p:par>
                              <p:par>
                                <p:cTn fill="hold" nodeType="withEffect" presetClass="entr" presetID="10" presetSubtype="0">
                                  <p:stCondLst>
                                    <p:cond delay="0"/>
                                  </p:stCondLst>
                                  <p:childTnLst>
                                    <p:set>
                                      <p:cBhvr>
                                        <p:cTn dur="1" fill="hold">
                                          <p:stCondLst>
                                            <p:cond delay="0"/>
                                          </p:stCondLst>
                                        </p:cTn>
                                        <p:tgtEl>
                                          <p:spTgt spid="918"/>
                                        </p:tgtEl>
                                        <p:attrNameLst>
                                          <p:attrName>style.visibility</p:attrName>
                                        </p:attrNameLst>
                                      </p:cBhvr>
                                      <p:to>
                                        <p:strVal val="visible"/>
                                      </p:to>
                                    </p:set>
                                    <p:animEffect filter="fade" transition="in">
                                      <p:cBhvr>
                                        <p:cTn dur="1"/>
                                        <p:tgtEl>
                                          <p:spTgt spid="9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2"/>
                                        </p:tgtEl>
                                        <p:attrNameLst>
                                          <p:attrName>style.visibility</p:attrName>
                                        </p:attrNameLst>
                                      </p:cBhvr>
                                      <p:to>
                                        <p:strVal val="visible"/>
                                      </p:to>
                                    </p:set>
                                    <p:animEffect filter="fade" transition="in">
                                      <p:cBhvr>
                                        <p:cTn dur="1"/>
                                        <p:tgtEl>
                                          <p:spTgt spid="912"/>
                                        </p:tgtEl>
                                      </p:cBhvr>
                                    </p:animEffect>
                                  </p:childTnLst>
                                </p:cTn>
                              </p:par>
                              <p:par>
                                <p:cTn fill="hold" nodeType="withEffect" presetClass="entr" presetID="10" presetSubtype="0">
                                  <p:stCondLst>
                                    <p:cond delay="0"/>
                                  </p:stCondLst>
                                  <p:childTnLst>
                                    <p:set>
                                      <p:cBhvr>
                                        <p:cTn dur="1" fill="hold">
                                          <p:stCondLst>
                                            <p:cond delay="0"/>
                                          </p:stCondLst>
                                        </p:cTn>
                                        <p:tgtEl>
                                          <p:spTgt spid="907"/>
                                        </p:tgtEl>
                                        <p:attrNameLst>
                                          <p:attrName>style.visibility</p:attrName>
                                        </p:attrNameLst>
                                      </p:cBhvr>
                                      <p:to>
                                        <p:strVal val="visible"/>
                                      </p:to>
                                    </p:set>
                                    <p:animEffect filter="fade" transition="in">
                                      <p:cBhvr>
                                        <p:cTn dur="1"/>
                                        <p:tgtEl>
                                          <p:spTgt spid="907"/>
                                        </p:tgtEl>
                                      </p:cBhvr>
                                    </p:animEffect>
                                  </p:childTnLst>
                                </p:cTn>
                              </p:par>
                              <p:par>
                                <p:cTn fill="hold" nodeType="withEffect" presetClass="entr" presetID="10" presetSubtype="0">
                                  <p:stCondLst>
                                    <p:cond delay="0"/>
                                  </p:stCondLst>
                                  <p:childTnLst>
                                    <p:set>
                                      <p:cBhvr>
                                        <p:cTn dur="1" fill="hold">
                                          <p:stCondLst>
                                            <p:cond delay="0"/>
                                          </p:stCondLst>
                                        </p:cTn>
                                        <p:tgtEl>
                                          <p:spTgt spid="924"/>
                                        </p:tgtEl>
                                        <p:attrNameLst>
                                          <p:attrName>style.visibility</p:attrName>
                                        </p:attrNameLst>
                                      </p:cBhvr>
                                      <p:to>
                                        <p:strVal val="visible"/>
                                      </p:to>
                                    </p:set>
                                    <p:animEffect filter="fade" transition="in">
                                      <p:cBhvr>
                                        <p:cTn dur="1"/>
                                        <p:tgtEl>
                                          <p:spTgt spid="924"/>
                                        </p:tgtEl>
                                      </p:cBhvr>
                                    </p:animEffect>
                                  </p:childTnLst>
                                </p:cTn>
                              </p:par>
                              <p:par>
                                <p:cTn fill="hold" nodeType="withEffect" presetClass="entr" presetID="10" presetSubtype="0">
                                  <p:stCondLst>
                                    <p:cond delay="0"/>
                                  </p:stCondLst>
                                  <p:childTnLst>
                                    <p:set>
                                      <p:cBhvr>
                                        <p:cTn dur="1" fill="hold">
                                          <p:stCondLst>
                                            <p:cond delay="0"/>
                                          </p:stCondLst>
                                        </p:cTn>
                                        <p:tgtEl>
                                          <p:spTgt spid="925"/>
                                        </p:tgtEl>
                                        <p:attrNameLst>
                                          <p:attrName>style.visibility</p:attrName>
                                        </p:attrNameLst>
                                      </p:cBhvr>
                                      <p:to>
                                        <p:strVal val="visible"/>
                                      </p:to>
                                    </p:set>
                                    <p:animEffect filter="fade" transition="in">
                                      <p:cBhvr>
                                        <p:cTn dur="1"/>
                                        <p:tgtEl>
                                          <p:spTgt spid="9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8"/>
                                        </p:tgtEl>
                                        <p:attrNameLst>
                                          <p:attrName>style.visibility</p:attrName>
                                        </p:attrNameLst>
                                      </p:cBhvr>
                                      <p:to>
                                        <p:strVal val="visible"/>
                                      </p:to>
                                    </p:set>
                                    <p:animEffect filter="fade" transition="in">
                                      <p:cBhvr>
                                        <p:cTn dur="1"/>
                                        <p:tgtEl>
                                          <p:spTgt spid="9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9"/>
                                        </p:tgtEl>
                                        <p:attrNameLst>
                                          <p:attrName>style.visibility</p:attrName>
                                        </p:attrNameLst>
                                      </p:cBhvr>
                                      <p:to>
                                        <p:strVal val="visible"/>
                                      </p:to>
                                    </p:set>
                                    <p:animEffect filter="fade" transition="in">
                                      <p:cBhvr>
                                        <p:cTn dur="1"/>
                                        <p:tgtEl>
                                          <p:spTgt spid="9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0"/>
                                        </p:tgtEl>
                                        <p:attrNameLst>
                                          <p:attrName>style.visibility</p:attrName>
                                        </p:attrNameLst>
                                      </p:cBhvr>
                                      <p:to>
                                        <p:strVal val="visible"/>
                                      </p:to>
                                    </p:set>
                                    <p:animEffect filter="fade" transition="in">
                                      <p:cBhvr>
                                        <p:cTn dur="1"/>
                                        <p:tgtEl>
                                          <p:spTgt spid="9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1"/>
                                        </p:tgtEl>
                                        <p:attrNameLst>
                                          <p:attrName>style.visibility</p:attrName>
                                        </p:attrNameLst>
                                      </p:cBhvr>
                                      <p:to>
                                        <p:strVal val="visible"/>
                                      </p:to>
                                    </p:set>
                                    <p:animEffect filter="fade" transition="in">
                                      <p:cBhvr>
                                        <p:cTn dur="1"/>
                                        <p:tgtEl>
                                          <p:spTgt spid="9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37"/>
          <p:cNvSpPr txBox="1"/>
          <p:nvPr/>
        </p:nvSpPr>
        <p:spPr>
          <a:xfrm>
            <a:off x="4676" y="110825"/>
            <a:ext cx="6768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List-based Processing </a:t>
            </a:r>
            <a:endParaRPr b="1" sz="2500">
              <a:latin typeface="Cambria"/>
              <a:ea typeface="Cambria"/>
              <a:cs typeface="Cambria"/>
              <a:sym typeface="Cambria"/>
            </a:endParaRPr>
          </a:p>
        </p:txBody>
      </p:sp>
      <p:sp>
        <p:nvSpPr>
          <p:cNvPr id="931" name="Google Shape;931;p37"/>
          <p:cNvSpPr/>
          <p:nvPr/>
        </p:nvSpPr>
        <p:spPr>
          <a:xfrm>
            <a:off x="0" y="0"/>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7"/>
          <p:cNvSpPr txBox="1"/>
          <p:nvPr/>
        </p:nvSpPr>
        <p:spPr>
          <a:xfrm>
            <a:off x="245450" y="769767"/>
            <a:ext cx="4336500" cy="10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B45F06"/>
                </a:solidFill>
                <a:latin typeface="Courier New"/>
                <a:ea typeface="Courier New"/>
                <a:cs typeface="Courier New"/>
                <a:sym typeface="Courier New"/>
              </a:rPr>
              <a:t>MATCH (a:PERSON) - [r1:FOLLOWS] </a:t>
            </a:r>
            <a:r>
              <a:rPr lang="en" sz="1200">
                <a:solidFill>
                  <a:srgbClr val="B45F06"/>
                </a:solidFill>
                <a:latin typeface="Courier New"/>
                <a:ea typeface="Courier New"/>
                <a:cs typeface="Courier New"/>
                <a:sym typeface="Courier New"/>
              </a:rPr>
              <a:t>➔</a:t>
            </a:r>
            <a:r>
              <a:rPr b="1" lang="en" sz="1200">
                <a:solidFill>
                  <a:srgbClr val="B45F06"/>
                </a:solidFill>
                <a:latin typeface="Courier New"/>
                <a:ea typeface="Courier New"/>
                <a:cs typeface="Courier New"/>
                <a:sym typeface="Courier New"/>
              </a:rPr>
              <a:t> (b:PERSON)</a:t>
            </a:r>
            <a:endParaRPr b="1" sz="1200">
              <a:solidFill>
                <a:srgbClr val="B45F06"/>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B45F06"/>
                </a:solidFill>
                <a:latin typeface="Courier New"/>
                <a:ea typeface="Courier New"/>
                <a:cs typeface="Courier New"/>
                <a:sym typeface="Courier New"/>
              </a:rPr>
              <a:t>      (b:PERSON) - [r2:FOLLOWS] </a:t>
            </a:r>
            <a:r>
              <a:rPr lang="en" sz="1200">
                <a:solidFill>
                  <a:srgbClr val="B45F06"/>
                </a:solidFill>
                <a:latin typeface="Courier New"/>
                <a:ea typeface="Courier New"/>
                <a:cs typeface="Courier New"/>
                <a:sym typeface="Courier New"/>
              </a:rPr>
              <a:t>➔</a:t>
            </a:r>
            <a:r>
              <a:rPr b="1" lang="en" sz="1200">
                <a:solidFill>
                  <a:srgbClr val="B45F06"/>
                </a:solidFill>
                <a:latin typeface="Courier New"/>
                <a:ea typeface="Courier New"/>
                <a:cs typeface="Courier New"/>
                <a:sym typeface="Courier New"/>
              </a:rPr>
              <a:t> (c:PERSON)</a:t>
            </a:r>
            <a:endParaRPr b="1" sz="1200">
              <a:solidFill>
                <a:srgbClr val="B45F06"/>
              </a:solidFill>
              <a:latin typeface="Courier New"/>
              <a:ea typeface="Courier New"/>
              <a:cs typeface="Courier New"/>
              <a:sym typeface="Courier New"/>
            </a:endParaRPr>
          </a:p>
          <a:p>
            <a:pPr indent="0" lvl="0" marL="0" rtl="0" algn="l">
              <a:spcBef>
                <a:spcPts val="0"/>
              </a:spcBef>
              <a:spcAft>
                <a:spcPts val="0"/>
              </a:spcAft>
              <a:buNone/>
            </a:pPr>
            <a:r>
              <a:t/>
            </a:r>
            <a:endParaRPr b="1" sz="100">
              <a:latin typeface="Courier New"/>
              <a:ea typeface="Courier New"/>
              <a:cs typeface="Courier New"/>
              <a:sym typeface="Courier New"/>
            </a:endParaRPr>
          </a:p>
          <a:p>
            <a:pPr indent="0" lvl="0" marL="0" rtl="0" algn="l">
              <a:spcBef>
                <a:spcPts val="0"/>
              </a:spcBef>
              <a:spcAft>
                <a:spcPts val="0"/>
              </a:spcAft>
              <a:buNone/>
            </a:pPr>
            <a:r>
              <a:rPr b="1" lang="en" sz="1200">
                <a:solidFill>
                  <a:srgbClr val="38761D"/>
                </a:solidFill>
                <a:latin typeface="Courier New"/>
                <a:ea typeface="Courier New"/>
                <a:cs typeface="Courier New"/>
                <a:sym typeface="Courier New"/>
              </a:rPr>
              <a:t>WHERE a.age &gt; 20</a:t>
            </a:r>
            <a:endParaRPr b="1" sz="1200">
              <a:solidFill>
                <a:srgbClr val="38761D"/>
              </a:solidFill>
              <a:latin typeface="Courier New"/>
              <a:ea typeface="Courier New"/>
              <a:cs typeface="Courier New"/>
              <a:sym typeface="Courier New"/>
            </a:endParaRPr>
          </a:p>
          <a:p>
            <a:pPr indent="0" lvl="0" marL="0" rtl="0" algn="l">
              <a:spcBef>
                <a:spcPts val="0"/>
              </a:spcBef>
              <a:spcAft>
                <a:spcPts val="0"/>
              </a:spcAft>
              <a:buNone/>
            </a:pPr>
            <a:r>
              <a:t/>
            </a:r>
            <a:endParaRPr b="1" sz="100">
              <a:latin typeface="Courier New"/>
              <a:ea typeface="Courier New"/>
              <a:cs typeface="Courier New"/>
              <a:sym typeface="Courier New"/>
            </a:endParaRPr>
          </a:p>
          <a:p>
            <a:pPr indent="0" lvl="0" marL="0" rtl="0" algn="l">
              <a:spcBef>
                <a:spcPts val="0"/>
              </a:spcBef>
              <a:spcAft>
                <a:spcPts val="0"/>
              </a:spcAft>
              <a:buNone/>
            </a:pPr>
            <a:r>
              <a:rPr b="1" lang="en" sz="1200">
                <a:solidFill>
                  <a:srgbClr val="0B7BCB"/>
                </a:solidFill>
                <a:latin typeface="Courier New"/>
                <a:ea typeface="Courier New"/>
                <a:cs typeface="Courier New"/>
                <a:sym typeface="Courier New"/>
              </a:rPr>
              <a:t>RETURN ...</a:t>
            </a:r>
            <a:endParaRPr b="1" sz="1200">
              <a:solidFill>
                <a:srgbClr val="0B7BCB"/>
              </a:solidFill>
              <a:latin typeface="Courier New"/>
              <a:ea typeface="Courier New"/>
              <a:cs typeface="Courier New"/>
              <a:sym typeface="Courier New"/>
            </a:endParaRPr>
          </a:p>
        </p:txBody>
      </p:sp>
      <p:sp>
        <p:nvSpPr>
          <p:cNvPr id="933" name="Google Shape;933;p37"/>
          <p:cNvSpPr txBox="1"/>
          <p:nvPr/>
        </p:nvSpPr>
        <p:spPr>
          <a:xfrm>
            <a:off x="180975" y="1775068"/>
            <a:ext cx="6890100" cy="40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[Scan a ] ➔ [Filter a.age &gt; 20] ➔ [Join a with b] ➔ [Join b with c] ➔ RETURN ....</a:t>
            </a:r>
            <a:endParaRPr sz="1500">
              <a:solidFill>
                <a:srgbClr val="434343"/>
              </a:solidFill>
              <a:latin typeface="Open Sans"/>
              <a:ea typeface="Open Sans"/>
              <a:cs typeface="Open Sans"/>
              <a:sym typeface="Open Sans"/>
            </a:endParaRPr>
          </a:p>
        </p:txBody>
      </p:sp>
      <p:graphicFrame>
        <p:nvGraphicFramePr>
          <p:cNvPr id="934" name="Google Shape;934;p37"/>
          <p:cNvGraphicFramePr/>
          <p:nvPr/>
        </p:nvGraphicFramePr>
        <p:xfrm>
          <a:off x="1099644" y="2974388"/>
          <a:ext cx="3000000" cy="3000000"/>
        </p:xfrm>
        <a:graphic>
          <a:graphicData uri="http://schemas.openxmlformats.org/drawingml/2006/table">
            <a:tbl>
              <a:tblPr>
                <a:noFill/>
                <a:tableStyleId>{2B07F4FD-3250-4024-B014-AF7E3F9752D0}</a:tableStyleId>
              </a:tblPr>
              <a:tblGrid>
                <a:gridCol w="448975"/>
              </a:tblGrid>
              <a:tr h="330425">
                <a:tc>
                  <a:txBody>
                    <a:bodyPr/>
                    <a:lstStyle/>
                    <a:p>
                      <a:pPr indent="0" lvl="0" marL="0" rtl="0" algn="ctr">
                        <a:spcBef>
                          <a:spcPts val="0"/>
                        </a:spcBef>
                        <a:spcAft>
                          <a:spcPts val="0"/>
                        </a:spcAft>
                        <a:buNone/>
                      </a:pPr>
                      <a:r>
                        <a:rPr b="1" lang="en" sz="1000"/>
                        <a:t>p1</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p2</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p3</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p4</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grpSp>
        <p:nvGrpSpPr>
          <p:cNvPr id="935" name="Google Shape;935;p37"/>
          <p:cNvGrpSpPr/>
          <p:nvPr/>
        </p:nvGrpSpPr>
        <p:grpSpPr>
          <a:xfrm>
            <a:off x="807855" y="2558543"/>
            <a:ext cx="1079419" cy="2447782"/>
            <a:chOff x="938598" y="2558543"/>
            <a:chExt cx="1079419" cy="2447782"/>
          </a:xfrm>
        </p:grpSpPr>
        <p:sp>
          <p:nvSpPr>
            <p:cNvPr id="936" name="Google Shape;936;p37"/>
            <p:cNvSpPr/>
            <p:nvPr/>
          </p:nvSpPr>
          <p:spPr>
            <a:xfrm>
              <a:off x="1117774" y="2897926"/>
              <a:ext cx="674100" cy="1752000"/>
            </a:xfrm>
            <a:prstGeom prst="roundRect">
              <a:avLst>
                <a:gd fmla="val 10310" name="adj"/>
              </a:avLst>
            </a:prstGeom>
            <a:noFill/>
            <a:ln cap="flat" cmpd="sng" w="19050">
              <a:solidFill>
                <a:srgbClr val="C1121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7"/>
            <p:cNvSpPr/>
            <p:nvPr/>
          </p:nvSpPr>
          <p:spPr>
            <a:xfrm>
              <a:off x="1171341" y="4290560"/>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a:t>
              </a:r>
              <a:endParaRPr b="1" sz="1000">
                <a:solidFill>
                  <a:srgbClr val="434343"/>
                </a:solidFill>
                <a:latin typeface="Open Sans"/>
                <a:ea typeface="Open Sans"/>
                <a:cs typeface="Open Sans"/>
                <a:sym typeface="Open Sans"/>
              </a:endParaRPr>
            </a:p>
          </p:txBody>
        </p:sp>
        <p:sp>
          <p:nvSpPr>
            <p:cNvPr id="938" name="Google Shape;938;p37"/>
            <p:cNvSpPr/>
            <p:nvPr/>
          </p:nvSpPr>
          <p:spPr>
            <a:xfrm>
              <a:off x="938598" y="2558543"/>
              <a:ext cx="10707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LG1</a:t>
              </a:r>
              <a:endParaRPr b="1" sz="1000">
                <a:solidFill>
                  <a:srgbClr val="434343"/>
                </a:solidFill>
                <a:latin typeface="Open Sans"/>
                <a:ea typeface="Open Sans"/>
                <a:cs typeface="Open Sans"/>
                <a:sym typeface="Open Sans"/>
              </a:endParaRPr>
            </a:p>
          </p:txBody>
        </p:sp>
        <p:sp>
          <p:nvSpPr>
            <p:cNvPr id="939" name="Google Shape;939;p37"/>
            <p:cNvSpPr/>
            <p:nvPr/>
          </p:nvSpPr>
          <p:spPr>
            <a:xfrm>
              <a:off x="947317" y="4615426"/>
              <a:ext cx="10707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currIdx = -1</a:t>
              </a:r>
              <a:endParaRPr b="1" sz="1000">
                <a:solidFill>
                  <a:srgbClr val="434343"/>
                </a:solidFill>
                <a:latin typeface="Open Sans"/>
                <a:ea typeface="Open Sans"/>
                <a:cs typeface="Open Sans"/>
                <a:sym typeface="Open Sans"/>
              </a:endParaRPr>
            </a:p>
          </p:txBody>
        </p:sp>
      </p:grpSp>
      <p:sp>
        <p:nvSpPr>
          <p:cNvPr id="940" name="Google Shape;940;p37"/>
          <p:cNvSpPr/>
          <p:nvPr/>
        </p:nvSpPr>
        <p:spPr>
          <a:xfrm>
            <a:off x="823734" y="4615426"/>
            <a:ext cx="10707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currIdx = -1</a:t>
            </a:r>
            <a:endParaRPr b="1" sz="1000">
              <a:solidFill>
                <a:srgbClr val="434343"/>
              </a:solidFill>
              <a:latin typeface="Open Sans"/>
              <a:ea typeface="Open Sans"/>
              <a:cs typeface="Open Sans"/>
              <a:sym typeface="Open Sans"/>
            </a:endParaRPr>
          </a:p>
        </p:txBody>
      </p:sp>
      <p:pic>
        <p:nvPicPr>
          <p:cNvPr id="941" name="Google Shape;941;p37"/>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sp>
        <p:nvSpPr>
          <p:cNvPr id="942" name="Google Shape;942;p37"/>
          <p:cNvSpPr/>
          <p:nvPr/>
        </p:nvSpPr>
        <p:spPr>
          <a:xfrm>
            <a:off x="209425" y="1817825"/>
            <a:ext cx="954900" cy="339900"/>
          </a:xfrm>
          <a:prstGeom prst="rect">
            <a:avLst/>
          </a:prstGeom>
          <a:noFill/>
          <a:ln cap="flat" cmpd="sng" w="28575">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2"/>
                                        </p:tgtEl>
                                        <p:attrNameLst>
                                          <p:attrName>style.visibility</p:attrName>
                                        </p:attrNameLst>
                                      </p:cBhvr>
                                      <p:to>
                                        <p:strVal val="visible"/>
                                      </p:to>
                                    </p:set>
                                    <p:animEffect filter="fade" transition="in">
                                      <p:cBhvr>
                                        <p:cTn dur="1"/>
                                        <p:tgtEl>
                                          <p:spTgt spid="9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3"/>
                                        </p:tgtEl>
                                        <p:attrNameLst>
                                          <p:attrName>style.visibility</p:attrName>
                                        </p:attrNameLst>
                                      </p:cBhvr>
                                      <p:to>
                                        <p:strVal val="visible"/>
                                      </p:to>
                                    </p:set>
                                    <p:animEffect filter="fade" transition="in">
                                      <p:cBhvr>
                                        <p:cTn dur="1"/>
                                        <p:tgtEl>
                                          <p:spTgt spid="9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4"/>
                                        </p:tgtEl>
                                        <p:attrNameLst>
                                          <p:attrName>style.visibility</p:attrName>
                                        </p:attrNameLst>
                                      </p:cBhvr>
                                      <p:to>
                                        <p:strVal val="visible"/>
                                      </p:to>
                                    </p:set>
                                    <p:animEffect filter="fade" transition="in">
                                      <p:cBhvr>
                                        <p:cTn dur="1"/>
                                        <p:tgtEl>
                                          <p:spTgt spid="934"/>
                                        </p:tgtEl>
                                      </p:cBhvr>
                                    </p:animEffect>
                                  </p:childTnLst>
                                </p:cTn>
                              </p:par>
                              <p:par>
                                <p:cTn fill="hold" nodeType="withEffect" presetClass="entr" presetID="10" presetSubtype="0">
                                  <p:stCondLst>
                                    <p:cond delay="0"/>
                                  </p:stCondLst>
                                  <p:childTnLst>
                                    <p:set>
                                      <p:cBhvr>
                                        <p:cTn dur="1" fill="hold">
                                          <p:stCondLst>
                                            <p:cond delay="0"/>
                                          </p:stCondLst>
                                        </p:cTn>
                                        <p:tgtEl>
                                          <p:spTgt spid="942"/>
                                        </p:tgtEl>
                                        <p:attrNameLst>
                                          <p:attrName>style.visibility</p:attrName>
                                        </p:attrNameLst>
                                      </p:cBhvr>
                                      <p:to>
                                        <p:strVal val="visible"/>
                                      </p:to>
                                    </p:set>
                                    <p:animEffect filter="fade" transition="in">
                                      <p:cBhvr>
                                        <p:cTn dur="1"/>
                                        <p:tgtEl>
                                          <p:spTgt spid="942"/>
                                        </p:tgtEl>
                                      </p:cBhvr>
                                    </p:animEffect>
                                  </p:childTnLst>
                                </p:cTn>
                              </p:par>
                              <p:par>
                                <p:cTn fill="hold" nodeType="withEffect" presetClass="entr" presetID="10" presetSubtype="0">
                                  <p:stCondLst>
                                    <p:cond delay="0"/>
                                  </p:stCondLst>
                                  <p:childTnLst>
                                    <p:set>
                                      <p:cBhvr>
                                        <p:cTn dur="1" fill="hold">
                                          <p:stCondLst>
                                            <p:cond delay="0"/>
                                          </p:stCondLst>
                                        </p:cTn>
                                        <p:tgtEl>
                                          <p:spTgt spid="935"/>
                                        </p:tgtEl>
                                        <p:attrNameLst>
                                          <p:attrName>style.visibility</p:attrName>
                                        </p:attrNameLst>
                                      </p:cBhvr>
                                      <p:to>
                                        <p:strVal val="visible"/>
                                      </p:to>
                                    </p:set>
                                    <p:animEffect filter="fade" transition="in">
                                      <p:cBhvr>
                                        <p:cTn dur="1"/>
                                        <p:tgtEl>
                                          <p:spTgt spid="9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34"/>
                                        </p:tgtEl>
                                      </p:cBhvr>
                                    </p:animEffect>
                                    <p:set>
                                      <p:cBhvr>
                                        <p:cTn dur="1" fill="hold">
                                          <p:stCondLst>
                                            <p:cond delay="0"/>
                                          </p:stCondLst>
                                        </p:cTn>
                                        <p:tgtEl>
                                          <p:spTgt spid="93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935"/>
                                        </p:tgtEl>
                                      </p:cBhvr>
                                    </p:animEffect>
                                    <p:set>
                                      <p:cBhvr>
                                        <p:cTn dur="1" fill="hold">
                                          <p:stCondLst>
                                            <p:cond delay="0"/>
                                          </p:stCondLst>
                                        </p:cTn>
                                        <p:tgtEl>
                                          <p:spTgt spid="93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40"/>
                                        </p:tgtEl>
                                        <p:attrNameLst>
                                          <p:attrName>style.visibility</p:attrName>
                                        </p:attrNameLst>
                                      </p:cBhvr>
                                      <p:to>
                                        <p:strVal val="visible"/>
                                      </p:to>
                                    </p:set>
                                    <p:animEffect filter="fade" transition="in">
                                      <p:cBhvr>
                                        <p:cTn dur="1"/>
                                        <p:tgtEl>
                                          <p:spTgt spid="940"/>
                                        </p:tgtEl>
                                      </p:cBhvr>
                                    </p:animEffect>
                                  </p:childTnLst>
                                </p:cTn>
                              </p:par>
                              <p:par>
                                <p:cTn fill="hold" nodeType="withEffect" presetClass="exit" presetID="10" presetSubtype="0">
                                  <p:stCondLst>
                                    <p:cond delay="0"/>
                                  </p:stCondLst>
                                  <p:childTnLst>
                                    <p:animEffect filter="fade" transition="out">
                                      <p:cBhvr>
                                        <p:cTn dur="1"/>
                                        <p:tgtEl>
                                          <p:spTgt spid="942"/>
                                        </p:tgtEl>
                                      </p:cBhvr>
                                    </p:animEffect>
                                    <p:set>
                                      <p:cBhvr>
                                        <p:cTn dur="1" fill="hold">
                                          <p:stCondLst>
                                            <p:cond delay="0"/>
                                          </p:stCondLst>
                                        </p:cTn>
                                        <p:tgtEl>
                                          <p:spTgt spid="94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40"/>
                                        </p:tgtEl>
                                      </p:cBhvr>
                                    </p:animEffect>
                                    <p:set>
                                      <p:cBhvr>
                                        <p:cTn dur="1" fill="hold">
                                          <p:stCondLst>
                                            <p:cond delay="0"/>
                                          </p:stCondLst>
                                        </p:cTn>
                                        <p:tgtEl>
                                          <p:spTgt spid="94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grpSp>
        <p:nvGrpSpPr>
          <p:cNvPr id="947" name="Google Shape;947;p38"/>
          <p:cNvGrpSpPr/>
          <p:nvPr/>
        </p:nvGrpSpPr>
        <p:grpSpPr>
          <a:xfrm>
            <a:off x="536977" y="2558543"/>
            <a:ext cx="1557900" cy="2122917"/>
            <a:chOff x="1741471" y="2558543"/>
            <a:chExt cx="1557900" cy="2122917"/>
          </a:xfrm>
        </p:grpSpPr>
        <p:sp>
          <p:nvSpPr>
            <p:cNvPr id="948" name="Google Shape;948;p38"/>
            <p:cNvSpPr/>
            <p:nvPr/>
          </p:nvSpPr>
          <p:spPr>
            <a:xfrm>
              <a:off x="1741471" y="2897925"/>
              <a:ext cx="1557900" cy="1752000"/>
            </a:xfrm>
            <a:prstGeom prst="roundRect">
              <a:avLst>
                <a:gd fmla="val 10310" name="adj"/>
              </a:avLst>
            </a:prstGeom>
            <a:noFill/>
            <a:ln cap="flat" cmpd="sng" w="19050">
              <a:solidFill>
                <a:srgbClr val="C1121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8"/>
            <p:cNvSpPr/>
            <p:nvPr/>
          </p:nvSpPr>
          <p:spPr>
            <a:xfrm>
              <a:off x="1795052" y="4290560"/>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a:t>
              </a:r>
              <a:endParaRPr b="1" sz="1000">
                <a:solidFill>
                  <a:srgbClr val="434343"/>
                </a:solidFill>
                <a:latin typeface="Open Sans"/>
                <a:ea typeface="Open Sans"/>
                <a:cs typeface="Open Sans"/>
                <a:sym typeface="Open Sans"/>
              </a:endParaRPr>
            </a:p>
          </p:txBody>
        </p:sp>
        <p:sp>
          <p:nvSpPr>
            <p:cNvPr id="950" name="Google Shape;950;p38"/>
            <p:cNvSpPr/>
            <p:nvPr/>
          </p:nvSpPr>
          <p:spPr>
            <a:xfrm>
              <a:off x="2005866" y="2558543"/>
              <a:ext cx="10707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LG1</a:t>
              </a:r>
              <a:endParaRPr b="1" sz="1000">
                <a:solidFill>
                  <a:srgbClr val="434343"/>
                </a:solidFill>
                <a:latin typeface="Open Sans"/>
                <a:ea typeface="Open Sans"/>
                <a:cs typeface="Open Sans"/>
                <a:sym typeface="Open Sans"/>
              </a:endParaRPr>
            </a:p>
          </p:txBody>
        </p:sp>
        <p:sp>
          <p:nvSpPr>
            <p:cNvPr id="951" name="Google Shape;951;p38"/>
            <p:cNvSpPr/>
            <p:nvPr/>
          </p:nvSpPr>
          <p:spPr>
            <a:xfrm>
              <a:off x="2289098" y="4290550"/>
              <a:ext cx="8799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age  mask</a:t>
              </a:r>
              <a:endParaRPr b="1" sz="1000">
                <a:solidFill>
                  <a:srgbClr val="434343"/>
                </a:solidFill>
                <a:latin typeface="Open Sans"/>
                <a:ea typeface="Open Sans"/>
                <a:cs typeface="Open Sans"/>
                <a:sym typeface="Open Sans"/>
              </a:endParaRPr>
            </a:p>
          </p:txBody>
        </p:sp>
      </p:grpSp>
      <p:sp>
        <p:nvSpPr>
          <p:cNvPr id="952" name="Google Shape;952;p38"/>
          <p:cNvSpPr txBox="1"/>
          <p:nvPr/>
        </p:nvSpPr>
        <p:spPr>
          <a:xfrm>
            <a:off x="4676" y="110825"/>
            <a:ext cx="6768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List-based Processing </a:t>
            </a:r>
            <a:endParaRPr b="1" sz="2500">
              <a:latin typeface="Cambria"/>
              <a:ea typeface="Cambria"/>
              <a:cs typeface="Cambria"/>
              <a:sym typeface="Cambria"/>
            </a:endParaRPr>
          </a:p>
        </p:txBody>
      </p:sp>
      <p:sp>
        <p:nvSpPr>
          <p:cNvPr id="953" name="Google Shape;953;p38"/>
          <p:cNvSpPr/>
          <p:nvPr/>
        </p:nvSpPr>
        <p:spPr>
          <a:xfrm>
            <a:off x="0" y="0"/>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8"/>
          <p:cNvSpPr txBox="1"/>
          <p:nvPr/>
        </p:nvSpPr>
        <p:spPr>
          <a:xfrm>
            <a:off x="245450" y="769767"/>
            <a:ext cx="4336500" cy="10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B45F06"/>
                </a:solidFill>
                <a:latin typeface="Courier New"/>
                <a:ea typeface="Courier New"/>
                <a:cs typeface="Courier New"/>
                <a:sym typeface="Courier New"/>
              </a:rPr>
              <a:t>MATCH (a:PERSON) - [r1:FOLLOWS] </a:t>
            </a:r>
            <a:r>
              <a:rPr lang="en" sz="1200">
                <a:solidFill>
                  <a:srgbClr val="B45F06"/>
                </a:solidFill>
                <a:latin typeface="Courier New"/>
                <a:ea typeface="Courier New"/>
                <a:cs typeface="Courier New"/>
                <a:sym typeface="Courier New"/>
              </a:rPr>
              <a:t>➔</a:t>
            </a:r>
            <a:r>
              <a:rPr b="1" lang="en" sz="1200">
                <a:solidFill>
                  <a:srgbClr val="B45F06"/>
                </a:solidFill>
                <a:latin typeface="Courier New"/>
                <a:ea typeface="Courier New"/>
                <a:cs typeface="Courier New"/>
                <a:sym typeface="Courier New"/>
              </a:rPr>
              <a:t> (b:PERSON)</a:t>
            </a:r>
            <a:endParaRPr b="1" sz="1200">
              <a:solidFill>
                <a:srgbClr val="B45F06"/>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B45F06"/>
                </a:solidFill>
                <a:latin typeface="Courier New"/>
                <a:ea typeface="Courier New"/>
                <a:cs typeface="Courier New"/>
                <a:sym typeface="Courier New"/>
              </a:rPr>
              <a:t>      (b:PERSON) - [r2:FOLLOWS] </a:t>
            </a:r>
            <a:r>
              <a:rPr lang="en" sz="1200">
                <a:solidFill>
                  <a:srgbClr val="B45F06"/>
                </a:solidFill>
                <a:latin typeface="Courier New"/>
                <a:ea typeface="Courier New"/>
                <a:cs typeface="Courier New"/>
                <a:sym typeface="Courier New"/>
              </a:rPr>
              <a:t>➔</a:t>
            </a:r>
            <a:r>
              <a:rPr b="1" lang="en" sz="1200">
                <a:solidFill>
                  <a:srgbClr val="B45F06"/>
                </a:solidFill>
                <a:latin typeface="Courier New"/>
                <a:ea typeface="Courier New"/>
                <a:cs typeface="Courier New"/>
                <a:sym typeface="Courier New"/>
              </a:rPr>
              <a:t> (c:PERSON)</a:t>
            </a:r>
            <a:endParaRPr b="1" sz="1200">
              <a:solidFill>
                <a:srgbClr val="B45F06"/>
              </a:solidFill>
              <a:latin typeface="Courier New"/>
              <a:ea typeface="Courier New"/>
              <a:cs typeface="Courier New"/>
              <a:sym typeface="Courier New"/>
            </a:endParaRPr>
          </a:p>
          <a:p>
            <a:pPr indent="0" lvl="0" marL="0" rtl="0" algn="l">
              <a:spcBef>
                <a:spcPts val="0"/>
              </a:spcBef>
              <a:spcAft>
                <a:spcPts val="0"/>
              </a:spcAft>
              <a:buNone/>
            </a:pPr>
            <a:r>
              <a:t/>
            </a:r>
            <a:endParaRPr b="1" sz="100">
              <a:latin typeface="Courier New"/>
              <a:ea typeface="Courier New"/>
              <a:cs typeface="Courier New"/>
              <a:sym typeface="Courier New"/>
            </a:endParaRPr>
          </a:p>
          <a:p>
            <a:pPr indent="0" lvl="0" marL="0" rtl="0" algn="l">
              <a:spcBef>
                <a:spcPts val="0"/>
              </a:spcBef>
              <a:spcAft>
                <a:spcPts val="0"/>
              </a:spcAft>
              <a:buNone/>
            </a:pPr>
            <a:r>
              <a:rPr b="1" lang="en" sz="1200">
                <a:solidFill>
                  <a:srgbClr val="38761D"/>
                </a:solidFill>
                <a:latin typeface="Courier New"/>
                <a:ea typeface="Courier New"/>
                <a:cs typeface="Courier New"/>
                <a:sym typeface="Courier New"/>
              </a:rPr>
              <a:t>WHERE a.age &gt; 20</a:t>
            </a:r>
            <a:endParaRPr b="1" sz="1200">
              <a:solidFill>
                <a:srgbClr val="38761D"/>
              </a:solidFill>
              <a:latin typeface="Courier New"/>
              <a:ea typeface="Courier New"/>
              <a:cs typeface="Courier New"/>
              <a:sym typeface="Courier New"/>
            </a:endParaRPr>
          </a:p>
          <a:p>
            <a:pPr indent="0" lvl="0" marL="0" rtl="0" algn="l">
              <a:spcBef>
                <a:spcPts val="0"/>
              </a:spcBef>
              <a:spcAft>
                <a:spcPts val="0"/>
              </a:spcAft>
              <a:buNone/>
            </a:pPr>
            <a:r>
              <a:t/>
            </a:r>
            <a:endParaRPr b="1" sz="100">
              <a:latin typeface="Courier New"/>
              <a:ea typeface="Courier New"/>
              <a:cs typeface="Courier New"/>
              <a:sym typeface="Courier New"/>
            </a:endParaRPr>
          </a:p>
          <a:p>
            <a:pPr indent="0" lvl="0" marL="0" rtl="0" algn="l">
              <a:spcBef>
                <a:spcPts val="0"/>
              </a:spcBef>
              <a:spcAft>
                <a:spcPts val="0"/>
              </a:spcAft>
              <a:buNone/>
            </a:pPr>
            <a:r>
              <a:rPr b="1" lang="en" sz="1200">
                <a:solidFill>
                  <a:srgbClr val="0B7BCB"/>
                </a:solidFill>
                <a:latin typeface="Courier New"/>
                <a:ea typeface="Courier New"/>
                <a:cs typeface="Courier New"/>
                <a:sym typeface="Courier New"/>
              </a:rPr>
              <a:t>RETURN ...</a:t>
            </a:r>
            <a:endParaRPr b="1" sz="1200">
              <a:solidFill>
                <a:srgbClr val="0B7BCB"/>
              </a:solidFill>
              <a:latin typeface="Courier New"/>
              <a:ea typeface="Courier New"/>
              <a:cs typeface="Courier New"/>
              <a:sym typeface="Courier New"/>
            </a:endParaRPr>
          </a:p>
        </p:txBody>
      </p:sp>
      <p:sp>
        <p:nvSpPr>
          <p:cNvPr id="955" name="Google Shape;955;p38"/>
          <p:cNvSpPr txBox="1"/>
          <p:nvPr/>
        </p:nvSpPr>
        <p:spPr>
          <a:xfrm>
            <a:off x="180975" y="1775068"/>
            <a:ext cx="6890100" cy="40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[Scan a ] ➔ [Filter a.age &gt; 20] ➔ [Join a with b] ➔ [Join b with c] ➔ RETURN ....</a:t>
            </a:r>
            <a:endParaRPr sz="1500">
              <a:solidFill>
                <a:srgbClr val="434343"/>
              </a:solidFill>
              <a:latin typeface="Open Sans"/>
              <a:ea typeface="Open Sans"/>
              <a:cs typeface="Open Sans"/>
              <a:sym typeface="Open Sans"/>
            </a:endParaRPr>
          </a:p>
        </p:txBody>
      </p:sp>
      <p:graphicFrame>
        <p:nvGraphicFramePr>
          <p:cNvPr id="956" name="Google Shape;956;p38"/>
          <p:cNvGraphicFramePr/>
          <p:nvPr/>
        </p:nvGraphicFramePr>
        <p:xfrm>
          <a:off x="746866" y="2974388"/>
          <a:ext cx="3000000" cy="3000000"/>
        </p:xfrm>
        <a:graphic>
          <a:graphicData uri="http://schemas.openxmlformats.org/drawingml/2006/table">
            <a:tbl>
              <a:tblPr>
                <a:noFill/>
                <a:tableStyleId>{2B07F4FD-3250-4024-B014-AF7E3F9752D0}</a:tableStyleId>
              </a:tblPr>
              <a:tblGrid>
                <a:gridCol w="382850"/>
                <a:gridCol w="382850"/>
                <a:gridCol w="382850"/>
              </a:tblGrid>
              <a:tr h="330425">
                <a:tc>
                  <a:txBody>
                    <a:bodyPr/>
                    <a:lstStyle/>
                    <a:p>
                      <a:pPr indent="0" lvl="0" marL="0" rtl="0" algn="ctr">
                        <a:spcBef>
                          <a:spcPts val="0"/>
                        </a:spcBef>
                        <a:spcAft>
                          <a:spcPts val="0"/>
                        </a:spcAft>
                        <a:buNone/>
                      </a:pPr>
                      <a:r>
                        <a:rPr b="1" lang="en" sz="1000"/>
                        <a:t>p1</a:t>
                      </a:r>
                      <a:endParaRPr b="1" sz="1000"/>
                    </a:p>
                  </a:txBody>
                  <a:tcPr marT="91425" marB="91425" marR="91425" marL="91425" anchor="ctr"/>
                </a:tc>
                <a:tc>
                  <a:txBody>
                    <a:bodyPr/>
                    <a:lstStyle/>
                    <a:p>
                      <a:pPr indent="0" lvl="0" marL="0" rtl="0" algn="ctr">
                        <a:spcBef>
                          <a:spcPts val="0"/>
                        </a:spcBef>
                        <a:spcAft>
                          <a:spcPts val="0"/>
                        </a:spcAft>
                        <a:buNone/>
                      </a:pPr>
                      <a:r>
                        <a:rPr b="1" lang="en" sz="1000"/>
                        <a:t>17</a:t>
                      </a:r>
                      <a:endParaRPr b="1" sz="1000"/>
                    </a:p>
                  </a:txBody>
                  <a:tcPr marT="91425" marB="91425" marR="91425" marL="91425" anchor="ctr"/>
                </a:tc>
                <a:tc>
                  <a:txBody>
                    <a:bodyPr/>
                    <a:lstStyle/>
                    <a:p>
                      <a:pPr indent="0" lvl="0" marL="0" rtl="0" algn="ctr">
                        <a:spcBef>
                          <a:spcPts val="0"/>
                        </a:spcBef>
                        <a:spcAft>
                          <a:spcPts val="0"/>
                        </a:spcAft>
                        <a:buNone/>
                      </a:pPr>
                      <a:r>
                        <a:rPr b="1" lang="en" sz="1000"/>
                        <a:t>0</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p2</a:t>
                      </a:r>
                      <a:endParaRPr b="1" sz="1000"/>
                    </a:p>
                  </a:txBody>
                  <a:tcPr marT="91425" marB="91425" marR="91425" marL="91425" anchor="ctr"/>
                </a:tc>
                <a:tc>
                  <a:txBody>
                    <a:bodyPr/>
                    <a:lstStyle/>
                    <a:p>
                      <a:pPr indent="0" lvl="0" marL="0" rtl="0" algn="ctr">
                        <a:spcBef>
                          <a:spcPts val="0"/>
                        </a:spcBef>
                        <a:spcAft>
                          <a:spcPts val="0"/>
                        </a:spcAft>
                        <a:buNone/>
                      </a:pPr>
                      <a:r>
                        <a:rPr b="1" lang="en" sz="1000"/>
                        <a:t>23</a:t>
                      </a:r>
                      <a:endParaRPr b="1" sz="1000"/>
                    </a:p>
                  </a:txBody>
                  <a:tcPr marT="91425" marB="91425" marR="91425" marL="91425" anchor="ctr"/>
                </a:tc>
                <a:tc>
                  <a:txBody>
                    <a:bodyPr/>
                    <a:lstStyle/>
                    <a:p>
                      <a:pPr indent="0" lvl="0" marL="0" rtl="0" algn="ctr">
                        <a:spcBef>
                          <a:spcPts val="0"/>
                        </a:spcBef>
                        <a:spcAft>
                          <a:spcPts val="0"/>
                        </a:spcAft>
                        <a:buNone/>
                      </a:pPr>
                      <a:r>
                        <a:rPr b="1" lang="en" sz="1000"/>
                        <a:t>1</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p3</a:t>
                      </a:r>
                      <a:endParaRPr b="1" sz="1000"/>
                    </a:p>
                  </a:txBody>
                  <a:tcPr marT="91425" marB="91425" marR="91425" marL="91425" anchor="ctr"/>
                </a:tc>
                <a:tc>
                  <a:txBody>
                    <a:bodyPr/>
                    <a:lstStyle/>
                    <a:p>
                      <a:pPr indent="0" lvl="0" marL="0" rtl="0" algn="ctr">
                        <a:spcBef>
                          <a:spcPts val="0"/>
                        </a:spcBef>
                        <a:spcAft>
                          <a:spcPts val="0"/>
                        </a:spcAft>
                        <a:buNone/>
                      </a:pPr>
                      <a:r>
                        <a:rPr b="1" lang="en" sz="1000"/>
                        <a:t>45</a:t>
                      </a:r>
                      <a:endParaRPr b="1" sz="1000"/>
                    </a:p>
                  </a:txBody>
                  <a:tcPr marT="91425" marB="91425" marR="91425" marL="91425" anchor="ctr"/>
                </a:tc>
                <a:tc>
                  <a:txBody>
                    <a:bodyPr/>
                    <a:lstStyle/>
                    <a:p>
                      <a:pPr indent="0" lvl="0" marL="0" rtl="0" algn="ctr">
                        <a:spcBef>
                          <a:spcPts val="0"/>
                        </a:spcBef>
                        <a:spcAft>
                          <a:spcPts val="0"/>
                        </a:spcAft>
                        <a:buNone/>
                      </a:pPr>
                      <a:r>
                        <a:rPr b="1" lang="en" sz="1000"/>
                        <a:t>1</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p4</a:t>
                      </a:r>
                      <a:endParaRPr b="1" sz="1000"/>
                    </a:p>
                  </a:txBody>
                  <a:tcPr marT="91425" marB="91425" marR="91425" marL="91425" anchor="ctr"/>
                </a:tc>
                <a:tc>
                  <a:txBody>
                    <a:bodyPr/>
                    <a:lstStyle/>
                    <a:p>
                      <a:pPr indent="0" lvl="0" marL="0" rtl="0" algn="ctr">
                        <a:spcBef>
                          <a:spcPts val="0"/>
                        </a:spcBef>
                        <a:spcAft>
                          <a:spcPts val="0"/>
                        </a:spcAft>
                        <a:buNone/>
                      </a:pPr>
                      <a:r>
                        <a:rPr b="1" lang="en" sz="1000"/>
                        <a:t>54</a:t>
                      </a:r>
                      <a:endParaRPr b="1" sz="1000"/>
                    </a:p>
                  </a:txBody>
                  <a:tcPr marT="91425" marB="91425" marR="91425" marL="91425" anchor="ctr"/>
                </a:tc>
                <a:tc>
                  <a:txBody>
                    <a:bodyPr/>
                    <a:lstStyle/>
                    <a:p>
                      <a:pPr indent="0" lvl="0" marL="0" rtl="0" algn="ctr">
                        <a:spcBef>
                          <a:spcPts val="0"/>
                        </a:spcBef>
                        <a:spcAft>
                          <a:spcPts val="0"/>
                        </a:spcAft>
                        <a:buNone/>
                      </a:pPr>
                      <a:r>
                        <a:rPr b="1" lang="en" sz="1000"/>
                        <a:t>1</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sp>
        <p:nvSpPr>
          <p:cNvPr id="957" name="Google Shape;957;p38"/>
          <p:cNvSpPr/>
          <p:nvPr/>
        </p:nvSpPr>
        <p:spPr>
          <a:xfrm>
            <a:off x="823734" y="4615426"/>
            <a:ext cx="10707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currIdx = -1</a:t>
            </a:r>
            <a:endParaRPr b="1" sz="1000">
              <a:solidFill>
                <a:srgbClr val="434343"/>
              </a:solidFill>
              <a:latin typeface="Open Sans"/>
              <a:ea typeface="Open Sans"/>
              <a:cs typeface="Open Sans"/>
              <a:sym typeface="Open Sans"/>
            </a:endParaRPr>
          </a:p>
        </p:txBody>
      </p:sp>
      <p:pic>
        <p:nvPicPr>
          <p:cNvPr id="958" name="Google Shape;958;p38"/>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sp>
        <p:nvSpPr>
          <p:cNvPr id="959" name="Google Shape;959;p38"/>
          <p:cNvSpPr/>
          <p:nvPr/>
        </p:nvSpPr>
        <p:spPr>
          <a:xfrm>
            <a:off x="1174905" y="1817825"/>
            <a:ext cx="1748700" cy="339900"/>
          </a:xfrm>
          <a:prstGeom prst="rect">
            <a:avLst/>
          </a:prstGeom>
          <a:noFill/>
          <a:ln cap="flat" cmpd="sng" w="28575">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4"/>
                                        </p:tgtEl>
                                        <p:attrNameLst>
                                          <p:attrName>style.visibility</p:attrName>
                                        </p:attrNameLst>
                                      </p:cBhvr>
                                      <p:to>
                                        <p:strVal val="visible"/>
                                      </p:to>
                                    </p:set>
                                    <p:animEffect filter="fade" transition="in">
                                      <p:cBhvr>
                                        <p:cTn dur="1"/>
                                        <p:tgtEl>
                                          <p:spTgt spid="9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5"/>
                                        </p:tgtEl>
                                        <p:attrNameLst>
                                          <p:attrName>style.visibility</p:attrName>
                                        </p:attrNameLst>
                                      </p:cBhvr>
                                      <p:to>
                                        <p:strVal val="visible"/>
                                      </p:to>
                                    </p:set>
                                    <p:animEffect filter="fade" transition="in">
                                      <p:cBhvr>
                                        <p:cTn dur="1"/>
                                        <p:tgtEl>
                                          <p:spTgt spid="955"/>
                                        </p:tgtEl>
                                      </p:cBhvr>
                                    </p:animEffect>
                                  </p:childTnLst>
                                </p:cTn>
                              </p:par>
                              <p:par>
                                <p:cTn fill="hold" nodeType="withEffect" presetClass="entr" presetID="10" presetSubtype="0">
                                  <p:stCondLst>
                                    <p:cond delay="0"/>
                                  </p:stCondLst>
                                  <p:childTnLst>
                                    <p:set>
                                      <p:cBhvr>
                                        <p:cTn dur="1" fill="hold">
                                          <p:stCondLst>
                                            <p:cond delay="0"/>
                                          </p:stCondLst>
                                        </p:cTn>
                                        <p:tgtEl>
                                          <p:spTgt spid="956"/>
                                        </p:tgtEl>
                                        <p:attrNameLst>
                                          <p:attrName>style.visibility</p:attrName>
                                        </p:attrNameLst>
                                      </p:cBhvr>
                                      <p:to>
                                        <p:strVal val="visible"/>
                                      </p:to>
                                    </p:set>
                                    <p:animEffect filter="fade" transition="in">
                                      <p:cBhvr>
                                        <p:cTn dur="1"/>
                                        <p:tgtEl>
                                          <p:spTgt spid="956"/>
                                        </p:tgtEl>
                                      </p:cBhvr>
                                    </p:animEffect>
                                  </p:childTnLst>
                                </p:cTn>
                              </p:par>
                              <p:par>
                                <p:cTn fill="hold" nodeType="withEffect" presetClass="entr" presetID="10" presetSubtype="0">
                                  <p:stCondLst>
                                    <p:cond delay="0"/>
                                  </p:stCondLst>
                                  <p:childTnLst>
                                    <p:set>
                                      <p:cBhvr>
                                        <p:cTn dur="1" fill="hold">
                                          <p:stCondLst>
                                            <p:cond delay="0"/>
                                          </p:stCondLst>
                                        </p:cTn>
                                        <p:tgtEl>
                                          <p:spTgt spid="957"/>
                                        </p:tgtEl>
                                        <p:attrNameLst>
                                          <p:attrName>style.visibility</p:attrName>
                                        </p:attrNameLst>
                                      </p:cBhvr>
                                      <p:to>
                                        <p:strVal val="visible"/>
                                      </p:to>
                                    </p:set>
                                    <p:animEffect filter="fade" transition="in">
                                      <p:cBhvr>
                                        <p:cTn dur="1"/>
                                        <p:tgtEl>
                                          <p:spTgt spid="957"/>
                                        </p:tgtEl>
                                      </p:cBhvr>
                                    </p:animEffect>
                                  </p:childTnLst>
                                </p:cTn>
                              </p:par>
                              <p:par>
                                <p:cTn fill="hold" nodeType="withEffect" presetClass="entr" presetID="10" presetSubtype="0">
                                  <p:stCondLst>
                                    <p:cond delay="0"/>
                                  </p:stCondLst>
                                  <p:childTnLst>
                                    <p:set>
                                      <p:cBhvr>
                                        <p:cTn dur="1" fill="hold">
                                          <p:stCondLst>
                                            <p:cond delay="0"/>
                                          </p:stCondLst>
                                        </p:cTn>
                                        <p:tgtEl>
                                          <p:spTgt spid="947"/>
                                        </p:tgtEl>
                                        <p:attrNameLst>
                                          <p:attrName>style.visibility</p:attrName>
                                        </p:attrNameLst>
                                      </p:cBhvr>
                                      <p:to>
                                        <p:strVal val="visible"/>
                                      </p:to>
                                    </p:set>
                                    <p:animEffect filter="fade" transition="in">
                                      <p:cBhvr>
                                        <p:cTn dur="1"/>
                                        <p:tgtEl>
                                          <p:spTgt spid="947"/>
                                        </p:tgtEl>
                                      </p:cBhvr>
                                    </p:animEffect>
                                  </p:childTnLst>
                                </p:cTn>
                              </p:par>
                              <p:par>
                                <p:cTn fill="hold" nodeType="withEffect" presetClass="entr" presetID="10" presetSubtype="0">
                                  <p:stCondLst>
                                    <p:cond delay="0"/>
                                  </p:stCondLst>
                                  <p:childTnLst>
                                    <p:set>
                                      <p:cBhvr>
                                        <p:cTn dur="1" fill="hold">
                                          <p:stCondLst>
                                            <p:cond delay="0"/>
                                          </p:stCondLst>
                                        </p:cTn>
                                        <p:tgtEl>
                                          <p:spTgt spid="959"/>
                                        </p:tgtEl>
                                        <p:attrNameLst>
                                          <p:attrName>style.visibility</p:attrName>
                                        </p:attrNameLst>
                                      </p:cBhvr>
                                      <p:to>
                                        <p:strVal val="visible"/>
                                      </p:to>
                                    </p:set>
                                    <p:animEffect filter="fade" transition="in">
                                      <p:cBhvr>
                                        <p:cTn dur="1"/>
                                        <p:tgtEl>
                                          <p:spTgt spid="9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59"/>
                                        </p:tgtEl>
                                      </p:cBhvr>
                                    </p:animEffect>
                                    <p:set>
                                      <p:cBhvr>
                                        <p:cTn dur="1" fill="hold">
                                          <p:stCondLst>
                                            <p:cond delay="0"/>
                                          </p:stCondLst>
                                        </p:cTn>
                                        <p:tgtEl>
                                          <p:spTgt spid="95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57"/>
                                        </p:tgtEl>
                                      </p:cBhvr>
                                    </p:animEffect>
                                    <p:set>
                                      <p:cBhvr>
                                        <p:cTn dur="1" fill="hold">
                                          <p:stCondLst>
                                            <p:cond delay="0"/>
                                          </p:stCondLst>
                                        </p:cTn>
                                        <p:tgtEl>
                                          <p:spTgt spid="95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grpSp>
        <p:nvGrpSpPr>
          <p:cNvPr id="964" name="Google Shape;964;p39"/>
          <p:cNvGrpSpPr/>
          <p:nvPr/>
        </p:nvGrpSpPr>
        <p:grpSpPr>
          <a:xfrm>
            <a:off x="2205731" y="2558543"/>
            <a:ext cx="1173000" cy="1458283"/>
            <a:chOff x="3189275" y="2558543"/>
            <a:chExt cx="1173000" cy="1458283"/>
          </a:xfrm>
        </p:grpSpPr>
        <p:sp>
          <p:nvSpPr>
            <p:cNvPr id="965" name="Google Shape;965;p39"/>
            <p:cNvSpPr/>
            <p:nvPr/>
          </p:nvSpPr>
          <p:spPr>
            <a:xfrm>
              <a:off x="3189275" y="2897925"/>
              <a:ext cx="1173000" cy="1098300"/>
            </a:xfrm>
            <a:prstGeom prst="roundRect">
              <a:avLst>
                <a:gd fmla="val 10310" name="adj"/>
              </a:avLst>
            </a:prstGeom>
            <a:noFill/>
            <a:ln cap="flat" cmpd="sng" w="19050">
              <a:solidFill>
                <a:srgbClr val="C1121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9"/>
            <p:cNvSpPr/>
            <p:nvPr/>
          </p:nvSpPr>
          <p:spPr>
            <a:xfrm>
              <a:off x="3311996" y="362592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r1</a:t>
              </a:r>
              <a:endParaRPr b="1" sz="1000">
                <a:solidFill>
                  <a:srgbClr val="434343"/>
                </a:solidFill>
                <a:latin typeface="Open Sans"/>
                <a:ea typeface="Open Sans"/>
                <a:cs typeface="Open Sans"/>
                <a:sym typeface="Open Sans"/>
              </a:endParaRPr>
            </a:p>
          </p:txBody>
        </p:sp>
        <p:sp>
          <p:nvSpPr>
            <p:cNvPr id="967" name="Google Shape;967;p39"/>
            <p:cNvSpPr/>
            <p:nvPr/>
          </p:nvSpPr>
          <p:spPr>
            <a:xfrm>
              <a:off x="3722105" y="362592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b</a:t>
              </a:r>
              <a:endParaRPr b="1" sz="1000">
                <a:solidFill>
                  <a:srgbClr val="434343"/>
                </a:solidFill>
                <a:latin typeface="Open Sans"/>
                <a:ea typeface="Open Sans"/>
                <a:cs typeface="Open Sans"/>
                <a:sym typeface="Open Sans"/>
              </a:endParaRPr>
            </a:p>
          </p:txBody>
        </p:sp>
        <p:sp>
          <p:nvSpPr>
            <p:cNvPr id="968" name="Google Shape;968;p39"/>
            <p:cNvSpPr/>
            <p:nvPr/>
          </p:nvSpPr>
          <p:spPr>
            <a:xfrm>
              <a:off x="3230710" y="2558543"/>
              <a:ext cx="10707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LG2</a:t>
              </a:r>
              <a:endParaRPr b="1" sz="1000">
                <a:solidFill>
                  <a:srgbClr val="434343"/>
                </a:solidFill>
                <a:latin typeface="Open Sans"/>
                <a:ea typeface="Open Sans"/>
                <a:cs typeface="Open Sans"/>
                <a:sym typeface="Open Sans"/>
              </a:endParaRPr>
            </a:p>
          </p:txBody>
        </p:sp>
      </p:grpSp>
      <p:sp>
        <p:nvSpPr>
          <p:cNvPr id="969" name="Google Shape;969;p39"/>
          <p:cNvSpPr txBox="1"/>
          <p:nvPr/>
        </p:nvSpPr>
        <p:spPr>
          <a:xfrm>
            <a:off x="4676" y="110825"/>
            <a:ext cx="6768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List-based Processing </a:t>
            </a:r>
            <a:endParaRPr b="1" sz="2500">
              <a:latin typeface="Cambria"/>
              <a:ea typeface="Cambria"/>
              <a:cs typeface="Cambria"/>
              <a:sym typeface="Cambria"/>
            </a:endParaRPr>
          </a:p>
        </p:txBody>
      </p:sp>
      <p:sp>
        <p:nvSpPr>
          <p:cNvPr id="970" name="Google Shape;970;p39"/>
          <p:cNvSpPr/>
          <p:nvPr/>
        </p:nvSpPr>
        <p:spPr>
          <a:xfrm>
            <a:off x="0" y="0"/>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9"/>
          <p:cNvSpPr txBox="1"/>
          <p:nvPr/>
        </p:nvSpPr>
        <p:spPr>
          <a:xfrm>
            <a:off x="245450" y="769767"/>
            <a:ext cx="4336500" cy="10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B45F06"/>
                </a:solidFill>
                <a:latin typeface="Courier New"/>
                <a:ea typeface="Courier New"/>
                <a:cs typeface="Courier New"/>
                <a:sym typeface="Courier New"/>
              </a:rPr>
              <a:t>MATCH (a:PERSON) - [r1:FOLLOWS] </a:t>
            </a:r>
            <a:r>
              <a:rPr lang="en" sz="1200">
                <a:solidFill>
                  <a:srgbClr val="B45F06"/>
                </a:solidFill>
                <a:latin typeface="Courier New"/>
                <a:ea typeface="Courier New"/>
                <a:cs typeface="Courier New"/>
                <a:sym typeface="Courier New"/>
              </a:rPr>
              <a:t>➔</a:t>
            </a:r>
            <a:r>
              <a:rPr b="1" lang="en" sz="1200">
                <a:solidFill>
                  <a:srgbClr val="B45F06"/>
                </a:solidFill>
                <a:latin typeface="Courier New"/>
                <a:ea typeface="Courier New"/>
                <a:cs typeface="Courier New"/>
                <a:sym typeface="Courier New"/>
              </a:rPr>
              <a:t> (b:PERSON)</a:t>
            </a:r>
            <a:endParaRPr b="1" sz="1200">
              <a:solidFill>
                <a:srgbClr val="B45F06"/>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B45F06"/>
                </a:solidFill>
                <a:latin typeface="Courier New"/>
                <a:ea typeface="Courier New"/>
                <a:cs typeface="Courier New"/>
                <a:sym typeface="Courier New"/>
              </a:rPr>
              <a:t>      (b:PERSON) - [r2:FOLLOWS] </a:t>
            </a:r>
            <a:r>
              <a:rPr lang="en" sz="1200">
                <a:solidFill>
                  <a:srgbClr val="B45F06"/>
                </a:solidFill>
                <a:latin typeface="Courier New"/>
                <a:ea typeface="Courier New"/>
                <a:cs typeface="Courier New"/>
                <a:sym typeface="Courier New"/>
              </a:rPr>
              <a:t>➔</a:t>
            </a:r>
            <a:r>
              <a:rPr b="1" lang="en" sz="1200">
                <a:solidFill>
                  <a:srgbClr val="B45F06"/>
                </a:solidFill>
                <a:latin typeface="Courier New"/>
                <a:ea typeface="Courier New"/>
                <a:cs typeface="Courier New"/>
                <a:sym typeface="Courier New"/>
              </a:rPr>
              <a:t> (c:PERSON)</a:t>
            </a:r>
            <a:endParaRPr b="1" sz="1200">
              <a:solidFill>
                <a:srgbClr val="B45F06"/>
              </a:solidFill>
              <a:latin typeface="Courier New"/>
              <a:ea typeface="Courier New"/>
              <a:cs typeface="Courier New"/>
              <a:sym typeface="Courier New"/>
            </a:endParaRPr>
          </a:p>
          <a:p>
            <a:pPr indent="0" lvl="0" marL="0" rtl="0" algn="l">
              <a:spcBef>
                <a:spcPts val="0"/>
              </a:spcBef>
              <a:spcAft>
                <a:spcPts val="0"/>
              </a:spcAft>
              <a:buNone/>
            </a:pPr>
            <a:r>
              <a:t/>
            </a:r>
            <a:endParaRPr b="1" sz="100">
              <a:latin typeface="Courier New"/>
              <a:ea typeface="Courier New"/>
              <a:cs typeface="Courier New"/>
              <a:sym typeface="Courier New"/>
            </a:endParaRPr>
          </a:p>
          <a:p>
            <a:pPr indent="0" lvl="0" marL="0" rtl="0" algn="l">
              <a:spcBef>
                <a:spcPts val="0"/>
              </a:spcBef>
              <a:spcAft>
                <a:spcPts val="0"/>
              </a:spcAft>
              <a:buNone/>
            </a:pPr>
            <a:r>
              <a:rPr b="1" lang="en" sz="1200">
                <a:solidFill>
                  <a:srgbClr val="38761D"/>
                </a:solidFill>
                <a:latin typeface="Courier New"/>
                <a:ea typeface="Courier New"/>
                <a:cs typeface="Courier New"/>
                <a:sym typeface="Courier New"/>
              </a:rPr>
              <a:t>WHERE a.age &gt; 20</a:t>
            </a:r>
            <a:endParaRPr b="1" sz="1200">
              <a:solidFill>
                <a:srgbClr val="38761D"/>
              </a:solidFill>
              <a:latin typeface="Courier New"/>
              <a:ea typeface="Courier New"/>
              <a:cs typeface="Courier New"/>
              <a:sym typeface="Courier New"/>
            </a:endParaRPr>
          </a:p>
          <a:p>
            <a:pPr indent="0" lvl="0" marL="0" rtl="0" algn="l">
              <a:spcBef>
                <a:spcPts val="0"/>
              </a:spcBef>
              <a:spcAft>
                <a:spcPts val="0"/>
              </a:spcAft>
              <a:buNone/>
            </a:pPr>
            <a:r>
              <a:t/>
            </a:r>
            <a:endParaRPr b="1" sz="100">
              <a:latin typeface="Courier New"/>
              <a:ea typeface="Courier New"/>
              <a:cs typeface="Courier New"/>
              <a:sym typeface="Courier New"/>
            </a:endParaRPr>
          </a:p>
          <a:p>
            <a:pPr indent="0" lvl="0" marL="0" rtl="0" algn="l">
              <a:spcBef>
                <a:spcPts val="0"/>
              </a:spcBef>
              <a:spcAft>
                <a:spcPts val="0"/>
              </a:spcAft>
              <a:buNone/>
            </a:pPr>
            <a:r>
              <a:rPr b="1" lang="en" sz="1200">
                <a:solidFill>
                  <a:srgbClr val="0B7BCB"/>
                </a:solidFill>
                <a:latin typeface="Courier New"/>
                <a:ea typeface="Courier New"/>
                <a:cs typeface="Courier New"/>
                <a:sym typeface="Courier New"/>
              </a:rPr>
              <a:t>RETURN ...</a:t>
            </a:r>
            <a:endParaRPr b="1" sz="1200">
              <a:solidFill>
                <a:srgbClr val="0B7BCB"/>
              </a:solidFill>
              <a:latin typeface="Courier New"/>
              <a:ea typeface="Courier New"/>
              <a:cs typeface="Courier New"/>
              <a:sym typeface="Courier New"/>
            </a:endParaRPr>
          </a:p>
        </p:txBody>
      </p:sp>
      <p:sp>
        <p:nvSpPr>
          <p:cNvPr id="972" name="Google Shape;972;p39"/>
          <p:cNvSpPr txBox="1"/>
          <p:nvPr/>
        </p:nvSpPr>
        <p:spPr>
          <a:xfrm>
            <a:off x="180975" y="1775068"/>
            <a:ext cx="6890100" cy="40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[Scan a ] ➔ [Filter a.age &gt; 20] ➔ [Join a with b] ➔ [Join b with c] ➔ RETURN ....</a:t>
            </a:r>
            <a:endParaRPr sz="1500">
              <a:solidFill>
                <a:srgbClr val="434343"/>
              </a:solidFill>
              <a:latin typeface="Open Sans"/>
              <a:ea typeface="Open Sans"/>
              <a:cs typeface="Open Sans"/>
              <a:sym typeface="Open Sans"/>
            </a:endParaRPr>
          </a:p>
        </p:txBody>
      </p:sp>
      <p:graphicFrame>
        <p:nvGraphicFramePr>
          <p:cNvPr id="973" name="Google Shape;973;p39"/>
          <p:cNvGraphicFramePr/>
          <p:nvPr/>
        </p:nvGraphicFramePr>
        <p:xfrm>
          <a:off x="2366331" y="2974388"/>
          <a:ext cx="3000000" cy="3000000"/>
        </p:xfrm>
        <a:graphic>
          <a:graphicData uri="http://schemas.openxmlformats.org/drawingml/2006/table">
            <a:tbl>
              <a:tblPr>
                <a:noFill/>
                <a:tableStyleId>{2B07F4FD-3250-4024-B014-AF7E3F9752D0}</a:tableStyleId>
              </a:tblPr>
              <a:tblGrid>
                <a:gridCol w="440000"/>
                <a:gridCol w="440000"/>
              </a:tblGrid>
              <a:tr h="330425">
                <a:tc>
                  <a:txBody>
                    <a:bodyPr/>
                    <a:lstStyle/>
                    <a:p>
                      <a:pPr indent="0" lvl="0" marL="0" rtl="0" algn="ctr">
                        <a:spcBef>
                          <a:spcPts val="0"/>
                        </a:spcBef>
                        <a:spcAft>
                          <a:spcPts val="0"/>
                        </a:spcAft>
                        <a:buNone/>
                      </a:pPr>
                      <a:r>
                        <a:rPr b="1" lang="en" sz="1000"/>
                        <a:t>e7</a:t>
                      </a:r>
                      <a:endParaRPr b="1" sz="1000"/>
                    </a:p>
                  </a:txBody>
                  <a:tcPr marT="91425" marB="91425" marR="91425" marL="91425" anchor="ctr"/>
                </a:tc>
                <a:tc>
                  <a:txBody>
                    <a:bodyPr/>
                    <a:lstStyle/>
                    <a:p>
                      <a:pPr indent="0" lvl="0" marL="0" rtl="0" algn="ctr">
                        <a:spcBef>
                          <a:spcPts val="0"/>
                        </a:spcBef>
                        <a:spcAft>
                          <a:spcPts val="0"/>
                        </a:spcAft>
                        <a:buNone/>
                      </a:pPr>
                      <a:r>
                        <a:rPr b="1" lang="en" sz="1000"/>
                        <a:t>p3</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e11</a:t>
                      </a:r>
                      <a:endParaRPr b="1" sz="1000"/>
                    </a:p>
                  </a:txBody>
                  <a:tcPr marT="91425" marB="91425" marR="91425" marL="91425" anchor="ctr"/>
                </a:tc>
                <a:tc>
                  <a:txBody>
                    <a:bodyPr/>
                    <a:lstStyle/>
                    <a:p>
                      <a:pPr indent="0" lvl="0" marL="0" rtl="0" algn="ctr">
                        <a:spcBef>
                          <a:spcPts val="0"/>
                        </a:spcBef>
                        <a:spcAft>
                          <a:spcPts val="0"/>
                        </a:spcAft>
                        <a:buNone/>
                      </a:pPr>
                      <a:r>
                        <a:rPr b="1" lang="en" sz="1000"/>
                        <a:t>p4</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sp>
        <p:nvSpPr>
          <p:cNvPr id="974" name="Google Shape;974;p39"/>
          <p:cNvSpPr/>
          <p:nvPr/>
        </p:nvSpPr>
        <p:spPr>
          <a:xfrm>
            <a:off x="2271044" y="3971959"/>
            <a:ext cx="10707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currIdx = -1</a:t>
            </a:r>
            <a:endParaRPr b="1" sz="1000">
              <a:solidFill>
                <a:srgbClr val="434343"/>
              </a:solidFill>
              <a:latin typeface="Open Sans"/>
              <a:ea typeface="Open Sans"/>
              <a:cs typeface="Open Sans"/>
              <a:sym typeface="Open Sans"/>
            </a:endParaRPr>
          </a:p>
        </p:txBody>
      </p:sp>
      <p:graphicFrame>
        <p:nvGraphicFramePr>
          <p:cNvPr id="975" name="Google Shape;975;p39"/>
          <p:cNvGraphicFramePr/>
          <p:nvPr/>
        </p:nvGraphicFramePr>
        <p:xfrm>
          <a:off x="6345132" y="2439499"/>
          <a:ext cx="3000000" cy="3000000"/>
        </p:xfrm>
        <a:graphic>
          <a:graphicData uri="http://schemas.openxmlformats.org/drawingml/2006/table">
            <a:tbl>
              <a:tblPr>
                <a:noFill/>
                <a:tableStyleId>{2B07F4FD-3250-4024-B014-AF7E3F9752D0}</a:tableStyleId>
              </a:tblPr>
              <a:tblGrid>
                <a:gridCol w="460200"/>
              </a:tblGrid>
              <a:tr h="473575">
                <a:tc>
                  <a:txBody>
                    <a:bodyPr/>
                    <a:lstStyle/>
                    <a:p>
                      <a:pPr indent="0" lvl="0" marL="0" rtl="0" algn="ctr">
                        <a:lnSpc>
                          <a:spcPct val="115000"/>
                        </a:lnSpc>
                        <a:spcBef>
                          <a:spcPts val="0"/>
                        </a:spcBef>
                        <a:spcAft>
                          <a:spcPts val="0"/>
                        </a:spcAft>
                        <a:buNone/>
                      </a:pPr>
                      <a:r>
                        <a:rPr b="1" lang="en" sz="1000">
                          <a:latin typeface="Open Sans"/>
                          <a:ea typeface="Open Sans"/>
                          <a:cs typeface="Open Sans"/>
                          <a:sym typeface="Open Sans"/>
                        </a:rPr>
                        <a:t>p2</a:t>
                      </a:r>
                      <a:endParaRPr b="1" sz="10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FFAD33"/>
                    </a:solidFill>
                  </a:tcPr>
                </a:tc>
              </a:tr>
            </a:tbl>
          </a:graphicData>
        </a:graphic>
      </p:graphicFrame>
      <p:graphicFrame>
        <p:nvGraphicFramePr>
          <p:cNvPr id="976" name="Google Shape;976;p39"/>
          <p:cNvGraphicFramePr/>
          <p:nvPr/>
        </p:nvGraphicFramePr>
        <p:xfrm>
          <a:off x="7016089" y="2502214"/>
          <a:ext cx="3000000" cy="3000000"/>
        </p:xfrm>
        <a:graphic>
          <a:graphicData uri="http://schemas.openxmlformats.org/drawingml/2006/table">
            <a:tbl>
              <a:tblPr>
                <a:noFill/>
                <a:tableStyleId>{2B07F4FD-3250-4024-B014-AF7E3F9752D0}</a:tableStyleId>
              </a:tblPr>
              <a:tblGrid>
                <a:gridCol w="685575"/>
                <a:gridCol w="685575"/>
              </a:tblGrid>
              <a:tr h="358800">
                <a:tc>
                  <a:txBody>
                    <a:bodyPr/>
                    <a:lstStyle/>
                    <a:p>
                      <a:pPr indent="0" lvl="0" marL="0" rtl="0" algn="ctr">
                        <a:spcBef>
                          <a:spcPts val="0"/>
                        </a:spcBef>
                        <a:spcAft>
                          <a:spcPts val="0"/>
                        </a:spcAft>
                        <a:buNone/>
                      </a:pPr>
                      <a:r>
                        <a:rPr b="1" lang="en" sz="1000">
                          <a:solidFill>
                            <a:schemeClr val="dk1"/>
                          </a:solidFill>
                        </a:rPr>
                        <a:t>e7,p3</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e11,p4</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bl>
          </a:graphicData>
        </a:graphic>
      </p:graphicFrame>
      <p:cxnSp>
        <p:nvCxnSpPr>
          <p:cNvPr id="977" name="Google Shape;977;p39"/>
          <p:cNvCxnSpPr/>
          <p:nvPr/>
        </p:nvCxnSpPr>
        <p:spPr>
          <a:xfrm>
            <a:off x="6836577" y="2677503"/>
            <a:ext cx="150000" cy="0"/>
          </a:xfrm>
          <a:prstGeom prst="straightConnector1">
            <a:avLst/>
          </a:prstGeom>
          <a:noFill/>
          <a:ln cap="flat" cmpd="sng" w="9525">
            <a:solidFill>
              <a:schemeClr val="dk2"/>
            </a:solidFill>
            <a:prstDash val="solid"/>
            <a:round/>
            <a:headEnd len="med" w="med" type="none"/>
            <a:tailEnd len="med" w="med" type="triangle"/>
          </a:ln>
        </p:spPr>
      </p:cxnSp>
      <p:sp>
        <p:nvSpPr>
          <p:cNvPr id="978" name="Google Shape;978;p39"/>
          <p:cNvSpPr/>
          <p:nvPr/>
        </p:nvSpPr>
        <p:spPr>
          <a:xfrm>
            <a:off x="2679750" y="2666150"/>
            <a:ext cx="4336609" cy="473562"/>
          </a:xfrm>
          <a:custGeom>
            <a:rect b="b" l="l" r="r" t="t"/>
            <a:pathLst>
              <a:path extrusionOk="0" h="13279" w="143087">
                <a:moveTo>
                  <a:pt x="0" y="13279"/>
                </a:moveTo>
                <a:cubicBezTo>
                  <a:pt x="8232" y="11068"/>
                  <a:pt x="34855" y="437"/>
                  <a:pt x="49389" y="14"/>
                </a:cubicBezTo>
                <a:cubicBezTo>
                  <a:pt x="63924" y="-409"/>
                  <a:pt x="76059" y="8952"/>
                  <a:pt x="87207" y="10739"/>
                </a:cubicBezTo>
                <a:cubicBezTo>
                  <a:pt x="98355" y="12527"/>
                  <a:pt x="106963" y="12527"/>
                  <a:pt x="116276" y="10739"/>
                </a:cubicBezTo>
                <a:cubicBezTo>
                  <a:pt x="125589" y="8952"/>
                  <a:pt x="138619" y="1802"/>
                  <a:pt x="143087" y="14"/>
                </a:cubicBezTo>
              </a:path>
            </a:pathLst>
          </a:custGeom>
          <a:noFill/>
          <a:ln cap="flat" cmpd="sng" w="9525">
            <a:solidFill>
              <a:srgbClr val="4A86E8"/>
            </a:solidFill>
            <a:prstDash val="dash"/>
            <a:round/>
            <a:headEnd len="med" w="med" type="none"/>
            <a:tailEnd len="med" w="med" type="triangle"/>
          </a:ln>
        </p:spPr>
      </p:sp>
      <p:pic>
        <p:nvPicPr>
          <p:cNvPr id="979" name="Google Shape;979;p39"/>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sp>
        <p:nvSpPr>
          <p:cNvPr id="980" name="Google Shape;980;p39"/>
          <p:cNvSpPr/>
          <p:nvPr/>
        </p:nvSpPr>
        <p:spPr>
          <a:xfrm>
            <a:off x="2919125" y="1817825"/>
            <a:ext cx="1470600" cy="339900"/>
          </a:xfrm>
          <a:prstGeom prst="rect">
            <a:avLst/>
          </a:prstGeom>
          <a:noFill/>
          <a:ln cap="flat" cmpd="sng" w="28575">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9"/>
          <p:cNvSpPr txBox="1"/>
          <p:nvPr/>
        </p:nvSpPr>
        <p:spPr>
          <a:xfrm>
            <a:off x="5334775" y="4172588"/>
            <a:ext cx="4395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61A245"/>
                </a:solidFill>
                <a:latin typeface="Open Sans"/>
                <a:ea typeface="Open Sans"/>
                <a:cs typeface="Open Sans"/>
                <a:sym typeface="Open Sans"/>
              </a:rPr>
              <a:t>Performance speedups upto 19x </a:t>
            </a:r>
            <a:endParaRPr sz="1500">
              <a:solidFill>
                <a:srgbClr val="61A245"/>
              </a:solidFill>
              <a:latin typeface="Open Sans"/>
              <a:ea typeface="Open Sans"/>
              <a:cs typeface="Open Sans"/>
              <a:sym typeface="Open Sans"/>
            </a:endParaRPr>
          </a:p>
          <a:p>
            <a:pPr indent="0" lvl="0" marL="0" rtl="0" algn="l">
              <a:spcBef>
                <a:spcPts val="0"/>
              </a:spcBef>
              <a:spcAft>
                <a:spcPts val="0"/>
              </a:spcAft>
              <a:buNone/>
            </a:pPr>
            <a:r>
              <a:rPr lang="en" sz="1500">
                <a:solidFill>
                  <a:srgbClr val="61A245"/>
                </a:solidFill>
                <a:latin typeface="Open Sans"/>
                <a:ea typeface="Open Sans"/>
                <a:cs typeface="Open Sans"/>
                <a:sym typeface="Open Sans"/>
              </a:rPr>
              <a:t>on LDBC100</a:t>
            </a:r>
            <a:endParaRPr sz="1500">
              <a:solidFill>
                <a:srgbClr val="61A245"/>
              </a:solidFill>
              <a:latin typeface="Open Sans"/>
              <a:ea typeface="Open Sans"/>
              <a:cs typeface="Open Sans"/>
              <a:sym typeface="Open Sans"/>
            </a:endParaRPr>
          </a:p>
        </p:txBody>
      </p:sp>
      <p:graphicFrame>
        <p:nvGraphicFramePr>
          <p:cNvPr id="982" name="Google Shape;982;p39"/>
          <p:cNvGraphicFramePr/>
          <p:nvPr/>
        </p:nvGraphicFramePr>
        <p:xfrm>
          <a:off x="746866" y="2974388"/>
          <a:ext cx="3000000" cy="3000000"/>
        </p:xfrm>
        <a:graphic>
          <a:graphicData uri="http://schemas.openxmlformats.org/drawingml/2006/table">
            <a:tbl>
              <a:tblPr>
                <a:noFill/>
                <a:tableStyleId>{2B07F4FD-3250-4024-B014-AF7E3F9752D0}</a:tableStyleId>
              </a:tblPr>
              <a:tblGrid>
                <a:gridCol w="382850"/>
                <a:gridCol w="382850"/>
                <a:gridCol w="382850"/>
              </a:tblGrid>
              <a:tr h="330425">
                <a:tc>
                  <a:txBody>
                    <a:bodyPr/>
                    <a:lstStyle/>
                    <a:p>
                      <a:pPr indent="0" lvl="0" marL="0" rtl="0" algn="ctr">
                        <a:spcBef>
                          <a:spcPts val="0"/>
                        </a:spcBef>
                        <a:spcAft>
                          <a:spcPts val="0"/>
                        </a:spcAft>
                        <a:buNone/>
                      </a:pPr>
                      <a:r>
                        <a:rPr b="1" lang="en" sz="1000"/>
                        <a:t>p1</a:t>
                      </a:r>
                      <a:endParaRPr b="1" sz="1000"/>
                    </a:p>
                  </a:txBody>
                  <a:tcPr marT="91425" marB="91425" marR="91425" marL="91425" anchor="ctr"/>
                </a:tc>
                <a:tc>
                  <a:txBody>
                    <a:bodyPr/>
                    <a:lstStyle/>
                    <a:p>
                      <a:pPr indent="0" lvl="0" marL="0" rtl="0" algn="ctr">
                        <a:spcBef>
                          <a:spcPts val="0"/>
                        </a:spcBef>
                        <a:spcAft>
                          <a:spcPts val="0"/>
                        </a:spcAft>
                        <a:buNone/>
                      </a:pPr>
                      <a:r>
                        <a:rPr b="1" lang="en" sz="1000"/>
                        <a:t>17</a:t>
                      </a:r>
                      <a:endParaRPr b="1" sz="1000"/>
                    </a:p>
                  </a:txBody>
                  <a:tcPr marT="91425" marB="91425" marR="91425" marL="91425" anchor="ctr"/>
                </a:tc>
                <a:tc>
                  <a:txBody>
                    <a:bodyPr/>
                    <a:lstStyle/>
                    <a:p>
                      <a:pPr indent="0" lvl="0" marL="0" rtl="0" algn="ctr">
                        <a:spcBef>
                          <a:spcPts val="0"/>
                        </a:spcBef>
                        <a:spcAft>
                          <a:spcPts val="0"/>
                        </a:spcAft>
                        <a:buNone/>
                      </a:pPr>
                      <a:r>
                        <a:rPr b="1" lang="en" sz="1000"/>
                        <a:t>0</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p2</a:t>
                      </a:r>
                      <a:endParaRPr b="1" sz="1000"/>
                    </a:p>
                  </a:txBody>
                  <a:tcPr marT="91425" marB="91425" marR="91425" marL="91425" anchor="ctr"/>
                </a:tc>
                <a:tc>
                  <a:txBody>
                    <a:bodyPr/>
                    <a:lstStyle/>
                    <a:p>
                      <a:pPr indent="0" lvl="0" marL="0" rtl="0" algn="ctr">
                        <a:spcBef>
                          <a:spcPts val="0"/>
                        </a:spcBef>
                        <a:spcAft>
                          <a:spcPts val="0"/>
                        </a:spcAft>
                        <a:buNone/>
                      </a:pPr>
                      <a:r>
                        <a:rPr b="1" lang="en" sz="1000"/>
                        <a:t>23</a:t>
                      </a:r>
                      <a:endParaRPr b="1" sz="1000"/>
                    </a:p>
                  </a:txBody>
                  <a:tcPr marT="91425" marB="91425" marR="91425" marL="91425" anchor="ctr"/>
                </a:tc>
                <a:tc>
                  <a:txBody>
                    <a:bodyPr/>
                    <a:lstStyle/>
                    <a:p>
                      <a:pPr indent="0" lvl="0" marL="0" rtl="0" algn="ctr">
                        <a:spcBef>
                          <a:spcPts val="0"/>
                        </a:spcBef>
                        <a:spcAft>
                          <a:spcPts val="0"/>
                        </a:spcAft>
                        <a:buNone/>
                      </a:pPr>
                      <a:r>
                        <a:rPr b="1" lang="en" sz="1000"/>
                        <a:t>1</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p3</a:t>
                      </a:r>
                      <a:endParaRPr b="1" sz="1000"/>
                    </a:p>
                  </a:txBody>
                  <a:tcPr marT="91425" marB="91425" marR="91425" marL="91425" anchor="ctr"/>
                </a:tc>
                <a:tc>
                  <a:txBody>
                    <a:bodyPr/>
                    <a:lstStyle/>
                    <a:p>
                      <a:pPr indent="0" lvl="0" marL="0" rtl="0" algn="ctr">
                        <a:spcBef>
                          <a:spcPts val="0"/>
                        </a:spcBef>
                        <a:spcAft>
                          <a:spcPts val="0"/>
                        </a:spcAft>
                        <a:buNone/>
                      </a:pPr>
                      <a:r>
                        <a:rPr b="1" lang="en" sz="1000"/>
                        <a:t>45</a:t>
                      </a:r>
                      <a:endParaRPr b="1" sz="1000"/>
                    </a:p>
                  </a:txBody>
                  <a:tcPr marT="91425" marB="91425" marR="91425" marL="91425" anchor="ctr"/>
                </a:tc>
                <a:tc>
                  <a:txBody>
                    <a:bodyPr/>
                    <a:lstStyle/>
                    <a:p>
                      <a:pPr indent="0" lvl="0" marL="0" rtl="0" algn="ctr">
                        <a:spcBef>
                          <a:spcPts val="0"/>
                        </a:spcBef>
                        <a:spcAft>
                          <a:spcPts val="0"/>
                        </a:spcAft>
                        <a:buNone/>
                      </a:pPr>
                      <a:r>
                        <a:rPr b="1" lang="en" sz="1000"/>
                        <a:t>1</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p4</a:t>
                      </a:r>
                      <a:endParaRPr b="1" sz="1000"/>
                    </a:p>
                  </a:txBody>
                  <a:tcPr marT="91425" marB="91425" marR="91425" marL="91425" anchor="ctr"/>
                </a:tc>
                <a:tc>
                  <a:txBody>
                    <a:bodyPr/>
                    <a:lstStyle/>
                    <a:p>
                      <a:pPr indent="0" lvl="0" marL="0" rtl="0" algn="ctr">
                        <a:spcBef>
                          <a:spcPts val="0"/>
                        </a:spcBef>
                        <a:spcAft>
                          <a:spcPts val="0"/>
                        </a:spcAft>
                        <a:buNone/>
                      </a:pPr>
                      <a:r>
                        <a:rPr b="1" lang="en" sz="1000"/>
                        <a:t>54</a:t>
                      </a:r>
                      <a:endParaRPr b="1" sz="1000"/>
                    </a:p>
                  </a:txBody>
                  <a:tcPr marT="91425" marB="91425" marR="91425" marL="91425" anchor="ctr"/>
                </a:tc>
                <a:tc>
                  <a:txBody>
                    <a:bodyPr/>
                    <a:lstStyle/>
                    <a:p>
                      <a:pPr indent="0" lvl="0" marL="0" rtl="0" algn="ctr">
                        <a:spcBef>
                          <a:spcPts val="0"/>
                        </a:spcBef>
                        <a:spcAft>
                          <a:spcPts val="0"/>
                        </a:spcAft>
                        <a:buNone/>
                      </a:pPr>
                      <a:r>
                        <a:rPr b="1" lang="en" sz="1000"/>
                        <a:t>1</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sp>
        <p:nvSpPr>
          <p:cNvPr id="983" name="Google Shape;983;p39"/>
          <p:cNvSpPr/>
          <p:nvPr/>
        </p:nvSpPr>
        <p:spPr>
          <a:xfrm>
            <a:off x="823734" y="4615426"/>
            <a:ext cx="10707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currIdx = 1</a:t>
            </a:r>
            <a:endParaRPr b="1" sz="1000">
              <a:solidFill>
                <a:srgbClr val="434343"/>
              </a:solidFill>
              <a:latin typeface="Open Sans"/>
              <a:ea typeface="Open Sans"/>
              <a:cs typeface="Open Sans"/>
              <a:sym typeface="Open Sans"/>
            </a:endParaRPr>
          </a:p>
        </p:txBody>
      </p:sp>
      <p:sp>
        <p:nvSpPr>
          <p:cNvPr id="984" name="Google Shape;984;p39"/>
          <p:cNvSpPr/>
          <p:nvPr/>
        </p:nvSpPr>
        <p:spPr>
          <a:xfrm>
            <a:off x="722557" y="3309650"/>
            <a:ext cx="1173000" cy="3354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11212"/>
              </a:solidFill>
            </a:endParaRPr>
          </a:p>
        </p:txBody>
      </p:sp>
      <p:grpSp>
        <p:nvGrpSpPr>
          <p:cNvPr id="985" name="Google Shape;985;p39"/>
          <p:cNvGrpSpPr/>
          <p:nvPr/>
        </p:nvGrpSpPr>
        <p:grpSpPr>
          <a:xfrm>
            <a:off x="536977" y="2558543"/>
            <a:ext cx="1557900" cy="2122917"/>
            <a:chOff x="1741471" y="2558543"/>
            <a:chExt cx="1557900" cy="2122917"/>
          </a:xfrm>
        </p:grpSpPr>
        <p:sp>
          <p:nvSpPr>
            <p:cNvPr id="986" name="Google Shape;986;p39"/>
            <p:cNvSpPr/>
            <p:nvPr/>
          </p:nvSpPr>
          <p:spPr>
            <a:xfrm>
              <a:off x="1741471" y="2897925"/>
              <a:ext cx="1557900" cy="1752000"/>
            </a:xfrm>
            <a:prstGeom prst="roundRect">
              <a:avLst>
                <a:gd fmla="val 10310" name="adj"/>
              </a:avLst>
            </a:prstGeom>
            <a:noFill/>
            <a:ln cap="flat" cmpd="sng" w="19050">
              <a:solidFill>
                <a:srgbClr val="C1121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9"/>
            <p:cNvSpPr/>
            <p:nvPr/>
          </p:nvSpPr>
          <p:spPr>
            <a:xfrm>
              <a:off x="1795052" y="4290560"/>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a:t>
              </a:r>
              <a:endParaRPr b="1" sz="1000">
                <a:solidFill>
                  <a:srgbClr val="434343"/>
                </a:solidFill>
                <a:latin typeface="Open Sans"/>
                <a:ea typeface="Open Sans"/>
                <a:cs typeface="Open Sans"/>
                <a:sym typeface="Open Sans"/>
              </a:endParaRPr>
            </a:p>
          </p:txBody>
        </p:sp>
        <p:sp>
          <p:nvSpPr>
            <p:cNvPr id="988" name="Google Shape;988;p39"/>
            <p:cNvSpPr/>
            <p:nvPr/>
          </p:nvSpPr>
          <p:spPr>
            <a:xfrm>
              <a:off x="2005866" y="2558543"/>
              <a:ext cx="10707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LG1</a:t>
              </a:r>
              <a:endParaRPr b="1" sz="1000">
                <a:solidFill>
                  <a:srgbClr val="434343"/>
                </a:solidFill>
                <a:latin typeface="Open Sans"/>
                <a:ea typeface="Open Sans"/>
                <a:cs typeface="Open Sans"/>
                <a:sym typeface="Open Sans"/>
              </a:endParaRPr>
            </a:p>
          </p:txBody>
        </p:sp>
        <p:sp>
          <p:nvSpPr>
            <p:cNvPr id="989" name="Google Shape;989;p39"/>
            <p:cNvSpPr/>
            <p:nvPr/>
          </p:nvSpPr>
          <p:spPr>
            <a:xfrm>
              <a:off x="2289098" y="4290550"/>
              <a:ext cx="8799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age  mask</a:t>
              </a:r>
              <a:endParaRPr b="1" sz="1000">
                <a:solidFill>
                  <a:srgbClr val="434343"/>
                </a:solidFill>
                <a:latin typeface="Open Sans"/>
                <a:ea typeface="Open Sans"/>
                <a:cs typeface="Open Sans"/>
                <a:sym typeface="Open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1"/>
                                        </p:tgtEl>
                                        <p:attrNameLst>
                                          <p:attrName>style.visibility</p:attrName>
                                        </p:attrNameLst>
                                      </p:cBhvr>
                                      <p:to>
                                        <p:strVal val="visible"/>
                                      </p:to>
                                    </p:set>
                                    <p:animEffect filter="fade" transition="in">
                                      <p:cBhvr>
                                        <p:cTn dur="1"/>
                                        <p:tgtEl>
                                          <p:spTgt spid="9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2"/>
                                        </p:tgtEl>
                                        <p:attrNameLst>
                                          <p:attrName>style.visibility</p:attrName>
                                        </p:attrNameLst>
                                      </p:cBhvr>
                                      <p:to>
                                        <p:strVal val="visible"/>
                                      </p:to>
                                    </p:set>
                                    <p:animEffect filter="fade" transition="in">
                                      <p:cBhvr>
                                        <p:cTn dur="1"/>
                                        <p:tgtEl>
                                          <p:spTgt spid="972"/>
                                        </p:tgtEl>
                                      </p:cBhvr>
                                    </p:animEffect>
                                  </p:childTnLst>
                                </p:cTn>
                              </p:par>
                              <p:par>
                                <p:cTn fill="hold" nodeType="withEffect" presetClass="entr" presetID="10" presetSubtype="0">
                                  <p:stCondLst>
                                    <p:cond delay="0"/>
                                  </p:stCondLst>
                                  <p:childTnLst>
                                    <p:set>
                                      <p:cBhvr>
                                        <p:cTn dur="1" fill="hold">
                                          <p:stCondLst>
                                            <p:cond delay="0"/>
                                          </p:stCondLst>
                                        </p:cTn>
                                        <p:tgtEl>
                                          <p:spTgt spid="980"/>
                                        </p:tgtEl>
                                        <p:attrNameLst>
                                          <p:attrName>style.visibility</p:attrName>
                                        </p:attrNameLst>
                                      </p:cBhvr>
                                      <p:to>
                                        <p:strVal val="visible"/>
                                      </p:to>
                                    </p:set>
                                    <p:animEffect filter="fade" transition="in">
                                      <p:cBhvr>
                                        <p:cTn dur="1"/>
                                        <p:tgtEl>
                                          <p:spTgt spid="9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4"/>
                                        </p:tgtEl>
                                        <p:attrNameLst>
                                          <p:attrName>style.visibility</p:attrName>
                                        </p:attrNameLst>
                                      </p:cBhvr>
                                      <p:to>
                                        <p:strVal val="visible"/>
                                      </p:to>
                                    </p:set>
                                    <p:animEffect filter="fade" transition="in">
                                      <p:cBhvr>
                                        <p:cTn dur="1"/>
                                        <p:tgtEl>
                                          <p:spTgt spid="964"/>
                                        </p:tgtEl>
                                      </p:cBhvr>
                                    </p:animEffect>
                                  </p:childTnLst>
                                </p:cTn>
                              </p:par>
                              <p:par>
                                <p:cTn fill="hold" nodeType="withEffect" presetClass="entr" presetID="10" presetSubtype="0">
                                  <p:stCondLst>
                                    <p:cond delay="0"/>
                                  </p:stCondLst>
                                  <p:childTnLst>
                                    <p:set>
                                      <p:cBhvr>
                                        <p:cTn dur="1" fill="hold">
                                          <p:stCondLst>
                                            <p:cond delay="0"/>
                                          </p:stCondLst>
                                        </p:cTn>
                                        <p:tgtEl>
                                          <p:spTgt spid="973"/>
                                        </p:tgtEl>
                                        <p:attrNameLst>
                                          <p:attrName>style.visibility</p:attrName>
                                        </p:attrNameLst>
                                      </p:cBhvr>
                                      <p:to>
                                        <p:strVal val="visible"/>
                                      </p:to>
                                    </p:set>
                                    <p:animEffect filter="fade" transition="in">
                                      <p:cBhvr>
                                        <p:cTn dur="1"/>
                                        <p:tgtEl>
                                          <p:spTgt spid="973"/>
                                        </p:tgtEl>
                                      </p:cBhvr>
                                    </p:animEffect>
                                  </p:childTnLst>
                                </p:cTn>
                              </p:par>
                              <p:par>
                                <p:cTn fill="hold" nodeType="withEffect" presetClass="entr" presetID="10" presetSubtype="0">
                                  <p:stCondLst>
                                    <p:cond delay="0"/>
                                  </p:stCondLst>
                                  <p:childTnLst>
                                    <p:set>
                                      <p:cBhvr>
                                        <p:cTn dur="1" fill="hold">
                                          <p:stCondLst>
                                            <p:cond delay="0"/>
                                          </p:stCondLst>
                                        </p:cTn>
                                        <p:tgtEl>
                                          <p:spTgt spid="974"/>
                                        </p:tgtEl>
                                        <p:attrNameLst>
                                          <p:attrName>style.visibility</p:attrName>
                                        </p:attrNameLst>
                                      </p:cBhvr>
                                      <p:to>
                                        <p:strVal val="visible"/>
                                      </p:to>
                                    </p:set>
                                    <p:animEffect filter="fade" transition="in">
                                      <p:cBhvr>
                                        <p:cTn dur="1"/>
                                        <p:tgtEl>
                                          <p:spTgt spid="9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8"/>
                                        </p:tgtEl>
                                        <p:attrNameLst>
                                          <p:attrName>style.visibility</p:attrName>
                                        </p:attrNameLst>
                                      </p:cBhvr>
                                      <p:to>
                                        <p:strVal val="visible"/>
                                      </p:to>
                                    </p:set>
                                    <p:animEffect filter="fade" transition="in">
                                      <p:cBhvr>
                                        <p:cTn dur="1"/>
                                        <p:tgtEl>
                                          <p:spTgt spid="978"/>
                                        </p:tgtEl>
                                      </p:cBhvr>
                                    </p:animEffect>
                                  </p:childTnLst>
                                </p:cTn>
                              </p:par>
                              <p:par>
                                <p:cTn fill="hold" nodeType="withEffect" presetClass="entr" presetID="10" presetSubtype="0">
                                  <p:stCondLst>
                                    <p:cond delay="0"/>
                                  </p:stCondLst>
                                  <p:childTnLst>
                                    <p:set>
                                      <p:cBhvr>
                                        <p:cTn dur="1" fill="hold">
                                          <p:stCondLst>
                                            <p:cond delay="0"/>
                                          </p:stCondLst>
                                        </p:cTn>
                                        <p:tgtEl>
                                          <p:spTgt spid="975"/>
                                        </p:tgtEl>
                                        <p:attrNameLst>
                                          <p:attrName>style.visibility</p:attrName>
                                        </p:attrNameLst>
                                      </p:cBhvr>
                                      <p:to>
                                        <p:strVal val="visible"/>
                                      </p:to>
                                    </p:set>
                                    <p:animEffect filter="fade" transition="in">
                                      <p:cBhvr>
                                        <p:cTn dur="1"/>
                                        <p:tgtEl>
                                          <p:spTgt spid="975"/>
                                        </p:tgtEl>
                                      </p:cBhvr>
                                    </p:animEffect>
                                  </p:childTnLst>
                                </p:cTn>
                              </p:par>
                              <p:par>
                                <p:cTn fill="hold" nodeType="withEffect" presetClass="entr" presetID="10" presetSubtype="0">
                                  <p:stCondLst>
                                    <p:cond delay="0"/>
                                  </p:stCondLst>
                                  <p:childTnLst>
                                    <p:set>
                                      <p:cBhvr>
                                        <p:cTn dur="1" fill="hold">
                                          <p:stCondLst>
                                            <p:cond delay="0"/>
                                          </p:stCondLst>
                                        </p:cTn>
                                        <p:tgtEl>
                                          <p:spTgt spid="977"/>
                                        </p:tgtEl>
                                        <p:attrNameLst>
                                          <p:attrName>style.visibility</p:attrName>
                                        </p:attrNameLst>
                                      </p:cBhvr>
                                      <p:to>
                                        <p:strVal val="visible"/>
                                      </p:to>
                                    </p:set>
                                    <p:animEffect filter="fade" transition="in">
                                      <p:cBhvr>
                                        <p:cTn dur="1"/>
                                        <p:tgtEl>
                                          <p:spTgt spid="977"/>
                                        </p:tgtEl>
                                      </p:cBhvr>
                                    </p:animEffect>
                                  </p:childTnLst>
                                </p:cTn>
                              </p:par>
                              <p:par>
                                <p:cTn fill="hold" nodeType="withEffect" presetClass="entr" presetID="10" presetSubtype="0">
                                  <p:stCondLst>
                                    <p:cond delay="0"/>
                                  </p:stCondLst>
                                  <p:childTnLst>
                                    <p:set>
                                      <p:cBhvr>
                                        <p:cTn dur="1" fill="hold">
                                          <p:stCondLst>
                                            <p:cond delay="0"/>
                                          </p:stCondLst>
                                        </p:cTn>
                                        <p:tgtEl>
                                          <p:spTgt spid="976"/>
                                        </p:tgtEl>
                                        <p:attrNameLst>
                                          <p:attrName>style.visibility</p:attrName>
                                        </p:attrNameLst>
                                      </p:cBhvr>
                                      <p:to>
                                        <p:strVal val="visible"/>
                                      </p:to>
                                    </p:set>
                                    <p:animEffect filter="fade" transition="in">
                                      <p:cBhvr>
                                        <p:cTn dur="1"/>
                                        <p:tgtEl>
                                          <p:spTgt spid="9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80"/>
                                        </p:tgtEl>
                                      </p:cBhvr>
                                    </p:animEffect>
                                    <p:set>
                                      <p:cBhvr>
                                        <p:cTn dur="1" fill="hold">
                                          <p:stCondLst>
                                            <p:cond delay="0"/>
                                          </p:stCondLst>
                                        </p:cTn>
                                        <p:tgtEl>
                                          <p:spTgt spid="98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974"/>
                                        </p:tgtEl>
                                      </p:cBhvr>
                                    </p:animEffect>
                                    <p:set>
                                      <p:cBhvr>
                                        <p:cTn dur="1" fill="hold">
                                          <p:stCondLst>
                                            <p:cond delay="0"/>
                                          </p:stCondLst>
                                        </p:cTn>
                                        <p:tgtEl>
                                          <p:spTgt spid="97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1"/>
                                        </p:tgtEl>
                                        <p:attrNameLst>
                                          <p:attrName>style.visibility</p:attrName>
                                        </p:attrNameLst>
                                      </p:cBhvr>
                                      <p:to>
                                        <p:strVal val="visible"/>
                                      </p:to>
                                    </p:set>
                                    <p:animEffect filter="fade" transition="in">
                                      <p:cBhvr>
                                        <p:cTn dur="1"/>
                                        <p:tgtEl>
                                          <p:spTgt spid="9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grpSp>
        <p:nvGrpSpPr>
          <p:cNvPr id="994" name="Google Shape;994;p40"/>
          <p:cNvGrpSpPr/>
          <p:nvPr/>
        </p:nvGrpSpPr>
        <p:grpSpPr>
          <a:xfrm>
            <a:off x="2205731" y="2558543"/>
            <a:ext cx="1173000" cy="1458283"/>
            <a:chOff x="3189275" y="2558543"/>
            <a:chExt cx="1173000" cy="1458283"/>
          </a:xfrm>
        </p:grpSpPr>
        <p:sp>
          <p:nvSpPr>
            <p:cNvPr id="995" name="Google Shape;995;p40"/>
            <p:cNvSpPr/>
            <p:nvPr/>
          </p:nvSpPr>
          <p:spPr>
            <a:xfrm>
              <a:off x="3189275" y="2897925"/>
              <a:ext cx="1173000" cy="1098300"/>
            </a:xfrm>
            <a:prstGeom prst="roundRect">
              <a:avLst>
                <a:gd fmla="val 10310" name="adj"/>
              </a:avLst>
            </a:prstGeom>
            <a:noFill/>
            <a:ln cap="flat" cmpd="sng" w="19050">
              <a:solidFill>
                <a:srgbClr val="C1121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0"/>
            <p:cNvSpPr/>
            <p:nvPr/>
          </p:nvSpPr>
          <p:spPr>
            <a:xfrm>
              <a:off x="3311996" y="362592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r1</a:t>
              </a:r>
              <a:endParaRPr b="1" sz="1000">
                <a:solidFill>
                  <a:srgbClr val="434343"/>
                </a:solidFill>
                <a:latin typeface="Open Sans"/>
                <a:ea typeface="Open Sans"/>
                <a:cs typeface="Open Sans"/>
                <a:sym typeface="Open Sans"/>
              </a:endParaRPr>
            </a:p>
          </p:txBody>
        </p:sp>
        <p:sp>
          <p:nvSpPr>
            <p:cNvPr id="997" name="Google Shape;997;p40"/>
            <p:cNvSpPr/>
            <p:nvPr/>
          </p:nvSpPr>
          <p:spPr>
            <a:xfrm>
              <a:off x="3722105" y="362592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b</a:t>
              </a:r>
              <a:endParaRPr b="1" sz="1000">
                <a:solidFill>
                  <a:srgbClr val="434343"/>
                </a:solidFill>
                <a:latin typeface="Open Sans"/>
                <a:ea typeface="Open Sans"/>
                <a:cs typeface="Open Sans"/>
                <a:sym typeface="Open Sans"/>
              </a:endParaRPr>
            </a:p>
          </p:txBody>
        </p:sp>
        <p:sp>
          <p:nvSpPr>
            <p:cNvPr id="998" name="Google Shape;998;p40"/>
            <p:cNvSpPr/>
            <p:nvPr/>
          </p:nvSpPr>
          <p:spPr>
            <a:xfrm>
              <a:off x="3230710" y="2558543"/>
              <a:ext cx="10707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LG2</a:t>
              </a:r>
              <a:endParaRPr b="1" sz="1000">
                <a:solidFill>
                  <a:srgbClr val="434343"/>
                </a:solidFill>
                <a:latin typeface="Open Sans"/>
                <a:ea typeface="Open Sans"/>
                <a:cs typeface="Open Sans"/>
                <a:sym typeface="Open Sans"/>
              </a:endParaRPr>
            </a:p>
          </p:txBody>
        </p:sp>
      </p:grpSp>
      <p:sp>
        <p:nvSpPr>
          <p:cNvPr id="999" name="Google Shape;999;p40"/>
          <p:cNvSpPr txBox="1"/>
          <p:nvPr/>
        </p:nvSpPr>
        <p:spPr>
          <a:xfrm>
            <a:off x="4676" y="110825"/>
            <a:ext cx="6768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List-based Processing </a:t>
            </a:r>
            <a:endParaRPr b="1" sz="2500">
              <a:latin typeface="Cambria"/>
              <a:ea typeface="Cambria"/>
              <a:cs typeface="Cambria"/>
              <a:sym typeface="Cambria"/>
            </a:endParaRPr>
          </a:p>
        </p:txBody>
      </p:sp>
      <p:sp>
        <p:nvSpPr>
          <p:cNvPr id="1000" name="Google Shape;1000;p40"/>
          <p:cNvSpPr/>
          <p:nvPr/>
        </p:nvSpPr>
        <p:spPr>
          <a:xfrm>
            <a:off x="0" y="0"/>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0"/>
          <p:cNvSpPr txBox="1"/>
          <p:nvPr/>
        </p:nvSpPr>
        <p:spPr>
          <a:xfrm>
            <a:off x="245450" y="769767"/>
            <a:ext cx="4336500" cy="10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B45F06"/>
                </a:solidFill>
                <a:latin typeface="Courier New"/>
                <a:ea typeface="Courier New"/>
                <a:cs typeface="Courier New"/>
                <a:sym typeface="Courier New"/>
              </a:rPr>
              <a:t>MATCH (a:PERSON) - [r1:FOLLOWS] </a:t>
            </a:r>
            <a:r>
              <a:rPr lang="en" sz="1200">
                <a:solidFill>
                  <a:srgbClr val="B45F06"/>
                </a:solidFill>
                <a:latin typeface="Courier New"/>
                <a:ea typeface="Courier New"/>
                <a:cs typeface="Courier New"/>
                <a:sym typeface="Courier New"/>
              </a:rPr>
              <a:t>➔</a:t>
            </a:r>
            <a:r>
              <a:rPr b="1" lang="en" sz="1200">
                <a:solidFill>
                  <a:srgbClr val="B45F06"/>
                </a:solidFill>
                <a:latin typeface="Courier New"/>
                <a:ea typeface="Courier New"/>
                <a:cs typeface="Courier New"/>
                <a:sym typeface="Courier New"/>
              </a:rPr>
              <a:t> (b:PERSON)</a:t>
            </a:r>
            <a:endParaRPr b="1" sz="1200">
              <a:solidFill>
                <a:srgbClr val="B45F06"/>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B45F06"/>
                </a:solidFill>
                <a:latin typeface="Courier New"/>
                <a:ea typeface="Courier New"/>
                <a:cs typeface="Courier New"/>
                <a:sym typeface="Courier New"/>
              </a:rPr>
              <a:t>      (b:PERSON) - [r2:FOLLOWS] </a:t>
            </a:r>
            <a:r>
              <a:rPr lang="en" sz="1200">
                <a:solidFill>
                  <a:srgbClr val="B45F06"/>
                </a:solidFill>
                <a:latin typeface="Courier New"/>
                <a:ea typeface="Courier New"/>
                <a:cs typeface="Courier New"/>
                <a:sym typeface="Courier New"/>
              </a:rPr>
              <a:t>➔</a:t>
            </a:r>
            <a:r>
              <a:rPr b="1" lang="en" sz="1200">
                <a:solidFill>
                  <a:srgbClr val="B45F06"/>
                </a:solidFill>
                <a:latin typeface="Courier New"/>
                <a:ea typeface="Courier New"/>
                <a:cs typeface="Courier New"/>
                <a:sym typeface="Courier New"/>
              </a:rPr>
              <a:t> (c:PERSON)</a:t>
            </a:r>
            <a:endParaRPr b="1" sz="1200">
              <a:solidFill>
                <a:srgbClr val="B45F06"/>
              </a:solidFill>
              <a:latin typeface="Courier New"/>
              <a:ea typeface="Courier New"/>
              <a:cs typeface="Courier New"/>
              <a:sym typeface="Courier New"/>
            </a:endParaRPr>
          </a:p>
          <a:p>
            <a:pPr indent="0" lvl="0" marL="0" rtl="0" algn="l">
              <a:spcBef>
                <a:spcPts val="0"/>
              </a:spcBef>
              <a:spcAft>
                <a:spcPts val="0"/>
              </a:spcAft>
              <a:buNone/>
            </a:pPr>
            <a:r>
              <a:t/>
            </a:r>
            <a:endParaRPr b="1" sz="100">
              <a:latin typeface="Courier New"/>
              <a:ea typeface="Courier New"/>
              <a:cs typeface="Courier New"/>
              <a:sym typeface="Courier New"/>
            </a:endParaRPr>
          </a:p>
          <a:p>
            <a:pPr indent="0" lvl="0" marL="0" rtl="0" algn="l">
              <a:spcBef>
                <a:spcPts val="0"/>
              </a:spcBef>
              <a:spcAft>
                <a:spcPts val="0"/>
              </a:spcAft>
              <a:buNone/>
            </a:pPr>
            <a:r>
              <a:rPr b="1" lang="en" sz="1200">
                <a:solidFill>
                  <a:srgbClr val="38761D"/>
                </a:solidFill>
                <a:latin typeface="Courier New"/>
                <a:ea typeface="Courier New"/>
                <a:cs typeface="Courier New"/>
                <a:sym typeface="Courier New"/>
              </a:rPr>
              <a:t>WHERE a.age &gt; 20</a:t>
            </a:r>
            <a:endParaRPr b="1" sz="1200">
              <a:solidFill>
                <a:srgbClr val="38761D"/>
              </a:solidFill>
              <a:latin typeface="Courier New"/>
              <a:ea typeface="Courier New"/>
              <a:cs typeface="Courier New"/>
              <a:sym typeface="Courier New"/>
            </a:endParaRPr>
          </a:p>
          <a:p>
            <a:pPr indent="0" lvl="0" marL="0" rtl="0" algn="l">
              <a:spcBef>
                <a:spcPts val="0"/>
              </a:spcBef>
              <a:spcAft>
                <a:spcPts val="0"/>
              </a:spcAft>
              <a:buNone/>
            </a:pPr>
            <a:r>
              <a:t/>
            </a:r>
            <a:endParaRPr b="1" sz="100">
              <a:latin typeface="Courier New"/>
              <a:ea typeface="Courier New"/>
              <a:cs typeface="Courier New"/>
              <a:sym typeface="Courier New"/>
            </a:endParaRPr>
          </a:p>
          <a:p>
            <a:pPr indent="0" lvl="0" marL="0" rtl="0" algn="l">
              <a:spcBef>
                <a:spcPts val="0"/>
              </a:spcBef>
              <a:spcAft>
                <a:spcPts val="0"/>
              </a:spcAft>
              <a:buNone/>
            </a:pPr>
            <a:r>
              <a:rPr b="1" lang="en" sz="1200">
                <a:solidFill>
                  <a:srgbClr val="0B7BCB"/>
                </a:solidFill>
                <a:latin typeface="Courier New"/>
                <a:ea typeface="Courier New"/>
                <a:cs typeface="Courier New"/>
                <a:sym typeface="Courier New"/>
              </a:rPr>
              <a:t>RETURN ...</a:t>
            </a:r>
            <a:endParaRPr b="1" sz="1200">
              <a:solidFill>
                <a:srgbClr val="0B7BCB"/>
              </a:solidFill>
              <a:latin typeface="Courier New"/>
              <a:ea typeface="Courier New"/>
              <a:cs typeface="Courier New"/>
              <a:sym typeface="Courier New"/>
            </a:endParaRPr>
          </a:p>
        </p:txBody>
      </p:sp>
      <p:sp>
        <p:nvSpPr>
          <p:cNvPr id="1002" name="Google Shape;1002;p40"/>
          <p:cNvSpPr txBox="1"/>
          <p:nvPr/>
        </p:nvSpPr>
        <p:spPr>
          <a:xfrm>
            <a:off x="180975" y="1775068"/>
            <a:ext cx="6890100" cy="40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[Scan a ] ➔ [Filter a.age &gt; 20] ➔ [Join a with b] ➔ [Join b with c] ➔ RETURN ....</a:t>
            </a:r>
            <a:endParaRPr sz="1500">
              <a:solidFill>
                <a:srgbClr val="434343"/>
              </a:solidFill>
              <a:latin typeface="Open Sans"/>
              <a:ea typeface="Open Sans"/>
              <a:cs typeface="Open Sans"/>
              <a:sym typeface="Open Sans"/>
            </a:endParaRPr>
          </a:p>
        </p:txBody>
      </p:sp>
      <p:sp>
        <p:nvSpPr>
          <p:cNvPr id="1003" name="Google Shape;1003;p40"/>
          <p:cNvSpPr/>
          <p:nvPr/>
        </p:nvSpPr>
        <p:spPr>
          <a:xfrm>
            <a:off x="823732" y="4696186"/>
            <a:ext cx="1070700" cy="2481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currIdx = 1</a:t>
            </a:r>
            <a:endParaRPr b="1" sz="1000">
              <a:solidFill>
                <a:srgbClr val="434343"/>
              </a:solidFill>
              <a:latin typeface="Open Sans"/>
              <a:ea typeface="Open Sans"/>
              <a:cs typeface="Open Sans"/>
              <a:sym typeface="Open Sans"/>
            </a:endParaRPr>
          </a:p>
        </p:txBody>
      </p:sp>
      <p:graphicFrame>
        <p:nvGraphicFramePr>
          <p:cNvPr id="1004" name="Google Shape;1004;p40"/>
          <p:cNvGraphicFramePr/>
          <p:nvPr/>
        </p:nvGraphicFramePr>
        <p:xfrm>
          <a:off x="2366331" y="2974388"/>
          <a:ext cx="3000000" cy="3000000"/>
        </p:xfrm>
        <a:graphic>
          <a:graphicData uri="http://schemas.openxmlformats.org/drawingml/2006/table">
            <a:tbl>
              <a:tblPr>
                <a:noFill/>
                <a:tableStyleId>{2B07F4FD-3250-4024-B014-AF7E3F9752D0}</a:tableStyleId>
              </a:tblPr>
              <a:tblGrid>
                <a:gridCol w="440000"/>
                <a:gridCol w="440000"/>
              </a:tblGrid>
              <a:tr h="330425">
                <a:tc>
                  <a:txBody>
                    <a:bodyPr/>
                    <a:lstStyle/>
                    <a:p>
                      <a:pPr indent="0" lvl="0" marL="0" rtl="0" algn="ctr">
                        <a:spcBef>
                          <a:spcPts val="0"/>
                        </a:spcBef>
                        <a:spcAft>
                          <a:spcPts val="0"/>
                        </a:spcAft>
                        <a:buNone/>
                      </a:pPr>
                      <a:r>
                        <a:rPr b="1" lang="en" sz="1000"/>
                        <a:t>e7</a:t>
                      </a:r>
                      <a:endParaRPr b="1" sz="1000"/>
                    </a:p>
                  </a:txBody>
                  <a:tcPr marT="91425" marB="91425" marR="91425" marL="91425" anchor="ctr"/>
                </a:tc>
                <a:tc>
                  <a:txBody>
                    <a:bodyPr/>
                    <a:lstStyle/>
                    <a:p>
                      <a:pPr indent="0" lvl="0" marL="0" rtl="0" algn="ctr">
                        <a:spcBef>
                          <a:spcPts val="0"/>
                        </a:spcBef>
                        <a:spcAft>
                          <a:spcPts val="0"/>
                        </a:spcAft>
                        <a:buNone/>
                      </a:pPr>
                      <a:r>
                        <a:rPr b="1" lang="en" sz="1000"/>
                        <a:t>p3</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e11</a:t>
                      </a:r>
                      <a:endParaRPr b="1" sz="1000"/>
                    </a:p>
                  </a:txBody>
                  <a:tcPr marT="91425" marB="91425" marR="91425" marL="91425" anchor="ctr"/>
                </a:tc>
                <a:tc>
                  <a:txBody>
                    <a:bodyPr/>
                    <a:lstStyle/>
                    <a:p>
                      <a:pPr indent="0" lvl="0" marL="0" rtl="0" algn="ctr">
                        <a:spcBef>
                          <a:spcPts val="0"/>
                        </a:spcBef>
                        <a:spcAft>
                          <a:spcPts val="0"/>
                        </a:spcAft>
                        <a:buNone/>
                      </a:pPr>
                      <a:r>
                        <a:rPr b="1" lang="en" sz="1000"/>
                        <a:t>p4</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graphicFrame>
        <p:nvGraphicFramePr>
          <p:cNvPr id="1005" name="Google Shape;1005;p40"/>
          <p:cNvGraphicFramePr/>
          <p:nvPr/>
        </p:nvGraphicFramePr>
        <p:xfrm>
          <a:off x="746866" y="2974388"/>
          <a:ext cx="3000000" cy="3000000"/>
        </p:xfrm>
        <a:graphic>
          <a:graphicData uri="http://schemas.openxmlformats.org/drawingml/2006/table">
            <a:tbl>
              <a:tblPr>
                <a:noFill/>
                <a:tableStyleId>{2B07F4FD-3250-4024-B014-AF7E3F9752D0}</a:tableStyleId>
              </a:tblPr>
              <a:tblGrid>
                <a:gridCol w="382850"/>
                <a:gridCol w="382850"/>
                <a:gridCol w="382850"/>
              </a:tblGrid>
              <a:tr h="330425">
                <a:tc>
                  <a:txBody>
                    <a:bodyPr/>
                    <a:lstStyle/>
                    <a:p>
                      <a:pPr indent="0" lvl="0" marL="0" rtl="0" algn="ctr">
                        <a:spcBef>
                          <a:spcPts val="0"/>
                        </a:spcBef>
                        <a:spcAft>
                          <a:spcPts val="0"/>
                        </a:spcAft>
                        <a:buNone/>
                      </a:pPr>
                      <a:r>
                        <a:rPr b="1" lang="en" sz="1000"/>
                        <a:t>p1</a:t>
                      </a:r>
                      <a:endParaRPr b="1" sz="1000"/>
                    </a:p>
                  </a:txBody>
                  <a:tcPr marT="91425" marB="91425" marR="91425" marL="91425" anchor="ctr"/>
                </a:tc>
                <a:tc>
                  <a:txBody>
                    <a:bodyPr/>
                    <a:lstStyle/>
                    <a:p>
                      <a:pPr indent="0" lvl="0" marL="0" rtl="0" algn="ctr">
                        <a:spcBef>
                          <a:spcPts val="0"/>
                        </a:spcBef>
                        <a:spcAft>
                          <a:spcPts val="0"/>
                        </a:spcAft>
                        <a:buNone/>
                      </a:pPr>
                      <a:r>
                        <a:rPr b="1" lang="en" sz="1000"/>
                        <a:t>17</a:t>
                      </a:r>
                      <a:endParaRPr b="1" sz="1000"/>
                    </a:p>
                  </a:txBody>
                  <a:tcPr marT="91425" marB="91425" marR="91425" marL="91425" anchor="ctr"/>
                </a:tc>
                <a:tc>
                  <a:txBody>
                    <a:bodyPr/>
                    <a:lstStyle/>
                    <a:p>
                      <a:pPr indent="0" lvl="0" marL="0" rtl="0" algn="ctr">
                        <a:spcBef>
                          <a:spcPts val="0"/>
                        </a:spcBef>
                        <a:spcAft>
                          <a:spcPts val="0"/>
                        </a:spcAft>
                        <a:buNone/>
                      </a:pPr>
                      <a:r>
                        <a:rPr b="1" lang="en" sz="1000"/>
                        <a:t>0</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p2</a:t>
                      </a:r>
                      <a:endParaRPr b="1" sz="1000"/>
                    </a:p>
                  </a:txBody>
                  <a:tcPr marT="91425" marB="91425" marR="91425" marL="91425" anchor="ctr"/>
                </a:tc>
                <a:tc>
                  <a:txBody>
                    <a:bodyPr/>
                    <a:lstStyle/>
                    <a:p>
                      <a:pPr indent="0" lvl="0" marL="0" rtl="0" algn="ctr">
                        <a:spcBef>
                          <a:spcPts val="0"/>
                        </a:spcBef>
                        <a:spcAft>
                          <a:spcPts val="0"/>
                        </a:spcAft>
                        <a:buNone/>
                      </a:pPr>
                      <a:r>
                        <a:rPr b="1" lang="en" sz="1000"/>
                        <a:t>23</a:t>
                      </a:r>
                      <a:endParaRPr b="1" sz="1000"/>
                    </a:p>
                  </a:txBody>
                  <a:tcPr marT="91425" marB="91425" marR="91425" marL="91425" anchor="ctr"/>
                </a:tc>
                <a:tc>
                  <a:txBody>
                    <a:bodyPr/>
                    <a:lstStyle/>
                    <a:p>
                      <a:pPr indent="0" lvl="0" marL="0" rtl="0" algn="ctr">
                        <a:spcBef>
                          <a:spcPts val="0"/>
                        </a:spcBef>
                        <a:spcAft>
                          <a:spcPts val="0"/>
                        </a:spcAft>
                        <a:buNone/>
                      </a:pPr>
                      <a:r>
                        <a:rPr b="1" lang="en" sz="1000"/>
                        <a:t>1</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p3</a:t>
                      </a:r>
                      <a:endParaRPr b="1" sz="1000"/>
                    </a:p>
                  </a:txBody>
                  <a:tcPr marT="91425" marB="91425" marR="91425" marL="91425" anchor="ctr"/>
                </a:tc>
                <a:tc>
                  <a:txBody>
                    <a:bodyPr/>
                    <a:lstStyle/>
                    <a:p>
                      <a:pPr indent="0" lvl="0" marL="0" rtl="0" algn="ctr">
                        <a:spcBef>
                          <a:spcPts val="0"/>
                        </a:spcBef>
                        <a:spcAft>
                          <a:spcPts val="0"/>
                        </a:spcAft>
                        <a:buNone/>
                      </a:pPr>
                      <a:r>
                        <a:rPr b="1" lang="en" sz="1000"/>
                        <a:t>45</a:t>
                      </a:r>
                      <a:endParaRPr b="1" sz="1000"/>
                    </a:p>
                  </a:txBody>
                  <a:tcPr marT="91425" marB="91425" marR="91425" marL="91425" anchor="ctr"/>
                </a:tc>
                <a:tc>
                  <a:txBody>
                    <a:bodyPr/>
                    <a:lstStyle/>
                    <a:p>
                      <a:pPr indent="0" lvl="0" marL="0" rtl="0" algn="ctr">
                        <a:spcBef>
                          <a:spcPts val="0"/>
                        </a:spcBef>
                        <a:spcAft>
                          <a:spcPts val="0"/>
                        </a:spcAft>
                        <a:buNone/>
                      </a:pPr>
                      <a:r>
                        <a:rPr b="1" lang="en" sz="1000"/>
                        <a:t>1</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p4</a:t>
                      </a:r>
                      <a:endParaRPr b="1" sz="1000"/>
                    </a:p>
                  </a:txBody>
                  <a:tcPr marT="91425" marB="91425" marR="91425" marL="91425" anchor="ctr"/>
                </a:tc>
                <a:tc>
                  <a:txBody>
                    <a:bodyPr/>
                    <a:lstStyle/>
                    <a:p>
                      <a:pPr indent="0" lvl="0" marL="0" rtl="0" algn="ctr">
                        <a:spcBef>
                          <a:spcPts val="0"/>
                        </a:spcBef>
                        <a:spcAft>
                          <a:spcPts val="0"/>
                        </a:spcAft>
                        <a:buNone/>
                      </a:pPr>
                      <a:r>
                        <a:rPr b="1" lang="en" sz="1000"/>
                        <a:t>54</a:t>
                      </a:r>
                      <a:endParaRPr b="1" sz="1000"/>
                    </a:p>
                  </a:txBody>
                  <a:tcPr marT="91425" marB="91425" marR="91425" marL="91425" anchor="ctr"/>
                </a:tc>
                <a:tc>
                  <a:txBody>
                    <a:bodyPr/>
                    <a:lstStyle/>
                    <a:p>
                      <a:pPr indent="0" lvl="0" marL="0" rtl="0" algn="ctr">
                        <a:spcBef>
                          <a:spcPts val="0"/>
                        </a:spcBef>
                        <a:spcAft>
                          <a:spcPts val="0"/>
                        </a:spcAft>
                        <a:buNone/>
                      </a:pPr>
                      <a:r>
                        <a:rPr b="1" lang="en" sz="1000"/>
                        <a:t>1</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grpSp>
        <p:nvGrpSpPr>
          <p:cNvPr id="1006" name="Google Shape;1006;p40"/>
          <p:cNvGrpSpPr/>
          <p:nvPr/>
        </p:nvGrpSpPr>
        <p:grpSpPr>
          <a:xfrm>
            <a:off x="543928" y="2558543"/>
            <a:ext cx="1557900" cy="2122917"/>
            <a:chOff x="1741471" y="2558543"/>
            <a:chExt cx="1557900" cy="2122917"/>
          </a:xfrm>
        </p:grpSpPr>
        <p:sp>
          <p:nvSpPr>
            <p:cNvPr id="1007" name="Google Shape;1007;p40"/>
            <p:cNvSpPr/>
            <p:nvPr/>
          </p:nvSpPr>
          <p:spPr>
            <a:xfrm>
              <a:off x="1741471" y="2897925"/>
              <a:ext cx="1557900" cy="1752000"/>
            </a:xfrm>
            <a:prstGeom prst="roundRect">
              <a:avLst>
                <a:gd fmla="val 10310" name="adj"/>
              </a:avLst>
            </a:prstGeom>
            <a:noFill/>
            <a:ln cap="flat" cmpd="sng" w="19050">
              <a:solidFill>
                <a:srgbClr val="C1121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0"/>
            <p:cNvSpPr/>
            <p:nvPr/>
          </p:nvSpPr>
          <p:spPr>
            <a:xfrm>
              <a:off x="1795052" y="4290560"/>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a:t>
              </a:r>
              <a:endParaRPr b="1" sz="1000">
                <a:solidFill>
                  <a:srgbClr val="434343"/>
                </a:solidFill>
                <a:latin typeface="Open Sans"/>
                <a:ea typeface="Open Sans"/>
                <a:cs typeface="Open Sans"/>
                <a:sym typeface="Open Sans"/>
              </a:endParaRPr>
            </a:p>
          </p:txBody>
        </p:sp>
        <p:sp>
          <p:nvSpPr>
            <p:cNvPr id="1009" name="Google Shape;1009;p40"/>
            <p:cNvSpPr/>
            <p:nvPr/>
          </p:nvSpPr>
          <p:spPr>
            <a:xfrm>
              <a:off x="2005866" y="2558543"/>
              <a:ext cx="10707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LG1</a:t>
              </a:r>
              <a:endParaRPr b="1" sz="1000">
                <a:solidFill>
                  <a:srgbClr val="434343"/>
                </a:solidFill>
                <a:latin typeface="Open Sans"/>
                <a:ea typeface="Open Sans"/>
                <a:cs typeface="Open Sans"/>
                <a:sym typeface="Open Sans"/>
              </a:endParaRPr>
            </a:p>
          </p:txBody>
        </p:sp>
        <p:sp>
          <p:nvSpPr>
            <p:cNvPr id="1010" name="Google Shape;1010;p40"/>
            <p:cNvSpPr/>
            <p:nvPr/>
          </p:nvSpPr>
          <p:spPr>
            <a:xfrm>
              <a:off x="2289098" y="4290550"/>
              <a:ext cx="8799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age  mask</a:t>
              </a:r>
              <a:endParaRPr b="1" sz="1000">
                <a:solidFill>
                  <a:srgbClr val="434343"/>
                </a:solidFill>
                <a:latin typeface="Open Sans"/>
                <a:ea typeface="Open Sans"/>
                <a:cs typeface="Open Sans"/>
                <a:sym typeface="Open Sans"/>
              </a:endParaRPr>
            </a:p>
          </p:txBody>
        </p:sp>
      </p:grpSp>
      <p:sp>
        <p:nvSpPr>
          <p:cNvPr id="1011" name="Google Shape;1011;p40"/>
          <p:cNvSpPr/>
          <p:nvPr/>
        </p:nvSpPr>
        <p:spPr>
          <a:xfrm>
            <a:off x="722557" y="3309650"/>
            <a:ext cx="1173000" cy="3354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11212"/>
              </a:solidFill>
            </a:endParaRPr>
          </a:p>
        </p:txBody>
      </p:sp>
      <p:graphicFrame>
        <p:nvGraphicFramePr>
          <p:cNvPr id="1012" name="Google Shape;1012;p40"/>
          <p:cNvGraphicFramePr/>
          <p:nvPr/>
        </p:nvGraphicFramePr>
        <p:xfrm>
          <a:off x="6345132" y="2972899"/>
          <a:ext cx="3000000" cy="3000000"/>
        </p:xfrm>
        <a:graphic>
          <a:graphicData uri="http://schemas.openxmlformats.org/drawingml/2006/table">
            <a:tbl>
              <a:tblPr>
                <a:noFill/>
                <a:tableStyleId>{2B07F4FD-3250-4024-B014-AF7E3F9752D0}</a:tableStyleId>
              </a:tblPr>
              <a:tblGrid>
                <a:gridCol w="460200"/>
              </a:tblGrid>
              <a:tr h="473575">
                <a:tc>
                  <a:txBody>
                    <a:bodyPr/>
                    <a:lstStyle/>
                    <a:p>
                      <a:pPr indent="0" lvl="0" marL="0" rtl="0" algn="ctr">
                        <a:lnSpc>
                          <a:spcPct val="115000"/>
                        </a:lnSpc>
                        <a:spcBef>
                          <a:spcPts val="0"/>
                        </a:spcBef>
                        <a:spcAft>
                          <a:spcPts val="0"/>
                        </a:spcAft>
                        <a:buNone/>
                      </a:pPr>
                      <a:r>
                        <a:rPr b="1" lang="en" sz="1000">
                          <a:latin typeface="Open Sans"/>
                          <a:ea typeface="Open Sans"/>
                          <a:cs typeface="Open Sans"/>
                          <a:sym typeface="Open Sans"/>
                        </a:rPr>
                        <a:t>p3</a:t>
                      </a:r>
                      <a:endParaRPr b="1" sz="10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FFAD33"/>
                    </a:solidFill>
                  </a:tcPr>
                </a:tc>
              </a:tr>
            </a:tbl>
          </a:graphicData>
        </a:graphic>
      </p:graphicFrame>
      <p:graphicFrame>
        <p:nvGraphicFramePr>
          <p:cNvPr id="1013" name="Google Shape;1013;p40"/>
          <p:cNvGraphicFramePr/>
          <p:nvPr/>
        </p:nvGraphicFramePr>
        <p:xfrm>
          <a:off x="7016089" y="3035614"/>
          <a:ext cx="3000000" cy="3000000"/>
        </p:xfrm>
        <a:graphic>
          <a:graphicData uri="http://schemas.openxmlformats.org/drawingml/2006/table">
            <a:tbl>
              <a:tblPr>
                <a:noFill/>
                <a:tableStyleId>{2B07F4FD-3250-4024-B014-AF7E3F9752D0}</a:tableStyleId>
              </a:tblPr>
              <a:tblGrid>
                <a:gridCol w="685575"/>
                <a:gridCol w="685575"/>
                <a:gridCol w="685575"/>
              </a:tblGrid>
              <a:tr h="358800">
                <a:tc>
                  <a:txBody>
                    <a:bodyPr/>
                    <a:lstStyle/>
                    <a:p>
                      <a:pPr indent="0" lvl="0" marL="0" rtl="0" algn="ctr">
                        <a:spcBef>
                          <a:spcPts val="0"/>
                        </a:spcBef>
                        <a:spcAft>
                          <a:spcPts val="0"/>
                        </a:spcAft>
                        <a:buNone/>
                      </a:pPr>
                      <a:r>
                        <a:rPr b="1" lang="en" sz="1000">
                          <a:solidFill>
                            <a:schemeClr val="dk1"/>
                          </a:solidFill>
                        </a:rPr>
                        <a:t>e5,p2</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e3,p4</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e2,p1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bl>
          </a:graphicData>
        </a:graphic>
      </p:graphicFrame>
      <p:cxnSp>
        <p:nvCxnSpPr>
          <p:cNvPr id="1014" name="Google Shape;1014;p40"/>
          <p:cNvCxnSpPr/>
          <p:nvPr/>
        </p:nvCxnSpPr>
        <p:spPr>
          <a:xfrm>
            <a:off x="6836577" y="3210903"/>
            <a:ext cx="150000" cy="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015" name="Google Shape;1015;p40"/>
          <p:cNvGraphicFramePr/>
          <p:nvPr/>
        </p:nvGraphicFramePr>
        <p:xfrm>
          <a:off x="6345132" y="2439499"/>
          <a:ext cx="3000000" cy="3000000"/>
        </p:xfrm>
        <a:graphic>
          <a:graphicData uri="http://schemas.openxmlformats.org/drawingml/2006/table">
            <a:tbl>
              <a:tblPr>
                <a:noFill/>
                <a:tableStyleId>{2B07F4FD-3250-4024-B014-AF7E3F9752D0}</a:tableStyleId>
              </a:tblPr>
              <a:tblGrid>
                <a:gridCol w="460200"/>
              </a:tblGrid>
              <a:tr h="473575">
                <a:tc>
                  <a:txBody>
                    <a:bodyPr/>
                    <a:lstStyle/>
                    <a:p>
                      <a:pPr indent="0" lvl="0" marL="0" rtl="0" algn="ctr">
                        <a:lnSpc>
                          <a:spcPct val="115000"/>
                        </a:lnSpc>
                        <a:spcBef>
                          <a:spcPts val="0"/>
                        </a:spcBef>
                        <a:spcAft>
                          <a:spcPts val="0"/>
                        </a:spcAft>
                        <a:buNone/>
                      </a:pPr>
                      <a:r>
                        <a:rPr b="1" lang="en" sz="1000">
                          <a:latin typeface="Open Sans"/>
                          <a:ea typeface="Open Sans"/>
                          <a:cs typeface="Open Sans"/>
                          <a:sym typeface="Open Sans"/>
                        </a:rPr>
                        <a:t>p2</a:t>
                      </a:r>
                      <a:endParaRPr b="1" sz="10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FFAD33"/>
                    </a:solidFill>
                  </a:tcPr>
                </a:tc>
              </a:tr>
            </a:tbl>
          </a:graphicData>
        </a:graphic>
      </p:graphicFrame>
      <p:graphicFrame>
        <p:nvGraphicFramePr>
          <p:cNvPr id="1016" name="Google Shape;1016;p40"/>
          <p:cNvGraphicFramePr/>
          <p:nvPr/>
        </p:nvGraphicFramePr>
        <p:xfrm>
          <a:off x="7016089" y="2502214"/>
          <a:ext cx="3000000" cy="3000000"/>
        </p:xfrm>
        <a:graphic>
          <a:graphicData uri="http://schemas.openxmlformats.org/drawingml/2006/table">
            <a:tbl>
              <a:tblPr>
                <a:noFill/>
                <a:tableStyleId>{2B07F4FD-3250-4024-B014-AF7E3F9752D0}</a:tableStyleId>
              </a:tblPr>
              <a:tblGrid>
                <a:gridCol w="685575"/>
                <a:gridCol w="685575"/>
              </a:tblGrid>
              <a:tr h="358800">
                <a:tc>
                  <a:txBody>
                    <a:bodyPr/>
                    <a:lstStyle/>
                    <a:p>
                      <a:pPr indent="0" lvl="0" marL="0" rtl="0" algn="ctr">
                        <a:spcBef>
                          <a:spcPts val="0"/>
                        </a:spcBef>
                        <a:spcAft>
                          <a:spcPts val="0"/>
                        </a:spcAft>
                        <a:buNone/>
                      </a:pPr>
                      <a:r>
                        <a:rPr b="1" lang="en" sz="1000">
                          <a:solidFill>
                            <a:schemeClr val="dk1"/>
                          </a:solidFill>
                        </a:rPr>
                        <a:t>e7,p3</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e11,p4</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bl>
          </a:graphicData>
        </a:graphic>
      </p:graphicFrame>
      <p:cxnSp>
        <p:nvCxnSpPr>
          <p:cNvPr id="1017" name="Google Shape;1017;p40"/>
          <p:cNvCxnSpPr/>
          <p:nvPr/>
        </p:nvCxnSpPr>
        <p:spPr>
          <a:xfrm>
            <a:off x="6836577" y="2677503"/>
            <a:ext cx="150000" cy="0"/>
          </a:xfrm>
          <a:prstGeom prst="straightConnector1">
            <a:avLst/>
          </a:prstGeom>
          <a:noFill/>
          <a:ln cap="flat" cmpd="sng" w="9525">
            <a:solidFill>
              <a:schemeClr val="dk2"/>
            </a:solidFill>
            <a:prstDash val="solid"/>
            <a:round/>
            <a:headEnd len="med" w="med" type="none"/>
            <a:tailEnd len="med" w="med" type="triangle"/>
          </a:ln>
        </p:spPr>
      </p:cxnSp>
      <p:sp>
        <p:nvSpPr>
          <p:cNvPr id="1018" name="Google Shape;1018;p40"/>
          <p:cNvSpPr/>
          <p:nvPr/>
        </p:nvSpPr>
        <p:spPr>
          <a:xfrm>
            <a:off x="2679750" y="2666150"/>
            <a:ext cx="4336609" cy="473562"/>
          </a:xfrm>
          <a:custGeom>
            <a:rect b="b" l="l" r="r" t="t"/>
            <a:pathLst>
              <a:path extrusionOk="0" h="13279" w="143087">
                <a:moveTo>
                  <a:pt x="0" y="13279"/>
                </a:moveTo>
                <a:cubicBezTo>
                  <a:pt x="8232" y="11068"/>
                  <a:pt x="34855" y="437"/>
                  <a:pt x="49389" y="14"/>
                </a:cubicBezTo>
                <a:cubicBezTo>
                  <a:pt x="63924" y="-409"/>
                  <a:pt x="76059" y="8952"/>
                  <a:pt x="87207" y="10739"/>
                </a:cubicBezTo>
                <a:cubicBezTo>
                  <a:pt x="98355" y="12527"/>
                  <a:pt x="106963" y="12527"/>
                  <a:pt x="116276" y="10739"/>
                </a:cubicBezTo>
                <a:cubicBezTo>
                  <a:pt x="125589" y="8952"/>
                  <a:pt x="138619" y="1802"/>
                  <a:pt x="143087" y="14"/>
                </a:cubicBezTo>
              </a:path>
            </a:pathLst>
          </a:custGeom>
          <a:noFill/>
          <a:ln cap="flat" cmpd="sng" w="9525">
            <a:solidFill>
              <a:srgbClr val="4A86E8"/>
            </a:solidFill>
            <a:prstDash val="dash"/>
            <a:round/>
            <a:headEnd len="med" w="med" type="none"/>
            <a:tailEnd len="med" w="med" type="triangle"/>
          </a:ln>
        </p:spPr>
      </p:sp>
      <p:sp>
        <p:nvSpPr>
          <p:cNvPr id="1019" name="Google Shape;1019;p40"/>
          <p:cNvSpPr/>
          <p:nvPr/>
        </p:nvSpPr>
        <p:spPr>
          <a:xfrm>
            <a:off x="2360678" y="2963927"/>
            <a:ext cx="879900" cy="3354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11212"/>
              </a:solidFill>
            </a:endParaRPr>
          </a:p>
        </p:txBody>
      </p:sp>
      <p:sp>
        <p:nvSpPr>
          <p:cNvPr id="1020" name="Google Shape;1020;p40"/>
          <p:cNvSpPr/>
          <p:nvPr/>
        </p:nvSpPr>
        <p:spPr>
          <a:xfrm>
            <a:off x="2249875" y="4052615"/>
            <a:ext cx="1070700" cy="2481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currIdx = 0</a:t>
            </a:r>
            <a:endParaRPr b="1" sz="1000">
              <a:solidFill>
                <a:srgbClr val="434343"/>
              </a:solidFill>
              <a:latin typeface="Open Sans"/>
              <a:ea typeface="Open Sans"/>
              <a:cs typeface="Open Sans"/>
              <a:sym typeface="Open Sans"/>
            </a:endParaRPr>
          </a:p>
        </p:txBody>
      </p:sp>
      <p:grpSp>
        <p:nvGrpSpPr>
          <p:cNvPr id="1021" name="Google Shape;1021;p40"/>
          <p:cNvGrpSpPr/>
          <p:nvPr/>
        </p:nvGrpSpPr>
        <p:grpSpPr>
          <a:xfrm>
            <a:off x="3577331" y="2558543"/>
            <a:ext cx="1173000" cy="1839283"/>
            <a:chOff x="3189275" y="2558543"/>
            <a:chExt cx="1173000" cy="1839283"/>
          </a:xfrm>
        </p:grpSpPr>
        <p:sp>
          <p:nvSpPr>
            <p:cNvPr id="1022" name="Google Shape;1022;p40"/>
            <p:cNvSpPr/>
            <p:nvPr/>
          </p:nvSpPr>
          <p:spPr>
            <a:xfrm>
              <a:off x="3189275" y="2897925"/>
              <a:ext cx="1173000" cy="1458300"/>
            </a:xfrm>
            <a:prstGeom prst="roundRect">
              <a:avLst>
                <a:gd fmla="val 10310" name="adj"/>
              </a:avLst>
            </a:prstGeom>
            <a:noFill/>
            <a:ln cap="flat" cmpd="sng" w="19050">
              <a:solidFill>
                <a:srgbClr val="C1121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0"/>
            <p:cNvSpPr/>
            <p:nvPr/>
          </p:nvSpPr>
          <p:spPr>
            <a:xfrm>
              <a:off x="3311996" y="400692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r2</a:t>
              </a:r>
              <a:endParaRPr b="1" sz="1000">
                <a:solidFill>
                  <a:srgbClr val="434343"/>
                </a:solidFill>
                <a:latin typeface="Open Sans"/>
                <a:ea typeface="Open Sans"/>
                <a:cs typeface="Open Sans"/>
                <a:sym typeface="Open Sans"/>
              </a:endParaRPr>
            </a:p>
          </p:txBody>
        </p:sp>
        <p:sp>
          <p:nvSpPr>
            <p:cNvPr id="1024" name="Google Shape;1024;p40"/>
            <p:cNvSpPr/>
            <p:nvPr/>
          </p:nvSpPr>
          <p:spPr>
            <a:xfrm>
              <a:off x="3722105" y="400692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c</a:t>
              </a:r>
              <a:endParaRPr b="1" sz="1000">
                <a:solidFill>
                  <a:srgbClr val="434343"/>
                </a:solidFill>
                <a:latin typeface="Open Sans"/>
                <a:ea typeface="Open Sans"/>
                <a:cs typeface="Open Sans"/>
                <a:sym typeface="Open Sans"/>
              </a:endParaRPr>
            </a:p>
          </p:txBody>
        </p:sp>
        <p:sp>
          <p:nvSpPr>
            <p:cNvPr id="1025" name="Google Shape;1025;p40"/>
            <p:cNvSpPr/>
            <p:nvPr/>
          </p:nvSpPr>
          <p:spPr>
            <a:xfrm>
              <a:off x="3230710" y="2558543"/>
              <a:ext cx="10707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LG3</a:t>
              </a:r>
              <a:endParaRPr b="1" sz="1000">
                <a:solidFill>
                  <a:srgbClr val="434343"/>
                </a:solidFill>
                <a:latin typeface="Open Sans"/>
                <a:ea typeface="Open Sans"/>
                <a:cs typeface="Open Sans"/>
                <a:sym typeface="Open Sans"/>
              </a:endParaRPr>
            </a:p>
          </p:txBody>
        </p:sp>
      </p:grpSp>
      <p:graphicFrame>
        <p:nvGraphicFramePr>
          <p:cNvPr id="1026" name="Google Shape;1026;p40"/>
          <p:cNvGraphicFramePr/>
          <p:nvPr/>
        </p:nvGraphicFramePr>
        <p:xfrm>
          <a:off x="3737931" y="2974388"/>
          <a:ext cx="3000000" cy="3000000"/>
        </p:xfrm>
        <a:graphic>
          <a:graphicData uri="http://schemas.openxmlformats.org/drawingml/2006/table">
            <a:tbl>
              <a:tblPr>
                <a:noFill/>
                <a:tableStyleId>{2B07F4FD-3250-4024-B014-AF7E3F9752D0}</a:tableStyleId>
              </a:tblPr>
              <a:tblGrid>
                <a:gridCol w="440000"/>
                <a:gridCol w="440000"/>
              </a:tblGrid>
              <a:tr h="330425">
                <a:tc>
                  <a:txBody>
                    <a:bodyPr/>
                    <a:lstStyle/>
                    <a:p>
                      <a:pPr indent="0" lvl="0" marL="0" rtl="0" algn="ctr">
                        <a:spcBef>
                          <a:spcPts val="0"/>
                        </a:spcBef>
                        <a:spcAft>
                          <a:spcPts val="0"/>
                        </a:spcAft>
                        <a:buNone/>
                      </a:pPr>
                      <a:r>
                        <a:rPr b="1" lang="en" sz="1000"/>
                        <a:t>e5</a:t>
                      </a:r>
                      <a:endParaRPr b="1" sz="1000"/>
                    </a:p>
                  </a:txBody>
                  <a:tcPr marT="91425" marB="91425" marR="91425" marL="91425" anchor="ctr"/>
                </a:tc>
                <a:tc>
                  <a:txBody>
                    <a:bodyPr/>
                    <a:lstStyle/>
                    <a:p>
                      <a:pPr indent="0" lvl="0" marL="0" rtl="0" algn="ctr">
                        <a:spcBef>
                          <a:spcPts val="0"/>
                        </a:spcBef>
                        <a:spcAft>
                          <a:spcPts val="0"/>
                        </a:spcAft>
                        <a:buNone/>
                      </a:pPr>
                      <a:r>
                        <a:rPr b="1" lang="en" sz="1000"/>
                        <a:t>p2</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e3</a:t>
                      </a:r>
                      <a:endParaRPr b="1" sz="1000"/>
                    </a:p>
                  </a:txBody>
                  <a:tcPr marT="91425" marB="91425" marR="91425" marL="91425" anchor="ctr"/>
                </a:tc>
                <a:tc>
                  <a:txBody>
                    <a:bodyPr/>
                    <a:lstStyle/>
                    <a:p>
                      <a:pPr indent="0" lvl="0" marL="0" rtl="0" algn="ctr">
                        <a:spcBef>
                          <a:spcPts val="0"/>
                        </a:spcBef>
                        <a:spcAft>
                          <a:spcPts val="0"/>
                        </a:spcAft>
                        <a:buNone/>
                      </a:pPr>
                      <a:r>
                        <a:rPr b="1" lang="en" sz="1000"/>
                        <a:t>p4</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e2</a:t>
                      </a:r>
                      <a:endParaRPr b="1" sz="1000"/>
                    </a:p>
                  </a:txBody>
                  <a:tcPr marT="91425" marB="91425" marR="91425" marL="91425" anchor="ctr"/>
                </a:tc>
                <a:tc>
                  <a:txBody>
                    <a:bodyPr/>
                    <a:lstStyle/>
                    <a:p>
                      <a:pPr indent="0" lvl="0" marL="0" rtl="0" algn="ctr">
                        <a:spcBef>
                          <a:spcPts val="0"/>
                        </a:spcBef>
                        <a:spcAft>
                          <a:spcPts val="0"/>
                        </a:spcAft>
                        <a:buNone/>
                      </a:pPr>
                      <a:r>
                        <a:rPr b="1" lang="en" sz="1000"/>
                        <a:t>p1</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sp>
        <p:nvSpPr>
          <p:cNvPr id="1027" name="Google Shape;1027;p40"/>
          <p:cNvSpPr/>
          <p:nvPr/>
        </p:nvSpPr>
        <p:spPr>
          <a:xfrm>
            <a:off x="3642569" y="4346217"/>
            <a:ext cx="10707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currIdx = -1</a:t>
            </a:r>
            <a:endParaRPr b="1" sz="1000">
              <a:solidFill>
                <a:srgbClr val="434343"/>
              </a:solidFill>
              <a:latin typeface="Open Sans"/>
              <a:ea typeface="Open Sans"/>
              <a:cs typeface="Open Sans"/>
              <a:sym typeface="Open Sans"/>
            </a:endParaRPr>
          </a:p>
        </p:txBody>
      </p:sp>
      <p:sp>
        <p:nvSpPr>
          <p:cNvPr id="1028" name="Google Shape;1028;p40"/>
          <p:cNvSpPr/>
          <p:nvPr/>
        </p:nvSpPr>
        <p:spPr>
          <a:xfrm>
            <a:off x="4052700" y="3176075"/>
            <a:ext cx="2963426" cy="248097"/>
          </a:xfrm>
          <a:custGeom>
            <a:rect b="b" l="l" r="r" t="t"/>
            <a:pathLst>
              <a:path extrusionOk="0" h="6863" w="52550">
                <a:moveTo>
                  <a:pt x="0" y="4629"/>
                </a:moveTo>
                <a:cubicBezTo>
                  <a:pt x="2785" y="4987"/>
                  <a:pt x="10678" y="6511"/>
                  <a:pt x="16708" y="6774"/>
                </a:cubicBezTo>
                <a:cubicBezTo>
                  <a:pt x="22738" y="7037"/>
                  <a:pt x="31289" y="6679"/>
                  <a:pt x="36181" y="6209"/>
                </a:cubicBezTo>
                <a:cubicBezTo>
                  <a:pt x="41073" y="5739"/>
                  <a:pt x="43331" y="4987"/>
                  <a:pt x="46059" y="3952"/>
                </a:cubicBezTo>
                <a:cubicBezTo>
                  <a:pt x="48787" y="2917"/>
                  <a:pt x="51468" y="659"/>
                  <a:pt x="52550" y="0"/>
                </a:cubicBezTo>
              </a:path>
            </a:pathLst>
          </a:custGeom>
          <a:noFill/>
          <a:ln cap="flat" cmpd="sng" w="9525">
            <a:solidFill>
              <a:srgbClr val="4A86E8"/>
            </a:solidFill>
            <a:prstDash val="dash"/>
            <a:round/>
            <a:headEnd len="med" w="med" type="none"/>
            <a:tailEnd len="med" w="med" type="triangle"/>
          </a:ln>
        </p:spPr>
      </p:sp>
      <p:pic>
        <p:nvPicPr>
          <p:cNvPr id="1029" name="Google Shape;1029;p40"/>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sp>
        <p:nvSpPr>
          <p:cNvPr id="1030" name="Google Shape;1030;p40"/>
          <p:cNvSpPr/>
          <p:nvPr/>
        </p:nvSpPr>
        <p:spPr>
          <a:xfrm>
            <a:off x="4383680" y="1817825"/>
            <a:ext cx="1470600" cy="339900"/>
          </a:xfrm>
          <a:prstGeom prst="rect">
            <a:avLst/>
          </a:prstGeom>
          <a:noFill/>
          <a:ln cap="flat" cmpd="sng" w="28575">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1"/>
                                        </p:tgtEl>
                                        <p:attrNameLst>
                                          <p:attrName>style.visibility</p:attrName>
                                        </p:attrNameLst>
                                      </p:cBhvr>
                                      <p:to>
                                        <p:strVal val="visible"/>
                                      </p:to>
                                    </p:set>
                                    <p:animEffect filter="fade" transition="in">
                                      <p:cBhvr>
                                        <p:cTn dur="1"/>
                                        <p:tgtEl>
                                          <p:spTgt spid="10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2"/>
                                        </p:tgtEl>
                                        <p:attrNameLst>
                                          <p:attrName>style.visibility</p:attrName>
                                        </p:attrNameLst>
                                      </p:cBhvr>
                                      <p:to>
                                        <p:strVal val="visible"/>
                                      </p:to>
                                    </p:set>
                                    <p:animEffect filter="fade" transition="in">
                                      <p:cBhvr>
                                        <p:cTn dur="1"/>
                                        <p:tgtEl>
                                          <p:spTgt spid="1002"/>
                                        </p:tgtEl>
                                      </p:cBhvr>
                                    </p:animEffect>
                                  </p:childTnLst>
                                </p:cTn>
                              </p:par>
                              <p:par>
                                <p:cTn fill="hold" nodeType="withEffect" presetClass="entr" presetID="10" presetSubtype="0">
                                  <p:stCondLst>
                                    <p:cond delay="0"/>
                                  </p:stCondLst>
                                  <p:childTnLst>
                                    <p:set>
                                      <p:cBhvr>
                                        <p:cTn dur="1" fill="hold">
                                          <p:stCondLst>
                                            <p:cond delay="0"/>
                                          </p:stCondLst>
                                        </p:cTn>
                                        <p:tgtEl>
                                          <p:spTgt spid="1005"/>
                                        </p:tgtEl>
                                        <p:attrNameLst>
                                          <p:attrName>style.visibility</p:attrName>
                                        </p:attrNameLst>
                                      </p:cBhvr>
                                      <p:to>
                                        <p:strVal val="visible"/>
                                      </p:to>
                                    </p:set>
                                    <p:animEffect filter="fade" transition="in">
                                      <p:cBhvr>
                                        <p:cTn dur="1"/>
                                        <p:tgtEl>
                                          <p:spTgt spid="1005"/>
                                        </p:tgtEl>
                                      </p:cBhvr>
                                    </p:animEffect>
                                  </p:childTnLst>
                                </p:cTn>
                              </p:par>
                              <p:par>
                                <p:cTn fill="hold" nodeType="withEffect" presetClass="entr" presetID="10" presetSubtype="0">
                                  <p:stCondLst>
                                    <p:cond delay="0"/>
                                  </p:stCondLst>
                                  <p:childTnLst>
                                    <p:set>
                                      <p:cBhvr>
                                        <p:cTn dur="1" fill="hold">
                                          <p:stCondLst>
                                            <p:cond delay="0"/>
                                          </p:stCondLst>
                                        </p:cTn>
                                        <p:tgtEl>
                                          <p:spTgt spid="1006"/>
                                        </p:tgtEl>
                                        <p:attrNameLst>
                                          <p:attrName>style.visibility</p:attrName>
                                        </p:attrNameLst>
                                      </p:cBhvr>
                                      <p:to>
                                        <p:strVal val="visible"/>
                                      </p:to>
                                    </p:set>
                                    <p:animEffect filter="fade" transition="in">
                                      <p:cBhvr>
                                        <p:cTn dur="1"/>
                                        <p:tgtEl>
                                          <p:spTgt spid="1006"/>
                                        </p:tgtEl>
                                      </p:cBhvr>
                                    </p:animEffect>
                                  </p:childTnLst>
                                </p:cTn>
                              </p:par>
                              <p:par>
                                <p:cTn fill="hold" nodeType="withEffect" presetClass="entr" presetID="10" presetSubtype="0">
                                  <p:stCondLst>
                                    <p:cond delay="0"/>
                                  </p:stCondLst>
                                  <p:childTnLst>
                                    <p:set>
                                      <p:cBhvr>
                                        <p:cTn dur="1" fill="hold">
                                          <p:stCondLst>
                                            <p:cond delay="0"/>
                                          </p:stCondLst>
                                        </p:cTn>
                                        <p:tgtEl>
                                          <p:spTgt spid="1011"/>
                                        </p:tgtEl>
                                        <p:attrNameLst>
                                          <p:attrName>style.visibility</p:attrName>
                                        </p:attrNameLst>
                                      </p:cBhvr>
                                      <p:to>
                                        <p:strVal val="visible"/>
                                      </p:to>
                                    </p:set>
                                    <p:animEffect filter="fade" transition="in">
                                      <p:cBhvr>
                                        <p:cTn dur="1"/>
                                        <p:tgtEl>
                                          <p:spTgt spid="1011"/>
                                        </p:tgtEl>
                                      </p:cBhvr>
                                    </p:animEffect>
                                  </p:childTnLst>
                                </p:cTn>
                              </p:par>
                              <p:par>
                                <p:cTn fill="hold" nodeType="withEffect" presetClass="entr" presetID="10" presetSubtype="0">
                                  <p:stCondLst>
                                    <p:cond delay="0"/>
                                  </p:stCondLst>
                                  <p:childTnLst>
                                    <p:set>
                                      <p:cBhvr>
                                        <p:cTn dur="1" fill="hold">
                                          <p:stCondLst>
                                            <p:cond delay="0"/>
                                          </p:stCondLst>
                                        </p:cTn>
                                        <p:tgtEl>
                                          <p:spTgt spid="1003"/>
                                        </p:tgtEl>
                                        <p:attrNameLst>
                                          <p:attrName>style.visibility</p:attrName>
                                        </p:attrNameLst>
                                      </p:cBhvr>
                                      <p:to>
                                        <p:strVal val="visible"/>
                                      </p:to>
                                    </p:set>
                                    <p:animEffect filter="fade" transition="in">
                                      <p:cBhvr>
                                        <p:cTn dur="1"/>
                                        <p:tgtEl>
                                          <p:spTgt spid="10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4"/>
                                        </p:tgtEl>
                                        <p:attrNameLst>
                                          <p:attrName>style.visibility</p:attrName>
                                        </p:attrNameLst>
                                      </p:cBhvr>
                                      <p:to>
                                        <p:strVal val="visible"/>
                                      </p:to>
                                    </p:set>
                                    <p:animEffect filter="fade" transition="in">
                                      <p:cBhvr>
                                        <p:cTn dur="1"/>
                                        <p:tgtEl>
                                          <p:spTgt spid="994"/>
                                        </p:tgtEl>
                                      </p:cBhvr>
                                    </p:animEffect>
                                  </p:childTnLst>
                                </p:cTn>
                              </p:par>
                              <p:par>
                                <p:cTn fill="hold" nodeType="withEffect" presetClass="entr" presetID="10" presetSubtype="0">
                                  <p:stCondLst>
                                    <p:cond delay="0"/>
                                  </p:stCondLst>
                                  <p:childTnLst>
                                    <p:set>
                                      <p:cBhvr>
                                        <p:cTn dur="1" fill="hold">
                                          <p:stCondLst>
                                            <p:cond delay="0"/>
                                          </p:stCondLst>
                                        </p:cTn>
                                        <p:tgtEl>
                                          <p:spTgt spid="1004"/>
                                        </p:tgtEl>
                                        <p:attrNameLst>
                                          <p:attrName>style.visibility</p:attrName>
                                        </p:attrNameLst>
                                      </p:cBhvr>
                                      <p:to>
                                        <p:strVal val="visible"/>
                                      </p:to>
                                    </p:set>
                                    <p:animEffect filter="fade" transition="in">
                                      <p:cBhvr>
                                        <p:cTn dur="1"/>
                                        <p:tgtEl>
                                          <p:spTgt spid="10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8"/>
                                        </p:tgtEl>
                                        <p:attrNameLst>
                                          <p:attrName>style.visibility</p:attrName>
                                        </p:attrNameLst>
                                      </p:cBhvr>
                                      <p:to>
                                        <p:strVal val="visible"/>
                                      </p:to>
                                    </p:set>
                                    <p:animEffect filter="fade" transition="in">
                                      <p:cBhvr>
                                        <p:cTn dur="1"/>
                                        <p:tgtEl>
                                          <p:spTgt spid="1018"/>
                                        </p:tgtEl>
                                      </p:cBhvr>
                                    </p:animEffect>
                                  </p:childTnLst>
                                </p:cTn>
                              </p:par>
                              <p:par>
                                <p:cTn fill="hold" nodeType="withEffect" presetClass="entr" presetID="10" presetSubtype="0">
                                  <p:stCondLst>
                                    <p:cond delay="0"/>
                                  </p:stCondLst>
                                  <p:childTnLst>
                                    <p:set>
                                      <p:cBhvr>
                                        <p:cTn dur="1" fill="hold">
                                          <p:stCondLst>
                                            <p:cond delay="0"/>
                                          </p:stCondLst>
                                        </p:cTn>
                                        <p:tgtEl>
                                          <p:spTgt spid="1015"/>
                                        </p:tgtEl>
                                        <p:attrNameLst>
                                          <p:attrName>style.visibility</p:attrName>
                                        </p:attrNameLst>
                                      </p:cBhvr>
                                      <p:to>
                                        <p:strVal val="visible"/>
                                      </p:to>
                                    </p:set>
                                    <p:animEffect filter="fade" transition="in">
                                      <p:cBhvr>
                                        <p:cTn dur="1"/>
                                        <p:tgtEl>
                                          <p:spTgt spid="1015"/>
                                        </p:tgtEl>
                                      </p:cBhvr>
                                    </p:animEffect>
                                  </p:childTnLst>
                                </p:cTn>
                              </p:par>
                              <p:par>
                                <p:cTn fill="hold" nodeType="withEffect" presetClass="entr" presetID="10" presetSubtype="0">
                                  <p:stCondLst>
                                    <p:cond delay="0"/>
                                  </p:stCondLst>
                                  <p:childTnLst>
                                    <p:set>
                                      <p:cBhvr>
                                        <p:cTn dur="1" fill="hold">
                                          <p:stCondLst>
                                            <p:cond delay="0"/>
                                          </p:stCondLst>
                                        </p:cTn>
                                        <p:tgtEl>
                                          <p:spTgt spid="1017"/>
                                        </p:tgtEl>
                                        <p:attrNameLst>
                                          <p:attrName>style.visibility</p:attrName>
                                        </p:attrNameLst>
                                      </p:cBhvr>
                                      <p:to>
                                        <p:strVal val="visible"/>
                                      </p:to>
                                    </p:set>
                                    <p:animEffect filter="fade" transition="in">
                                      <p:cBhvr>
                                        <p:cTn dur="1"/>
                                        <p:tgtEl>
                                          <p:spTgt spid="1017"/>
                                        </p:tgtEl>
                                      </p:cBhvr>
                                    </p:animEffect>
                                  </p:childTnLst>
                                </p:cTn>
                              </p:par>
                              <p:par>
                                <p:cTn fill="hold" nodeType="withEffect" presetClass="entr" presetID="10" presetSubtype="0">
                                  <p:stCondLst>
                                    <p:cond delay="0"/>
                                  </p:stCondLst>
                                  <p:childTnLst>
                                    <p:set>
                                      <p:cBhvr>
                                        <p:cTn dur="1" fill="hold">
                                          <p:stCondLst>
                                            <p:cond delay="0"/>
                                          </p:stCondLst>
                                        </p:cTn>
                                        <p:tgtEl>
                                          <p:spTgt spid="1016"/>
                                        </p:tgtEl>
                                        <p:attrNameLst>
                                          <p:attrName>style.visibility</p:attrName>
                                        </p:attrNameLst>
                                      </p:cBhvr>
                                      <p:to>
                                        <p:strVal val="visible"/>
                                      </p:to>
                                    </p:set>
                                    <p:animEffect filter="fade" transition="in">
                                      <p:cBhvr>
                                        <p:cTn dur="1"/>
                                        <p:tgtEl>
                                          <p:spTgt spid="1016"/>
                                        </p:tgtEl>
                                      </p:cBhvr>
                                    </p:animEffect>
                                  </p:childTnLst>
                                </p:cTn>
                              </p:par>
                              <p:par>
                                <p:cTn fill="hold" nodeType="withEffect" presetClass="entr" presetID="10" presetSubtype="0">
                                  <p:stCondLst>
                                    <p:cond delay="0"/>
                                  </p:stCondLst>
                                  <p:childTnLst>
                                    <p:set>
                                      <p:cBhvr>
                                        <p:cTn dur="1" fill="hold">
                                          <p:stCondLst>
                                            <p:cond delay="0"/>
                                          </p:stCondLst>
                                        </p:cTn>
                                        <p:tgtEl>
                                          <p:spTgt spid="1030"/>
                                        </p:tgtEl>
                                        <p:attrNameLst>
                                          <p:attrName>style.visibility</p:attrName>
                                        </p:attrNameLst>
                                      </p:cBhvr>
                                      <p:to>
                                        <p:strVal val="visible"/>
                                      </p:to>
                                    </p:set>
                                    <p:animEffect filter="fade" transition="in">
                                      <p:cBhvr>
                                        <p:cTn dur="1"/>
                                        <p:tgtEl>
                                          <p:spTgt spid="10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9"/>
                                        </p:tgtEl>
                                        <p:attrNameLst>
                                          <p:attrName>style.visibility</p:attrName>
                                        </p:attrNameLst>
                                      </p:cBhvr>
                                      <p:to>
                                        <p:strVal val="visible"/>
                                      </p:to>
                                    </p:set>
                                    <p:animEffect filter="fade" transition="in">
                                      <p:cBhvr>
                                        <p:cTn dur="1"/>
                                        <p:tgtEl>
                                          <p:spTgt spid="1019"/>
                                        </p:tgtEl>
                                      </p:cBhvr>
                                    </p:animEffect>
                                  </p:childTnLst>
                                </p:cTn>
                              </p:par>
                              <p:par>
                                <p:cTn fill="hold" nodeType="withEffect" presetClass="entr" presetID="10" presetSubtype="0">
                                  <p:stCondLst>
                                    <p:cond delay="0"/>
                                  </p:stCondLst>
                                  <p:childTnLst>
                                    <p:set>
                                      <p:cBhvr>
                                        <p:cTn dur="1" fill="hold">
                                          <p:stCondLst>
                                            <p:cond delay="0"/>
                                          </p:stCondLst>
                                        </p:cTn>
                                        <p:tgtEl>
                                          <p:spTgt spid="1020"/>
                                        </p:tgtEl>
                                        <p:attrNameLst>
                                          <p:attrName>style.visibility</p:attrName>
                                        </p:attrNameLst>
                                      </p:cBhvr>
                                      <p:to>
                                        <p:strVal val="visible"/>
                                      </p:to>
                                    </p:set>
                                    <p:animEffect filter="fade" transition="in">
                                      <p:cBhvr>
                                        <p:cTn dur="1"/>
                                        <p:tgtEl>
                                          <p:spTgt spid="10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1"/>
                                        </p:tgtEl>
                                        <p:attrNameLst>
                                          <p:attrName>style.visibility</p:attrName>
                                        </p:attrNameLst>
                                      </p:cBhvr>
                                      <p:to>
                                        <p:strVal val="visible"/>
                                      </p:to>
                                    </p:set>
                                    <p:animEffect filter="fade" transition="in">
                                      <p:cBhvr>
                                        <p:cTn dur="1"/>
                                        <p:tgtEl>
                                          <p:spTgt spid="1021"/>
                                        </p:tgtEl>
                                      </p:cBhvr>
                                    </p:animEffect>
                                  </p:childTnLst>
                                </p:cTn>
                              </p:par>
                              <p:par>
                                <p:cTn fill="hold" nodeType="withEffect" presetClass="entr" presetID="10" presetSubtype="0">
                                  <p:stCondLst>
                                    <p:cond delay="0"/>
                                  </p:stCondLst>
                                  <p:childTnLst>
                                    <p:set>
                                      <p:cBhvr>
                                        <p:cTn dur="1" fill="hold">
                                          <p:stCondLst>
                                            <p:cond delay="0"/>
                                          </p:stCondLst>
                                        </p:cTn>
                                        <p:tgtEl>
                                          <p:spTgt spid="1027"/>
                                        </p:tgtEl>
                                        <p:attrNameLst>
                                          <p:attrName>style.visibility</p:attrName>
                                        </p:attrNameLst>
                                      </p:cBhvr>
                                      <p:to>
                                        <p:strVal val="visible"/>
                                      </p:to>
                                    </p:set>
                                    <p:animEffect filter="fade" transition="in">
                                      <p:cBhvr>
                                        <p:cTn dur="1"/>
                                        <p:tgtEl>
                                          <p:spTgt spid="1027"/>
                                        </p:tgtEl>
                                      </p:cBhvr>
                                    </p:animEffect>
                                  </p:childTnLst>
                                </p:cTn>
                              </p:par>
                              <p:par>
                                <p:cTn fill="hold" nodeType="withEffect" presetClass="entr" presetID="10" presetSubtype="0">
                                  <p:stCondLst>
                                    <p:cond delay="0"/>
                                  </p:stCondLst>
                                  <p:childTnLst>
                                    <p:set>
                                      <p:cBhvr>
                                        <p:cTn dur="1" fill="hold">
                                          <p:stCondLst>
                                            <p:cond delay="0"/>
                                          </p:stCondLst>
                                        </p:cTn>
                                        <p:tgtEl>
                                          <p:spTgt spid="1026"/>
                                        </p:tgtEl>
                                        <p:attrNameLst>
                                          <p:attrName>style.visibility</p:attrName>
                                        </p:attrNameLst>
                                      </p:cBhvr>
                                      <p:to>
                                        <p:strVal val="visible"/>
                                      </p:to>
                                    </p:set>
                                    <p:animEffect filter="fade" transition="in">
                                      <p:cBhvr>
                                        <p:cTn dur="1"/>
                                        <p:tgtEl>
                                          <p:spTgt spid="10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8"/>
                                        </p:tgtEl>
                                        <p:attrNameLst>
                                          <p:attrName>style.visibility</p:attrName>
                                        </p:attrNameLst>
                                      </p:cBhvr>
                                      <p:to>
                                        <p:strVal val="visible"/>
                                      </p:to>
                                    </p:set>
                                    <p:animEffect filter="fade" transition="in">
                                      <p:cBhvr>
                                        <p:cTn dur="1"/>
                                        <p:tgtEl>
                                          <p:spTgt spid="1028"/>
                                        </p:tgtEl>
                                      </p:cBhvr>
                                    </p:animEffect>
                                  </p:childTnLst>
                                </p:cTn>
                              </p:par>
                              <p:par>
                                <p:cTn fill="hold" nodeType="withEffect" presetClass="entr" presetID="10" presetSubtype="0">
                                  <p:stCondLst>
                                    <p:cond delay="0"/>
                                  </p:stCondLst>
                                  <p:childTnLst>
                                    <p:set>
                                      <p:cBhvr>
                                        <p:cTn dur="1" fill="hold">
                                          <p:stCondLst>
                                            <p:cond delay="0"/>
                                          </p:stCondLst>
                                        </p:cTn>
                                        <p:tgtEl>
                                          <p:spTgt spid="1012"/>
                                        </p:tgtEl>
                                        <p:attrNameLst>
                                          <p:attrName>style.visibility</p:attrName>
                                        </p:attrNameLst>
                                      </p:cBhvr>
                                      <p:to>
                                        <p:strVal val="visible"/>
                                      </p:to>
                                    </p:set>
                                    <p:animEffect filter="fade" transition="in">
                                      <p:cBhvr>
                                        <p:cTn dur="1"/>
                                        <p:tgtEl>
                                          <p:spTgt spid="1012"/>
                                        </p:tgtEl>
                                      </p:cBhvr>
                                    </p:animEffect>
                                  </p:childTnLst>
                                </p:cTn>
                              </p:par>
                              <p:par>
                                <p:cTn fill="hold" nodeType="withEffect" presetClass="entr" presetID="10" presetSubtype="0">
                                  <p:stCondLst>
                                    <p:cond delay="0"/>
                                  </p:stCondLst>
                                  <p:childTnLst>
                                    <p:set>
                                      <p:cBhvr>
                                        <p:cTn dur="1" fill="hold">
                                          <p:stCondLst>
                                            <p:cond delay="0"/>
                                          </p:stCondLst>
                                        </p:cTn>
                                        <p:tgtEl>
                                          <p:spTgt spid="1013"/>
                                        </p:tgtEl>
                                        <p:attrNameLst>
                                          <p:attrName>style.visibility</p:attrName>
                                        </p:attrNameLst>
                                      </p:cBhvr>
                                      <p:to>
                                        <p:strVal val="visible"/>
                                      </p:to>
                                    </p:set>
                                    <p:animEffect filter="fade" transition="in">
                                      <p:cBhvr>
                                        <p:cTn dur="1"/>
                                        <p:tgtEl>
                                          <p:spTgt spid="1013"/>
                                        </p:tgtEl>
                                      </p:cBhvr>
                                    </p:animEffect>
                                  </p:childTnLst>
                                </p:cTn>
                              </p:par>
                              <p:par>
                                <p:cTn fill="hold" nodeType="withEffect" presetClass="entr" presetID="10" presetSubtype="0">
                                  <p:stCondLst>
                                    <p:cond delay="0"/>
                                  </p:stCondLst>
                                  <p:childTnLst>
                                    <p:set>
                                      <p:cBhvr>
                                        <p:cTn dur="1" fill="hold">
                                          <p:stCondLst>
                                            <p:cond delay="0"/>
                                          </p:stCondLst>
                                        </p:cTn>
                                        <p:tgtEl>
                                          <p:spTgt spid="1014"/>
                                        </p:tgtEl>
                                        <p:attrNameLst>
                                          <p:attrName>style.visibility</p:attrName>
                                        </p:attrNameLst>
                                      </p:cBhvr>
                                      <p:to>
                                        <p:strVal val="visible"/>
                                      </p:to>
                                    </p:set>
                                    <p:animEffect filter="fade" transition="in">
                                      <p:cBhvr>
                                        <p:cTn dur="1"/>
                                        <p:tgtEl>
                                          <p:spTgt spid="10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021"/>
                                        </p:tgtEl>
                                      </p:cBhvr>
                                    </p:animEffect>
                                    <p:set>
                                      <p:cBhvr>
                                        <p:cTn dur="1" fill="hold">
                                          <p:stCondLst>
                                            <p:cond delay="0"/>
                                          </p:stCondLst>
                                        </p:cTn>
                                        <p:tgtEl>
                                          <p:spTgt spid="102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026"/>
                                        </p:tgtEl>
                                      </p:cBhvr>
                                    </p:animEffect>
                                    <p:set>
                                      <p:cBhvr>
                                        <p:cTn dur="1" fill="hold">
                                          <p:stCondLst>
                                            <p:cond delay="0"/>
                                          </p:stCondLst>
                                        </p:cTn>
                                        <p:tgtEl>
                                          <p:spTgt spid="102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027"/>
                                        </p:tgtEl>
                                      </p:cBhvr>
                                    </p:animEffect>
                                    <p:set>
                                      <p:cBhvr>
                                        <p:cTn dur="1" fill="hold">
                                          <p:stCondLst>
                                            <p:cond delay="0"/>
                                          </p:stCondLst>
                                        </p:cTn>
                                        <p:tgtEl>
                                          <p:spTgt spid="102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028"/>
                                        </p:tgtEl>
                                      </p:cBhvr>
                                    </p:animEffect>
                                    <p:set>
                                      <p:cBhvr>
                                        <p:cTn dur="1" fill="hold">
                                          <p:stCondLst>
                                            <p:cond delay="0"/>
                                          </p:stCondLst>
                                        </p:cTn>
                                        <p:tgtEl>
                                          <p:spTgt spid="102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019"/>
                                        </p:tgtEl>
                                      </p:cBhvr>
                                    </p:animEffect>
                                    <p:set>
                                      <p:cBhvr>
                                        <p:cTn dur="1" fill="hold">
                                          <p:stCondLst>
                                            <p:cond delay="0"/>
                                          </p:stCondLst>
                                        </p:cTn>
                                        <p:tgtEl>
                                          <p:spTgt spid="101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020"/>
                                        </p:tgtEl>
                                      </p:cBhvr>
                                    </p:animEffect>
                                    <p:set>
                                      <p:cBhvr>
                                        <p:cTn dur="1" fill="hold">
                                          <p:stCondLst>
                                            <p:cond delay="0"/>
                                          </p:stCondLst>
                                        </p:cTn>
                                        <p:tgtEl>
                                          <p:spTgt spid="102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grpSp>
        <p:nvGrpSpPr>
          <p:cNvPr id="1035" name="Google Shape;1035;p41"/>
          <p:cNvGrpSpPr/>
          <p:nvPr/>
        </p:nvGrpSpPr>
        <p:grpSpPr>
          <a:xfrm>
            <a:off x="2205731" y="2558543"/>
            <a:ext cx="1173000" cy="1458283"/>
            <a:chOff x="3189275" y="2558543"/>
            <a:chExt cx="1173000" cy="1458283"/>
          </a:xfrm>
        </p:grpSpPr>
        <p:sp>
          <p:nvSpPr>
            <p:cNvPr id="1036" name="Google Shape;1036;p41"/>
            <p:cNvSpPr/>
            <p:nvPr/>
          </p:nvSpPr>
          <p:spPr>
            <a:xfrm>
              <a:off x="3189275" y="2897925"/>
              <a:ext cx="1173000" cy="1098300"/>
            </a:xfrm>
            <a:prstGeom prst="roundRect">
              <a:avLst>
                <a:gd fmla="val 10310" name="adj"/>
              </a:avLst>
            </a:prstGeom>
            <a:noFill/>
            <a:ln cap="flat" cmpd="sng" w="19050">
              <a:solidFill>
                <a:srgbClr val="C1121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1"/>
            <p:cNvSpPr/>
            <p:nvPr/>
          </p:nvSpPr>
          <p:spPr>
            <a:xfrm>
              <a:off x="3311996" y="362592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r1</a:t>
              </a:r>
              <a:endParaRPr b="1" sz="1000">
                <a:solidFill>
                  <a:srgbClr val="434343"/>
                </a:solidFill>
                <a:latin typeface="Open Sans"/>
                <a:ea typeface="Open Sans"/>
                <a:cs typeface="Open Sans"/>
                <a:sym typeface="Open Sans"/>
              </a:endParaRPr>
            </a:p>
          </p:txBody>
        </p:sp>
        <p:sp>
          <p:nvSpPr>
            <p:cNvPr id="1038" name="Google Shape;1038;p41"/>
            <p:cNvSpPr/>
            <p:nvPr/>
          </p:nvSpPr>
          <p:spPr>
            <a:xfrm>
              <a:off x="3722105" y="362592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b</a:t>
              </a:r>
              <a:endParaRPr b="1" sz="1000">
                <a:solidFill>
                  <a:srgbClr val="434343"/>
                </a:solidFill>
                <a:latin typeface="Open Sans"/>
                <a:ea typeface="Open Sans"/>
                <a:cs typeface="Open Sans"/>
                <a:sym typeface="Open Sans"/>
              </a:endParaRPr>
            </a:p>
          </p:txBody>
        </p:sp>
        <p:sp>
          <p:nvSpPr>
            <p:cNvPr id="1039" name="Google Shape;1039;p41"/>
            <p:cNvSpPr/>
            <p:nvPr/>
          </p:nvSpPr>
          <p:spPr>
            <a:xfrm>
              <a:off x="3230710" y="2558543"/>
              <a:ext cx="10707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LG2</a:t>
              </a:r>
              <a:endParaRPr b="1" sz="1000">
                <a:solidFill>
                  <a:srgbClr val="434343"/>
                </a:solidFill>
                <a:latin typeface="Open Sans"/>
                <a:ea typeface="Open Sans"/>
                <a:cs typeface="Open Sans"/>
                <a:sym typeface="Open Sans"/>
              </a:endParaRPr>
            </a:p>
          </p:txBody>
        </p:sp>
      </p:grpSp>
      <p:sp>
        <p:nvSpPr>
          <p:cNvPr id="1040" name="Google Shape;1040;p41"/>
          <p:cNvSpPr txBox="1"/>
          <p:nvPr/>
        </p:nvSpPr>
        <p:spPr>
          <a:xfrm>
            <a:off x="4676" y="110825"/>
            <a:ext cx="6768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List-based Processing </a:t>
            </a:r>
            <a:endParaRPr b="1" sz="2500">
              <a:latin typeface="Cambria"/>
              <a:ea typeface="Cambria"/>
              <a:cs typeface="Cambria"/>
              <a:sym typeface="Cambria"/>
            </a:endParaRPr>
          </a:p>
        </p:txBody>
      </p:sp>
      <p:sp>
        <p:nvSpPr>
          <p:cNvPr id="1041" name="Google Shape;1041;p41"/>
          <p:cNvSpPr/>
          <p:nvPr/>
        </p:nvSpPr>
        <p:spPr>
          <a:xfrm>
            <a:off x="0" y="0"/>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1"/>
          <p:cNvSpPr txBox="1"/>
          <p:nvPr/>
        </p:nvSpPr>
        <p:spPr>
          <a:xfrm>
            <a:off x="245450" y="769767"/>
            <a:ext cx="4336500" cy="10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B45F06"/>
                </a:solidFill>
                <a:latin typeface="Courier New"/>
                <a:ea typeface="Courier New"/>
                <a:cs typeface="Courier New"/>
                <a:sym typeface="Courier New"/>
              </a:rPr>
              <a:t>MATCH (a:PERSON) - [r1:FOLLOWS] </a:t>
            </a:r>
            <a:r>
              <a:rPr lang="en" sz="1200">
                <a:solidFill>
                  <a:srgbClr val="B45F06"/>
                </a:solidFill>
                <a:latin typeface="Courier New"/>
                <a:ea typeface="Courier New"/>
                <a:cs typeface="Courier New"/>
                <a:sym typeface="Courier New"/>
              </a:rPr>
              <a:t>➔</a:t>
            </a:r>
            <a:r>
              <a:rPr b="1" lang="en" sz="1200">
                <a:solidFill>
                  <a:srgbClr val="B45F06"/>
                </a:solidFill>
                <a:latin typeface="Courier New"/>
                <a:ea typeface="Courier New"/>
                <a:cs typeface="Courier New"/>
                <a:sym typeface="Courier New"/>
              </a:rPr>
              <a:t> (b:PERSON)</a:t>
            </a:r>
            <a:endParaRPr b="1" sz="1200">
              <a:solidFill>
                <a:srgbClr val="B45F06"/>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B45F06"/>
                </a:solidFill>
                <a:latin typeface="Courier New"/>
                <a:ea typeface="Courier New"/>
                <a:cs typeface="Courier New"/>
                <a:sym typeface="Courier New"/>
              </a:rPr>
              <a:t>      (b:PERSON) - [r2:FOLLOWS] </a:t>
            </a:r>
            <a:r>
              <a:rPr lang="en" sz="1200">
                <a:solidFill>
                  <a:srgbClr val="B45F06"/>
                </a:solidFill>
                <a:latin typeface="Courier New"/>
                <a:ea typeface="Courier New"/>
                <a:cs typeface="Courier New"/>
                <a:sym typeface="Courier New"/>
              </a:rPr>
              <a:t>➔</a:t>
            </a:r>
            <a:r>
              <a:rPr b="1" lang="en" sz="1200">
                <a:solidFill>
                  <a:srgbClr val="B45F06"/>
                </a:solidFill>
                <a:latin typeface="Courier New"/>
                <a:ea typeface="Courier New"/>
                <a:cs typeface="Courier New"/>
                <a:sym typeface="Courier New"/>
              </a:rPr>
              <a:t> (c:PERSON)</a:t>
            </a:r>
            <a:endParaRPr b="1" sz="1200">
              <a:solidFill>
                <a:srgbClr val="B45F06"/>
              </a:solidFill>
              <a:latin typeface="Courier New"/>
              <a:ea typeface="Courier New"/>
              <a:cs typeface="Courier New"/>
              <a:sym typeface="Courier New"/>
            </a:endParaRPr>
          </a:p>
          <a:p>
            <a:pPr indent="0" lvl="0" marL="0" rtl="0" algn="l">
              <a:spcBef>
                <a:spcPts val="0"/>
              </a:spcBef>
              <a:spcAft>
                <a:spcPts val="0"/>
              </a:spcAft>
              <a:buNone/>
            </a:pPr>
            <a:r>
              <a:t/>
            </a:r>
            <a:endParaRPr b="1" sz="100">
              <a:latin typeface="Courier New"/>
              <a:ea typeface="Courier New"/>
              <a:cs typeface="Courier New"/>
              <a:sym typeface="Courier New"/>
            </a:endParaRPr>
          </a:p>
          <a:p>
            <a:pPr indent="0" lvl="0" marL="0" rtl="0" algn="l">
              <a:spcBef>
                <a:spcPts val="0"/>
              </a:spcBef>
              <a:spcAft>
                <a:spcPts val="0"/>
              </a:spcAft>
              <a:buNone/>
            </a:pPr>
            <a:r>
              <a:rPr b="1" lang="en" sz="1200">
                <a:solidFill>
                  <a:srgbClr val="38761D"/>
                </a:solidFill>
                <a:latin typeface="Courier New"/>
                <a:ea typeface="Courier New"/>
                <a:cs typeface="Courier New"/>
                <a:sym typeface="Courier New"/>
              </a:rPr>
              <a:t>WHERE a.age &gt; 20</a:t>
            </a:r>
            <a:endParaRPr b="1" sz="1200">
              <a:solidFill>
                <a:srgbClr val="38761D"/>
              </a:solidFill>
              <a:latin typeface="Courier New"/>
              <a:ea typeface="Courier New"/>
              <a:cs typeface="Courier New"/>
              <a:sym typeface="Courier New"/>
            </a:endParaRPr>
          </a:p>
          <a:p>
            <a:pPr indent="0" lvl="0" marL="0" rtl="0" algn="l">
              <a:spcBef>
                <a:spcPts val="0"/>
              </a:spcBef>
              <a:spcAft>
                <a:spcPts val="0"/>
              </a:spcAft>
              <a:buNone/>
            </a:pPr>
            <a:r>
              <a:t/>
            </a:r>
            <a:endParaRPr b="1" sz="100">
              <a:latin typeface="Courier New"/>
              <a:ea typeface="Courier New"/>
              <a:cs typeface="Courier New"/>
              <a:sym typeface="Courier New"/>
            </a:endParaRPr>
          </a:p>
          <a:p>
            <a:pPr indent="0" lvl="0" marL="0" rtl="0" algn="l">
              <a:spcBef>
                <a:spcPts val="0"/>
              </a:spcBef>
              <a:spcAft>
                <a:spcPts val="0"/>
              </a:spcAft>
              <a:buNone/>
            </a:pPr>
            <a:r>
              <a:rPr b="1" lang="en" sz="1200">
                <a:solidFill>
                  <a:srgbClr val="0B7BCB"/>
                </a:solidFill>
                <a:latin typeface="Courier New"/>
                <a:ea typeface="Courier New"/>
                <a:cs typeface="Courier New"/>
                <a:sym typeface="Courier New"/>
              </a:rPr>
              <a:t>RETURN ...</a:t>
            </a:r>
            <a:endParaRPr b="1" sz="1200">
              <a:solidFill>
                <a:srgbClr val="0B7BCB"/>
              </a:solidFill>
              <a:latin typeface="Courier New"/>
              <a:ea typeface="Courier New"/>
              <a:cs typeface="Courier New"/>
              <a:sym typeface="Courier New"/>
            </a:endParaRPr>
          </a:p>
        </p:txBody>
      </p:sp>
      <p:sp>
        <p:nvSpPr>
          <p:cNvPr id="1043" name="Google Shape;1043;p41"/>
          <p:cNvSpPr txBox="1"/>
          <p:nvPr/>
        </p:nvSpPr>
        <p:spPr>
          <a:xfrm>
            <a:off x="180975" y="1775068"/>
            <a:ext cx="6890100" cy="40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[Scan a ] ➔ [Filter a.age &gt; 20] ➔ [Join a with b] ➔ [Join b with c] ➔ RETURN ....</a:t>
            </a:r>
            <a:endParaRPr sz="1500">
              <a:solidFill>
                <a:srgbClr val="434343"/>
              </a:solidFill>
              <a:latin typeface="Open Sans"/>
              <a:ea typeface="Open Sans"/>
              <a:cs typeface="Open Sans"/>
              <a:sym typeface="Open Sans"/>
            </a:endParaRPr>
          </a:p>
        </p:txBody>
      </p:sp>
      <p:sp>
        <p:nvSpPr>
          <p:cNvPr id="1044" name="Google Shape;1044;p41"/>
          <p:cNvSpPr/>
          <p:nvPr/>
        </p:nvSpPr>
        <p:spPr>
          <a:xfrm>
            <a:off x="823732" y="4696186"/>
            <a:ext cx="1070700" cy="2481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currIdx = 1</a:t>
            </a:r>
            <a:endParaRPr b="1" sz="1000">
              <a:solidFill>
                <a:srgbClr val="434343"/>
              </a:solidFill>
              <a:latin typeface="Open Sans"/>
              <a:ea typeface="Open Sans"/>
              <a:cs typeface="Open Sans"/>
              <a:sym typeface="Open Sans"/>
            </a:endParaRPr>
          </a:p>
        </p:txBody>
      </p:sp>
      <p:graphicFrame>
        <p:nvGraphicFramePr>
          <p:cNvPr id="1045" name="Google Shape;1045;p41"/>
          <p:cNvGraphicFramePr/>
          <p:nvPr/>
        </p:nvGraphicFramePr>
        <p:xfrm>
          <a:off x="2366331" y="2974388"/>
          <a:ext cx="3000000" cy="3000000"/>
        </p:xfrm>
        <a:graphic>
          <a:graphicData uri="http://schemas.openxmlformats.org/drawingml/2006/table">
            <a:tbl>
              <a:tblPr>
                <a:noFill/>
                <a:tableStyleId>{2B07F4FD-3250-4024-B014-AF7E3F9752D0}</a:tableStyleId>
              </a:tblPr>
              <a:tblGrid>
                <a:gridCol w="440000"/>
                <a:gridCol w="440000"/>
              </a:tblGrid>
              <a:tr h="330425">
                <a:tc>
                  <a:txBody>
                    <a:bodyPr/>
                    <a:lstStyle/>
                    <a:p>
                      <a:pPr indent="0" lvl="0" marL="0" rtl="0" algn="ctr">
                        <a:spcBef>
                          <a:spcPts val="0"/>
                        </a:spcBef>
                        <a:spcAft>
                          <a:spcPts val="0"/>
                        </a:spcAft>
                        <a:buNone/>
                      </a:pPr>
                      <a:r>
                        <a:rPr b="1" lang="en" sz="1000"/>
                        <a:t>e7</a:t>
                      </a:r>
                      <a:endParaRPr b="1" sz="1000"/>
                    </a:p>
                  </a:txBody>
                  <a:tcPr marT="91425" marB="91425" marR="91425" marL="91425" anchor="ctr"/>
                </a:tc>
                <a:tc>
                  <a:txBody>
                    <a:bodyPr/>
                    <a:lstStyle/>
                    <a:p>
                      <a:pPr indent="0" lvl="0" marL="0" rtl="0" algn="ctr">
                        <a:spcBef>
                          <a:spcPts val="0"/>
                        </a:spcBef>
                        <a:spcAft>
                          <a:spcPts val="0"/>
                        </a:spcAft>
                        <a:buNone/>
                      </a:pPr>
                      <a:r>
                        <a:rPr b="1" lang="en" sz="1000"/>
                        <a:t>p3</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e11</a:t>
                      </a:r>
                      <a:endParaRPr b="1" sz="1000"/>
                    </a:p>
                  </a:txBody>
                  <a:tcPr marT="91425" marB="91425" marR="91425" marL="91425" anchor="ctr"/>
                </a:tc>
                <a:tc>
                  <a:txBody>
                    <a:bodyPr/>
                    <a:lstStyle/>
                    <a:p>
                      <a:pPr indent="0" lvl="0" marL="0" rtl="0" algn="ctr">
                        <a:spcBef>
                          <a:spcPts val="0"/>
                        </a:spcBef>
                        <a:spcAft>
                          <a:spcPts val="0"/>
                        </a:spcAft>
                        <a:buNone/>
                      </a:pPr>
                      <a:r>
                        <a:rPr b="1" lang="en" sz="1000"/>
                        <a:t>p4</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sp>
        <p:nvSpPr>
          <p:cNvPr id="1046" name="Google Shape;1046;p41"/>
          <p:cNvSpPr/>
          <p:nvPr/>
        </p:nvSpPr>
        <p:spPr>
          <a:xfrm>
            <a:off x="2271044" y="3971959"/>
            <a:ext cx="10707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currIdx = 1</a:t>
            </a:r>
            <a:endParaRPr b="1" sz="1000">
              <a:solidFill>
                <a:srgbClr val="434343"/>
              </a:solidFill>
              <a:latin typeface="Open Sans"/>
              <a:ea typeface="Open Sans"/>
              <a:cs typeface="Open Sans"/>
              <a:sym typeface="Open Sans"/>
            </a:endParaRPr>
          </a:p>
        </p:txBody>
      </p:sp>
      <p:graphicFrame>
        <p:nvGraphicFramePr>
          <p:cNvPr id="1047" name="Google Shape;1047;p41"/>
          <p:cNvGraphicFramePr/>
          <p:nvPr/>
        </p:nvGraphicFramePr>
        <p:xfrm>
          <a:off x="746866" y="2974388"/>
          <a:ext cx="3000000" cy="3000000"/>
        </p:xfrm>
        <a:graphic>
          <a:graphicData uri="http://schemas.openxmlformats.org/drawingml/2006/table">
            <a:tbl>
              <a:tblPr>
                <a:noFill/>
                <a:tableStyleId>{2B07F4FD-3250-4024-B014-AF7E3F9752D0}</a:tableStyleId>
              </a:tblPr>
              <a:tblGrid>
                <a:gridCol w="382850"/>
                <a:gridCol w="382850"/>
                <a:gridCol w="382850"/>
              </a:tblGrid>
              <a:tr h="330425">
                <a:tc>
                  <a:txBody>
                    <a:bodyPr/>
                    <a:lstStyle/>
                    <a:p>
                      <a:pPr indent="0" lvl="0" marL="0" rtl="0" algn="ctr">
                        <a:spcBef>
                          <a:spcPts val="0"/>
                        </a:spcBef>
                        <a:spcAft>
                          <a:spcPts val="0"/>
                        </a:spcAft>
                        <a:buNone/>
                      </a:pPr>
                      <a:r>
                        <a:rPr b="1" lang="en" sz="1000"/>
                        <a:t>p1</a:t>
                      </a:r>
                      <a:endParaRPr b="1" sz="1000"/>
                    </a:p>
                  </a:txBody>
                  <a:tcPr marT="91425" marB="91425" marR="91425" marL="91425" anchor="ctr"/>
                </a:tc>
                <a:tc>
                  <a:txBody>
                    <a:bodyPr/>
                    <a:lstStyle/>
                    <a:p>
                      <a:pPr indent="0" lvl="0" marL="0" rtl="0" algn="ctr">
                        <a:spcBef>
                          <a:spcPts val="0"/>
                        </a:spcBef>
                        <a:spcAft>
                          <a:spcPts val="0"/>
                        </a:spcAft>
                        <a:buNone/>
                      </a:pPr>
                      <a:r>
                        <a:rPr b="1" lang="en" sz="1000"/>
                        <a:t>17</a:t>
                      </a:r>
                      <a:endParaRPr b="1" sz="1000"/>
                    </a:p>
                  </a:txBody>
                  <a:tcPr marT="91425" marB="91425" marR="91425" marL="91425" anchor="ctr"/>
                </a:tc>
                <a:tc>
                  <a:txBody>
                    <a:bodyPr/>
                    <a:lstStyle/>
                    <a:p>
                      <a:pPr indent="0" lvl="0" marL="0" rtl="0" algn="ctr">
                        <a:spcBef>
                          <a:spcPts val="0"/>
                        </a:spcBef>
                        <a:spcAft>
                          <a:spcPts val="0"/>
                        </a:spcAft>
                        <a:buNone/>
                      </a:pPr>
                      <a:r>
                        <a:rPr b="1" lang="en" sz="1000"/>
                        <a:t>0</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p2</a:t>
                      </a:r>
                      <a:endParaRPr b="1" sz="1000"/>
                    </a:p>
                  </a:txBody>
                  <a:tcPr marT="91425" marB="91425" marR="91425" marL="91425" anchor="ctr"/>
                </a:tc>
                <a:tc>
                  <a:txBody>
                    <a:bodyPr/>
                    <a:lstStyle/>
                    <a:p>
                      <a:pPr indent="0" lvl="0" marL="0" rtl="0" algn="ctr">
                        <a:spcBef>
                          <a:spcPts val="0"/>
                        </a:spcBef>
                        <a:spcAft>
                          <a:spcPts val="0"/>
                        </a:spcAft>
                        <a:buNone/>
                      </a:pPr>
                      <a:r>
                        <a:rPr b="1" lang="en" sz="1000"/>
                        <a:t>23</a:t>
                      </a:r>
                      <a:endParaRPr b="1" sz="1000"/>
                    </a:p>
                  </a:txBody>
                  <a:tcPr marT="91425" marB="91425" marR="91425" marL="91425" anchor="ctr"/>
                </a:tc>
                <a:tc>
                  <a:txBody>
                    <a:bodyPr/>
                    <a:lstStyle/>
                    <a:p>
                      <a:pPr indent="0" lvl="0" marL="0" rtl="0" algn="ctr">
                        <a:spcBef>
                          <a:spcPts val="0"/>
                        </a:spcBef>
                        <a:spcAft>
                          <a:spcPts val="0"/>
                        </a:spcAft>
                        <a:buNone/>
                      </a:pPr>
                      <a:r>
                        <a:rPr b="1" lang="en" sz="1000"/>
                        <a:t>1</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p3</a:t>
                      </a:r>
                      <a:endParaRPr b="1" sz="1000"/>
                    </a:p>
                  </a:txBody>
                  <a:tcPr marT="91425" marB="91425" marR="91425" marL="91425" anchor="ctr"/>
                </a:tc>
                <a:tc>
                  <a:txBody>
                    <a:bodyPr/>
                    <a:lstStyle/>
                    <a:p>
                      <a:pPr indent="0" lvl="0" marL="0" rtl="0" algn="ctr">
                        <a:spcBef>
                          <a:spcPts val="0"/>
                        </a:spcBef>
                        <a:spcAft>
                          <a:spcPts val="0"/>
                        </a:spcAft>
                        <a:buNone/>
                      </a:pPr>
                      <a:r>
                        <a:rPr b="1" lang="en" sz="1000"/>
                        <a:t>45</a:t>
                      </a:r>
                      <a:endParaRPr b="1" sz="1000"/>
                    </a:p>
                  </a:txBody>
                  <a:tcPr marT="91425" marB="91425" marR="91425" marL="91425" anchor="ctr"/>
                </a:tc>
                <a:tc>
                  <a:txBody>
                    <a:bodyPr/>
                    <a:lstStyle/>
                    <a:p>
                      <a:pPr indent="0" lvl="0" marL="0" rtl="0" algn="ctr">
                        <a:spcBef>
                          <a:spcPts val="0"/>
                        </a:spcBef>
                        <a:spcAft>
                          <a:spcPts val="0"/>
                        </a:spcAft>
                        <a:buNone/>
                      </a:pPr>
                      <a:r>
                        <a:rPr b="1" lang="en" sz="1000"/>
                        <a:t>1</a:t>
                      </a:r>
                      <a:endParaRPr b="1" sz="1000"/>
                    </a:p>
                  </a:txBody>
                  <a:tcPr marT="91425" marB="91425" marR="91425" marL="91425" anchor="ctr">
                    <a:lnR cap="flat" cmpd="sng" w="9525">
                      <a:solidFill>
                        <a:srgbClr val="9E9E9E"/>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p4</a:t>
                      </a:r>
                      <a:endParaRPr b="1" sz="1000"/>
                    </a:p>
                  </a:txBody>
                  <a:tcPr marT="91425" marB="91425" marR="91425" marL="91425" anchor="ctr"/>
                </a:tc>
                <a:tc>
                  <a:txBody>
                    <a:bodyPr/>
                    <a:lstStyle/>
                    <a:p>
                      <a:pPr indent="0" lvl="0" marL="0" rtl="0" algn="ctr">
                        <a:spcBef>
                          <a:spcPts val="0"/>
                        </a:spcBef>
                        <a:spcAft>
                          <a:spcPts val="0"/>
                        </a:spcAft>
                        <a:buNone/>
                      </a:pPr>
                      <a:r>
                        <a:rPr b="1" lang="en" sz="1000"/>
                        <a:t>54</a:t>
                      </a:r>
                      <a:endParaRPr b="1" sz="1000"/>
                    </a:p>
                  </a:txBody>
                  <a:tcPr marT="91425" marB="91425" marR="91425" marL="91425" anchor="ctr"/>
                </a:tc>
                <a:tc>
                  <a:txBody>
                    <a:bodyPr/>
                    <a:lstStyle/>
                    <a:p>
                      <a:pPr indent="0" lvl="0" marL="0" rtl="0" algn="ctr">
                        <a:spcBef>
                          <a:spcPts val="0"/>
                        </a:spcBef>
                        <a:spcAft>
                          <a:spcPts val="0"/>
                        </a:spcAft>
                        <a:buNone/>
                      </a:pPr>
                      <a:r>
                        <a:rPr b="1" lang="en" sz="1000"/>
                        <a:t>1</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grpSp>
        <p:nvGrpSpPr>
          <p:cNvPr id="1048" name="Google Shape;1048;p41"/>
          <p:cNvGrpSpPr/>
          <p:nvPr/>
        </p:nvGrpSpPr>
        <p:grpSpPr>
          <a:xfrm>
            <a:off x="543928" y="2558543"/>
            <a:ext cx="1557900" cy="2122917"/>
            <a:chOff x="1741471" y="2558543"/>
            <a:chExt cx="1557900" cy="2122917"/>
          </a:xfrm>
        </p:grpSpPr>
        <p:sp>
          <p:nvSpPr>
            <p:cNvPr id="1049" name="Google Shape;1049;p41"/>
            <p:cNvSpPr/>
            <p:nvPr/>
          </p:nvSpPr>
          <p:spPr>
            <a:xfrm>
              <a:off x="1741471" y="2897925"/>
              <a:ext cx="1557900" cy="1752000"/>
            </a:xfrm>
            <a:prstGeom prst="roundRect">
              <a:avLst>
                <a:gd fmla="val 10310" name="adj"/>
              </a:avLst>
            </a:prstGeom>
            <a:noFill/>
            <a:ln cap="flat" cmpd="sng" w="19050">
              <a:solidFill>
                <a:srgbClr val="C1121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1"/>
            <p:cNvSpPr/>
            <p:nvPr/>
          </p:nvSpPr>
          <p:spPr>
            <a:xfrm>
              <a:off x="1795052" y="4290560"/>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a:t>
              </a:r>
              <a:endParaRPr b="1" sz="1000">
                <a:solidFill>
                  <a:srgbClr val="434343"/>
                </a:solidFill>
                <a:latin typeface="Open Sans"/>
                <a:ea typeface="Open Sans"/>
                <a:cs typeface="Open Sans"/>
                <a:sym typeface="Open Sans"/>
              </a:endParaRPr>
            </a:p>
          </p:txBody>
        </p:sp>
        <p:sp>
          <p:nvSpPr>
            <p:cNvPr id="1051" name="Google Shape;1051;p41"/>
            <p:cNvSpPr/>
            <p:nvPr/>
          </p:nvSpPr>
          <p:spPr>
            <a:xfrm>
              <a:off x="2005866" y="2558543"/>
              <a:ext cx="10707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LG1</a:t>
              </a:r>
              <a:endParaRPr b="1" sz="1000">
                <a:solidFill>
                  <a:srgbClr val="434343"/>
                </a:solidFill>
                <a:latin typeface="Open Sans"/>
                <a:ea typeface="Open Sans"/>
                <a:cs typeface="Open Sans"/>
                <a:sym typeface="Open Sans"/>
              </a:endParaRPr>
            </a:p>
          </p:txBody>
        </p:sp>
        <p:sp>
          <p:nvSpPr>
            <p:cNvPr id="1052" name="Google Shape;1052;p41"/>
            <p:cNvSpPr/>
            <p:nvPr/>
          </p:nvSpPr>
          <p:spPr>
            <a:xfrm>
              <a:off x="2289098" y="4290550"/>
              <a:ext cx="8799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age  mask</a:t>
              </a:r>
              <a:endParaRPr b="1" sz="1000">
                <a:solidFill>
                  <a:srgbClr val="434343"/>
                </a:solidFill>
                <a:latin typeface="Open Sans"/>
                <a:ea typeface="Open Sans"/>
                <a:cs typeface="Open Sans"/>
                <a:sym typeface="Open Sans"/>
              </a:endParaRPr>
            </a:p>
          </p:txBody>
        </p:sp>
      </p:grpSp>
      <p:sp>
        <p:nvSpPr>
          <p:cNvPr id="1053" name="Google Shape;1053;p41"/>
          <p:cNvSpPr/>
          <p:nvPr/>
        </p:nvSpPr>
        <p:spPr>
          <a:xfrm>
            <a:off x="722557" y="3309650"/>
            <a:ext cx="1173000" cy="3354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11212"/>
              </a:solidFill>
            </a:endParaRPr>
          </a:p>
        </p:txBody>
      </p:sp>
      <p:graphicFrame>
        <p:nvGraphicFramePr>
          <p:cNvPr id="1054" name="Google Shape;1054;p41"/>
          <p:cNvGraphicFramePr/>
          <p:nvPr/>
        </p:nvGraphicFramePr>
        <p:xfrm>
          <a:off x="6345132" y="2972899"/>
          <a:ext cx="3000000" cy="3000000"/>
        </p:xfrm>
        <a:graphic>
          <a:graphicData uri="http://schemas.openxmlformats.org/drawingml/2006/table">
            <a:tbl>
              <a:tblPr>
                <a:noFill/>
                <a:tableStyleId>{2B07F4FD-3250-4024-B014-AF7E3F9752D0}</a:tableStyleId>
              </a:tblPr>
              <a:tblGrid>
                <a:gridCol w="460200"/>
              </a:tblGrid>
              <a:tr h="473575">
                <a:tc>
                  <a:txBody>
                    <a:bodyPr/>
                    <a:lstStyle/>
                    <a:p>
                      <a:pPr indent="0" lvl="0" marL="0" rtl="0" algn="ctr">
                        <a:lnSpc>
                          <a:spcPct val="115000"/>
                        </a:lnSpc>
                        <a:spcBef>
                          <a:spcPts val="0"/>
                        </a:spcBef>
                        <a:spcAft>
                          <a:spcPts val="0"/>
                        </a:spcAft>
                        <a:buNone/>
                      </a:pPr>
                      <a:r>
                        <a:rPr b="1" lang="en" sz="1000">
                          <a:latin typeface="Open Sans"/>
                          <a:ea typeface="Open Sans"/>
                          <a:cs typeface="Open Sans"/>
                          <a:sym typeface="Open Sans"/>
                        </a:rPr>
                        <a:t>p3</a:t>
                      </a:r>
                      <a:endParaRPr b="1" sz="10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FFAD33"/>
                    </a:solidFill>
                  </a:tcPr>
                </a:tc>
              </a:tr>
            </a:tbl>
          </a:graphicData>
        </a:graphic>
      </p:graphicFrame>
      <p:graphicFrame>
        <p:nvGraphicFramePr>
          <p:cNvPr id="1055" name="Google Shape;1055;p41"/>
          <p:cNvGraphicFramePr/>
          <p:nvPr/>
        </p:nvGraphicFramePr>
        <p:xfrm>
          <a:off x="7016089" y="3035614"/>
          <a:ext cx="3000000" cy="3000000"/>
        </p:xfrm>
        <a:graphic>
          <a:graphicData uri="http://schemas.openxmlformats.org/drawingml/2006/table">
            <a:tbl>
              <a:tblPr>
                <a:noFill/>
                <a:tableStyleId>{2B07F4FD-3250-4024-B014-AF7E3F9752D0}</a:tableStyleId>
              </a:tblPr>
              <a:tblGrid>
                <a:gridCol w="685575"/>
                <a:gridCol w="685575"/>
                <a:gridCol w="685575"/>
              </a:tblGrid>
              <a:tr h="358800">
                <a:tc>
                  <a:txBody>
                    <a:bodyPr/>
                    <a:lstStyle/>
                    <a:p>
                      <a:pPr indent="0" lvl="0" marL="0" rtl="0" algn="ctr">
                        <a:spcBef>
                          <a:spcPts val="0"/>
                        </a:spcBef>
                        <a:spcAft>
                          <a:spcPts val="0"/>
                        </a:spcAft>
                        <a:buNone/>
                      </a:pPr>
                      <a:r>
                        <a:rPr b="1" lang="en" sz="1000">
                          <a:solidFill>
                            <a:schemeClr val="dk1"/>
                          </a:solidFill>
                        </a:rPr>
                        <a:t>e5,p2</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e3,p4</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e2,p1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bl>
          </a:graphicData>
        </a:graphic>
      </p:graphicFrame>
      <p:cxnSp>
        <p:nvCxnSpPr>
          <p:cNvPr id="1056" name="Google Shape;1056;p41"/>
          <p:cNvCxnSpPr/>
          <p:nvPr/>
        </p:nvCxnSpPr>
        <p:spPr>
          <a:xfrm>
            <a:off x="6836577" y="3210903"/>
            <a:ext cx="150000" cy="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057" name="Google Shape;1057;p41"/>
          <p:cNvGraphicFramePr/>
          <p:nvPr/>
        </p:nvGraphicFramePr>
        <p:xfrm>
          <a:off x="6345132" y="2439499"/>
          <a:ext cx="3000000" cy="3000000"/>
        </p:xfrm>
        <a:graphic>
          <a:graphicData uri="http://schemas.openxmlformats.org/drawingml/2006/table">
            <a:tbl>
              <a:tblPr>
                <a:noFill/>
                <a:tableStyleId>{2B07F4FD-3250-4024-B014-AF7E3F9752D0}</a:tableStyleId>
              </a:tblPr>
              <a:tblGrid>
                <a:gridCol w="460200"/>
              </a:tblGrid>
              <a:tr h="473575">
                <a:tc>
                  <a:txBody>
                    <a:bodyPr/>
                    <a:lstStyle/>
                    <a:p>
                      <a:pPr indent="0" lvl="0" marL="0" rtl="0" algn="ctr">
                        <a:lnSpc>
                          <a:spcPct val="115000"/>
                        </a:lnSpc>
                        <a:spcBef>
                          <a:spcPts val="0"/>
                        </a:spcBef>
                        <a:spcAft>
                          <a:spcPts val="0"/>
                        </a:spcAft>
                        <a:buNone/>
                      </a:pPr>
                      <a:r>
                        <a:rPr b="1" lang="en" sz="1000">
                          <a:latin typeface="Open Sans"/>
                          <a:ea typeface="Open Sans"/>
                          <a:cs typeface="Open Sans"/>
                          <a:sym typeface="Open Sans"/>
                        </a:rPr>
                        <a:t>p2</a:t>
                      </a:r>
                      <a:endParaRPr b="1" sz="10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FFAD33"/>
                    </a:solidFill>
                  </a:tcPr>
                </a:tc>
              </a:tr>
            </a:tbl>
          </a:graphicData>
        </a:graphic>
      </p:graphicFrame>
      <p:graphicFrame>
        <p:nvGraphicFramePr>
          <p:cNvPr id="1058" name="Google Shape;1058;p41"/>
          <p:cNvGraphicFramePr/>
          <p:nvPr/>
        </p:nvGraphicFramePr>
        <p:xfrm>
          <a:off x="7016089" y="2502214"/>
          <a:ext cx="3000000" cy="3000000"/>
        </p:xfrm>
        <a:graphic>
          <a:graphicData uri="http://schemas.openxmlformats.org/drawingml/2006/table">
            <a:tbl>
              <a:tblPr>
                <a:noFill/>
                <a:tableStyleId>{2B07F4FD-3250-4024-B014-AF7E3F9752D0}</a:tableStyleId>
              </a:tblPr>
              <a:tblGrid>
                <a:gridCol w="685575"/>
                <a:gridCol w="685575"/>
              </a:tblGrid>
              <a:tr h="358800">
                <a:tc>
                  <a:txBody>
                    <a:bodyPr/>
                    <a:lstStyle/>
                    <a:p>
                      <a:pPr indent="0" lvl="0" marL="0" rtl="0" algn="ctr">
                        <a:spcBef>
                          <a:spcPts val="0"/>
                        </a:spcBef>
                        <a:spcAft>
                          <a:spcPts val="0"/>
                        </a:spcAft>
                        <a:buNone/>
                      </a:pPr>
                      <a:r>
                        <a:rPr b="1" lang="en" sz="1000">
                          <a:solidFill>
                            <a:schemeClr val="dk1"/>
                          </a:solidFill>
                        </a:rPr>
                        <a:t>e7,p3</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e11,p4</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bl>
          </a:graphicData>
        </a:graphic>
      </p:graphicFrame>
      <p:cxnSp>
        <p:nvCxnSpPr>
          <p:cNvPr id="1059" name="Google Shape;1059;p41"/>
          <p:cNvCxnSpPr/>
          <p:nvPr/>
        </p:nvCxnSpPr>
        <p:spPr>
          <a:xfrm>
            <a:off x="6836577" y="2677503"/>
            <a:ext cx="150000" cy="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060" name="Google Shape;1060;p41"/>
          <p:cNvGraphicFramePr/>
          <p:nvPr/>
        </p:nvGraphicFramePr>
        <p:xfrm>
          <a:off x="6345132" y="3506299"/>
          <a:ext cx="3000000" cy="3000000"/>
        </p:xfrm>
        <a:graphic>
          <a:graphicData uri="http://schemas.openxmlformats.org/drawingml/2006/table">
            <a:tbl>
              <a:tblPr>
                <a:noFill/>
                <a:tableStyleId>{2B07F4FD-3250-4024-B014-AF7E3F9752D0}</a:tableStyleId>
              </a:tblPr>
              <a:tblGrid>
                <a:gridCol w="460200"/>
              </a:tblGrid>
              <a:tr h="473575">
                <a:tc>
                  <a:txBody>
                    <a:bodyPr/>
                    <a:lstStyle/>
                    <a:p>
                      <a:pPr indent="0" lvl="0" marL="0" rtl="0" algn="ctr">
                        <a:lnSpc>
                          <a:spcPct val="115000"/>
                        </a:lnSpc>
                        <a:spcBef>
                          <a:spcPts val="0"/>
                        </a:spcBef>
                        <a:spcAft>
                          <a:spcPts val="0"/>
                        </a:spcAft>
                        <a:buNone/>
                      </a:pPr>
                      <a:r>
                        <a:rPr b="1" lang="en" sz="1000">
                          <a:latin typeface="Open Sans"/>
                          <a:ea typeface="Open Sans"/>
                          <a:cs typeface="Open Sans"/>
                          <a:sym typeface="Open Sans"/>
                        </a:rPr>
                        <a:t>p4</a:t>
                      </a:r>
                      <a:endParaRPr b="1" sz="10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FFAD33"/>
                    </a:solidFill>
                  </a:tcPr>
                </a:tc>
              </a:tr>
            </a:tbl>
          </a:graphicData>
        </a:graphic>
      </p:graphicFrame>
      <p:graphicFrame>
        <p:nvGraphicFramePr>
          <p:cNvPr id="1061" name="Google Shape;1061;p41"/>
          <p:cNvGraphicFramePr/>
          <p:nvPr/>
        </p:nvGraphicFramePr>
        <p:xfrm>
          <a:off x="7016089" y="3569014"/>
          <a:ext cx="3000000" cy="3000000"/>
        </p:xfrm>
        <a:graphic>
          <a:graphicData uri="http://schemas.openxmlformats.org/drawingml/2006/table">
            <a:tbl>
              <a:tblPr>
                <a:noFill/>
                <a:tableStyleId>{2B07F4FD-3250-4024-B014-AF7E3F9752D0}</a:tableStyleId>
              </a:tblPr>
              <a:tblGrid>
                <a:gridCol w="685575"/>
              </a:tblGrid>
              <a:tr h="358800">
                <a:tc>
                  <a:txBody>
                    <a:bodyPr/>
                    <a:lstStyle/>
                    <a:p>
                      <a:pPr indent="0" lvl="0" marL="0" rtl="0" algn="ctr">
                        <a:spcBef>
                          <a:spcPts val="0"/>
                        </a:spcBef>
                        <a:spcAft>
                          <a:spcPts val="0"/>
                        </a:spcAft>
                        <a:buNone/>
                      </a:pPr>
                      <a:r>
                        <a:rPr b="1" lang="en" sz="1000">
                          <a:solidFill>
                            <a:schemeClr val="dk1"/>
                          </a:solidFill>
                        </a:rPr>
                        <a:t>e13,p2</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cxnSp>
        <p:nvCxnSpPr>
          <p:cNvPr id="1062" name="Google Shape;1062;p41"/>
          <p:cNvCxnSpPr/>
          <p:nvPr/>
        </p:nvCxnSpPr>
        <p:spPr>
          <a:xfrm>
            <a:off x="6836577" y="3744303"/>
            <a:ext cx="150000" cy="0"/>
          </a:xfrm>
          <a:prstGeom prst="straightConnector1">
            <a:avLst/>
          </a:prstGeom>
          <a:noFill/>
          <a:ln cap="flat" cmpd="sng" w="9525">
            <a:solidFill>
              <a:schemeClr val="dk2"/>
            </a:solidFill>
            <a:prstDash val="solid"/>
            <a:round/>
            <a:headEnd len="med" w="med" type="none"/>
            <a:tailEnd len="med" w="med" type="triangle"/>
          </a:ln>
        </p:spPr>
      </p:cxnSp>
      <p:sp>
        <p:nvSpPr>
          <p:cNvPr id="1063" name="Google Shape;1063;p41"/>
          <p:cNvSpPr/>
          <p:nvPr/>
        </p:nvSpPr>
        <p:spPr>
          <a:xfrm>
            <a:off x="2679750" y="2666150"/>
            <a:ext cx="4336609" cy="473562"/>
          </a:xfrm>
          <a:custGeom>
            <a:rect b="b" l="l" r="r" t="t"/>
            <a:pathLst>
              <a:path extrusionOk="0" h="13279" w="143087">
                <a:moveTo>
                  <a:pt x="0" y="13279"/>
                </a:moveTo>
                <a:cubicBezTo>
                  <a:pt x="8232" y="11068"/>
                  <a:pt x="34855" y="437"/>
                  <a:pt x="49389" y="14"/>
                </a:cubicBezTo>
                <a:cubicBezTo>
                  <a:pt x="63924" y="-409"/>
                  <a:pt x="76059" y="8952"/>
                  <a:pt x="87207" y="10739"/>
                </a:cubicBezTo>
                <a:cubicBezTo>
                  <a:pt x="98355" y="12527"/>
                  <a:pt x="106963" y="12527"/>
                  <a:pt x="116276" y="10739"/>
                </a:cubicBezTo>
                <a:cubicBezTo>
                  <a:pt x="125589" y="8952"/>
                  <a:pt x="138619" y="1802"/>
                  <a:pt x="143087" y="14"/>
                </a:cubicBezTo>
              </a:path>
            </a:pathLst>
          </a:custGeom>
          <a:noFill/>
          <a:ln cap="flat" cmpd="sng" w="9525">
            <a:solidFill>
              <a:srgbClr val="4A86E8"/>
            </a:solidFill>
            <a:prstDash val="dash"/>
            <a:round/>
            <a:headEnd len="med" w="med" type="none"/>
            <a:tailEnd len="med" w="med" type="triangle"/>
          </a:ln>
        </p:spPr>
      </p:sp>
      <p:sp>
        <p:nvSpPr>
          <p:cNvPr id="1064" name="Google Shape;1064;p41"/>
          <p:cNvSpPr/>
          <p:nvPr/>
        </p:nvSpPr>
        <p:spPr>
          <a:xfrm>
            <a:off x="2360678" y="3296529"/>
            <a:ext cx="879900" cy="3354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11212"/>
              </a:solidFill>
            </a:endParaRPr>
          </a:p>
        </p:txBody>
      </p:sp>
      <p:graphicFrame>
        <p:nvGraphicFramePr>
          <p:cNvPr id="1065" name="Google Shape;1065;p41"/>
          <p:cNvGraphicFramePr/>
          <p:nvPr/>
        </p:nvGraphicFramePr>
        <p:xfrm>
          <a:off x="3737931" y="2974388"/>
          <a:ext cx="3000000" cy="3000000"/>
        </p:xfrm>
        <a:graphic>
          <a:graphicData uri="http://schemas.openxmlformats.org/drawingml/2006/table">
            <a:tbl>
              <a:tblPr>
                <a:noFill/>
                <a:tableStyleId>{2B07F4FD-3250-4024-B014-AF7E3F9752D0}</a:tableStyleId>
              </a:tblPr>
              <a:tblGrid>
                <a:gridCol w="440000"/>
                <a:gridCol w="440000"/>
              </a:tblGrid>
              <a:tr h="330425">
                <a:tc>
                  <a:txBody>
                    <a:bodyPr/>
                    <a:lstStyle/>
                    <a:p>
                      <a:pPr indent="0" lvl="0" marL="0" rtl="0" algn="ctr">
                        <a:spcBef>
                          <a:spcPts val="0"/>
                        </a:spcBef>
                        <a:spcAft>
                          <a:spcPts val="0"/>
                        </a:spcAft>
                        <a:buNone/>
                      </a:pPr>
                      <a:r>
                        <a:rPr b="1" lang="en" sz="1000"/>
                        <a:t>e13</a:t>
                      </a:r>
                      <a:endParaRPr b="1" sz="1000"/>
                    </a:p>
                  </a:txBody>
                  <a:tcPr marT="91425" marB="91425" marR="91425" marL="91425" anchor="ctr"/>
                </a:tc>
                <a:tc>
                  <a:txBody>
                    <a:bodyPr/>
                    <a:lstStyle/>
                    <a:p>
                      <a:pPr indent="0" lvl="0" marL="0" rtl="0" algn="ctr">
                        <a:spcBef>
                          <a:spcPts val="0"/>
                        </a:spcBef>
                        <a:spcAft>
                          <a:spcPts val="0"/>
                        </a:spcAft>
                        <a:buNone/>
                      </a:pPr>
                      <a:r>
                        <a:rPr b="1" lang="en" sz="1000"/>
                        <a:t>p2</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sp>
        <p:nvSpPr>
          <p:cNvPr id="1066" name="Google Shape;1066;p41"/>
          <p:cNvSpPr/>
          <p:nvPr/>
        </p:nvSpPr>
        <p:spPr>
          <a:xfrm>
            <a:off x="4128900" y="3191025"/>
            <a:ext cx="2884325" cy="781625"/>
          </a:xfrm>
          <a:custGeom>
            <a:rect b="b" l="l" r="r" t="t"/>
            <a:pathLst>
              <a:path extrusionOk="0" h="31265" w="115373">
                <a:moveTo>
                  <a:pt x="0" y="0"/>
                </a:moveTo>
                <a:cubicBezTo>
                  <a:pt x="6281" y="517"/>
                  <a:pt x="27443" y="1091"/>
                  <a:pt x="37688" y="3101"/>
                </a:cubicBezTo>
                <a:cubicBezTo>
                  <a:pt x="47933" y="5111"/>
                  <a:pt x="54071" y="7415"/>
                  <a:pt x="61468" y="12059"/>
                </a:cubicBezTo>
                <a:cubicBezTo>
                  <a:pt x="68865" y="16704"/>
                  <a:pt x="73087" y="29040"/>
                  <a:pt x="82071" y="30968"/>
                </a:cubicBezTo>
                <a:cubicBezTo>
                  <a:pt x="91055" y="32897"/>
                  <a:pt x="109823" y="24853"/>
                  <a:pt x="115373" y="23630"/>
                </a:cubicBezTo>
              </a:path>
            </a:pathLst>
          </a:custGeom>
          <a:noFill/>
          <a:ln cap="flat" cmpd="sng" w="9525">
            <a:solidFill>
              <a:srgbClr val="4A86E8"/>
            </a:solidFill>
            <a:prstDash val="dash"/>
            <a:round/>
            <a:headEnd len="med" w="med" type="none"/>
            <a:tailEnd len="med" w="med" type="triangle"/>
          </a:ln>
        </p:spPr>
      </p:sp>
      <p:grpSp>
        <p:nvGrpSpPr>
          <p:cNvPr id="1067" name="Google Shape;1067;p41"/>
          <p:cNvGrpSpPr/>
          <p:nvPr/>
        </p:nvGrpSpPr>
        <p:grpSpPr>
          <a:xfrm>
            <a:off x="3575917" y="2557751"/>
            <a:ext cx="1173000" cy="1086551"/>
            <a:chOff x="3189269" y="2549276"/>
            <a:chExt cx="1173000" cy="1086551"/>
          </a:xfrm>
        </p:grpSpPr>
        <p:sp>
          <p:nvSpPr>
            <p:cNvPr id="1068" name="Google Shape;1068;p41"/>
            <p:cNvSpPr/>
            <p:nvPr/>
          </p:nvSpPr>
          <p:spPr>
            <a:xfrm>
              <a:off x="3189269" y="2897925"/>
              <a:ext cx="1173000" cy="670500"/>
            </a:xfrm>
            <a:prstGeom prst="roundRect">
              <a:avLst>
                <a:gd fmla="val 10310" name="adj"/>
              </a:avLst>
            </a:prstGeom>
            <a:noFill/>
            <a:ln cap="flat" cmpd="sng" w="19050">
              <a:solidFill>
                <a:srgbClr val="C1121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1"/>
            <p:cNvSpPr/>
            <p:nvPr/>
          </p:nvSpPr>
          <p:spPr>
            <a:xfrm>
              <a:off x="3311996" y="324492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r2</a:t>
              </a:r>
              <a:endParaRPr b="1" sz="1000">
                <a:solidFill>
                  <a:srgbClr val="434343"/>
                </a:solidFill>
                <a:latin typeface="Open Sans"/>
                <a:ea typeface="Open Sans"/>
                <a:cs typeface="Open Sans"/>
                <a:sym typeface="Open Sans"/>
              </a:endParaRPr>
            </a:p>
          </p:txBody>
        </p:sp>
        <p:sp>
          <p:nvSpPr>
            <p:cNvPr id="1070" name="Google Shape;1070;p41"/>
            <p:cNvSpPr/>
            <p:nvPr/>
          </p:nvSpPr>
          <p:spPr>
            <a:xfrm>
              <a:off x="3722105" y="3244927"/>
              <a:ext cx="57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c</a:t>
              </a:r>
              <a:endParaRPr b="1" sz="1000">
                <a:solidFill>
                  <a:srgbClr val="434343"/>
                </a:solidFill>
                <a:latin typeface="Open Sans"/>
                <a:ea typeface="Open Sans"/>
                <a:cs typeface="Open Sans"/>
                <a:sym typeface="Open Sans"/>
              </a:endParaRPr>
            </a:p>
          </p:txBody>
        </p:sp>
        <p:sp>
          <p:nvSpPr>
            <p:cNvPr id="1071" name="Google Shape;1071;p41"/>
            <p:cNvSpPr/>
            <p:nvPr/>
          </p:nvSpPr>
          <p:spPr>
            <a:xfrm>
              <a:off x="3230710" y="2549276"/>
              <a:ext cx="10707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LG3</a:t>
              </a:r>
              <a:endParaRPr b="1" sz="1000">
                <a:solidFill>
                  <a:srgbClr val="434343"/>
                </a:solidFill>
                <a:latin typeface="Open Sans"/>
                <a:ea typeface="Open Sans"/>
                <a:cs typeface="Open Sans"/>
                <a:sym typeface="Open Sans"/>
              </a:endParaRPr>
            </a:p>
          </p:txBody>
        </p:sp>
      </p:grpSp>
      <p:sp>
        <p:nvSpPr>
          <p:cNvPr id="1072" name="Google Shape;1072;p41"/>
          <p:cNvSpPr/>
          <p:nvPr/>
        </p:nvSpPr>
        <p:spPr>
          <a:xfrm>
            <a:off x="3628458" y="3584217"/>
            <a:ext cx="10707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currIdx = -1</a:t>
            </a:r>
            <a:endParaRPr b="1" sz="1000">
              <a:solidFill>
                <a:srgbClr val="434343"/>
              </a:solidFill>
              <a:latin typeface="Open Sans"/>
              <a:ea typeface="Open Sans"/>
              <a:cs typeface="Open Sans"/>
              <a:sym typeface="Open Sans"/>
            </a:endParaRPr>
          </a:p>
        </p:txBody>
      </p:sp>
      <p:pic>
        <p:nvPicPr>
          <p:cNvPr id="1073" name="Google Shape;1073;p41"/>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sp>
        <p:nvSpPr>
          <p:cNvPr id="1074" name="Google Shape;1074;p41"/>
          <p:cNvSpPr/>
          <p:nvPr/>
        </p:nvSpPr>
        <p:spPr>
          <a:xfrm>
            <a:off x="4383680" y="1817825"/>
            <a:ext cx="1470600" cy="339900"/>
          </a:xfrm>
          <a:prstGeom prst="rect">
            <a:avLst/>
          </a:prstGeom>
          <a:noFill/>
          <a:ln cap="flat" cmpd="sng" w="28575">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1"/>
          <p:cNvSpPr txBox="1"/>
          <p:nvPr/>
        </p:nvSpPr>
        <p:spPr>
          <a:xfrm>
            <a:off x="5334775" y="4172588"/>
            <a:ext cx="4395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61A245"/>
                </a:solidFill>
                <a:latin typeface="Open Sans"/>
                <a:ea typeface="Open Sans"/>
                <a:cs typeface="Open Sans"/>
                <a:sym typeface="Open Sans"/>
              </a:rPr>
              <a:t>Performance speedups upto 19x </a:t>
            </a:r>
            <a:endParaRPr sz="1500">
              <a:solidFill>
                <a:srgbClr val="61A245"/>
              </a:solidFill>
              <a:latin typeface="Open Sans"/>
              <a:ea typeface="Open Sans"/>
              <a:cs typeface="Open Sans"/>
              <a:sym typeface="Open Sans"/>
            </a:endParaRPr>
          </a:p>
          <a:p>
            <a:pPr indent="0" lvl="0" marL="0" rtl="0" algn="l">
              <a:spcBef>
                <a:spcPts val="0"/>
              </a:spcBef>
              <a:spcAft>
                <a:spcPts val="0"/>
              </a:spcAft>
              <a:buNone/>
            </a:pPr>
            <a:r>
              <a:rPr lang="en" sz="1500">
                <a:solidFill>
                  <a:srgbClr val="61A245"/>
                </a:solidFill>
                <a:latin typeface="Open Sans"/>
                <a:ea typeface="Open Sans"/>
                <a:cs typeface="Open Sans"/>
                <a:sym typeface="Open Sans"/>
              </a:rPr>
              <a:t>on LDBC100</a:t>
            </a:r>
            <a:endParaRPr sz="1500">
              <a:solidFill>
                <a:srgbClr val="61A245"/>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2"/>
                                        </p:tgtEl>
                                        <p:attrNameLst>
                                          <p:attrName>style.visibility</p:attrName>
                                        </p:attrNameLst>
                                      </p:cBhvr>
                                      <p:to>
                                        <p:strVal val="visible"/>
                                      </p:to>
                                    </p:set>
                                    <p:animEffect filter="fade" transition="in">
                                      <p:cBhvr>
                                        <p:cTn dur="1"/>
                                        <p:tgtEl>
                                          <p:spTgt spid="10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3"/>
                                        </p:tgtEl>
                                        <p:attrNameLst>
                                          <p:attrName>style.visibility</p:attrName>
                                        </p:attrNameLst>
                                      </p:cBhvr>
                                      <p:to>
                                        <p:strVal val="visible"/>
                                      </p:to>
                                    </p:set>
                                    <p:animEffect filter="fade" transition="in">
                                      <p:cBhvr>
                                        <p:cTn dur="1"/>
                                        <p:tgtEl>
                                          <p:spTgt spid="1043"/>
                                        </p:tgtEl>
                                      </p:cBhvr>
                                    </p:animEffect>
                                  </p:childTnLst>
                                </p:cTn>
                              </p:par>
                              <p:par>
                                <p:cTn fill="hold" nodeType="withEffect" presetClass="entr" presetID="10" presetSubtype="0">
                                  <p:stCondLst>
                                    <p:cond delay="0"/>
                                  </p:stCondLst>
                                  <p:childTnLst>
                                    <p:set>
                                      <p:cBhvr>
                                        <p:cTn dur="1" fill="hold">
                                          <p:stCondLst>
                                            <p:cond delay="0"/>
                                          </p:stCondLst>
                                        </p:cTn>
                                        <p:tgtEl>
                                          <p:spTgt spid="1047"/>
                                        </p:tgtEl>
                                        <p:attrNameLst>
                                          <p:attrName>style.visibility</p:attrName>
                                        </p:attrNameLst>
                                      </p:cBhvr>
                                      <p:to>
                                        <p:strVal val="visible"/>
                                      </p:to>
                                    </p:set>
                                    <p:animEffect filter="fade" transition="in">
                                      <p:cBhvr>
                                        <p:cTn dur="1"/>
                                        <p:tgtEl>
                                          <p:spTgt spid="1047"/>
                                        </p:tgtEl>
                                      </p:cBhvr>
                                    </p:animEffect>
                                  </p:childTnLst>
                                </p:cTn>
                              </p:par>
                              <p:par>
                                <p:cTn fill="hold" nodeType="withEffect" presetClass="entr" presetID="10" presetSubtype="0">
                                  <p:stCondLst>
                                    <p:cond delay="0"/>
                                  </p:stCondLst>
                                  <p:childTnLst>
                                    <p:set>
                                      <p:cBhvr>
                                        <p:cTn dur="1" fill="hold">
                                          <p:stCondLst>
                                            <p:cond delay="0"/>
                                          </p:stCondLst>
                                        </p:cTn>
                                        <p:tgtEl>
                                          <p:spTgt spid="1048"/>
                                        </p:tgtEl>
                                        <p:attrNameLst>
                                          <p:attrName>style.visibility</p:attrName>
                                        </p:attrNameLst>
                                      </p:cBhvr>
                                      <p:to>
                                        <p:strVal val="visible"/>
                                      </p:to>
                                    </p:set>
                                    <p:animEffect filter="fade" transition="in">
                                      <p:cBhvr>
                                        <p:cTn dur="1"/>
                                        <p:tgtEl>
                                          <p:spTgt spid="1048"/>
                                        </p:tgtEl>
                                      </p:cBhvr>
                                    </p:animEffect>
                                  </p:childTnLst>
                                </p:cTn>
                              </p:par>
                              <p:par>
                                <p:cTn fill="hold" nodeType="withEffect" presetClass="entr" presetID="10" presetSubtype="0">
                                  <p:stCondLst>
                                    <p:cond delay="0"/>
                                  </p:stCondLst>
                                  <p:childTnLst>
                                    <p:set>
                                      <p:cBhvr>
                                        <p:cTn dur="1" fill="hold">
                                          <p:stCondLst>
                                            <p:cond delay="0"/>
                                          </p:stCondLst>
                                        </p:cTn>
                                        <p:tgtEl>
                                          <p:spTgt spid="1053"/>
                                        </p:tgtEl>
                                        <p:attrNameLst>
                                          <p:attrName>style.visibility</p:attrName>
                                        </p:attrNameLst>
                                      </p:cBhvr>
                                      <p:to>
                                        <p:strVal val="visible"/>
                                      </p:to>
                                    </p:set>
                                    <p:animEffect filter="fade" transition="in">
                                      <p:cBhvr>
                                        <p:cTn dur="1"/>
                                        <p:tgtEl>
                                          <p:spTgt spid="1053"/>
                                        </p:tgtEl>
                                      </p:cBhvr>
                                    </p:animEffect>
                                  </p:childTnLst>
                                </p:cTn>
                              </p:par>
                              <p:par>
                                <p:cTn fill="hold" nodeType="withEffect" presetClass="entr" presetID="10" presetSubtype="0">
                                  <p:stCondLst>
                                    <p:cond delay="0"/>
                                  </p:stCondLst>
                                  <p:childTnLst>
                                    <p:set>
                                      <p:cBhvr>
                                        <p:cTn dur="1" fill="hold">
                                          <p:stCondLst>
                                            <p:cond delay="0"/>
                                          </p:stCondLst>
                                        </p:cTn>
                                        <p:tgtEl>
                                          <p:spTgt spid="1044"/>
                                        </p:tgtEl>
                                        <p:attrNameLst>
                                          <p:attrName>style.visibility</p:attrName>
                                        </p:attrNameLst>
                                      </p:cBhvr>
                                      <p:to>
                                        <p:strVal val="visible"/>
                                      </p:to>
                                    </p:set>
                                    <p:animEffect filter="fade" transition="in">
                                      <p:cBhvr>
                                        <p:cTn dur="1"/>
                                        <p:tgtEl>
                                          <p:spTgt spid="10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5"/>
                                        </p:tgtEl>
                                        <p:attrNameLst>
                                          <p:attrName>style.visibility</p:attrName>
                                        </p:attrNameLst>
                                      </p:cBhvr>
                                      <p:to>
                                        <p:strVal val="visible"/>
                                      </p:to>
                                    </p:set>
                                    <p:animEffect filter="fade" transition="in">
                                      <p:cBhvr>
                                        <p:cTn dur="1"/>
                                        <p:tgtEl>
                                          <p:spTgt spid="1035"/>
                                        </p:tgtEl>
                                      </p:cBhvr>
                                    </p:animEffect>
                                  </p:childTnLst>
                                </p:cTn>
                              </p:par>
                              <p:par>
                                <p:cTn fill="hold" nodeType="withEffect" presetClass="entr" presetID="10" presetSubtype="0">
                                  <p:stCondLst>
                                    <p:cond delay="0"/>
                                  </p:stCondLst>
                                  <p:childTnLst>
                                    <p:set>
                                      <p:cBhvr>
                                        <p:cTn dur="1" fill="hold">
                                          <p:stCondLst>
                                            <p:cond delay="0"/>
                                          </p:stCondLst>
                                        </p:cTn>
                                        <p:tgtEl>
                                          <p:spTgt spid="1045"/>
                                        </p:tgtEl>
                                        <p:attrNameLst>
                                          <p:attrName>style.visibility</p:attrName>
                                        </p:attrNameLst>
                                      </p:cBhvr>
                                      <p:to>
                                        <p:strVal val="visible"/>
                                      </p:to>
                                    </p:set>
                                    <p:animEffect filter="fade" transition="in">
                                      <p:cBhvr>
                                        <p:cTn dur="1"/>
                                        <p:tgtEl>
                                          <p:spTgt spid="1045"/>
                                        </p:tgtEl>
                                      </p:cBhvr>
                                    </p:animEffect>
                                  </p:childTnLst>
                                </p:cTn>
                              </p:par>
                              <p:par>
                                <p:cTn fill="hold" nodeType="withEffect" presetClass="entr" presetID="10" presetSubtype="0">
                                  <p:stCondLst>
                                    <p:cond delay="0"/>
                                  </p:stCondLst>
                                  <p:childTnLst>
                                    <p:set>
                                      <p:cBhvr>
                                        <p:cTn dur="1" fill="hold">
                                          <p:stCondLst>
                                            <p:cond delay="0"/>
                                          </p:stCondLst>
                                        </p:cTn>
                                        <p:tgtEl>
                                          <p:spTgt spid="1046"/>
                                        </p:tgtEl>
                                        <p:attrNameLst>
                                          <p:attrName>style.visibility</p:attrName>
                                        </p:attrNameLst>
                                      </p:cBhvr>
                                      <p:to>
                                        <p:strVal val="visible"/>
                                      </p:to>
                                    </p:set>
                                    <p:animEffect filter="fade" transition="in">
                                      <p:cBhvr>
                                        <p:cTn dur="1"/>
                                        <p:tgtEl>
                                          <p:spTgt spid="10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3"/>
                                        </p:tgtEl>
                                        <p:attrNameLst>
                                          <p:attrName>style.visibility</p:attrName>
                                        </p:attrNameLst>
                                      </p:cBhvr>
                                      <p:to>
                                        <p:strVal val="visible"/>
                                      </p:to>
                                    </p:set>
                                    <p:animEffect filter="fade" transition="in">
                                      <p:cBhvr>
                                        <p:cTn dur="1"/>
                                        <p:tgtEl>
                                          <p:spTgt spid="1063"/>
                                        </p:tgtEl>
                                      </p:cBhvr>
                                    </p:animEffect>
                                  </p:childTnLst>
                                </p:cTn>
                              </p:par>
                              <p:par>
                                <p:cTn fill="hold" nodeType="withEffect" presetClass="entr" presetID="10" presetSubtype="0">
                                  <p:stCondLst>
                                    <p:cond delay="0"/>
                                  </p:stCondLst>
                                  <p:childTnLst>
                                    <p:set>
                                      <p:cBhvr>
                                        <p:cTn dur="1" fill="hold">
                                          <p:stCondLst>
                                            <p:cond delay="0"/>
                                          </p:stCondLst>
                                        </p:cTn>
                                        <p:tgtEl>
                                          <p:spTgt spid="1057"/>
                                        </p:tgtEl>
                                        <p:attrNameLst>
                                          <p:attrName>style.visibility</p:attrName>
                                        </p:attrNameLst>
                                      </p:cBhvr>
                                      <p:to>
                                        <p:strVal val="visible"/>
                                      </p:to>
                                    </p:set>
                                    <p:animEffect filter="fade" transition="in">
                                      <p:cBhvr>
                                        <p:cTn dur="1"/>
                                        <p:tgtEl>
                                          <p:spTgt spid="1057"/>
                                        </p:tgtEl>
                                      </p:cBhvr>
                                    </p:animEffect>
                                  </p:childTnLst>
                                </p:cTn>
                              </p:par>
                              <p:par>
                                <p:cTn fill="hold" nodeType="withEffect" presetClass="entr" presetID="10" presetSubtype="0">
                                  <p:stCondLst>
                                    <p:cond delay="0"/>
                                  </p:stCondLst>
                                  <p:childTnLst>
                                    <p:set>
                                      <p:cBhvr>
                                        <p:cTn dur="1" fill="hold">
                                          <p:stCondLst>
                                            <p:cond delay="0"/>
                                          </p:stCondLst>
                                        </p:cTn>
                                        <p:tgtEl>
                                          <p:spTgt spid="1059"/>
                                        </p:tgtEl>
                                        <p:attrNameLst>
                                          <p:attrName>style.visibility</p:attrName>
                                        </p:attrNameLst>
                                      </p:cBhvr>
                                      <p:to>
                                        <p:strVal val="visible"/>
                                      </p:to>
                                    </p:set>
                                    <p:animEffect filter="fade" transition="in">
                                      <p:cBhvr>
                                        <p:cTn dur="1"/>
                                        <p:tgtEl>
                                          <p:spTgt spid="1059"/>
                                        </p:tgtEl>
                                      </p:cBhvr>
                                    </p:animEffect>
                                  </p:childTnLst>
                                </p:cTn>
                              </p:par>
                              <p:par>
                                <p:cTn fill="hold" nodeType="withEffect" presetClass="entr" presetID="10" presetSubtype="0">
                                  <p:stCondLst>
                                    <p:cond delay="0"/>
                                  </p:stCondLst>
                                  <p:childTnLst>
                                    <p:set>
                                      <p:cBhvr>
                                        <p:cTn dur="1" fill="hold">
                                          <p:stCondLst>
                                            <p:cond delay="0"/>
                                          </p:stCondLst>
                                        </p:cTn>
                                        <p:tgtEl>
                                          <p:spTgt spid="1058"/>
                                        </p:tgtEl>
                                        <p:attrNameLst>
                                          <p:attrName>style.visibility</p:attrName>
                                        </p:attrNameLst>
                                      </p:cBhvr>
                                      <p:to>
                                        <p:strVal val="visible"/>
                                      </p:to>
                                    </p:set>
                                    <p:animEffect filter="fade" transition="in">
                                      <p:cBhvr>
                                        <p:cTn dur="1"/>
                                        <p:tgtEl>
                                          <p:spTgt spid="1058"/>
                                        </p:tgtEl>
                                      </p:cBhvr>
                                    </p:animEffect>
                                  </p:childTnLst>
                                </p:cTn>
                              </p:par>
                              <p:par>
                                <p:cTn fill="hold" nodeType="withEffect" presetClass="entr" presetID="10" presetSubtype="0">
                                  <p:stCondLst>
                                    <p:cond delay="0"/>
                                  </p:stCondLst>
                                  <p:childTnLst>
                                    <p:set>
                                      <p:cBhvr>
                                        <p:cTn dur="1" fill="hold">
                                          <p:stCondLst>
                                            <p:cond delay="0"/>
                                          </p:stCondLst>
                                        </p:cTn>
                                        <p:tgtEl>
                                          <p:spTgt spid="1074"/>
                                        </p:tgtEl>
                                        <p:attrNameLst>
                                          <p:attrName>style.visibility</p:attrName>
                                        </p:attrNameLst>
                                      </p:cBhvr>
                                      <p:to>
                                        <p:strVal val="visible"/>
                                      </p:to>
                                    </p:set>
                                    <p:animEffect filter="fade" transition="in">
                                      <p:cBhvr>
                                        <p:cTn dur="1"/>
                                        <p:tgtEl>
                                          <p:spTgt spid="10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4"/>
                                        </p:tgtEl>
                                        <p:attrNameLst>
                                          <p:attrName>style.visibility</p:attrName>
                                        </p:attrNameLst>
                                      </p:cBhvr>
                                      <p:to>
                                        <p:strVal val="visible"/>
                                      </p:to>
                                    </p:set>
                                    <p:animEffect filter="fade" transition="in">
                                      <p:cBhvr>
                                        <p:cTn dur="1"/>
                                        <p:tgtEl>
                                          <p:spTgt spid="1064"/>
                                        </p:tgtEl>
                                      </p:cBhvr>
                                    </p:animEffect>
                                  </p:childTnLst>
                                </p:cTn>
                              </p:par>
                              <p:par>
                                <p:cTn fill="hold" nodeType="withEffect" presetClass="exit" presetID="10" presetSubtype="0">
                                  <p:stCondLst>
                                    <p:cond delay="0"/>
                                  </p:stCondLst>
                                  <p:childTnLst>
                                    <p:animEffect filter="fade" transition="out">
                                      <p:cBhvr>
                                        <p:cTn dur="1"/>
                                        <p:tgtEl>
                                          <p:spTgt spid="1046"/>
                                        </p:tgtEl>
                                      </p:cBhvr>
                                    </p:animEffect>
                                    <p:set>
                                      <p:cBhvr>
                                        <p:cTn dur="1" fill="hold">
                                          <p:stCondLst>
                                            <p:cond delay="0"/>
                                          </p:stCondLst>
                                        </p:cTn>
                                        <p:tgtEl>
                                          <p:spTgt spid="104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54"/>
                                        </p:tgtEl>
                                        <p:attrNameLst>
                                          <p:attrName>style.visibility</p:attrName>
                                        </p:attrNameLst>
                                      </p:cBhvr>
                                      <p:to>
                                        <p:strVal val="visible"/>
                                      </p:to>
                                    </p:set>
                                    <p:animEffect filter="fade" transition="in">
                                      <p:cBhvr>
                                        <p:cTn dur="1"/>
                                        <p:tgtEl>
                                          <p:spTgt spid="1054"/>
                                        </p:tgtEl>
                                      </p:cBhvr>
                                    </p:animEffect>
                                  </p:childTnLst>
                                </p:cTn>
                              </p:par>
                              <p:par>
                                <p:cTn fill="hold" nodeType="withEffect" presetClass="entr" presetID="10" presetSubtype="0">
                                  <p:stCondLst>
                                    <p:cond delay="0"/>
                                  </p:stCondLst>
                                  <p:childTnLst>
                                    <p:set>
                                      <p:cBhvr>
                                        <p:cTn dur="1" fill="hold">
                                          <p:stCondLst>
                                            <p:cond delay="0"/>
                                          </p:stCondLst>
                                        </p:cTn>
                                        <p:tgtEl>
                                          <p:spTgt spid="1055"/>
                                        </p:tgtEl>
                                        <p:attrNameLst>
                                          <p:attrName>style.visibility</p:attrName>
                                        </p:attrNameLst>
                                      </p:cBhvr>
                                      <p:to>
                                        <p:strVal val="visible"/>
                                      </p:to>
                                    </p:set>
                                    <p:animEffect filter="fade" transition="in">
                                      <p:cBhvr>
                                        <p:cTn dur="1"/>
                                        <p:tgtEl>
                                          <p:spTgt spid="1055"/>
                                        </p:tgtEl>
                                      </p:cBhvr>
                                    </p:animEffect>
                                  </p:childTnLst>
                                </p:cTn>
                              </p:par>
                              <p:par>
                                <p:cTn fill="hold" nodeType="withEffect" presetClass="entr" presetID="10" presetSubtype="0">
                                  <p:stCondLst>
                                    <p:cond delay="0"/>
                                  </p:stCondLst>
                                  <p:childTnLst>
                                    <p:set>
                                      <p:cBhvr>
                                        <p:cTn dur="1" fill="hold">
                                          <p:stCondLst>
                                            <p:cond delay="0"/>
                                          </p:stCondLst>
                                        </p:cTn>
                                        <p:tgtEl>
                                          <p:spTgt spid="1056"/>
                                        </p:tgtEl>
                                        <p:attrNameLst>
                                          <p:attrName>style.visibility</p:attrName>
                                        </p:attrNameLst>
                                      </p:cBhvr>
                                      <p:to>
                                        <p:strVal val="visible"/>
                                      </p:to>
                                    </p:set>
                                    <p:animEffect filter="fade" transition="in">
                                      <p:cBhvr>
                                        <p:cTn dur="1"/>
                                        <p:tgtEl>
                                          <p:spTgt spid="10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064"/>
                                        </p:tgtEl>
                                      </p:cBhvr>
                                    </p:animEffect>
                                    <p:set>
                                      <p:cBhvr>
                                        <p:cTn dur="1" fill="hold">
                                          <p:stCondLst>
                                            <p:cond delay="0"/>
                                          </p:stCondLst>
                                        </p:cTn>
                                        <p:tgtEl>
                                          <p:spTgt spid="106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0"/>
                                        </p:tgtEl>
                                        <p:attrNameLst>
                                          <p:attrName>style.visibility</p:attrName>
                                        </p:attrNameLst>
                                      </p:cBhvr>
                                      <p:to>
                                        <p:strVal val="visible"/>
                                      </p:to>
                                    </p:set>
                                    <p:animEffect filter="fade" transition="in">
                                      <p:cBhvr>
                                        <p:cTn dur="1"/>
                                        <p:tgtEl>
                                          <p:spTgt spid="1060"/>
                                        </p:tgtEl>
                                      </p:cBhvr>
                                    </p:animEffect>
                                  </p:childTnLst>
                                </p:cTn>
                              </p:par>
                              <p:par>
                                <p:cTn fill="hold" nodeType="withEffect" presetClass="entr" presetID="10" presetSubtype="0">
                                  <p:stCondLst>
                                    <p:cond delay="0"/>
                                  </p:stCondLst>
                                  <p:childTnLst>
                                    <p:set>
                                      <p:cBhvr>
                                        <p:cTn dur="1" fill="hold">
                                          <p:stCondLst>
                                            <p:cond delay="0"/>
                                          </p:stCondLst>
                                        </p:cTn>
                                        <p:tgtEl>
                                          <p:spTgt spid="1061"/>
                                        </p:tgtEl>
                                        <p:attrNameLst>
                                          <p:attrName>style.visibility</p:attrName>
                                        </p:attrNameLst>
                                      </p:cBhvr>
                                      <p:to>
                                        <p:strVal val="visible"/>
                                      </p:to>
                                    </p:set>
                                    <p:animEffect filter="fade" transition="in">
                                      <p:cBhvr>
                                        <p:cTn dur="1"/>
                                        <p:tgtEl>
                                          <p:spTgt spid="1061"/>
                                        </p:tgtEl>
                                      </p:cBhvr>
                                    </p:animEffect>
                                  </p:childTnLst>
                                </p:cTn>
                              </p:par>
                              <p:par>
                                <p:cTn fill="hold" nodeType="withEffect" presetClass="entr" presetID="10" presetSubtype="0">
                                  <p:stCondLst>
                                    <p:cond delay="0"/>
                                  </p:stCondLst>
                                  <p:childTnLst>
                                    <p:set>
                                      <p:cBhvr>
                                        <p:cTn dur="1" fill="hold">
                                          <p:stCondLst>
                                            <p:cond delay="0"/>
                                          </p:stCondLst>
                                        </p:cTn>
                                        <p:tgtEl>
                                          <p:spTgt spid="1062"/>
                                        </p:tgtEl>
                                        <p:attrNameLst>
                                          <p:attrName>style.visibility</p:attrName>
                                        </p:attrNameLst>
                                      </p:cBhvr>
                                      <p:to>
                                        <p:strVal val="visible"/>
                                      </p:to>
                                    </p:set>
                                    <p:animEffect filter="fade" transition="in">
                                      <p:cBhvr>
                                        <p:cTn dur="1"/>
                                        <p:tgtEl>
                                          <p:spTgt spid="1062"/>
                                        </p:tgtEl>
                                      </p:cBhvr>
                                    </p:animEffect>
                                  </p:childTnLst>
                                </p:cTn>
                              </p:par>
                              <p:par>
                                <p:cTn fill="hold" nodeType="withEffect" presetClass="entr" presetID="10" presetSubtype="0">
                                  <p:stCondLst>
                                    <p:cond delay="0"/>
                                  </p:stCondLst>
                                  <p:childTnLst>
                                    <p:set>
                                      <p:cBhvr>
                                        <p:cTn dur="1" fill="hold">
                                          <p:stCondLst>
                                            <p:cond delay="0"/>
                                          </p:stCondLst>
                                        </p:cTn>
                                        <p:tgtEl>
                                          <p:spTgt spid="1065"/>
                                        </p:tgtEl>
                                        <p:attrNameLst>
                                          <p:attrName>style.visibility</p:attrName>
                                        </p:attrNameLst>
                                      </p:cBhvr>
                                      <p:to>
                                        <p:strVal val="visible"/>
                                      </p:to>
                                    </p:set>
                                    <p:animEffect filter="fade" transition="in">
                                      <p:cBhvr>
                                        <p:cTn dur="1"/>
                                        <p:tgtEl>
                                          <p:spTgt spid="1065"/>
                                        </p:tgtEl>
                                      </p:cBhvr>
                                    </p:animEffect>
                                  </p:childTnLst>
                                </p:cTn>
                              </p:par>
                              <p:par>
                                <p:cTn fill="hold" nodeType="withEffect" presetClass="entr" presetID="10" presetSubtype="0">
                                  <p:stCondLst>
                                    <p:cond delay="0"/>
                                  </p:stCondLst>
                                  <p:childTnLst>
                                    <p:set>
                                      <p:cBhvr>
                                        <p:cTn dur="1" fill="hold">
                                          <p:stCondLst>
                                            <p:cond delay="0"/>
                                          </p:stCondLst>
                                        </p:cTn>
                                        <p:tgtEl>
                                          <p:spTgt spid="1066"/>
                                        </p:tgtEl>
                                        <p:attrNameLst>
                                          <p:attrName>style.visibility</p:attrName>
                                        </p:attrNameLst>
                                      </p:cBhvr>
                                      <p:to>
                                        <p:strVal val="visible"/>
                                      </p:to>
                                    </p:set>
                                    <p:animEffect filter="fade" transition="in">
                                      <p:cBhvr>
                                        <p:cTn dur="1"/>
                                        <p:tgtEl>
                                          <p:spTgt spid="1066"/>
                                        </p:tgtEl>
                                      </p:cBhvr>
                                    </p:animEffect>
                                  </p:childTnLst>
                                </p:cTn>
                              </p:par>
                              <p:par>
                                <p:cTn fill="hold" nodeType="withEffect" presetClass="entr" presetID="10" presetSubtype="0">
                                  <p:stCondLst>
                                    <p:cond delay="0"/>
                                  </p:stCondLst>
                                  <p:childTnLst>
                                    <p:set>
                                      <p:cBhvr>
                                        <p:cTn dur="1" fill="hold">
                                          <p:stCondLst>
                                            <p:cond delay="0"/>
                                          </p:stCondLst>
                                        </p:cTn>
                                        <p:tgtEl>
                                          <p:spTgt spid="1067"/>
                                        </p:tgtEl>
                                        <p:attrNameLst>
                                          <p:attrName>style.visibility</p:attrName>
                                        </p:attrNameLst>
                                      </p:cBhvr>
                                      <p:to>
                                        <p:strVal val="visible"/>
                                      </p:to>
                                    </p:set>
                                    <p:animEffect filter="fade" transition="in">
                                      <p:cBhvr>
                                        <p:cTn dur="1"/>
                                        <p:tgtEl>
                                          <p:spTgt spid="1067"/>
                                        </p:tgtEl>
                                      </p:cBhvr>
                                    </p:animEffect>
                                  </p:childTnLst>
                                </p:cTn>
                              </p:par>
                              <p:par>
                                <p:cTn fill="hold" nodeType="withEffect" presetClass="entr" presetID="10" presetSubtype="0">
                                  <p:stCondLst>
                                    <p:cond delay="0"/>
                                  </p:stCondLst>
                                  <p:childTnLst>
                                    <p:set>
                                      <p:cBhvr>
                                        <p:cTn dur="1" fill="hold">
                                          <p:stCondLst>
                                            <p:cond delay="0"/>
                                          </p:stCondLst>
                                        </p:cTn>
                                        <p:tgtEl>
                                          <p:spTgt spid="1072"/>
                                        </p:tgtEl>
                                        <p:attrNameLst>
                                          <p:attrName>style.visibility</p:attrName>
                                        </p:attrNameLst>
                                      </p:cBhvr>
                                      <p:to>
                                        <p:strVal val="visible"/>
                                      </p:to>
                                    </p:set>
                                    <p:animEffect filter="fade" transition="in">
                                      <p:cBhvr>
                                        <p:cTn dur="1"/>
                                        <p:tgtEl>
                                          <p:spTgt spid="10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5"/>
                                        </p:tgtEl>
                                        <p:attrNameLst>
                                          <p:attrName>style.visibility</p:attrName>
                                        </p:attrNameLst>
                                      </p:cBhvr>
                                      <p:to>
                                        <p:strVal val="visible"/>
                                      </p:to>
                                    </p:set>
                                    <p:animEffect filter="fade" transition="in">
                                      <p:cBhvr>
                                        <p:cTn dur="1"/>
                                        <p:tgtEl>
                                          <p:spTgt spid="10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graphicFrame>
        <p:nvGraphicFramePr>
          <p:cNvPr id="103" name="Google Shape;103;p15"/>
          <p:cNvGraphicFramePr/>
          <p:nvPr/>
        </p:nvGraphicFramePr>
        <p:xfrm>
          <a:off x="5489835" y="2753749"/>
          <a:ext cx="3000000" cy="3000000"/>
        </p:xfrm>
        <a:graphic>
          <a:graphicData uri="http://schemas.openxmlformats.org/drawingml/2006/table">
            <a:tbl>
              <a:tblPr>
                <a:noFill/>
                <a:tableStyleId>{2B07F4FD-3250-4024-B014-AF7E3F9752D0}</a:tableStyleId>
              </a:tblPr>
              <a:tblGrid>
                <a:gridCol w="382850"/>
              </a:tblGrid>
              <a:tr h="170250">
                <a:tc>
                  <a:txBody>
                    <a:bodyPr/>
                    <a:lstStyle/>
                    <a:p>
                      <a:pPr indent="0" lvl="0" marL="0" rtl="0" algn="ctr">
                        <a:spcBef>
                          <a:spcPts val="0"/>
                        </a:spcBef>
                        <a:spcAft>
                          <a:spcPts val="0"/>
                        </a:spcAft>
                        <a:buNone/>
                      </a:pPr>
                      <a:r>
                        <a:rPr b="1" lang="en" sz="1000"/>
                        <a:t>p1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170250">
                <a:tc>
                  <a:txBody>
                    <a:bodyPr/>
                    <a:lstStyle/>
                    <a:p>
                      <a:pPr indent="0" lvl="0" marL="0" rtl="0" algn="ctr">
                        <a:spcBef>
                          <a:spcPts val="0"/>
                        </a:spcBef>
                        <a:spcAft>
                          <a:spcPts val="0"/>
                        </a:spcAft>
                        <a:buNone/>
                      </a:pPr>
                      <a:r>
                        <a:rPr b="1" lang="en" sz="1000"/>
                        <a:t>p2</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170250">
                <a:tc>
                  <a:txBody>
                    <a:bodyPr/>
                    <a:lstStyle/>
                    <a:p>
                      <a:pPr indent="0" lvl="0" marL="0" rtl="0" algn="ctr">
                        <a:spcBef>
                          <a:spcPts val="0"/>
                        </a:spcBef>
                        <a:spcAft>
                          <a:spcPts val="0"/>
                        </a:spcAft>
                        <a:buNone/>
                      </a:pPr>
                      <a:r>
                        <a:rPr b="1" lang="en" sz="1000"/>
                        <a:t>p3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170250">
                <a:tc>
                  <a:txBody>
                    <a:bodyPr/>
                    <a:lstStyle/>
                    <a:p>
                      <a:pPr indent="0" lvl="0" marL="0" rtl="0" algn="ctr">
                        <a:spcBef>
                          <a:spcPts val="0"/>
                        </a:spcBef>
                        <a:spcAft>
                          <a:spcPts val="0"/>
                        </a:spcAft>
                        <a:buNone/>
                      </a:pPr>
                      <a:r>
                        <a:rPr b="1" lang="en" sz="1000"/>
                        <a:t>p4</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bl>
          </a:graphicData>
        </a:graphic>
      </p:graphicFrame>
      <p:graphicFrame>
        <p:nvGraphicFramePr>
          <p:cNvPr id="104" name="Google Shape;104;p15"/>
          <p:cNvGraphicFramePr/>
          <p:nvPr/>
        </p:nvGraphicFramePr>
        <p:xfrm>
          <a:off x="6179014" y="2753751"/>
          <a:ext cx="3000000" cy="3000000"/>
        </p:xfrm>
        <a:graphic>
          <a:graphicData uri="http://schemas.openxmlformats.org/drawingml/2006/table">
            <a:tbl>
              <a:tblPr>
                <a:noFill/>
                <a:tableStyleId>{2B07F4FD-3250-4024-B014-AF7E3F9752D0}</a:tableStyleId>
              </a:tblPr>
              <a:tblGrid>
                <a:gridCol w="382850"/>
                <a:gridCol w="382850"/>
              </a:tblGrid>
              <a:tr h="305900">
                <a:tc>
                  <a:txBody>
                    <a:bodyPr/>
                    <a:lstStyle/>
                    <a:p>
                      <a:pPr indent="0" lvl="0" marL="0" rtl="0" algn="ctr">
                        <a:spcBef>
                          <a:spcPts val="0"/>
                        </a:spcBef>
                        <a:spcAft>
                          <a:spcPts val="0"/>
                        </a:spcAft>
                        <a:buNone/>
                      </a:pPr>
                      <a:r>
                        <a:rPr b="1" lang="en" sz="1000"/>
                        <a:t>p1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c>
                  <a:txBody>
                    <a:bodyPr/>
                    <a:lstStyle/>
                    <a:p>
                      <a:pPr indent="0" lvl="0" marL="0" rtl="0" algn="ctr">
                        <a:spcBef>
                          <a:spcPts val="0"/>
                        </a:spcBef>
                        <a:spcAft>
                          <a:spcPts val="0"/>
                        </a:spcAft>
                        <a:buNone/>
                      </a:pPr>
                      <a:r>
                        <a:rPr b="1" lang="en" sz="1000"/>
                        <a:t>VC</a:t>
                      </a:r>
                      <a:endParaRPr b="1" sz="1000"/>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tcPr>
                </a:tc>
              </a:tr>
              <a:tr h="305900">
                <a:tc>
                  <a:txBody>
                    <a:bodyPr/>
                    <a:lstStyle/>
                    <a:p>
                      <a:pPr indent="0" lvl="0" marL="0" rtl="0" algn="ctr">
                        <a:spcBef>
                          <a:spcPts val="0"/>
                        </a:spcBef>
                        <a:spcAft>
                          <a:spcPts val="0"/>
                        </a:spcAft>
                        <a:buNone/>
                      </a:pPr>
                      <a:r>
                        <a:rPr b="1" lang="en" sz="1000"/>
                        <a:t>p2</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c>
                  <a:txBody>
                    <a:bodyPr/>
                    <a:lstStyle/>
                    <a:p>
                      <a:pPr indent="0" lvl="0" marL="0" rtl="0" algn="ctr">
                        <a:spcBef>
                          <a:spcPts val="0"/>
                        </a:spcBef>
                        <a:spcAft>
                          <a:spcPts val="0"/>
                        </a:spcAft>
                        <a:buNone/>
                      </a:pPr>
                      <a:r>
                        <a:rPr b="1" lang="en" sz="1000"/>
                        <a:t>TO</a:t>
                      </a:r>
                      <a:endParaRPr b="1" sz="1000"/>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tcPr>
                </a:tc>
              </a:tr>
              <a:tr h="305900">
                <a:tc>
                  <a:txBody>
                    <a:bodyPr/>
                    <a:lstStyle/>
                    <a:p>
                      <a:pPr indent="0" lvl="0" marL="0" rtl="0" algn="ctr">
                        <a:spcBef>
                          <a:spcPts val="0"/>
                        </a:spcBef>
                        <a:spcAft>
                          <a:spcPts val="0"/>
                        </a:spcAft>
                        <a:buNone/>
                      </a:pPr>
                      <a:r>
                        <a:rPr b="1" lang="en" sz="1000"/>
                        <a:t>p3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c>
                  <a:txBody>
                    <a:bodyPr/>
                    <a:lstStyle/>
                    <a:p>
                      <a:pPr indent="0" lvl="0" marL="0" rtl="0" algn="ctr">
                        <a:spcBef>
                          <a:spcPts val="0"/>
                        </a:spcBef>
                        <a:spcAft>
                          <a:spcPts val="0"/>
                        </a:spcAft>
                        <a:buNone/>
                      </a:pPr>
                      <a:r>
                        <a:rPr b="1" lang="en" sz="1000"/>
                        <a:t>VC</a:t>
                      </a:r>
                      <a:endParaRPr b="1" sz="1000"/>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tcPr>
                </a:tc>
              </a:tr>
              <a:tr h="305900">
                <a:tc>
                  <a:txBody>
                    <a:bodyPr/>
                    <a:lstStyle/>
                    <a:p>
                      <a:pPr indent="0" lvl="0" marL="0" rtl="0" algn="ctr">
                        <a:spcBef>
                          <a:spcPts val="0"/>
                        </a:spcBef>
                        <a:spcAft>
                          <a:spcPts val="0"/>
                        </a:spcAft>
                        <a:buNone/>
                      </a:pPr>
                      <a:r>
                        <a:rPr b="1" lang="en" sz="1000"/>
                        <a:t>p4</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c>
                  <a:txBody>
                    <a:bodyPr/>
                    <a:lstStyle/>
                    <a:p>
                      <a:pPr indent="0" lvl="0" marL="0" rtl="0" algn="ctr">
                        <a:spcBef>
                          <a:spcPts val="0"/>
                        </a:spcBef>
                        <a:spcAft>
                          <a:spcPts val="0"/>
                        </a:spcAft>
                        <a:buNone/>
                      </a:pPr>
                      <a:r>
                        <a:rPr b="1" lang="en" sz="1000"/>
                        <a:t>TO</a:t>
                      </a:r>
                      <a:endParaRPr b="1" sz="1000"/>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tcPr>
                </a:tc>
              </a:tr>
            </a:tbl>
          </a:graphicData>
        </a:graphic>
      </p:graphicFrame>
      <p:graphicFrame>
        <p:nvGraphicFramePr>
          <p:cNvPr id="105" name="Google Shape;105;p15"/>
          <p:cNvGraphicFramePr/>
          <p:nvPr/>
        </p:nvGraphicFramePr>
        <p:xfrm>
          <a:off x="7134787" y="2745292"/>
          <a:ext cx="3000000" cy="3000000"/>
        </p:xfrm>
        <a:graphic>
          <a:graphicData uri="http://schemas.openxmlformats.org/drawingml/2006/table">
            <a:tbl>
              <a:tblPr>
                <a:noFill/>
                <a:tableStyleId>{2B07F4FD-3250-4024-B014-AF7E3F9752D0}</a:tableStyleId>
              </a:tblPr>
              <a:tblGrid>
                <a:gridCol w="382850"/>
                <a:gridCol w="382850"/>
                <a:gridCol w="382850"/>
              </a:tblGrid>
              <a:tr h="305900">
                <a:tc>
                  <a:txBody>
                    <a:bodyPr/>
                    <a:lstStyle/>
                    <a:p>
                      <a:pPr indent="0" lvl="0" marL="0" rtl="0" algn="ctr">
                        <a:spcBef>
                          <a:spcPts val="0"/>
                        </a:spcBef>
                        <a:spcAft>
                          <a:spcPts val="0"/>
                        </a:spcAft>
                        <a:buNone/>
                      </a:pPr>
                      <a:r>
                        <a:rPr b="1" lang="en" sz="1000"/>
                        <a:t>p1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c>
                  <a:txBody>
                    <a:bodyPr/>
                    <a:lstStyle/>
                    <a:p>
                      <a:pPr indent="0" lvl="0" marL="0" rtl="0" algn="ctr">
                        <a:spcBef>
                          <a:spcPts val="0"/>
                        </a:spcBef>
                        <a:spcAft>
                          <a:spcPts val="0"/>
                        </a:spcAft>
                        <a:buNone/>
                      </a:pPr>
                      <a:r>
                        <a:rPr b="1" lang="en" sz="1000"/>
                        <a:t>VC</a:t>
                      </a:r>
                      <a:endParaRPr b="1" sz="1000"/>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tcPr>
                </a:tc>
                <a:tc>
                  <a:txBody>
                    <a:bodyPr/>
                    <a:lstStyle/>
                    <a:p>
                      <a:pPr indent="0" lvl="0" marL="0" rtl="0" algn="ctr">
                        <a:spcBef>
                          <a:spcPts val="0"/>
                        </a:spcBef>
                        <a:spcAft>
                          <a:spcPts val="0"/>
                        </a:spcAft>
                        <a:buNone/>
                      </a:pPr>
                      <a:r>
                        <a:rPr b="1" lang="en" sz="1000"/>
                        <a:t>0</a:t>
                      </a:r>
                      <a:endParaRPr b="1" sz="1000"/>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tcPr>
                </a:tc>
              </a:tr>
              <a:tr h="305900">
                <a:tc>
                  <a:txBody>
                    <a:bodyPr/>
                    <a:lstStyle/>
                    <a:p>
                      <a:pPr indent="0" lvl="0" marL="0" rtl="0" algn="ctr">
                        <a:spcBef>
                          <a:spcPts val="0"/>
                        </a:spcBef>
                        <a:spcAft>
                          <a:spcPts val="0"/>
                        </a:spcAft>
                        <a:buNone/>
                      </a:pPr>
                      <a:r>
                        <a:rPr b="1" lang="en" sz="1000"/>
                        <a:t>p2</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c>
                  <a:txBody>
                    <a:bodyPr/>
                    <a:lstStyle/>
                    <a:p>
                      <a:pPr indent="0" lvl="0" marL="0" rtl="0" algn="ctr">
                        <a:spcBef>
                          <a:spcPts val="0"/>
                        </a:spcBef>
                        <a:spcAft>
                          <a:spcPts val="0"/>
                        </a:spcAft>
                        <a:buNone/>
                      </a:pPr>
                      <a:r>
                        <a:rPr b="1" lang="en" sz="1000"/>
                        <a:t>TO</a:t>
                      </a:r>
                      <a:endParaRPr b="1" sz="1000"/>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tcPr>
                </a:tc>
                <a:tc>
                  <a:txBody>
                    <a:bodyPr/>
                    <a:lstStyle/>
                    <a:p>
                      <a:pPr indent="0" lvl="0" marL="0" rtl="0" algn="ctr">
                        <a:spcBef>
                          <a:spcPts val="0"/>
                        </a:spcBef>
                        <a:spcAft>
                          <a:spcPts val="0"/>
                        </a:spcAft>
                        <a:buNone/>
                      </a:pPr>
                      <a:r>
                        <a:rPr b="1" lang="en" sz="1000"/>
                        <a:t>1</a:t>
                      </a:r>
                      <a:endParaRPr b="1" sz="1000"/>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tcPr>
                </a:tc>
              </a:tr>
              <a:tr h="305900">
                <a:tc>
                  <a:txBody>
                    <a:bodyPr/>
                    <a:lstStyle/>
                    <a:p>
                      <a:pPr indent="0" lvl="0" marL="0" rtl="0" algn="ctr">
                        <a:spcBef>
                          <a:spcPts val="0"/>
                        </a:spcBef>
                        <a:spcAft>
                          <a:spcPts val="0"/>
                        </a:spcAft>
                        <a:buNone/>
                      </a:pPr>
                      <a:r>
                        <a:rPr b="1" lang="en" sz="1000"/>
                        <a:t>p3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c>
                  <a:txBody>
                    <a:bodyPr/>
                    <a:lstStyle/>
                    <a:p>
                      <a:pPr indent="0" lvl="0" marL="0" rtl="0" algn="ctr">
                        <a:spcBef>
                          <a:spcPts val="0"/>
                        </a:spcBef>
                        <a:spcAft>
                          <a:spcPts val="0"/>
                        </a:spcAft>
                        <a:buNone/>
                      </a:pPr>
                      <a:r>
                        <a:rPr b="1" lang="en" sz="1000"/>
                        <a:t>VC</a:t>
                      </a:r>
                      <a:endParaRPr b="1" sz="1000"/>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tcPr>
                </a:tc>
                <a:tc>
                  <a:txBody>
                    <a:bodyPr/>
                    <a:lstStyle/>
                    <a:p>
                      <a:pPr indent="0" lvl="0" marL="0" rtl="0" algn="ctr">
                        <a:spcBef>
                          <a:spcPts val="0"/>
                        </a:spcBef>
                        <a:spcAft>
                          <a:spcPts val="0"/>
                        </a:spcAft>
                        <a:buNone/>
                      </a:pPr>
                      <a:r>
                        <a:rPr b="1" lang="en" sz="1000"/>
                        <a:t>0</a:t>
                      </a:r>
                      <a:endParaRPr b="1" sz="1000"/>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tcPr>
                </a:tc>
              </a:tr>
              <a:tr h="305900">
                <a:tc>
                  <a:txBody>
                    <a:bodyPr/>
                    <a:lstStyle/>
                    <a:p>
                      <a:pPr indent="0" lvl="0" marL="0" rtl="0" algn="ctr">
                        <a:spcBef>
                          <a:spcPts val="0"/>
                        </a:spcBef>
                        <a:spcAft>
                          <a:spcPts val="0"/>
                        </a:spcAft>
                        <a:buNone/>
                      </a:pPr>
                      <a:r>
                        <a:rPr b="1" lang="en" sz="1000"/>
                        <a:t>p4</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c>
                  <a:txBody>
                    <a:bodyPr/>
                    <a:lstStyle/>
                    <a:p>
                      <a:pPr indent="0" lvl="0" marL="0" rtl="0" algn="ctr">
                        <a:spcBef>
                          <a:spcPts val="0"/>
                        </a:spcBef>
                        <a:spcAft>
                          <a:spcPts val="0"/>
                        </a:spcAft>
                        <a:buNone/>
                      </a:pPr>
                      <a:r>
                        <a:rPr b="1" lang="en" sz="1000"/>
                        <a:t>TO</a:t>
                      </a:r>
                      <a:endParaRPr b="1" sz="1000"/>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tcPr>
                </a:tc>
                <a:tc>
                  <a:txBody>
                    <a:bodyPr/>
                    <a:lstStyle/>
                    <a:p>
                      <a:pPr indent="0" lvl="0" marL="0" rtl="0" algn="ctr">
                        <a:spcBef>
                          <a:spcPts val="0"/>
                        </a:spcBef>
                        <a:spcAft>
                          <a:spcPts val="0"/>
                        </a:spcAft>
                        <a:buNone/>
                      </a:pPr>
                      <a:r>
                        <a:rPr b="1" lang="en" sz="1000"/>
                        <a:t>1</a:t>
                      </a:r>
                      <a:endParaRPr b="1" sz="1000"/>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tcPr>
                </a:tc>
              </a:tr>
            </a:tbl>
          </a:graphicData>
        </a:graphic>
      </p:graphicFrame>
      <p:graphicFrame>
        <p:nvGraphicFramePr>
          <p:cNvPr id="106" name="Google Shape;106;p15"/>
          <p:cNvGraphicFramePr/>
          <p:nvPr/>
        </p:nvGraphicFramePr>
        <p:xfrm>
          <a:off x="8493180" y="3258804"/>
          <a:ext cx="3000000" cy="3000000"/>
        </p:xfrm>
        <a:graphic>
          <a:graphicData uri="http://schemas.openxmlformats.org/drawingml/2006/table">
            <a:tbl>
              <a:tblPr>
                <a:noFill/>
                <a:tableStyleId>{2B07F4FD-3250-4024-B014-AF7E3F9752D0}</a:tableStyleId>
              </a:tblPr>
              <a:tblGrid>
                <a:gridCol w="382850"/>
              </a:tblGrid>
              <a:tr h="330425">
                <a:tc>
                  <a:txBody>
                    <a:bodyPr/>
                    <a:lstStyle/>
                    <a:p>
                      <a:pPr indent="0" lvl="0" marL="0" rtl="0" algn="ctr">
                        <a:spcBef>
                          <a:spcPts val="0"/>
                        </a:spcBef>
                        <a:spcAft>
                          <a:spcPts val="0"/>
                        </a:spcAft>
                        <a:buNone/>
                      </a:pPr>
                      <a:r>
                        <a:rPr b="1" lang="en" sz="1000"/>
                        <a:t>2</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bl>
          </a:graphicData>
        </a:graphic>
      </p:graphicFrame>
      <p:sp>
        <p:nvSpPr>
          <p:cNvPr id="107" name="Google Shape;107;p15"/>
          <p:cNvSpPr/>
          <p:nvPr/>
        </p:nvSpPr>
        <p:spPr>
          <a:xfrm>
            <a:off x="0" y="0"/>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txBox="1"/>
          <p:nvPr/>
        </p:nvSpPr>
        <p:spPr>
          <a:xfrm>
            <a:off x="4675" y="110825"/>
            <a:ext cx="7065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Relevance of Columnar Techniques for GDBMSs </a:t>
            </a:r>
            <a:endParaRPr b="1" sz="2500">
              <a:latin typeface="Cambria"/>
              <a:ea typeface="Cambria"/>
              <a:cs typeface="Cambria"/>
              <a:sym typeface="Cambria"/>
            </a:endParaRPr>
          </a:p>
        </p:txBody>
      </p:sp>
      <p:pic>
        <p:nvPicPr>
          <p:cNvPr id="109" name="Google Shape;109;p15"/>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sp>
        <p:nvSpPr>
          <p:cNvPr id="110" name="Google Shape;110;p15"/>
          <p:cNvSpPr txBox="1"/>
          <p:nvPr/>
        </p:nvSpPr>
        <p:spPr>
          <a:xfrm>
            <a:off x="242050" y="703268"/>
            <a:ext cx="68691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Columnar RDBMSs are optimized for read heavy workloads that requires reading large volumes of data and processing it. </a:t>
            </a:r>
            <a:endParaRPr sz="1500">
              <a:solidFill>
                <a:srgbClr val="434343"/>
              </a:solidFill>
              <a:latin typeface="Open Sans"/>
              <a:ea typeface="Open Sans"/>
              <a:cs typeface="Open Sans"/>
              <a:sym typeface="Open Sans"/>
            </a:endParaRPr>
          </a:p>
        </p:txBody>
      </p:sp>
      <p:graphicFrame>
        <p:nvGraphicFramePr>
          <p:cNvPr id="111" name="Google Shape;111;p15"/>
          <p:cNvGraphicFramePr/>
          <p:nvPr/>
        </p:nvGraphicFramePr>
        <p:xfrm>
          <a:off x="1315781" y="1974568"/>
          <a:ext cx="3000000" cy="3000000"/>
        </p:xfrm>
        <a:graphic>
          <a:graphicData uri="http://schemas.openxmlformats.org/drawingml/2006/table">
            <a:tbl>
              <a:tblPr>
                <a:noFill/>
                <a:tableStyleId>{2B07F4FD-3250-4024-B014-AF7E3F9752D0}</a:tableStyleId>
              </a:tblPr>
              <a:tblGrid>
                <a:gridCol w="382850"/>
              </a:tblGrid>
              <a:tr h="100000">
                <a:tc>
                  <a:txBody>
                    <a:bodyPr/>
                    <a:lstStyle/>
                    <a:p>
                      <a:pPr indent="0" lvl="0" marL="0" rtl="0" algn="ctr">
                        <a:spcBef>
                          <a:spcPts val="0"/>
                        </a:spcBef>
                        <a:spcAft>
                          <a:spcPts val="0"/>
                        </a:spcAft>
                        <a:buNone/>
                      </a:pPr>
                      <a:r>
                        <a:rPr b="1" lang="en" sz="1000"/>
                        <a:t>54</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23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45</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17</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bl>
          </a:graphicData>
        </a:graphic>
      </p:graphicFrame>
      <p:graphicFrame>
        <p:nvGraphicFramePr>
          <p:cNvPr id="112" name="Google Shape;112;p15"/>
          <p:cNvGraphicFramePr/>
          <p:nvPr/>
        </p:nvGraphicFramePr>
        <p:xfrm>
          <a:off x="1874149" y="1974568"/>
          <a:ext cx="3000000" cy="3000000"/>
        </p:xfrm>
        <a:graphic>
          <a:graphicData uri="http://schemas.openxmlformats.org/drawingml/2006/table">
            <a:tbl>
              <a:tblPr>
                <a:noFill/>
                <a:tableStyleId>{2B07F4FD-3250-4024-B014-AF7E3F9752D0}</a:tableStyleId>
              </a:tblPr>
              <a:tblGrid>
                <a:gridCol w="382850"/>
              </a:tblGrid>
              <a:tr h="100000">
                <a:tc>
                  <a:txBody>
                    <a:bodyPr/>
                    <a:lstStyle/>
                    <a:p>
                      <a:pPr indent="0" lvl="0" marL="0" rtl="0" algn="ctr">
                        <a:spcBef>
                          <a:spcPts val="0"/>
                        </a:spcBef>
                        <a:spcAft>
                          <a:spcPts val="0"/>
                        </a:spcAft>
                        <a:buNone/>
                      </a:pPr>
                      <a:r>
                        <a:rPr b="1" lang="en" sz="1000"/>
                        <a:t>TO</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TO</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VC</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VC</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bl>
          </a:graphicData>
        </a:graphic>
      </p:graphicFrame>
      <p:graphicFrame>
        <p:nvGraphicFramePr>
          <p:cNvPr id="113" name="Google Shape;113;p15"/>
          <p:cNvGraphicFramePr/>
          <p:nvPr/>
        </p:nvGraphicFramePr>
        <p:xfrm>
          <a:off x="2986289" y="2297363"/>
          <a:ext cx="3000000" cy="3000000"/>
        </p:xfrm>
        <a:graphic>
          <a:graphicData uri="http://schemas.openxmlformats.org/drawingml/2006/table">
            <a:tbl>
              <a:tblPr>
                <a:noFill/>
                <a:tableStyleId>{2B07F4FD-3250-4024-B014-AF7E3F9752D0}</a:tableStyleId>
              </a:tblPr>
              <a:tblGrid>
                <a:gridCol w="929225"/>
              </a:tblGrid>
              <a:tr h="100000">
                <a:tc>
                  <a:txBody>
                    <a:bodyPr/>
                    <a:lstStyle/>
                    <a:p>
                      <a:pPr indent="0" lvl="0" marL="0" rtl="0" algn="ctr">
                        <a:spcBef>
                          <a:spcPts val="0"/>
                        </a:spcBef>
                        <a:spcAft>
                          <a:spcPts val="0"/>
                        </a:spcAft>
                        <a:buNone/>
                      </a:pPr>
                      <a:r>
                        <a:rPr b="1" lang="en" sz="1000">
                          <a:latin typeface="Consolas"/>
                          <a:ea typeface="Consolas"/>
                          <a:cs typeface="Consolas"/>
                          <a:sym typeface="Consolas"/>
                        </a:rPr>
                        <a:t>0011</a:t>
                      </a:r>
                      <a:r>
                        <a:rPr b="1" lang="en" sz="700">
                          <a:latin typeface="Consolas"/>
                          <a:ea typeface="Consolas"/>
                          <a:cs typeface="Consolas"/>
                          <a:sym typeface="Consolas"/>
                        </a:rPr>
                        <a:t>b</a:t>
                      </a:r>
                      <a:endParaRPr b="1" sz="700">
                        <a:latin typeface="Consolas"/>
                        <a:ea typeface="Consolas"/>
                        <a:cs typeface="Consolas"/>
                        <a:sym typeface="Consola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bl>
          </a:graphicData>
        </a:graphic>
      </p:graphicFrame>
      <p:sp>
        <p:nvSpPr>
          <p:cNvPr id="114" name="Google Shape;114;p15"/>
          <p:cNvSpPr txBox="1"/>
          <p:nvPr/>
        </p:nvSpPr>
        <p:spPr>
          <a:xfrm>
            <a:off x="242050" y="3963776"/>
            <a:ext cx="42156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GDBMSs can benefit from these techniques.</a:t>
            </a:r>
            <a:endParaRPr sz="1500">
              <a:solidFill>
                <a:srgbClr val="434343"/>
              </a:solidFill>
              <a:latin typeface="Open Sans"/>
              <a:ea typeface="Open Sans"/>
              <a:cs typeface="Open Sans"/>
              <a:sym typeface="Open Sans"/>
            </a:endParaRPr>
          </a:p>
        </p:txBody>
      </p:sp>
      <p:grpSp>
        <p:nvGrpSpPr>
          <p:cNvPr id="115" name="Google Shape;115;p15"/>
          <p:cNvGrpSpPr/>
          <p:nvPr/>
        </p:nvGrpSpPr>
        <p:grpSpPr>
          <a:xfrm>
            <a:off x="2447232" y="2280928"/>
            <a:ext cx="2823000" cy="686551"/>
            <a:chOff x="2447232" y="2280928"/>
            <a:chExt cx="2823000" cy="686551"/>
          </a:xfrm>
        </p:grpSpPr>
        <p:sp>
          <p:nvSpPr>
            <p:cNvPr id="116" name="Google Shape;116;p15"/>
            <p:cNvSpPr/>
            <p:nvPr/>
          </p:nvSpPr>
          <p:spPr>
            <a:xfrm>
              <a:off x="2447232" y="2576580"/>
              <a:ext cx="28230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Dictionary-encoded PERSON.city</a:t>
              </a:r>
              <a:endParaRPr b="1" sz="1000">
                <a:solidFill>
                  <a:schemeClr val="dk1"/>
                </a:solidFill>
                <a:latin typeface="Open Sans"/>
                <a:ea typeface="Open Sans"/>
                <a:cs typeface="Open Sans"/>
                <a:sym typeface="Open Sans"/>
              </a:endParaRPr>
            </a:p>
          </p:txBody>
        </p:sp>
        <p:sp>
          <p:nvSpPr>
            <p:cNvPr id="117" name="Google Shape;117;p15"/>
            <p:cNvSpPr/>
            <p:nvPr/>
          </p:nvSpPr>
          <p:spPr>
            <a:xfrm>
              <a:off x="3906884" y="2280928"/>
              <a:ext cx="9741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VC</a:t>
              </a:r>
              <a:r>
                <a:rPr b="1" lang="en" sz="1000">
                  <a:solidFill>
                    <a:srgbClr val="434343"/>
                  </a:solidFill>
                  <a:latin typeface="Open Sans"/>
                  <a:ea typeface="Open Sans"/>
                  <a:cs typeface="Open Sans"/>
                  <a:sym typeface="Open Sans"/>
                </a:rPr>
                <a:t>=0, TO=1</a:t>
              </a:r>
              <a:endParaRPr b="1" sz="1000">
                <a:solidFill>
                  <a:srgbClr val="434343"/>
                </a:solidFill>
                <a:latin typeface="Open Sans"/>
                <a:ea typeface="Open Sans"/>
                <a:cs typeface="Open Sans"/>
                <a:sym typeface="Open Sans"/>
              </a:endParaRPr>
            </a:p>
          </p:txBody>
        </p:sp>
      </p:grpSp>
      <p:grpSp>
        <p:nvGrpSpPr>
          <p:cNvPr id="118" name="Google Shape;118;p15"/>
          <p:cNvGrpSpPr/>
          <p:nvPr/>
        </p:nvGrpSpPr>
        <p:grpSpPr>
          <a:xfrm>
            <a:off x="2578850" y="1387258"/>
            <a:ext cx="2319355" cy="2572443"/>
            <a:chOff x="2578850" y="1387258"/>
            <a:chExt cx="2319355" cy="2572443"/>
          </a:xfrm>
        </p:grpSpPr>
        <p:sp>
          <p:nvSpPr>
            <p:cNvPr id="119" name="Google Shape;119;p15"/>
            <p:cNvSpPr txBox="1"/>
            <p:nvPr/>
          </p:nvSpPr>
          <p:spPr>
            <a:xfrm>
              <a:off x="2849805" y="1387258"/>
              <a:ext cx="2048400" cy="47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b="1" lang="en" sz="1500">
                  <a:solidFill>
                    <a:srgbClr val="C11212"/>
                  </a:solidFill>
                  <a:latin typeface="Open Sans"/>
                  <a:ea typeface="Open Sans"/>
                  <a:cs typeface="Open Sans"/>
                  <a:sym typeface="Open Sans"/>
                </a:rPr>
                <a:t>Compression</a:t>
              </a:r>
              <a:endParaRPr b="1" sz="1500">
                <a:solidFill>
                  <a:srgbClr val="C11212"/>
                </a:solidFill>
                <a:latin typeface="Open Sans"/>
                <a:ea typeface="Open Sans"/>
                <a:cs typeface="Open Sans"/>
                <a:sym typeface="Open Sans"/>
              </a:endParaRPr>
            </a:p>
          </p:txBody>
        </p:sp>
        <p:cxnSp>
          <p:nvCxnSpPr>
            <p:cNvPr id="120" name="Google Shape;120;p15"/>
            <p:cNvCxnSpPr/>
            <p:nvPr/>
          </p:nvCxnSpPr>
          <p:spPr>
            <a:xfrm>
              <a:off x="2578850" y="1432500"/>
              <a:ext cx="0" cy="2527200"/>
            </a:xfrm>
            <a:prstGeom prst="straightConnector1">
              <a:avLst/>
            </a:prstGeom>
            <a:noFill/>
            <a:ln cap="flat" cmpd="sng" w="9525">
              <a:solidFill>
                <a:schemeClr val="dk2"/>
              </a:solidFill>
              <a:prstDash val="dash"/>
              <a:round/>
              <a:headEnd len="med" w="med" type="none"/>
              <a:tailEnd len="med" w="med" type="none"/>
            </a:ln>
          </p:spPr>
        </p:cxnSp>
      </p:grpSp>
      <p:grpSp>
        <p:nvGrpSpPr>
          <p:cNvPr id="121" name="Google Shape;121;p15"/>
          <p:cNvGrpSpPr/>
          <p:nvPr/>
        </p:nvGrpSpPr>
        <p:grpSpPr>
          <a:xfrm>
            <a:off x="5142050" y="1387245"/>
            <a:ext cx="3233326" cy="2572455"/>
            <a:chOff x="5142050" y="1387245"/>
            <a:chExt cx="3233326" cy="2572455"/>
          </a:xfrm>
        </p:grpSpPr>
        <p:sp>
          <p:nvSpPr>
            <p:cNvPr id="122" name="Google Shape;122;p15"/>
            <p:cNvSpPr txBox="1"/>
            <p:nvPr/>
          </p:nvSpPr>
          <p:spPr>
            <a:xfrm>
              <a:off x="5552376" y="1387245"/>
              <a:ext cx="2823000" cy="47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b="1" lang="en" sz="1500">
                  <a:solidFill>
                    <a:srgbClr val="C11212"/>
                  </a:solidFill>
                  <a:latin typeface="Open Sans"/>
                  <a:ea typeface="Open Sans"/>
                  <a:cs typeface="Open Sans"/>
                  <a:sym typeface="Open Sans"/>
                </a:rPr>
                <a:t>Block-based processing</a:t>
              </a:r>
              <a:endParaRPr b="1" sz="1500">
                <a:solidFill>
                  <a:srgbClr val="C11212"/>
                </a:solidFill>
                <a:latin typeface="Open Sans"/>
                <a:ea typeface="Open Sans"/>
                <a:cs typeface="Open Sans"/>
                <a:sym typeface="Open Sans"/>
              </a:endParaRPr>
            </a:p>
          </p:txBody>
        </p:sp>
        <p:cxnSp>
          <p:nvCxnSpPr>
            <p:cNvPr id="123" name="Google Shape;123;p15"/>
            <p:cNvCxnSpPr/>
            <p:nvPr/>
          </p:nvCxnSpPr>
          <p:spPr>
            <a:xfrm>
              <a:off x="5142050" y="1432500"/>
              <a:ext cx="0" cy="2527200"/>
            </a:xfrm>
            <a:prstGeom prst="straightConnector1">
              <a:avLst/>
            </a:prstGeom>
            <a:noFill/>
            <a:ln cap="flat" cmpd="sng" w="9525">
              <a:solidFill>
                <a:schemeClr val="dk2"/>
              </a:solidFill>
              <a:prstDash val="dash"/>
              <a:round/>
              <a:headEnd len="med" w="med" type="none"/>
              <a:tailEnd len="med" w="med" type="none"/>
            </a:ln>
          </p:spPr>
        </p:cxnSp>
      </p:grpSp>
      <p:sp>
        <p:nvSpPr>
          <p:cNvPr id="124" name="Google Shape;124;p15"/>
          <p:cNvSpPr txBox="1"/>
          <p:nvPr/>
        </p:nvSpPr>
        <p:spPr>
          <a:xfrm>
            <a:off x="1849644" y="4343494"/>
            <a:ext cx="65061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C11212"/>
                </a:solidFill>
                <a:latin typeface="Open Sans"/>
                <a:ea typeface="Open Sans"/>
                <a:cs typeface="Open Sans"/>
                <a:sym typeface="Open Sans"/>
              </a:rPr>
              <a:t>N</a:t>
            </a:r>
            <a:r>
              <a:rPr lang="en" sz="1500">
                <a:solidFill>
                  <a:srgbClr val="C11212"/>
                </a:solidFill>
                <a:latin typeface="Open Sans"/>
                <a:ea typeface="Open Sans"/>
                <a:cs typeface="Open Sans"/>
                <a:sym typeface="Open Sans"/>
              </a:rPr>
              <a:t>ot directly applicable because of major differences in the nature of the graph data and access patterns of GDBMSs </a:t>
            </a:r>
            <a:endParaRPr b="1" sz="1500">
              <a:solidFill>
                <a:srgbClr val="C11212"/>
              </a:solidFill>
              <a:latin typeface="Open Sans"/>
              <a:ea typeface="Open Sans"/>
              <a:cs typeface="Open Sans"/>
              <a:sym typeface="Open Sans"/>
            </a:endParaRPr>
          </a:p>
        </p:txBody>
      </p:sp>
      <p:sp>
        <p:nvSpPr>
          <p:cNvPr id="125" name="Google Shape;125;p15"/>
          <p:cNvSpPr txBox="1"/>
          <p:nvPr/>
        </p:nvSpPr>
        <p:spPr>
          <a:xfrm>
            <a:off x="247385" y="4266065"/>
            <a:ext cx="1671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CC0000"/>
                </a:solidFill>
                <a:latin typeface="Cambria"/>
                <a:ea typeface="Cambria"/>
                <a:cs typeface="Cambria"/>
                <a:sym typeface="Cambria"/>
              </a:rPr>
              <a:t>However !</a:t>
            </a:r>
            <a:endParaRPr b="1" sz="2500">
              <a:solidFill>
                <a:srgbClr val="CC0000"/>
              </a:solidFill>
              <a:latin typeface="Cambria"/>
              <a:ea typeface="Cambria"/>
              <a:cs typeface="Cambria"/>
              <a:sym typeface="Cambria"/>
            </a:endParaRPr>
          </a:p>
        </p:txBody>
      </p:sp>
      <p:graphicFrame>
        <p:nvGraphicFramePr>
          <p:cNvPr id="126" name="Google Shape;126;p15"/>
          <p:cNvGraphicFramePr/>
          <p:nvPr/>
        </p:nvGraphicFramePr>
        <p:xfrm>
          <a:off x="537135" y="1974568"/>
          <a:ext cx="3000000" cy="3000000"/>
        </p:xfrm>
        <a:graphic>
          <a:graphicData uri="http://schemas.openxmlformats.org/drawingml/2006/table">
            <a:tbl>
              <a:tblPr>
                <a:noFill/>
                <a:tableStyleId>{2B07F4FD-3250-4024-B014-AF7E3F9752D0}</a:tableStyleId>
              </a:tblPr>
              <a:tblGrid>
                <a:gridCol w="607675"/>
              </a:tblGrid>
              <a:tr h="100000">
                <a:tc>
                  <a:txBody>
                    <a:bodyPr/>
                    <a:lstStyle/>
                    <a:p>
                      <a:pPr indent="0" lvl="0" marL="0" rtl="0" algn="ctr">
                        <a:spcBef>
                          <a:spcPts val="0"/>
                        </a:spcBef>
                        <a:spcAft>
                          <a:spcPts val="0"/>
                        </a:spcAft>
                        <a:buNone/>
                      </a:pPr>
                      <a:r>
                        <a:rPr b="1" lang="en" sz="1000"/>
                        <a:t>`bob`</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`jenny`</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`alice`</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`peter`</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bl>
          </a:graphicData>
        </a:graphic>
      </p:graphicFrame>
      <p:grpSp>
        <p:nvGrpSpPr>
          <p:cNvPr id="127" name="Google Shape;127;p15"/>
          <p:cNvGrpSpPr/>
          <p:nvPr/>
        </p:nvGrpSpPr>
        <p:grpSpPr>
          <a:xfrm>
            <a:off x="56200" y="1394545"/>
            <a:ext cx="2436274" cy="2354285"/>
            <a:chOff x="56200" y="1394545"/>
            <a:chExt cx="2436274" cy="2354285"/>
          </a:xfrm>
        </p:grpSpPr>
        <p:sp>
          <p:nvSpPr>
            <p:cNvPr id="128" name="Google Shape;128;p15"/>
            <p:cNvSpPr txBox="1"/>
            <p:nvPr/>
          </p:nvSpPr>
          <p:spPr>
            <a:xfrm>
              <a:off x="982857" y="1394545"/>
              <a:ext cx="1190100" cy="4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 sz="1500">
                  <a:solidFill>
                    <a:srgbClr val="C11212"/>
                  </a:solidFill>
                  <a:latin typeface="Open Sans"/>
                  <a:ea typeface="Open Sans"/>
                  <a:cs typeface="Open Sans"/>
                  <a:sym typeface="Open Sans"/>
                </a:rPr>
                <a:t>Storage</a:t>
              </a:r>
              <a:endParaRPr b="1" sz="1500">
                <a:solidFill>
                  <a:srgbClr val="C11212"/>
                </a:solidFill>
                <a:latin typeface="Open Sans"/>
                <a:ea typeface="Open Sans"/>
                <a:cs typeface="Open Sans"/>
                <a:sym typeface="Open Sans"/>
              </a:endParaRPr>
            </a:p>
          </p:txBody>
        </p:sp>
        <p:sp>
          <p:nvSpPr>
            <p:cNvPr id="129" name="Google Shape;129;p15"/>
            <p:cNvSpPr/>
            <p:nvPr/>
          </p:nvSpPr>
          <p:spPr>
            <a:xfrm>
              <a:off x="200223" y="3356823"/>
              <a:ext cx="129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PERSON</a:t>
              </a:r>
              <a:endParaRPr b="1" sz="1000">
                <a:solidFill>
                  <a:schemeClr val="dk1"/>
                </a:solidFill>
                <a:latin typeface="Open Sans"/>
                <a:ea typeface="Open Sans"/>
                <a:cs typeface="Open Sans"/>
                <a:sym typeface="Open Sans"/>
              </a:endParaRPr>
            </a:p>
            <a:p>
              <a:pPr indent="0" lvl="0" marL="0" rtl="0" algn="ctr">
                <a:spcBef>
                  <a:spcPts val="0"/>
                </a:spcBef>
                <a:spcAft>
                  <a:spcPts val="0"/>
                </a:spcAft>
                <a:buNone/>
              </a:pPr>
              <a:r>
                <a:rPr b="1" lang="en" sz="1000">
                  <a:solidFill>
                    <a:schemeClr val="dk1"/>
                  </a:solidFill>
                  <a:latin typeface="Open Sans"/>
                  <a:ea typeface="Open Sans"/>
                  <a:cs typeface="Open Sans"/>
                  <a:sym typeface="Open Sans"/>
                </a:rPr>
                <a:t>.name</a:t>
              </a:r>
              <a:endParaRPr b="1" sz="1000">
                <a:solidFill>
                  <a:schemeClr val="dk1"/>
                </a:solidFill>
                <a:latin typeface="Open Sans"/>
                <a:ea typeface="Open Sans"/>
                <a:cs typeface="Open Sans"/>
                <a:sym typeface="Open Sans"/>
              </a:endParaRPr>
            </a:p>
          </p:txBody>
        </p:sp>
        <p:sp>
          <p:nvSpPr>
            <p:cNvPr id="130" name="Google Shape;130;p15"/>
            <p:cNvSpPr txBox="1"/>
            <p:nvPr/>
          </p:nvSpPr>
          <p:spPr>
            <a:xfrm>
              <a:off x="56200" y="1977331"/>
              <a:ext cx="47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p4</a:t>
              </a:r>
              <a:endParaRPr/>
            </a:p>
          </p:txBody>
        </p:sp>
        <p:sp>
          <p:nvSpPr>
            <p:cNvPr id="131" name="Google Shape;131;p15"/>
            <p:cNvSpPr txBox="1"/>
            <p:nvPr/>
          </p:nvSpPr>
          <p:spPr>
            <a:xfrm>
              <a:off x="56200" y="2303298"/>
              <a:ext cx="47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p2</a:t>
              </a:r>
              <a:endParaRPr/>
            </a:p>
          </p:txBody>
        </p:sp>
        <p:sp>
          <p:nvSpPr>
            <p:cNvPr id="132" name="Google Shape;132;p15"/>
            <p:cNvSpPr txBox="1"/>
            <p:nvPr/>
          </p:nvSpPr>
          <p:spPr>
            <a:xfrm>
              <a:off x="56200" y="2649020"/>
              <a:ext cx="47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p3</a:t>
              </a:r>
              <a:endParaRPr/>
            </a:p>
          </p:txBody>
        </p:sp>
        <p:sp>
          <p:nvSpPr>
            <p:cNvPr id="133" name="Google Shape;133;p15"/>
            <p:cNvSpPr txBox="1"/>
            <p:nvPr/>
          </p:nvSpPr>
          <p:spPr>
            <a:xfrm>
              <a:off x="56200" y="2989098"/>
              <a:ext cx="47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p1</a:t>
              </a:r>
              <a:endParaRPr/>
            </a:p>
          </p:txBody>
        </p:sp>
        <p:sp>
          <p:nvSpPr>
            <p:cNvPr id="134" name="Google Shape;134;p15"/>
            <p:cNvSpPr/>
            <p:nvPr/>
          </p:nvSpPr>
          <p:spPr>
            <a:xfrm>
              <a:off x="1070560" y="3357930"/>
              <a:ext cx="8469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PERSON</a:t>
              </a:r>
              <a:endParaRPr b="1" sz="1000">
                <a:solidFill>
                  <a:schemeClr val="dk1"/>
                </a:solidFill>
                <a:latin typeface="Open Sans"/>
                <a:ea typeface="Open Sans"/>
                <a:cs typeface="Open Sans"/>
                <a:sym typeface="Open Sans"/>
              </a:endParaRPr>
            </a:p>
            <a:p>
              <a:pPr indent="0" lvl="0" marL="0" rtl="0" algn="ctr">
                <a:spcBef>
                  <a:spcPts val="0"/>
                </a:spcBef>
                <a:spcAft>
                  <a:spcPts val="0"/>
                </a:spcAft>
                <a:buNone/>
              </a:pPr>
              <a:r>
                <a:rPr b="1" lang="en" sz="1000">
                  <a:solidFill>
                    <a:schemeClr val="dk1"/>
                  </a:solidFill>
                  <a:latin typeface="Open Sans"/>
                  <a:ea typeface="Open Sans"/>
                  <a:cs typeface="Open Sans"/>
                  <a:sym typeface="Open Sans"/>
                </a:rPr>
                <a:t>.age</a:t>
              </a:r>
              <a:endParaRPr b="1" sz="1000">
                <a:solidFill>
                  <a:schemeClr val="dk1"/>
                </a:solidFill>
                <a:latin typeface="Open Sans"/>
                <a:ea typeface="Open Sans"/>
                <a:cs typeface="Open Sans"/>
                <a:sym typeface="Open Sans"/>
              </a:endParaRPr>
            </a:p>
          </p:txBody>
        </p:sp>
        <p:sp>
          <p:nvSpPr>
            <p:cNvPr id="135" name="Google Shape;135;p15"/>
            <p:cNvSpPr/>
            <p:nvPr/>
          </p:nvSpPr>
          <p:spPr>
            <a:xfrm>
              <a:off x="1645574" y="3357930"/>
              <a:ext cx="8469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PERSON</a:t>
              </a:r>
              <a:endParaRPr b="1" sz="1000">
                <a:solidFill>
                  <a:schemeClr val="dk1"/>
                </a:solidFill>
                <a:latin typeface="Open Sans"/>
                <a:ea typeface="Open Sans"/>
                <a:cs typeface="Open Sans"/>
                <a:sym typeface="Open Sans"/>
              </a:endParaRPr>
            </a:p>
            <a:p>
              <a:pPr indent="0" lvl="0" marL="0" rtl="0" algn="ctr">
                <a:spcBef>
                  <a:spcPts val="0"/>
                </a:spcBef>
                <a:spcAft>
                  <a:spcPts val="0"/>
                </a:spcAft>
                <a:buNone/>
              </a:pPr>
              <a:r>
                <a:rPr b="1" lang="en" sz="1000">
                  <a:solidFill>
                    <a:schemeClr val="dk1"/>
                  </a:solidFill>
                  <a:latin typeface="Open Sans"/>
                  <a:ea typeface="Open Sans"/>
                  <a:cs typeface="Open Sans"/>
                  <a:sym typeface="Open Sans"/>
                </a:rPr>
                <a:t>.city</a:t>
              </a:r>
              <a:endParaRPr b="1" sz="1000">
                <a:solidFill>
                  <a:schemeClr val="dk1"/>
                </a:solidFill>
                <a:latin typeface="Open Sans"/>
                <a:ea typeface="Open Sans"/>
                <a:cs typeface="Open Sans"/>
                <a:sym typeface="Open Sans"/>
              </a:endParaRPr>
            </a:p>
          </p:txBody>
        </p:sp>
      </p:grpSp>
      <p:sp>
        <p:nvSpPr>
          <p:cNvPr id="136" name="Google Shape;136;p15"/>
          <p:cNvSpPr txBox="1"/>
          <p:nvPr/>
        </p:nvSpPr>
        <p:spPr>
          <a:xfrm>
            <a:off x="5199575" y="1713125"/>
            <a:ext cx="2410200" cy="7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B45F06"/>
                </a:solidFill>
                <a:latin typeface="Courier New"/>
                <a:ea typeface="Courier New"/>
                <a:cs typeface="Courier New"/>
                <a:sym typeface="Courier New"/>
              </a:rPr>
              <a:t>SELECT</a:t>
            </a:r>
            <a:r>
              <a:rPr b="1" lang="en" sz="1200">
                <a:solidFill>
                  <a:srgbClr val="B45F06"/>
                </a:solidFill>
                <a:latin typeface="Courier New"/>
                <a:ea typeface="Courier New"/>
                <a:cs typeface="Courier New"/>
                <a:sym typeface="Courier New"/>
              </a:rPr>
              <a:t> count(*)</a:t>
            </a:r>
            <a:endParaRPr b="1" sz="1200">
              <a:solidFill>
                <a:srgbClr val="B45F06"/>
              </a:solidFill>
              <a:latin typeface="Courier New"/>
              <a:ea typeface="Courier New"/>
              <a:cs typeface="Courier New"/>
              <a:sym typeface="Courier New"/>
            </a:endParaRPr>
          </a:p>
          <a:p>
            <a:pPr indent="0" lvl="0" marL="0" rtl="0" algn="l">
              <a:spcBef>
                <a:spcPts val="0"/>
              </a:spcBef>
              <a:spcAft>
                <a:spcPts val="0"/>
              </a:spcAft>
              <a:buNone/>
            </a:pPr>
            <a:r>
              <a:t/>
            </a:r>
            <a:endParaRPr b="1" sz="100">
              <a:latin typeface="Courier New"/>
              <a:ea typeface="Courier New"/>
              <a:cs typeface="Courier New"/>
              <a:sym typeface="Courier New"/>
            </a:endParaRPr>
          </a:p>
          <a:p>
            <a:pPr indent="0" lvl="0" marL="0" rtl="0" algn="l">
              <a:spcBef>
                <a:spcPts val="0"/>
              </a:spcBef>
              <a:spcAft>
                <a:spcPts val="0"/>
              </a:spcAft>
              <a:buNone/>
            </a:pPr>
            <a:r>
              <a:rPr b="1" lang="en" sz="1200">
                <a:solidFill>
                  <a:srgbClr val="38761D"/>
                </a:solidFill>
                <a:latin typeface="Courier New"/>
                <a:ea typeface="Courier New"/>
                <a:cs typeface="Courier New"/>
                <a:sym typeface="Courier New"/>
              </a:rPr>
              <a:t>FROM</a:t>
            </a:r>
            <a:r>
              <a:rPr b="1" lang="en" sz="1200">
                <a:solidFill>
                  <a:srgbClr val="38761D"/>
                </a:solidFill>
                <a:latin typeface="Courier New"/>
                <a:ea typeface="Courier New"/>
                <a:cs typeface="Courier New"/>
                <a:sym typeface="Courier New"/>
              </a:rPr>
              <a:t> PERSON p</a:t>
            </a:r>
            <a:endParaRPr b="1" sz="1200">
              <a:solidFill>
                <a:srgbClr val="38761D"/>
              </a:solidFill>
              <a:latin typeface="Courier New"/>
              <a:ea typeface="Courier New"/>
              <a:cs typeface="Courier New"/>
              <a:sym typeface="Courier New"/>
            </a:endParaRPr>
          </a:p>
          <a:p>
            <a:pPr indent="0" lvl="0" marL="0" rtl="0" algn="l">
              <a:spcBef>
                <a:spcPts val="0"/>
              </a:spcBef>
              <a:spcAft>
                <a:spcPts val="0"/>
              </a:spcAft>
              <a:buNone/>
            </a:pPr>
            <a:r>
              <a:t/>
            </a:r>
            <a:endParaRPr b="1" sz="100">
              <a:latin typeface="Courier New"/>
              <a:ea typeface="Courier New"/>
              <a:cs typeface="Courier New"/>
              <a:sym typeface="Courier New"/>
            </a:endParaRPr>
          </a:p>
          <a:p>
            <a:pPr indent="0" lvl="0" marL="0" rtl="0" algn="l">
              <a:spcBef>
                <a:spcPts val="0"/>
              </a:spcBef>
              <a:spcAft>
                <a:spcPts val="0"/>
              </a:spcAft>
              <a:buNone/>
            </a:pPr>
            <a:r>
              <a:rPr b="1" lang="en" sz="1200">
                <a:solidFill>
                  <a:srgbClr val="0B7BCB"/>
                </a:solidFill>
                <a:latin typeface="Courier New"/>
                <a:ea typeface="Courier New"/>
                <a:cs typeface="Courier New"/>
                <a:sym typeface="Courier New"/>
              </a:rPr>
              <a:t>WHERE p.city = `TO`</a:t>
            </a:r>
            <a:endParaRPr b="1" sz="1200">
              <a:solidFill>
                <a:srgbClr val="0B7BCB"/>
              </a:solidFill>
              <a:latin typeface="Courier New"/>
              <a:ea typeface="Courier New"/>
              <a:cs typeface="Courier New"/>
              <a:sym typeface="Courier New"/>
            </a:endParaRPr>
          </a:p>
        </p:txBody>
      </p:sp>
      <p:sp>
        <p:nvSpPr>
          <p:cNvPr id="137" name="Google Shape;137;p15"/>
          <p:cNvSpPr/>
          <p:nvPr/>
        </p:nvSpPr>
        <p:spPr>
          <a:xfrm>
            <a:off x="5589921" y="2410210"/>
            <a:ext cx="39177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lang="en" sz="1000">
                <a:solidFill>
                  <a:schemeClr val="dk1"/>
                </a:solidFill>
                <a:latin typeface="Open Sans"/>
                <a:ea typeface="Open Sans"/>
                <a:cs typeface="Open Sans"/>
                <a:sym typeface="Open Sans"/>
              </a:rPr>
              <a:t>Scan(p.city)   ➞     Filter(p.city)   ➞    Aggregate</a:t>
            </a:r>
            <a:endParaRPr sz="1000">
              <a:solidFill>
                <a:schemeClr val="dk1"/>
              </a:solidFill>
              <a:latin typeface="Open Sans"/>
              <a:ea typeface="Open Sans"/>
              <a:cs typeface="Open Sans"/>
              <a:sym typeface="Open Sans"/>
            </a:endParaRPr>
          </a:p>
        </p:txBody>
      </p:sp>
      <p:sp>
        <p:nvSpPr>
          <p:cNvPr id="138" name="Google Shape;138;p15"/>
          <p:cNvSpPr txBox="1"/>
          <p:nvPr/>
        </p:nvSpPr>
        <p:spPr>
          <a:xfrm>
            <a:off x="7967094" y="3055546"/>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C11212"/>
                </a:solidFill>
              </a:rPr>
              <a:t>X</a:t>
            </a:r>
            <a:endParaRPr b="1">
              <a:solidFill>
                <a:srgbClr val="C11212"/>
              </a:solidFill>
            </a:endParaRPr>
          </a:p>
        </p:txBody>
      </p:sp>
      <p:sp>
        <p:nvSpPr>
          <p:cNvPr id="139" name="Google Shape;139;p15"/>
          <p:cNvSpPr/>
          <p:nvPr/>
        </p:nvSpPr>
        <p:spPr>
          <a:xfrm>
            <a:off x="6792238" y="4037957"/>
            <a:ext cx="2153100" cy="225900"/>
          </a:xfrm>
          <a:prstGeom prst="roundRect">
            <a:avLst>
              <a:gd fmla="val 16667" name="adj"/>
            </a:avLst>
          </a:prstGeom>
          <a:solidFill>
            <a:srgbClr val="17AD4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Open Sans"/>
                <a:ea typeface="Open Sans"/>
                <a:cs typeface="Open Sans"/>
                <a:sym typeface="Open Sans"/>
              </a:rPr>
              <a:t>BETTER CPU UTILIZATION</a:t>
            </a:r>
            <a:endParaRPr b="1" sz="1100">
              <a:solidFill>
                <a:schemeClr val="l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38"/>
                                        </p:tgtEl>
                                      </p:cBhvr>
                                    </p:animEffect>
                                    <p:set>
                                      <p:cBhvr>
                                        <p:cTn dur="1" fill="hold">
                                          <p:stCondLst>
                                            <p:cond delay="0"/>
                                          </p:stCondLst>
                                        </p:cTn>
                                        <p:tgtEl>
                                          <p:spTgt spid="13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42"/>
          <p:cNvSpPr txBox="1"/>
          <p:nvPr/>
        </p:nvSpPr>
        <p:spPr>
          <a:xfrm>
            <a:off x="4676" y="110825"/>
            <a:ext cx="2112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Evaluation</a:t>
            </a:r>
            <a:endParaRPr b="1" sz="2500">
              <a:latin typeface="Cambria"/>
              <a:ea typeface="Cambria"/>
              <a:cs typeface="Cambria"/>
              <a:sym typeface="Cambria"/>
            </a:endParaRPr>
          </a:p>
        </p:txBody>
      </p:sp>
      <p:sp>
        <p:nvSpPr>
          <p:cNvPr id="1081" name="Google Shape;1081;p42"/>
          <p:cNvSpPr/>
          <p:nvPr/>
        </p:nvSpPr>
        <p:spPr>
          <a:xfrm>
            <a:off x="0" y="0"/>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82" name="Google Shape;1082;p42"/>
          <p:cNvPicPr preferRelativeResize="0"/>
          <p:nvPr/>
        </p:nvPicPr>
        <p:blipFill>
          <a:blip r:embed="rId3">
            <a:alphaModFix/>
          </a:blip>
          <a:stretch>
            <a:fillRect/>
          </a:stretch>
        </p:blipFill>
        <p:spPr>
          <a:xfrm>
            <a:off x="1274250" y="2580975"/>
            <a:ext cx="6248400" cy="1876425"/>
          </a:xfrm>
          <a:prstGeom prst="rect">
            <a:avLst/>
          </a:prstGeom>
          <a:noFill/>
          <a:ln>
            <a:noFill/>
          </a:ln>
        </p:spPr>
      </p:pic>
      <p:sp>
        <p:nvSpPr>
          <p:cNvPr id="1083" name="Google Shape;1083;p42"/>
          <p:cNvSpPr txBox="1"/>
          <p:nvPr/>
        </p:nvSpPr>
        <p:spPr>
          <a:xfrm>
            <a:off x="311551" y="1728146"/>
            <a:ext cx="8361300" cy="415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434343"/>
              </a:buClr>
              <a:buSzPts val="1500"/>
              <a:buFont typeface="Open Sans"/>
              <a:buChar char="●"/>
            </a:pPr>
            <a:r>
              <a:rPr lang="en" sz="1500">
                <a:solidFill>
                  <a:srgbClr val="434343"/>
                </a:solidFill>
                <a:latin typeface="Open Sans"/>
                <a:ea typeface="Open Sans"/>
                <a:cs typeface="Open Sans"/>
                <a:sym typeface="Open Sans"/>
              </a:rPr>
              <a:t>Datasets: LDBC100, FLICKR, WIKI</a:t>
            </a:r>
            <a:endParaRPr b="1" sz="1500">
              <a:solidFill>
                <a:srgbClr val="434343"/>
              </a:solidFill>
              <a:latin typeface="Open Sans"/>
              <a:ea typeface="Open Sans"/>
              <a:cs typeface="Open Sans"/>
              <a:sym typeface="Open Sans"/>
            </a:endParaRPr>
          </a:p>
        </p:txBody>
      </p:sp>
      <p:sp>
        <p:nvSpPr>
          <p:cNvPr id="1084" name="Google Shape;1084;p42"/>
          <p:cNvSpPr txBox="1"/>
          <p:nvPr/>
        </p:nvSpPr>
        <p:spPr>
          <a:xfrm>
            <a:off x="311551" y="779879"/>
            <a:ext cx="8361300" cy="415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434343"/>
              </a:buClr>
              <a:buSzPts val="1500"/>
              <a:buFont typeface="Open Sans"/>
              <a:buChar char="●"/>
            </a:pPr>
            <a:r>
              <a:rPr lang="en" sz="1500">
                <a:solidFill>
                  <a:srgbClr val="434343"/>
                </a:solidFill>
                <a:latin typeface="Open Sans"/>
                <a:ea typeface="Open Sans"/>
                <a:cs typeface="Open Sans"/>
                <a:sym typeface="Open Sans"/>
              </a:rPr>
              <a:t>Queries: n-Hop with either Filter or Aggregation on the last Join</a:t>
            </a:r>
            <a:endParaRPr b="1" sz="1500">
              <a:solidFill>
                <a:srgbClr val="434343"/>
              </a:solidFill>
              <a:latin typeface="Open Sans"/>
              <a:ea typeface="Open Sans"/>
              <a:cs typeface="Open Sans"/>
              <a:sym typeface="Open Sans"/>
            </a:endParaRPr>
          </a:p>
        </p:txBody>
      </p:sp>
      <p:sp>
        <p:nvSpPr>
          <p:cNvPr id="1085" name="Google Shape;1085;p42"/>
          <p:cNvSpPr txBox="1"/>
          <p:nvPr/>
        </p:nvSpPr>
        <p:spPr>
          <a:xfrm>
            <a:off x="311551" y="1139712"/>
            <a:ext cx="8361300" cy="681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434343"/>
              </a:buClr>
              <a:buSzPts val="1500"/>
              <a:buFont typeface="Open Sans"/>
              <a:buChar char="●"/>
            </a:pPr>
            <a:r>
              <a:rPr lang="en" sz="1500">
                <a:solidFill>
                  <a:srgbClr val="434343"/>
                </a:solidFill>
                <a:latin typeface="Open Sans"/>
                <a:ea typeface="Open Sans"/>
                <a:cs typeface="Open Sans"/>
                <a:sym typeface="Open Sans"/>
              </a:rPr>
              <a:t>Configurations: </a:t>
            </a:r>
            <a:r>
              <a:rPr lang="en" sz="1500">
                <a:solidFill>
                  <a:schemeClr val="lt1"/>
                </a:solidFill>
                <a:latin typeface="Open Sans"/>
                <a:ea typeface="Open Sans"/>
                <a:cs typeface="Open Sans"/>
                <a:sym typeface="Open Sans"/>
              </a:rPr>
              <a:t>|</a:t>
            </a:r>
            <a:r>
              <a:rPr b="1" lang="en" sz="1500">
                <a:solidFill>
                  <a:srgbClr val="434343"/>
                </a:solidFill>
                <a:latin typeface="Open Sans"/>
                <a:ea typeface="Open Sans"/>
                <a:cs typeface="Open Sans"/>
                <a:sym typeface="Open Sans"/>
              </a:rPr>
              <a:t>GF-CV</a:t>
            </a:r>
            <a:r>
              <a:rPr lang="en" sz="1500">
                <a:solidFill>
                  <a:srgbClr val="434343"/>
                </a:solidFill>
                <a:latin typeface="Open Sans"/>
                <a:ea typeface="Open Sans"/>
                <a:cs typeface="Open Sans"/>
                <a:sym typeface="Open Sans"/>
              </a:rPr>
              <a:t> - Column-oriented, Volcano-styled processing</a:t>
            </a:r>
            <a:endParaRPr sz="1500">
              <a:solidFill>
                <a:srgbClr val="434343"/>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1500">
                <a:solidFill>
                  <a:srgbClr val="434343"/>
                </a:solidFill>
                <a:latin typeface="Open Sans"/>
                <a:ea typeface="Open Sans"/>
                <a:cs typeface="Open Sans"/>
                <a:sym typeface="Open Sans"/>
              </a:rPr>
              <a:t>                            </a:t>
            </a:r>
            <a:r>
              <a:rPr lang="en" sz="1500">
                <a:solidFill>
                  <a:schemeClr val="lt1"/>
                </a:solidFill>
                <a:latin typeface="Open Sans"/>
                <a:ea typeface="Open Sans"/>
                <a:cs typeface="Open Sans"/>
                <a:sym typeface="Open Sans"/>
              </a:rPr>
              <a:t>,,,</a:t>
            </a:r>
            <a:r>
              <a:rPr b="1" lang="en" sz="1500">
                <a:solidFill>
                  <a:srgbClr val="434343"/>
                </a:solidFill>
                <a:latin typeface="Open Sans"/>
                <a:ea typeface="Open Sans"/>
                <a:cs typeface="Open Sans"/>
                <a:sym typeface="Open Sans"/>
              </a:rPr>
              <a:t>GF-CL</a:t>
            </a:r>
            <a:r>
              <a:rPr lang="en" sz="1500">
                <a:solidFill>
                  <a:srgbClr val="434343"/>
                </a:solidFill>
                <a:latin typeface="Open Sans"/>
                <a:ea typeface="Open Sans"/>
                <a:cs typeface="Open Sans"/>
                <a:sym typeface="Open Sans"/>
              </a:rPr>
              <a:t> - Column-oriented, List-based processing</a:t>
            </a:r>
            <a:endParaRPr b="1" sz="1500">
              <a:solidFill>
                <a:srgbClr val="434343"/>
              </a:solidFill>
              <a:latin typeface="Open Sans"/>
              <a:ea typeface="Open Sans"/>
              <a:cs typeface="Open Sans"/>
              <a:sym typeface="Open Sans"/>
            </a:endParaRPr>
          </a:p>
        </p:txBody>
      </p:sp>
      <p:pic>
        <p:nvPicPr>
          <p:cNvPr id="1086" name="Google Shape;1086;p42"/>
          <p:cNvPicPr preferRelativeResize="0"/>
          <p:nvPr/>
        </p:nvPicPr>
        <p:blipFill rotWithShape="1">
          <a:blip r:embed="rId4">
            <a:alphaModFix/>
          </a:blip>
          <a:srcRect b="23399" l="14007" r="9199" t="26740"/>
          <a:stretch/>
        </p:blipFill>
        <p:spPr>
          <a:xfrm>
            <a:off x="8390246" y="4855706"/>
            <a:ext cx="768455" cy="265750"/>
          </a:xfrm>
          <a:prstGeom prst="rect">
            <a:avLst/>
          </a:prstGeom>
          <a:noFill/>
          <a:ln>
            <a:noFill/>
          </a:ln>
        </p:spPr>
      </p:pic>
      <p:grpSp>
        <p:nvGrpSpPr>
          <p:cNvPr id="1087" name="Google Shape;1087;p42"/>
          <p:cNvGrpSpPr/>
          <p:nvPr/>
        </p:nvGrpSpPr>
        <p:grpSpPr>
          <a:xfrm>
            <a:off x="4438685" y="3403650"/>
            <a:ext cx="2862900" cy="1027800"/>
            <a:chOff x="4438685" y="3403650"/>
            <a:chExt cx="2862900" cy="1027800"/>
          </a:xfrm>
        </p:grpSpPr>
        <p:sp>
          <p:nvSpPr>
            <p:cNvPr id="1088" name="Google Shape;1088;p42"/>
            <p:cNvSpPr/>
            <p:nvPr/>
          </p:nvSpPr>
          <p:spPr>
            <a:xfrm>
              <a:off x="4438685" y="3403650"/>
              <a:ext cx="2862900" cy="265800"/>
            </a:xfrm>
            <a:prstGeom prst="rect">
              <a:avLst/>
            </a:prstGeom>
            <a:solidFill>
              <a:srgbClr val="EB4D4D">
                <a:alpha val="36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2"/>
            <p:cNvSpPr/>
            <p:nvPr/>
          </p:nvSpPr>
          <p:spPr>
            <a:xfrm>
              <a:off x="4438685" y="4165650"/>
              <a:ext cx="2862900" cy="265800"/>
            </a:xfrm>
            <a:prstGeom prst="rect">
              <a:avLst/>
            </a:prstGeom>
            <a:solidFill>
              <a:srgbClr val="EB4D4D">
                <a:alpha val="36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4"/>
                                        </p:tgtEl>
                                        <p:attrNameLst>
                                          <p:attrName>style.visibility</p:attrName>
                                        </p:attrNameLst>
                                      </p:cBhvr>
                                      <p:to>
                                        <p:strVal val="visible"/>
                                      </p:to>
                                    </p:set>
                                    <p:animEffect filter="fade" transition="in">
                                      <p:cBhvr>
                                        <p:cTn dur="1"/>
                                        <p:tgtEl>
                                          <p:spTgt spid="10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5"/>
                                        </p:tgtEl>
                                        <p:attrNameLst>
                                          <p:attrName>style.visibility</p:attrName>
                                        </p:attrNameLst>
                                      </p:cBhvr>
                                      <p:to>
                                        <p:strVal val="visible"/>
                                      </p:to>
                                    </p:set>
                                    <p:animEffect filter="fade" transition="in">
                                      <p:cBhvr>
                                        <p:cTn dur="1"/>
                                        <p:tgtEl>
                                          <p:spTgt spid="10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3"/>
                                        </p:tgtEl>
                                        <p:attrNameLst>
                                          <p:attrName>style.visibility</p:attrName>
                                        </p:attrNameLst>
                                      </p:cBhvr>
                                      <p:to>
                                        <p:strVal val="visible"/>
                                      </p:to>
                                    </p:set>
                                    <p:animEffect filter="fade" transition="in">
                                      <p:cBhvr>
                                        <p:cTn dur="1"/>
                                        <p:tgtEl>
                                          <p:spTgt spid="10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2"/>
                                        </p:tgtEl>
                                        <p:attrNameLst>
                                          <p:attrName>style.visibility</p:attrName>
                                        </p:attrNameLst>
                                      </p:cBhvr>
                                      <p:to>
                                        <p:strVal val="visible"/>
                                      </p:to>
                                    </p:set>
                                    <p:animEffect filter="fade" transition="in">
                                      <p:cBhvr>
                                        <p:cTn dur="1"/>
                                        <p:tgtEl>
                                          <p:spTgt spid="10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7"/>
                                        </p:tgtEl>
                                        <p:attrNameLst>
                                          <p:attrName>style.visibility</p:attrName>
                                        </p:attrNameLst>
                                      </p:cBhvr>
                                      <p:to>
                                        <p:strVal val="visible"/>
                                      </p:to>
                                    </p:set>
                                    <p:animEffect filter="fade" transition="in">
                                      <p:cBhvr>
                                        <p:cTn dur="1"/>
                                        <p:tgtEl>
                                          <p:spTgt spid="10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43"/>
          <p:cNvSpPr/>
          <p:nvPr/>
        </p:nvSpPr>
        <p:spPr>
          <a:xfrm>
            <a:off x="0" y="0"/>
            <a:ext cx="9144000" cy="7407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3"/>
          <p:cNvSpPr txBox="1"/>
          <p:nvPr/>
        </p:nvSpPr>
        <p:spPr>
          <a:xfrm>
            <a:off x="57200" y="60888"/>
            <a:ext cx="5184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References</a:t>
            </a:r>
            <a:endParaRPr b="1" sz="2500">
              <a:latin typeface="Cambria"/>
              <a:ea typeface="Cambria"/>
              <a:cs typeface="Cambria"/>
              <a:sym typeface="Cambria"/>
            </a:endParaRPr>
          </a:p>
        </p:txBody>
      </p:sp>
      <p:pic>
        <p:nvPicPr>
          <p:cNvPr id="1096" name="Google Shape;1096;p43"/>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sp>
        <p:nvSpPr>
          <p:cNvPr id="1097" name="Google Shape;1097;p43"/>
          <p:cNvSpPr txBox="1"/>
          <p:nvPr/>
        </p:nvSpPr>
        <p:spPr>
          <a:xfrm>
            <a:off x="335150" y="1950067"/>
            <a:ext cx="5314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Open Sans"/>
                <a:ea typeface="Open Sans"/>
                <a:cs typeface="Open Sans"/>
                <a:sym typeface="Open Sans"/>
              </a:rPr>
              <a:t>Factorized Databases.</a:t>
            </a:r>
            <a:endParaRPr b="1" sz="1200">
              <a:solidFill>
                <a:srgbClr val="434343"/>
              </a:solidFill>
              <a:latin typeface="Open Sans"/>
              <a:ea typeface="Open Sans"/>
              <a:cs typeface="Open Sans"/>
              <a:sym typeface="Open Sans"/>
            </a:endParaRPr>
          </a:p>
          <a:p>
            <a:pPr indent="0" lvl="0" marL="0" rtl="0" algn="l">
              <a:spcBef>
                <a:spcPts val="0"/>
              </a:spcBef>
              <a:spcAft>
                <a:spcPts val="0"/>
              </a:spcAft>
              <a:buNone/>
            </a:pPr>
            <a:r>
              <a:rPr i="1" lang="en" sz="1000">
                <a:solidFill>
                  <a:srgbClr val="434343"/>
                </a:solidFill>
                <a:latin typeface="Open Sans"/>
                <a:ea typeface="Open Sans"/>
                <a:cs typeface="Open Sans"/>
                <a:sym typeface="Open Sans"/>
              </a:rPr>
              <a:t>Dan Olteanu and Maximilian Schleich. SIGMOD Record </a:t>
            </a:r>
            <a:r>
              <a:rPr i="1" lang="en" sz="1000">
                <a:solidFill>
                  <a:srgbClr val="434343"/>
                </a:solidFill>
                <a:latin typeface="Open Sans"/>
                <a:ea typeface="Open Sans"/>
                <a:cs typeface="Open Sans"/>
                <a:sym typeface="Open Sans"/>
              </a:rPr>
              <a:t>2016. </a:t>
            </a:r>
            <a:endParaRPr i="1" sz="1000">
              <a:solidFill>
                <a:srgbClr val="434343"/>
              </a:solidFill>
              <a:latin typeface="Open Sans"/>
              <a:ea typeface="Open Sans"/>
              <a:cs typeface="Open Sans"/>
              <a:sym typeface="Open Sans"/>
            </a:endParaRPr>
          </a:p>
        </p:txBody>
      </p:sp>
      <p:sp>
        <p:nvSpPr>
          <p:cNvPr id="1098" name="Google Shape;1098;p43"/>
          <p:cNvSpPr txBox="1"/>
          <p:nvPr/>
        </p:nvSpPr>
        <p:spPr>
          <a:xfrm>
            <a:off x="344450" y="992258"/>
            <a:ext cx="5184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Open Sans"/>
                <a:ea typeface="Open Sans"/>
                <a:cs typeface="Open Sans"/>
                <a:sym typeface="Open Sans"/>
              </a:rPr>
              <a:t>Column Stores for Wide and Sparse Data.</a:t>
            </a:r>
            <a:endParaRPr b="1" sz="1200">
              <a:solidFill>
                <a:srgbClr val="434343"/>
              </a:solidFill>
              <a:latin typeface="Open Sans"/>
              <a:ea typeface="Open Sans"/>
              <a:cs typeface="Open Sans"/>
              <a:sym typeface="Open Sans"/>
            </a:endParaRPr>
          </a:p>
          <a:p>
            <a:pPr indent="0" lvl="0" marL="0" rtl="0" algn="l">
              <a:spcBef>
                <a:spcPts val="0"/>
              </a:spcBef>
              <a:spcAft>
                <a:spcPts val="0"/>
              </a:spcAft>
              <a:buNone/>
            </a:pPr>
            <a:r>
              <a:rPr i="1" lang="en" sz="1000">
                <a:solidFill>
                  <a:srgbClr val="434343"/>
                </a:solidFill>
                <a:latin typeface="Open Sans"/>
                <a:ea typeface="Open Sans"/>
                <a:cs typeface="Open Sans"/>
                <a:sym typeface="Open Sans"/>
              </a:rPr>
              <a:t>Daniel J. Abadi.</a:t>
            </a:r>
            <a:r>
              <a:rPr i="1" lang="en" sz="1000">
                <a:solidFill>
                  <a:srgbClr val="434343"/>
                </a:solidFill>
                <a:latin typeface="Open Sans"/>
                <a:ea typeface="Open Sans"/>
                <a:cs typeface="Open Sans"/>
                <a:sym typeface="Open Sans"/>
              </a:rPr>
              <a:t> CIDR 2007</a:t>
            </a:r>
            <a:endParaRPr i="1" sz="1000">
              <a:solidFill>
                <a:srgbClr val="434343"/>
              </a:solidFill>
              <a:latin typeface="Open Sans"/>
              <a:ea typeface="Open Sans"/>
              <a:cs typeface="Open Sans"/>
              <a:sym typeface="Open Sans"/>
            </a:endParaRPr>
          </a:p>
        </p:txBody>
      </p:sp>
      <p:sp>
        <p:nvSpPr>
          <p:cNvPr id="1099" name="Google Shape;1099;p43"/>
          <p:cNvSpPr txBox="1"/>
          <p:nvPr/>
        </p:nvSpPr>
        <p:spPr>
          <a:xfrm>
            <a:off x="344450" y="1483667"/>
            <a:ext cx="5314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Open Sans"/>
                <a:ea typeface="Open Sans"/>
                <a:cs typeface="Open Sans"/>
                <a:sym typeface="Open Sans"/>
              </a:rPr>
              <a:t>Column-Stores vs. Row-Stores: How Different Are They Really?</a:t>
            </a:r>
            <a:endParaRPr b="1" sz="1200">
              <a:solidFill>
                <a:srgbClr val="434343"/>
              </a:solidFill>
              <a:latin typeface="Open Sans"/>
              <a:ea typeface="Open Sans"/>
              <a:cs typeface="Open Sans"/>
              <a:sym typeface="Open Sans"/>
            </a:endParaRPr>
          </a:p>
          <a:p>
            <a:pPr indent="0" lvl="0" marL="0" rtl="0" algn="l">
              <a:spcBef>
                <a:spcPts val="0"/>
              </a:spcBef>
              <a:spcAft>
                <a:spcPts val="0"/>
              </a:spcAft>
              <a:buNone/>
            </a:pPr>
            <a:r>
              <a:rPr i="1" lang="en" sz="1000">
                <a:solidFill>
                  <a:srgbClr val="434343"/>
                </a:solidFill>
                <a:latin typeface="Open Sans"/>
                <a:ea typeface="Open Sans"/>
                <a:cs typeface="Open Sans"/>
                <a:sym typeface="Open Sans"/>
              </a:rPr>
              <a:t>Daniel J. Abadi, Samuel Madden, and Nabil Hachem.</a:t>
            </a:r>
            <a:r>
              <a:rPr i="1" lang="en" sz="1000">
                <a:solidFill>
                  <a:srgbClr val="434343"/>
                </a:solidFill>
                <a:latin typeface="Open Sans"/>
                <a:ea typeface="Open Sans"/>
                <a:cs typeface="Open Sans"/>
                <a:sym typeface="Open Sans"/>
              </a:rPr>
              <a:t> SIGMOD 2008</a:t>
            </a:r>
            <a:endParaRPr i="1" sz="1000">
              <a:solidFill>
                <a:srgbClr val="434343"/>
              </a:solidFill>
              <a:latin typeface="Open Sans"/>
              <a:ea typeface="Open Sans"/>
              <a:cs typeface="Open Sans"/>
              <a:sym typeface="Open Sans"/>
            </a:endParaRPr>
          </a:p>
        </p:txBody>
      </p:sp>
      <p:sp>
        <p:nvSpPr>
          <p:cNvPr id="1100" name="Google Shape;1100;p43"/>
          <p:cNvSpPr txBox="1"/>
          <p:nvPr/>
        </p:nvSpPr>
        <p:spPr>
          <a:xfrm>
            <a:off x="344450" y="2403433"/>
            <a:ext cx="5184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Open Sans"/>
                <a:ea typeface="Open Sans"/>
                <a:cs typeface="Open Sans"/>
                <a:sym typeface="Open Sans"/>
              </a:rPr>
              <a:t>C-store: A Column-Oriented DBMS.</a:t>
            </a:r>
            <a:endParaRPr b="1" sz="1200">
              <a:solidFill>
                <a:srgbClr val="434343"/>
              </a:solidFill>
              <a:latin typeface="Open Sans"/>
              <a:ea typeface="Open Sans"/>
              <a:cs typeface="Open Sans"/>
              <a:sym typeface="Open Sans"/>
            </a:endParaRPr>
          </a:p>
          <a:p>
            <a:pPr indent="0" lvl="0" marL="0" rtl="0" algn="l">
              <a:spcBef>
                <a:spcPts val="0"/>
              </a:spcBef>
              <a:spcAft>
                <a:spcPts val="0"/>
              </a:spcAft>
              <a:buNone/>
            </a:pPr>
            <a:r>
              <a:rPr i="1" lang="en" sz="1000">
                <a:solidFill>
                  <a:srgbClr val="434343"/>
                </a:solidFill>
                <a:latin typeface="Open Sans"/>
                <a:ea typeface="Open Sans"/>
                <a:cs typeface="Open Sans"/>
                <a:sym typeface="Open Sans"/>
              </a:rPr>
              <a:t>Mike Stonebraker, et. al..</a:t>
            </a:r>
            <a:r>
              <a:rPr i="1" lang="en" sz="1000">
                <a:solidFill>
                  <a:srgbClr val="434343"/>
                </a:solidFill>
                <a:latin typeface="Open Sans"/>
                <a:ea typeface="Open Sans"/>
                <a:cs typeface="Open Sans"/>
                <a:sym typeface="Open Sans"/>
              </a:rPr>
              <a:t> Making Databases Work 2019</a:t>
            </a:r>
            <a:endParaRPr i="1" sz="1000">
              <a:solidFill>
                <a:srgbClr val="434343"/>
              </a:solidFill>
              <a:latin typeface="Open Sans"/>
              <a:ea typeface="Open Sans"/>
              <a:cs typeface="Open Sans"/>
              <a:sym typeface="Open Sans"/>
            </a:endParaRPr>
          </a:p>
        </p:txBody>
      </p:sp>
      <p:sp>
        <p:nvSpPr>
          <p:cNvPr id="1101" name="Google Shape;1101;p43"/>
          <p:cNvSpPr txBox="1"/>
          <p:nvPr/>
        </p:nvSpPr>
        <p:spPr>
          <a:xfrm>
            <a:off x="344451" y="2862933"/>
            <a:ext cx="4934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Open Sans"/>
                <a:ea typeface="Open Sans"/>
                <a:cs typeface="Open Sans"/>
                <a:sym typeface="Open Sans"/>
              </a:rPr>
              <a:t>MonetDB: Two Decades of Research in Column-oriented Database Architectures.</a:t>
            </a:r>
            <a:endParaRPr b="1" sz="1200">
              <a:solidFill>
                <a:srgbClr val="434343"/>
              </a:solidFill>
              <a:latin typeface="Open Sans"/>
              <a:ea typeface="Open Sans"/>
              <a:cs typeface="Open Sans"/>
              <a:sym typeface="Open Sans"/>
            </a:endParaRPr>
          </a:p>
          <a:p>
            <a:pPr indent="0" lvl="0" marL="0" rtl="0" algn="l">
              <a:spcBef>
                <a:spcPts val="0"/>
              </a:spcBef>
              <a:spcAft>
                <a:spcPts val="0"/>
              </a:spcAft>
              <a:buNone/>
            </a:pPr>
            <a:r>
              <a:rPr i="1" lang="en" sz="1000">
                <a:solidFill>
                  <a:srgbClr val="434343"/>
                </a:solidFill>
                <a:latin typeface="Open Sans"/>
                <a:ea typeface="Open Sans"/>
                <a:cs typeface="Open Sans"/>
                <a:sym typeface="Open Sans"/>
              </a:rPr>
              <a:t>Stratos Idreos et. al..</a:t>
            </a:r>
            <a:r>
              <a:rPr i="1" lang="en" sz="1000">
                <a:solidFill>
                  <a:srgbClr val="434343"/>
                </a:solidFill>
                <a:latin typeface="Open Sans"/>
                <a:ea typeface="Open Sans"/>
                <a:cs typeface="Open Sans"/>
                <a:sym typeface="Open Sans"/>
              </a:rPr>
              <a:t> </a:t>
            </a:r>
            <a:r>
              <a:rPr i="1" lang="en" sz="1000">
                <a:solidFill>
                  <a:srgbClr val="434343"/>
                </a:solidFill>
                <a:latin typeface="Open Sans"/>
                <a:ea typeface="Open Sans"/>
                <a:cs typeface="Open Sans"/>
                <a:sym typeface="Open Sans"/>
              </a:rPr>
              <a:t>IEEE Data Engineering Bulletin 2012</a:t>
            </a:r>
            <a:endParaRPr i="1" sz="1000">
              <a:solidFill>
                <a:srgbClr val="434343"/>
              </a:solidFill>
              <a:latin typeface="Open Sans"/>
              <a:ea typeface="Open Sans"/>
              <a:cs typeface="Open Sans"/>
              <a:sym typeface="Open Sans"/>
            </a:endParaRPr>
          </a:p>
        </p:txBody>
      </p:sp>
      <p:sp>
        <p:nvSpPr>
          <p:cNvPr id="1102" name="Google Shape;1102;p43"/>
          <p:cNvSpPr txBox="1"/>
          <p:nvPr/>
        </p:nvSpPr>
        <p:spPr>
          <a:xfrm>
            <a:off x="344452" y="3510018"/>
            <a:ext cx="5007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Open Sans"/>
                <a:ea typeface="Open Sans"/>
                <a:cs typeface="Open Sans"/>
                <a:sym typeface="Open Sans"/>
              </a:rPr>
              <a:t>Space-efficient Static Trees and Graphs.</a:t>
            </a:r>
            <a:endParaRPr b="1" sz="1200">
              <a:solidFill>
                <a:srgbClr val="434343"/>
              </a:solidFill>
              <a:latin typeface="Open Sans"/>
              <a:ea typeface="Open Sans"/>
              <a:cs typeface="Open Sans"/>
              <a:sym typeface="Open Sans"/>
            </a:endParaRPr>
          </a:p>
          <a:p>
            <a:pPr indent="0" lvl="0" marL="0" rtl="0" algn="l">
              <a:spcBef>
                <a:spcPts val="0"/>
              </a:spcBef>
              <a:spcAft>
                <a:spcPts val="0"/>
              </a:spcAft>
              <a:buNone/>
            </a:pPr>
            <a:r>
              <a:rPr i="1" lang="en" sz="1000">
                <a:solidFill>
                  <a:srgbClr val="434343"/>
                </a:solidFill>
                <a:latin typeface="Open Sans"/>
                <a:ea typeface="Open Sans"/>
                <a:cs typeface="Open Sans"/>
                <a:sym typeface="Open Sans"/>
              </a:rPr>
              <a:t>Guy Jacobson. FOCS 1989</a:t>
            </a:r>
            <a:endParaRPr i="1" sz="1000">
              <a:solidFill>
                <a:srgbClr val="434343"/>
              </a:solidFill>
              <a:latin typeface="Open Sans"/>
              <a:ea typeface="Open Sans"/>
              <a:cs typeface="Open Sans"/>
              <a:sym typeface="Open Sans"/>
            </a:endParaRPr>
          </a:p>
        </p:txBody>
      </p:sp>
      <p:sp>
        <p:nvSpPr>
          <p:cNvPr id="1103" name="Google Shape;1103;p43"/>
          <p:cNvSpPr txBox="1"/>
          <p:nvPr/>
        </p:nvSpPr>
        <p:spPr>
          <a:xfrm>
            <a:off x="344452" y="3950822"/>
            <a:ext cx="5007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Open Sans"/>
                <a:ea typeface="Open Sans"/>
                <a:cs typeface="Open Sans"/>
                <a:sym typeface="Open Sans"/>
              </a:rPr>
              <a:t>Vectorwise: Beyond Column Stores.</a:t>
            </a:r>
            <a:endParaRPr b="1" sz="1200">
              <a:solidFill>
                <a:srgbClr val="434343"/>
              </a:solidFill>
              <a:latin typeface="Open Sans"/>
              <a:ea typeface="Open Sans"/>
              <a:cs typeface="Open Sans"/>
              <a:sym typeface="Open Sans"/>
            </a:endParaRPr>
          </a:p>
          <a:p>
            <a:pPr indent="0" lvl="0" marL="0" rtl="0" algn="l">
              <a:spcBef>
                <a:spcPts val="0"/>
              </a:spcBef>
              <a:spcAft>
                <a:spcPts val="0"/>
              </a:spcAft>
              <a:buNone/>
            </a:pPr>
            <a:r>
              <a:rPr i="1" lang="en" sz="1000">
                <a:solidFill>
                  <a:srgbClr val="434343"/>
                </a:solidFill>
                <a:latin typeface="Open Sans"/>
                <a:ea typeface="Open Sans"/>
                <a:cs typeface="Open Sans"/>
                <a:sym typeface="Open Sans"/>
              </a:rPr>
              <a:t>Marcin Zukowski and Peter A. Boncz. IEEE Data Engineering Bulletin 2012</a:t>
            </a:r>
            <a:endParaRPr i="1" sz="1000">
              <a:solidFill>
                <a:srgbClr val="434343"/>
              </a:solidFill>
              <a:latin typeface="Open Sans"/>
              <a:ea typeface="Open Sans"/>
              <a:cs typeface="Open Sans"/>
              <a:sym typeface="Open Sans"/>
            </a:endParaRPr>
          </a:p>
        </p:txBody>
      </p:sp>
      <p:sp>
        <p:nvSpPr>
          <p:cNvPr id="1104" name="Google Shape;1104;p43"/>
          <p:cNvSpPr txBox="1"/>
          <p:nvPr/>
        </p:nvSpPr>
        <p:spPr>
          <a:xfrm>
            <a:off x="344452" y="4424328"/>
            <a:ext cx="5007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Open Sans"/>
                <a:ea typeface="Open Sans"/>
                <a:cs typeface="Open Sans"/>
                <a:sym typeface="Open Sans"/>
              </a:rPr>
              <a:t>Volcano - An Extensible and Parallel Query Evaluation System</a:t>
            </a:r>
            <a:endParaRPr b="1" sz="1200">
              <a:solidFill>
                <a:srgbClr val="434343"/>
              </a:solidFill>
              <a:latin typeface="Open Sans"/>
              <a:ea typeface="Open Sans"/>
              <a:cs typeface="Open Sans"/>
              <a:sym typeface="Open Sans"/>
            </a:endParaRPr>
          </a:p>
          <a:p>
            <a:pPr indent="0" lvl="0" marL="0" rtl="0" algn="l">
              <a:spcBef>
                <a:spcPts val="0"/>
              </a:spcBef>
              <a:spcAft>
                <a:spcPts val="0"/>
              </a:spcAft>
              <a:buNone/>
            </a:pPr>
            <a:r>
              <a:rPr i="1" lang="en" sz="1000">
                <a:solidFill>
                  <a:srgbClr val="434343"/>
                </a:solidFill>
                <a:latin typeface="Open Sans"/>
                <a:ea typeface="Open Sans"/>
                <a:cs typeface="Open Sans"/>
                <a:sym typeface="Open Sans"/>
              </a:rPr>
              <a:t>Goetz Graefe. IEEE Transactions on Knowledge and Data Engineering, TKDE 1994</a:t>
            </a:r>
            <a:endParaRPr i="1" sz="1000">
              <a:solidFill>
                <a:srgbClr val="434343"/>
              </a:solidFill>
              <a:latin typeface="Open Sans"/>
              <a:ea typeface="Open Sans"/>
              <a:cs typeface="Open Sans"/>
              <a:sym typeface="Open Sans"/>
            </a:endParaRPr>
          </a:p>
        </p:txBody>
      </p:sp>
      <p:cxnSp>
        <p:nvCxnSpPr>
          <p:cNvPr id="1105" name="Google Shape;1105;p43"/>
          <p:cNvCxnSpPr/>
          <p:nvPr/>
        </p:nvCxnSpPr>
        <p:spPr>
          <a:xfrm flipH="1">
            <a:off x="5524550" y="1004092"/>
            <a:ext cx="3900" cy="3896100"/>
          </a:xfrm>
          <a:prstGeom prst="straightConnector1">
            <a:avLst/>
          </a:prstGeom>
          <a:noFill/>
          <a:ln cap="flat" cmpd="sng" w="9525">
            <a:solidFill>
              <a:schemeClr val="dk2"/>
            </a:solidFill>
            <a:prstDash val="dash"/>
            <a:round/>
            <a:headEnd len="med" w="med" type="none"/>
            <a:tailEnd len="med" w="med" type="none"/>
          </a:ln>
        </p:spPr>
      </p:cxnSp>
      <p:sp>
        <p:nvSpPr>
          <p:cNvPr id="1106" name="Google Shape;1106;p43"/>
          <p:cNvSpPr txBox="1"/>
          <p:nvPr/>
        </p:nvSpPr>
        <p:spPr>
          <a:xfrm>
            <a:off x="5833250" y="1872321"/>
            <a:ext cx="35679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Visit us at: </a:t>
            </a:r>
            <a:r>
              <a:rPr b="1" i="1" lang="en" sz="1500">
                <a:solidFill>
                  <a:srgbClr val="434343"/>
                </a:solidFill>
                <a:latin typeface="Open Sans"/>
                <a:ea typeface="Open Sans"/>
                <a:cs typeface="Open Sans"/>
                <a:sym typeface="Open Sans"/>
              </a:rPr>
              <a:t>http://graphflow.io</a:t>
            </a:r>
            <a:endParaRPr b="1" i="1" sz="1500">
              <a:solidFill>
                <a:srgbClr val="434343"/>
              </a:solidFill>
              <a:latin typeface="Open Sans"/>
              <a:ea typeface="Open Sans"/>
              <a:cs typeface="Open Sans"/>
              <a:sym typeface="Open Sans"/>
            </a:endParaRPr>
          </a:p>
        </p:txBody>
      </p:sp>
      <p:pic>
        <p:nvPicPr>
          <p:cNvPr id="1107" name="Google Shape;1107;p43"/>
          <p:cNvPicPr preferRelativeResize="0"/>
          <p:nvPr/>
        </p:nvPicPr>
        <p:blipFill>
          <a:blip r:embed="rId4">
            <a:alphaModFix/>
          </a:blip>
          <a:stretch>
            <a:fillRect/>
          </a:stretch>
        </p:blipFill>
        <p:spPr>
          <a:xfrm>
            <a:off x="6068450" y="2292960"/>
            <a:ext cx="2448276" cy="1175425"/>
          </a:xfrm>
          <a:prstGeom prst="rect">
            <a:avLst/>
          </a:prstGeom>
          <a:noFill/>
          <a:ln>
            <a:noFill/>
          </a:ln>
        </p:spPr>
      </p:pic>
      <p:sp>
        <p:nvSpPr>
          <p:cNvPr id="1108" name="Google Shape;1108;p43"/>
          <p:cNvSpPr txBox="1"/>
          <p:nvPr/>
        </p:nvSpPr>
        <p:spPr>
          <a:xfrm>
            <a:off x="6241198" y="3831608"/>
            <a:ext cx="2148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latin typeface="Cambria"/>
                <a:ea typeface="Cambria"/>
                <a:cs typeface="Cambria"/>
                <a:sym typeface="Cambria"/>
              </a:rPr>
              <a:t>End.</a:t>
            </a:r>
            <a:endParaRPr b="1" sz="3600">
              <a:latin typeface="Cambria"/>
              <a:ea typeface="Cambria"/>
              <a:cs typeface="Cambria"/>
              <a:sym typeface="Cambr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44"/>
          <p:cNvSpPr/>
          <p:nvPr/>
        </p:nvSpPr>
        <p:spPr>
          <a:xfrm>
            <a:off x="0" y="1770000"/>
            <a:ext cx="9144000" cy="33735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4"/>
          <p:cNvSpPr txBox="1"/>
          <p:nvPr/>
        </p:nvSpPr>
        <p:spPr>
          <a:xfrm>
            <a:off x="770079" y="2634775"/>
            <a:ext cx="7482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latin typeface="Cambria"/>
                <a:ea typeface="Cambria"/>
                <a:cs typeface="Cambria"/>
                <a:sym typeface="Cambria"/>
              </a:rPr>
              <a:t>Questions?</a:t>
            </a:r>
            <a:endParaRPr b="1" sz="2400">
              <a:latin typeface="Cambria"/>
              <a:ea typeface="Cambria"/>
              <a:cs typeface="Cambria"/>
              <a:sym typeface="Cambr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45"/>
          <p:cNvSpPr txBox="1"/>
          <p:nvPr/>
        </p:nvSpPr>
        <p:spPr>
          <a:xfrm>
            <a:off x="770079" y="2101375"/>
            <a:ext cx="7482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latin typeface="Cambria"/>
                <a:ea typeface="Cambria"/>
                <a:cs typeface="Cambria"/>
                <a:sym typeface="Cambria"/>
              </a:rPr>
              <a:t>Extras</a:t>
            </a:r>
            <a:endParaRPr b="1" sz="2400">
              <a:latin typeface="Cambria"/>
              <a:ea typeface="Cambria"/>
              <a:cs typeface="Cambria"/>
              <a:sym typeface="Cambri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46"/>
          <p:cNvSpPr/>
          <p:nvPr/>
        </p:nvSpPr>
        <p:spPr>
          <a:xfrm>
            <a:off x="0" y="0"/>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6"/>
          <p:cNvSpPr txBox="1"/>
          <p:nvPr/>
        </p:nvSpPr>
        <p:spPr>
          <a:xfrm>
            <a:off x="4675" y="110825"/>
            <a:ext cx="7119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Graph Database Management System (GDBMS)</a:t>
            </a:r>
            <a:endParaRPr b="1" sz="2500">
              <a:latin typeface="Cambria"/>
              <a:ea typeface="Cambria"/>
              <a:cs typeface="Cambria"/>
              <a:sym typeface="Cambria"/>
            </a:endParaRPr>
          </a:p>
        </p:txBody>
      </p:sp>
      <p:pic>
        <p:nvPicPr>
          <p:cNvPr id="1126" name="Google Shape;1126;p46"/>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sp>
        <p:nvSpPr>
          <p:cNvPr id="1127" name="Google Shape;1127;p46"/>
          <p:cNvSpPr txBox="1"/>
          <p:nvPr/>
        </p:nvSpPr>
        <p:spPr>
          <a:xfrm>
            <a:off x="242050" y="740675"/>
            <a:ext cx="67272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GDBMSs are systems are </a:t>
            </a:r>
            <a:r>
              <a:rPr i="1" lang="en" sz="1500">
                <a:solidFill>
                  <a:srgbClr val="434343"/>
                </a:solidFill>
                <a:latin typeface="Open Sans"/>
                <a:ea typeface="Open Sans"/>
                <a:cs typeface="Open Sans"/>
                <a:sym typeface="Open Sans"/>
              </a:rPr>
              <a:t>read-optimized</a:t>
            </a:r>
            <a:r>
              <a:rPr lang="en" sz="1500">
                <a:solidFill>
                  <a:srgbClr val="434343"/>
                </a:solidFill>
                <a:latin typeface="Open Sans"/>
                <a:ea typeface="Open Sans"/>
                <a:cs typeface="Open Sans"/>
                <a:sym typeface="Open Sans"/>
              </a:rPr>
              <a:t> systems that are known to support read heavy workloads that predominantly contains large number of </a:t>
            </a:r>
            <a:r>
              <a:rPr i="1" lang="en" sz="1500">
                <a:solidFill>
                  <a:srgbClr val="434343"/>
                </a:solidFill>
                <a:latin typeface="Open Sans"/>
                <a:ea typeface="Open Sans"/>
                <a:cs typeface="Open Sans"/>
                <a:sym typeface="Open Sans"/>
              </a:rPr>
              <a:t>many-to-many joins</a:t>
            </a:r>
            <a:r>
              <a:rPr lang="en" sz="1500">
                <a:solidFill>
                  <a:srgbClr val="434343"/>
                </a:solidFill>
                <a:latin typeface="Open Sans"/>
                <a:ea typeface="Open Sans"/>
                <a:cs typeface="Open Sans"/>
                <a:sym typeface="Open Sans"/>
              </a:rPr>
              <a:t>.</a:t>
            </a:r>
            <a:endParaRPr sz="1500">
              <a:solidFill>
                <a:srgbClr val="434343"/>
              </a:solidFill>
              <a:latin typeface="Open Sans"/>
              <a:ea typeface="Open Sans"/>
              <a:cs typeface="Open Sans"/>
              <a:sym typeface="Open Sans"/>
            </a:endParaRPr>
          </a:p>
        </p:txBody>
      </p:sp>
      <p:pic>
        <p:nvPicPr>
          <p:cNvPr id="1128" name="Google Shape;1128;p46"/>
          <p:cNvPicPr preferRelativeResize="0"/>
          <p:nvPr/>
        </p:nvPicPr>
        <p:blipFill>
          <a:blip r:embed="rId4">
            <a:alphaModFix/>
          </a:blip>
          <a:stretch>
            <a:fillRect/>
          </a:stretch>
        </p:blipFill>
        <p:spPr>
          <a:xfrm>
            <a:off x="473075" y="1782225"/>
            <a:ext cx="2750494" cy="2832851"/>
          </a:xfrm>
          <a:prstGeom prst="rect">
            <a:avLst/>
          </a:prstGeom>
          <a:noFill/>
          <a:ln>
            <a:noFill/>
          </a:ln>
        </p:spPr>
      </p:pic>
      <p:sp>
        <p:nvSpPr>
          <p:cNvPr id="1129" name="Google Shape;1129;p46"/>
          <p:cNvSpPr txBox="1"/>
          <p:nvPr/>
        </p:nvSpPr>
        <p:spPr>
          <a:xfrm>
            <a:off x="1340331" y="4606112"/>
            <a:ext cx="1594800" cy="4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 sz="1500">
                <a:solidFill>
                  <a:schemeClr val="dk1"/>
                </a:solidFill>
                <a:latin typeface="Open Sans"/>
                <a:ea typeface="Open Sans"/>
                <a:cs typeface="Open Sans"/>
                <a:sym typeface="Open Sans"/>
              </a:rPr>
              <a:t>Graph Data</a:t>
            </a:r>
            <a:endParaRPr b="1" sz="1500">
              <a:solidFill>
                <a:schemeClr val="dk1"/>
              </a:solidFill>
              <a:latin typeface="Open Sans"/>
              <a:ea typeface="Open Sans"/>
              <a:cs typeface="Open Sans"/>
              <a:sym typeface="Open Sans"/>
            </a:endParaRPr>
          </a:p>
        </p:txBody>
      </p:sp>
      <p:graphicFrame>
        <p:nvGraphicFramePr>
          <p:cNvPr id="1130" name="Google Shape;1130;p46"/>
          <p:cNvGraphicFramePr/>
          <p:nvPr/>
        </p:nvGraphicFramePr>
        <p:xfrm>
          <a:off x="4855395" y="1644180"/>
          <a:ext cx="3000000" cy="3000000"/>
        </p:xfrm>
        <a:graphic>
          <a:graphicData uri="http://schemas.openxmlformats.org/drawingml/2006/table">
            <a:tbl>
              <a:tblPr>
                <a:noFill/>
                <a:tableStyleId>{2B07F4FD-3250-4024-B014-AF7E3F9752D0}</a:tableStyleId>
              </a:tblPr>
              <a:tblGrid>
                <a:gridCol w="640500"/>
                <a:gridCol w="640500"/>
                <a:gridCol w="640500"/>
              </a:tblGrid>
              <a:tr h="338700">
                <a:tc>
                  <a:txBody>
                    <a:bodyPr/>
                    <a:lstStyle/>
                    <a:p>
                      <a:pPr indent="0" lvl="0" marL="0" rtl="0" algn="ctr">
                        <a:spcBef>
                          <a:spcPts val="0"/>
                        </a:spcBef>
                        <a:spcAft>
                          <a:spcPts val="0"/>
                        </a:spcAft>
                        <a:buNone/>
                      </a:pPr>
                      <a:r>
                        <a:rPr b="1" lang="en" sz="1000"/>
                        <a:t>e1,p2</a:t>
                      </a:r>
                      <a:endParaRPr b="1" sz="1000"/>
                    </a:p>
                  </a:txBody>
                  <a:tcPr marT="0" marB="0" marR="0" marL="0"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e9,p4</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c>
                  <a:txBody>
                    <a:bodyPr/>
                    <a:lstStyle/>
                    <a:p>
                      <a:pPr indent="0" lvl="0" marL="0" rtl="0" algn="ctr">
                        <a:spcBef>
                          <a:spcPts val="0"/>
                        </a:spcBef>
                        <a:spcAft>
                          <a:spcPts val="0"/>
                        </a:spcAft>
                        <a:buNone/>
                      </a:pPr>
                      <a:r>
                        <a:rPr b="1" lang="en" sz="1000"/>
                        <a:t>e4,o1</a:t>
                      </a:r>
                      <a:endParaRPr b="1" sz="1000"/>
                    </a:p>
                  </a:txBody>
                  <a:tcPr marT="0" marB="0" marR="0" marL="0" anchor="ctr">
                    <a:lnL cap="flat" cmpd="sng" w="9525">
                      <a:solidFill>
                        <a:srgbClr val="B7B7B7"/>
                      </a:solidFill>
                      <a:prstDash val="solid"/>
                      <a:round/>
                      <a:headEnd len="sm" w="sm" type="none"/>
                      <a:tailEnd len="sm" w="sm" type="none"/>
                    </a:lnL>
                    <a:lnR cap="flat" cmpd="sng" w="9525">
                      <a:solidFill>
                        <a:srgbClr val="9E9E9E"/>
                      </a:solidFill>
                      <a:prstDash val="solid"/>
                      <a:round/>
                      <a:headEnd len="sm" w="sm" type="none"/>
                      <a:tailEnd len="sm" w="sm" type="none"/>
                    </a:lnR>
                  </a:tcPr>
                </a:tc>
              </a:tr>
            </a:tbl>
          </a:graphicData>
        </a:graphic>
      </p:graphicFrame>
      <p:graphicFrame>
        <p:nvGraphicFramePr>
          <p:cNvPr id="1131" name="Google Shape;1131;p46"/>
          <p:cNvGraphicFramePr/>
          <p:nvPr/>
        </p:nvGraphicFramePr>
        <p:xfrm>
          <a:off x="4855395" y="2065530"/>
          <a:ext cx="3000000" cy="3000000"/>
        </p:xfrm>
        <a:graphic>
          <a:graphicData uri="http://schemas.openxmlformats.org/drawingml/2006/table">
            <a:tbl>
              <a:tblPr>
                <a:noFill/>
                <a:tableStyleId>{2B07F4FD-3250-4024-B014-AF7E3F9752D0}</a:tableStyleId>
              </a:tblPr>
              <a:tblGrid>
                <a:gridCol w="634175"/>
                <a:gridCol w="646825"/>
              </a:tblGrid>
              <a:tr h="356025">
                <a:tc>
                  <a:txBody>
                    <a:bodyPr/>
                    <a:lstStyle/>
                    <a:p>
                      <a:pPr indent="0" lvl="0" marL="0" rtl="0" algn="ctr">
                        <a:spcBef>
                          <a:spcPts val="0"/>
                        </a:spcBef>
                        <a:spcAft>
                          <a:spcPts val="0"/>
                        </a:spcAft>
                        <a:buNone/>
                      </a:pPr>
                      <a:r>
                        <a:rPr b="1" lang="en" sz="1000"/>
                        <a:t>e7,p3</a:t>
                      </a:r>
                      <a:endParaRPr b="1" sz="1000"/>
                    </a:p>
                  </a:txBody>
                  <a:tcPr marT="0" marB="0" marR="0" marL="0"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e11,p4</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bl>
          </a:graphicData>
        </a:graphic>
      </p:graphicFrame>
      <p:graphicFrame>
        <p:nvGraphicFramePr>
          <p:cNvPr id="1132" name="Google Shape;1132;p46"/>
          <p:cNvGraphicFramePr/>
          <p:nvPr/>
        </p:nvGraphicFramePr>
        <p:xfrm>
          <a:off x="4855395" y="2484936"/>
          <a:ext cx="3000000" cy="3000000"/>
        </p:xfrm>
        <a:graphic>
          <a:graphicData uri="http://schemas.openxmlformats.org/drawingml/2006/table">
            <a:tbl>
              <a:tblPr>
                <a:noFill/>
                <a:tableStyleId>{2B07F4FD-3250-4024-B014-AF7E3F9752D0}</a:tableStyleId>
              </a:tblPr>
              <a:tblGrid>
                <a:gridCol w="639450"/>
                <a:gridCol w="639450"/>
                <a:gridCol w="639450"/>
                <a:gridCol w="639450"/>
                <a:gridCol w="639450"/>
              </a:tblGrid>
              <a:tr h="335250">
                <a:tc>
                  <a:txBody>
                    <a:bodyPr/>
                    <a:lstStyle/>
                    <a:p>
                      <a:pPr indent="0" lvl="0" marL="0" rtl="0" algn="ctr">
                        <a:spcBef>
                          <a:spcPts val="0"/>
                        </a:spcBef>
                        <a:spcAft>
                          <a:spcPts val="0"/>
                        </a:spcAft>
                        <a:buNone/>
                      </a:pPr>
                      <a:r>
                        <a:rPr b="1" lang="en" sz="1000"/>
                        <a:t>e2,p1</a:t>
                      </a:r>
                      <a:endParaRPr b="1" sz="1000"/>
                    </a:p>
                  </a:txBody>
                  <a:tcPr marT="0" marB="0" marR="0" marL="0"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e3,p4</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e5,p2</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e8,o2</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e10,o2</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bl>
          </a:graphicData>
        </a:graphic>
      </p:graphicFrame>
      <p:graphicFrame>
        <p:nvGraphicFramePr>
          <p:cNvPr id="1133" name="Google Shape;1133;p46"/>
          <p:cNvGraphicFramePr/>
          <p:nvPr/>
        </p:nvGraphicFramePr>
        <p:xfrm>
          <a:off x="4855395" y="2894141"/>
          <a:ext cx="3000000" cy="3000000"/>
        </p:xfrm>
        <a:graphic>
          <a:graphicData uri="http://schemas.openxmlformats.org/drawingml/2006/table">
            <a:tbl>
              <a:tblPr>
                <a:noFill/>
                <a:tableStyleId>{2B07F4FD-3250-4024-B014-AF7E3F9752D0}</a:tableStyleId>
              </a:tblPr>
              <a:tblGrid>
                <a:gridCol w="640500"/>
              </a:tblGrid>
              <a:tr h="356025">
                <a:tc>
                  <a:txBody>
                    <a:bodyPr/>
                    <a:lstStyle/>
                    <a:p>
                      <a:pPr indent="0" lvl="0" marL="0" rtl="0" algn="ctr">
                        <a:spcBef>
                          <a:spcPts val="0"/>
                        </a:spcBef>
                        <a:spcAft>
                          <a:spcPts val="0"/>
                        </a:spcAft>
                        <a:buNone/>
                      </a:pPr>
                      <a:r>
                        <a:rPr b="1" lang="en" sz="1000"/>
                        <a:t>e13,p2</a:t>
                      </a:r>
                      <a:endParaRPr b="1" sz="1000"/>
                    </a:p>
                  </a:txBody>
                  <a:tcPr marT="0" marB="0" marR="0" marL="0" anchor="ctr">
                    <a:lnR cap="flat" cmpd="sng" w="9525">
                      <a:solidFill>
                        <a:srgbClr val="9E9E9E"/>
                      </a:solidFill>
                      <a:prstDash val="solid"/>
                      <a:round/>
                      <a:headEnd len="sm" w="sm" type="none"/>
                      <a:tailEnd len="sm" w="sm" type="none"/>
                    </a:lnR>
                  </a:tcPr>
                </a:tc>
              </a:tr>
            </a:tbl>
          </a:graphicData>
        </a:graphic>
      </p:graphicFrame>
      <p:grpSp>
        <p:nvGrpSpPr>
          <p:cNvPr id="1134" name="Google Shape;1134;p46"/>
          <p:cNvGrpSpPr/>
          <p:nvPr/>
        </p:nvGrpSpPr>
        <p:grpSpPr>
          <a:xfrm>
            <a:off x="4348805" y="1640530"/>
            <a:ext cx="507147" cy="1560377"/>
            <a:chOff x="4348805" y="1640530"/>
            <a:chExt cx="507147" cy="1560377"/>
          </a:xfrm>
        </p:grpSpPr>
        <p:cxnSp>
          <p:nvCxnSpPr>
            <p:cNvPr id="1135" name="Google Shape;1135;p46"/>
            <p:cNvCxnSpPr/>
            <p:nvPr/>
          </p:nvCxnSpPr>
          <p:spPr>
            <a:xfrm>
              <a:off x="4675883" y="1821412"/>
              <a:ext cx="150000" cy="0"/>
            </a:xfrm>
            <a:prstGeom prst="straightConnector1">
              <a:avLst/>
            </a:prstGeom>
            <a:noFill/>
            <a:ln cap="flat" cmpd="sng" w="9525">
              <a:solidFill>
                <a:schemeClr val="dk2"/>
              </a:solidFill>
              <a:prstDash val="solid"/>
              <a:round/>
              <a:headEnd len="med" w="med" type="none"/>
              <a:tailEnd len="med" w="med" type="triangle"/>
            </a:ln>
          </p:spPr>
        </p:cxnSp>
        <p:cxnSp>
          <p:nvCxnSpPr>
            <p:cNvPr id="1136" name="Google Shape;1136;p46"/>
            <p:cNvCxnSpPr/>
            <p:nvPr/>
          </p:nvCxnSpPr>
          <p:spPr>
            <a:xfrm>
              <a:off x="4675883" y="2255547"/>
              <a:ext cx="150000" cy="0"/>
            </a:xfrm>
            <a:prstGeom prst="straightConnector1">
              <a:avLst/>
            </a:prstGeom>
            <a:noFill/>
            <a:ln cap="flat" cmpd="sng" w="9525">
              <a:solidFill>
                <a:schemeClr val="dk2"/>
              </a:solidFill>
              <a:prstDash val="solid"/>
              <a:round/>
              <a:headEnd len="med" w="med" type="none"/>
              <a:tailEnd len="med" w="med" type="triangle"/>
            </a:ln>
          </p:spPr>
        </p:cxnSp>
        <p:cxnSp>
          <p:nvCxnSpPr>
            <p:cNvPr id="1137" name="Google Shape;1137;p46"/>
            <p:cNvCxnSpPr/>
            <p:nvPr/>
          </p:nvCxnSpPr>
          <p:spPr>
            <a:xfrm>
              <a:off x="4675883" y="2648692"/>
              <a:ext cx="150000" cy="0"/>
            </a:xfrm>
            <a:prstGeom prst="straightConnector1">
              <a:avLst/>
            </a:prstGeom>
            <a:noFill/>
            <a:ln cap="flat" cmpd="sng" w="9525">
              <a:solidFill>
                <a:schemeClr val="dk2"/>
              </a:solidFill>
              <a:prstDash val="solid"/>
              <a:round/>
              <a:headEnd len="med" w="med" type="none"/>
              <a:tailEnd len="med" w="med" type="triangle"/>
            </a:ln>
          </p:spPr>
        </p:cxnSp>
        <p:cxnSp>
          <p:nvCxnSpPr>
            <p:cNvPr id="1138" name="Google Shape;1138;p46"/>
            <p:cNvCxnSpPr/>
            <p:nvPr/>
          </p:nvCxnSpPr>
          <p:spPr>
            <a:xfrm>
              <a:off x="4705953" y="3082294"/>
              <a:ext cx="150000" cy="0"/>
            </a:xfrm>
            <a:prstGeom prst="straightConnector1">
              <a:avLst/>
            </a:prstGeom>
            <a:noFill/>
            <a:ln cap="flat" cmpd="sng" w="9525">
              <a:solidFill>
                <a:schemeClr val="dk2"/>
              </a:solidFill>
              <a:prstDash val="solid"/>
              <a:round/>
              <a:headEnd len="med" w="med" type="none"/>
              <a:tailEnd len="med" w="med" type="triangle"/>
            </a:ln>
          </p:spPr>
        </p:cxnSp>
        <p:sp>
          <p:nvSpPr>
            <p:cNvPr id="1139" name="Google Shape;1139;p46"/>
            <p:cNvSpPr txBox="1"/>
            <p:nvPr/>
          </p:nvSpPr>
          <p:spPr>
            <a:xfrm>
              <a:off x="4348805" y="1640530"/>
              <a:ext cx="383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p1</a:t>
              </a:r>
              <a:endParaRPr b="1" sz="1000">
                <a:solidFill>
                  <a:schemeClr val="dk1"/>
                </a:solidFill>
              </a:endParaRPr>
            </a:p>
          </p:txBody>
        </p:sp>
        <p:sp>
          <p:nvSpPr>
            <p:cNvPr id="1140" name="Google Shape;1140;p46"/>
            <p:cNvSpPr txBox="1"/>
            <p:nvPr/>
          </p:nvSpPr>
          <p:spPr>
            <a:xfrm>
              <a:off x="4348805" y="2086197"/>
              <a:ext cx="383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p2</a:t>
              </a:r>
              <a:endParaRPr b="1" sz="1000">
                <a:solidFill>
                  <a:schemeClr val="dk1"/>
                </a:solidFill>
              </a:endParaRPr>
            </a:p>
          </p:txBody>
        </p:sp>
        <p:sp>
          <p:nvSpPr>
            <p:cNvPr id="1141" name="Google Shape;1141;p46"/>
            <p:cNvSpPr txBox="1"/>
            <p:nvPr/>
          </p:nvSpPr>
          <p:spPr>
            <a:xfrm>
              <a:off x="4348805" y="2492740"/>
              <a:ext cx="383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p3</a:t>
              </a:r>
              <a:endParaRPr b="1" sz="1000">
                <a:solidFill>
                  <a:schemeClr val="dk1"/>
                </a:solidFill>
              </a:endParaRPr>
            </a:p>
          </p:txBody>
        </p:sp>
        <p:sp>
          <p:nvSpPr>
            <p:cNvPr id="1142" name="Google Shape;1142;p46"/>
            <p:cNvSpPr txBox="1"/>
            <p:nvPr/>
          </p:nvSpPr>
          <p:spPr>
            <a:xfrm>
              <a:off x="4348805" y="2862207"/>
              <a:ext cx="383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p4</a:t>
              </a:r>
              <a:endParaRPr b="1" sz="1000">
                <a:solidFill>
                  <a:schemeClr val="dk1"/>
                </a:solidFill>
              </a:endParaRPr>
            </a:p>
          </p:txBody>
        </p:sp>
      </p:grpSp>
      <p:sp>
        <p:nvSpPr>
          <p:cNvPr id="1143" name="Google Shape;1143;p46"/>
          <p:cNvSpPr txBox="1"/>
          <p:nvPr/>
        </p:nvSpPr>
        <p:spPr>
          <a:xfrm>
            <a:off x="3748075" y="3838977"/>
            <a:ext cx="5246100" cy="77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434343"/>
                </a:solidFill>
                <a:latin typeface="Open Sans"/>
                <a:ea typeface="Open Sans"/>
                <a:cs typeface="Open Sans"/>
                <a:sym typeface="Open Sans"/>
              </a:rPr>
              <a:t>Applications like fraud detection, recommendation systems, social networks.</a:t>
            </a:r>
            <a:endParaRPr sz="1500">
              <a:solidFill>
                <a:srgbClr val="434343"/>
              </a:solidFill>
              <a:latin typeface="Open Sans"/>
              <a:ea typeface="Open Sans"/>
              <a:cs typeface="Open Sans"/>
              <a:sym typeface="Open Sans"/>
            </a:endParaRPr>
          </a:p>
        </p:txBody>
      </p:sp>
      <p:sp>
        <p:nvSpPr>
          <p:cNvPr id="1144" name="Google Shape;1144;p46"/>
          <p:cNvSpPr txBox="1"/>
          <p:nvPr/>
        </p:nvSpPr>
        <p:spPr>
          <a:xfrm>
            <a:off x="5338422" y="3254709"/>
            <a:ext cx="2297400" cy="4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 sz="1500">
                <a:solidFill>
                  <a:schemeClr val="dk1"/>
                </a:solidFill>
                <a:latin typeface="Open Sans"/>
                <a:ea typeface="Open Sans"/>
                <a:cs typeface="Open Sans"/>
                <a:sym typeface="Open Sans"/>
              </a:rPr>
              <a:t>Adjacency Lists</a:t>
            </a:r>
            <a:endParaRPr b="1" sz="1500">
              <a:solidFill>
                <a:schemeClr val="dk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7"/>
                                        </p:tgtEl>
                                        <p:attrNameLst>
                                          <p:attrName>style.visibility</p:attrName>
                                        </p:attrNameLst>
                                      </p:cBhvr>
                                      <p:to>
                                        <p:strVal val="visible"/>
                                      </p:to>
                                    </p:set>
                                    <p:animEffect filter="fade" transition="in">
                                      <p:cBhvr>
                                        <p:cTn dur="1"/>
                                        <p:tgtEl>
                                          <p:spTgt spid="1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8"/>
                                        </p:tgtEl>
                                        <p:attrNameLst>
                                          <p:attrName>style.visibility</p:attrName>
                                        </p:attrNameLst>
                                      </p:cBhvr>
                                      <p:to>
                                        <p:strVal val="visible"/>
                                      </p:to>
                                    </p:set>
                                    <p:animEffect filter="fade" transition="in">
                                      <p:cBhvr>
                                        <p:cTn dur="1"/>
                                        <p:tgtEl>
                                          <p:spTgt spid="1128"/>
                                        </p:tgtEl>
                                      </p:cBhvr>
                                    </p:animEffect>
                                  </p:childTnLst>
                                </p:cTn>
                              </p:par>
                              <p:par>
                                <p:cTn fill="hold" nodeType="withEffect" presetClass="entr" presetID="10" presetSubtype="0">
                                  <p:stCondLst>
                                    <p:cond delay="0"/>
                                  </p:stCondLst>
                                  <p:childTnLst>
                                    <p:set>
                                      <p:cBhvr>
                                        <p:cTn dur="1" fill="hold">
                                          <p:stCondLst>
                                            <p:cond delay="0"/>
                                          </p:stCondLst>
                                        </p:cTn>
                                        <p:tgtEl>
                                          <p:spTgt spid="1129"/>
                                        </p:tgtEl>
                                        <p:attrNameLst>
                                          <p:attrName>style.visibility</p:attrName>
                                        </p:attrNameLst>
                                      </p:cBhvr>
                                      <p:to>
                                        <p:strVal val="visible"/>
                                      </p:to>
                                    </p:set>
                                    <p:animEffect filter="fade" transition="in">
                                      <p:cBhvr>
                                        <p:cTn dur="1"/>
                                        <p:tgtEl>
                                          <p:spTgt spid="1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0"/>
                                        </p:tgtEl>
                                        <p:attrNameLst>
                                          <p:attrName>style.visibility</p:attrName>
                                        </p:attrNameLst>
                                      </p:cBhvr>
                                      <p:to>
                                        <p:strVal val="visible"/>
                                      </p:to>
                                    </p:set>
                                    <p:animEffect filter="fade" transition="in">
                                      <p:cBhvr>
                                        <p:cTn dur="1"/>
                                        <p:tgtEl>
                                          <p:spTgt spid="1130"/>
                                        </p:tgtEl>
                                      </p:cBhvr>
                                    </p:animEffect>
                                  </p:childTnLst>
                                </p:cTn>
                              </p:par>
                              <p:par>
                                <p:cTn fill="hold" nodeType="withEffect" presetClass="entr" presetID="10" presetSubtype="0">
                                  <p:stCondLst>
                                    <p:cond delay="0"/>
                                  </p:stCondLst>
                                  <p:childTnLst>
                                    <p:set>
                                      <p:cBhvr>
                                        <p:cTn dur="1" fill="hold">
                                          <p:stCondLst>
                                            <p:cond delay="0"/>
                                          </p:stCondLst>
                                        </p:cTn>
                                        <p:tgtEl>
                                          <p:spTgt spid="1131"/>
                                        </p:tgtEl>
                                        <p:attrNameLst>
                                          <p:attrName>style.visibility</p:attrName>
                                        </p:attrNameLst>
                                      </p:cBhvr>
                                      <p:to>
                                        <p:strVal val="visible"/>
                                      </p:to>
                                    </p:set>
                                    <p:animEffect filter="fade" transition="in">
                                      <p:cBhvr>
                                        <p:cTn dur="1"/>
                                        <p:tgtEl>
                                          <p:spTgt spid="1131"/>
                                        </p:tgtEl>
                                      </p:cBhvr>
                                    </p:animEffect>
                                  </p:childTnLst>
                                </p:cTn>
                              </p:par>
                              <p:par>
                                <p:cTn fill="hold" nodeType="withEffect" presetClass="entr" presetID="10" presetSubtype="0">
                                  <p:stCondLst>
                                    <p:cond delay="0"/>
                                  </p:stCondLst>
                                  <p:childTnLst>
                                    <p:set>
                                      <p:cBhvr>
                                        <p:cTn dur="1" fill="hold">
                                          <p:stCondLst>
                                            <p:cond delay="0"/>
                                          </p:stCondLst>
                                        </p:cTn>
                                        <p:tgtEl>
                                          <p:spTgt spid="1132"/>
                                        </p:tgtEl>
                                        <p:attrNameLst>
                                          <p:attrName>style.visibility</p:attrName>
                                        </p:attrNameLst>
                                      </p:cBhvr>
                                      <p:to>
                                        <p:strVal val="visible"/>
                                      </p:to>
                                    </p:set>
                                    <p:animEffect filter="fade" transition="in">
                                      <p:cBhvr>
                                        <p:cTn dur="1"/>
                                        <p:tgtEl>
                                          <p:spTgt spid="1132"/>
                                        </p:tgtEl>
                                      </p:cBhvr>
                                    </p:animEffect>
                                  </p:childTnLst>
                                </p:cTn>
                              </p:par>
                              <p:par>
                                <p:cTn fill="hold" nodeType="withEffect" presetClass="entr" presetID="10" presetSubtype="0">
                                  <p:stCondLst>
                                    <p:cond delay="0"/>
                                  </p:stCondLst>
                                  <p:childTnLst>
                                    <p:set>
                                      <p:cBhvr>
                                        <p:cTn dur="1" fill="hold">
                                          <p:stCondLst>
                                            <p:cond delay="0"/>
                                          </p:stCondLst>
                                        </p:cTn>
                                        <p:tgtEl>
                                          <p:spTgt spid="1134"/>
                                        </p:tgtEl>
                                        <p:attrNameLst>
                                          <p:attrName>style.visibility</p:attrName>
                                        </p:attrNameLst>
                                      </p:cBhvr>
                                      <p:to>
                                        <p:strVal val="visible"/>
                                      </p:to>
                                    </p:set>
                                    <p:animEffect filter="fade" transition="in">
                                      <p:cBhvr>
                                        <p:cTn dur="1"/>
                                        <p:tgtEl>
                                          <p:spTgt spid="1134"/>
                                        </p:tgtEl>
                                      </p:cBhvr>
                                    </p:animEffect>
                                  </p:childTnLst>
                                </p:cTn>
                              </p:par>
                              <p:par>
                                <p:cTn fill="hold" nodeType="withEffect" presetClass="entr" presetID="10" presetSubtype="0">
                                  <p:stCondLst>
                                    <p:cond delay="0"/>
                                  </p:stCondLst>
                                  <p:childTnLst>
                                    <p:set>
                                      <p:cBhvr>
                                        <p:cTn dur="1" fill="hold">
                                          <p:stCondLst>
                                            <p:cond delay="0"/>
                                          </p:stCondLst>
                                        </p:cTn>
                                        <p:tgtEl>
                                          <p:spTgt spid="1133"/>
                                        </p:tgtEl>
                                        <p:attrNameLst>
                                          <p:attrName>style.visibility</p:attrName>
                                        </p:attrNameLst>
                                      </p:cBhvr>
                                      <p:to>
                                        <p:strVal val="visible"/>
                                      </p:to>
                                    </p:set>
                                    <p:animEffect filter="fade" transition="in">
                                      <p:cBhvr>
                                        <p:cTn dur="1"/>
                                        <p:tgtEl>
                                          <p:spTgt spid="1133"/>
                                        </p:tgtEl>
                                      </p:cBhvr>
                                    </p:animEffect>
                                  </p:childTnLst>
                                </p:cTn>
                              </p:par>
                              <p:par>
                                <p:cTn fill="hold" nodeType="withEffect" presetClass="entr" presetID="10" presetSubtype="0">
                                  <p:stCondLst>
                                    <p:cond delay="0"/>
                                  </p:stCondLst>
                                  <p:childTnLst>
                                    <p:set>
                                      <p:cBhvr>
                                        <p:cTn dur="1" fill="hold">
                                          <p:stCondLst>
                                            <p:cond delay="0"/>
                                          </p:stCondLst>
                                        </p:cTn>
                                        <p:tgtEl>
                                          <p:spTgt spid="1144"/>
                                        </p:tgtEl>
                                        <p:attrNameLst>
                                          <p:attrName>style.visibility</p:attrName>
                                        </p:attrNameLst>
                                      </p:cBhvr>
                                      <p:to>
                                        <p:strVal val="visible"/>
                                      </p:to>
                                    </p:set>
                                    <p:animEffect filter="fade" transition="in">
                                      <p:cBhvr>
                                        <p:cTn dur="1"/>
                                        <p:tgtEl>
                                          <p:spTgt spid="1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3"/>
                                        </p:tgtEl>
                                        <p:attrNameLst>
                                          <p:attrName>style.visibility</p:attrName>
                                        </p:attrNameLst>
                                      </p:cBhvr>
                                      <p:to>
                                        <p:strVal val="visible"/>
                                      </p:to>
                                    </p:set>
                                    <p:animEffect filter="fade" transition="in">
                                      <p:cBhvr>
                                        <p:cTn dur="1"/>
                                        <p:tgtEl>
                                          <p:spTgt spid="1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sp>
        <p:nvSpPr>
          <p:cNvPr id="1149" name="Google Shape;1149;p47"/>
          <p:cNvSpPr/>
          <p:nvPr/>
        </p:nvSpPr>
        <p:spPr>
          <a:xfrm>
            <a:off x="0" y="0"/>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7"/>
          <p:cNvSpPr txBox="1"/>
          <p:nvPr/>
        </p:nvSpPr>
        <p:spPr>
          <a:xfrm>
            <a:off x="4677" y="110825"/>
            <a:ext cx="6869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Graph Databases 101: Model</a:t>
            </a:r>
            <a:endParaRPr b="1" sz="2500">
              <a:latin typeface="Cambria"/>
              <a:ea typeface="Cambria"/>
              <a:cs typeface="Cambria"/>
              <a:sym typeface="Cambria"/>
            </a:endParaRPr>
          </a:p>
        </p:txBody>
      </p:sp>
      <p:pic>
        <p:nvPicPr>
          <p:cNvPr id="1151" name="Google Shape;1151;p47"/>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grpSp>
        <p:nvGrpSpPr>
          <p:cNvPr id="1152" name="Google Shape;1152;p47"/>
          <p:cNvGrpSpPr/>
          <p:nvPr/>
        </p:nvGrpSpPr>
        <p:grpSpPr>
          <a:xfrm>
            <a:off x="4392780" y="1583403"/>
            <a:ext cx="3351600" cy="674872"/>
            <a:chOff x="4392780" y="1583403"/>
            <a:chExt cx="3351600" cy="674872"/>
          </a:xfrm>
        </p:grpSpPr>
        <p:sp>
          <p:nvSpPr>
            <p:cNvPr id="1153" name="Google Shape;1153;p47"/>
            <p:cNvSpPr txBox="1"/>
            <p:nvPr/>
          </p:nvSpPr>
          <p:spPr>
            <a:xfrm>
              <a:off x="4392780" y="1583403"/>
              <a:ext cx="3351600" cy="381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434343"/>
                </a:buClr>
                <a:buSzPts val="1500"/>
                <a:buChar char="●"/>
              </a:pPr>
              <a:r>
                <a:rPr lang="en" sz="1500">
                  <a:solidFill>
                    <a:srgbClr val="434343"/>
                  </a:solidFill>
                  <a:latin typeface="Open Sans"/>
                  <a:ea typeface="Open Sans"/>
                  <a:cs typeface="Open Sans"/>
                  <a:sym typeface="Open Sans"/>
                </a:rPr>
                <a:t>Vertices have a </a:t>
              </a:r>
              <a:r>
                <a:rPr b="1" lang="en" sz="1500">
                  <a:solidFill>
                    <a:srgbClr val="434343"/>
                  </a:solidFill>
                  <a:latin typeface="Open Sans"/>
                  <a:ea typeface="Open Sans"/>
                  <a:cs typeface="Open Sans"/>
                  <a:sym typeface="Open Sans"/>
                </a:rPr>
                <a:t>vertex type</a:t>
              </a:r>
              <a:endParaRPr b="1" sz="1500">
                <a:solidFill>
                  <a:srgbClr val="434343"/>
                </a:solidFill>
                <a:latin typeface="Open Sans"/>
                <a:ea typeface="Open Sans"/>
                <a:cs typeface="Open Sans"/>
                <a:sym typeface="Open Sans"/>
              </a:endParaRPr>
            </a:p>
          </p:txBody>
        </p:sp>
        <p:sp>
          <p:nvSpPr>
            <p:cNvPr id="1154" name="Google Shape;1154;p47"/>
            <p:cNvSpPr txBox="1"/>
            <p:nvPr/>
          </p:nvSpPr>
          <p:spPr>
            <a:xfrm>
              <a:off x="5223205" y="2013175"/>
              <a:ext cx="505800" cy="245100"/>
            </a:xfrm>
            <a:prstGeom prst="rect">
              <a:avLst/>
            </a:prstGeom>
            <a:solidFill>
              <a:srgbClr val="B4EF19"/>
            </a:solidFill>
            <a:ln cap="flat" cmpd="sng" w="19050">
              <a:solidFill>
                <a:srgbClr val="666666"/>
              </a:solidFill>
              <a:prstDash val="solid"/>
              <a:round/>
              <a:headEnd len="sm" w="sm" type="none"/>
              <a:tailEnd len="sm" w="sm" type="none"/>
            </a:ln>
          </p:spPr>
          <p:txBody>
            <a:bodyPr anchorCtr="0" anchor="t" bIns="45700" lIns="45700" spcFirstLastPara="1" rIns="45700" wrap="square" tIns="45700">
              <a:noAutofit/>
            </a:bodyPr>
            <a:lstStyle/>
            <a:p>
              <a:pPr indent="0" lvl="0" marL="0" rtl="0" algn="ctr">
                <a:lnSpc>
                  <a:spcPct val="115000"/>
                </a:lnSpc>
                <a:spcBef>
                  <a:spcPts val="0"/>
                </a:spcBef>
                <a:spcAft>
                  <a:spcPts val="1000"/>
                </a:spcAft>
                <a:buNone/>
              </a:pPr>
              <a:r>
                <a:rPr b="1" lang="en" sz="1000">
                  <a:solidFill>
                    <a:srgbClr val="434343"/>
                  </a:solidFill>
                  <a:latin typeface="Open Sans"/>
                  <a:ea typeface="Open Sans"/>
                  <a:cs typeface="Open Sans"/>
                  <a:sym typeface="Open Sans"/>
                </a:rPr>
                <a:t>ORG</a:t>
              </a:r>
              <a:endParaRPr b="1" sz="1000">
                <a:solidFill>
                  <a:srgbClr val="434343"/>
                </a:solidFill>
                <a:latin typeface="Open Sans"/>
                <a:ea typeface="Open Sans"/>
                <a:cs typeface="Open Sans"/>
                <a:sym typeface="Open Sans"/>
              </a:endParaRPr>
            </a:p>
          </p:txBody>
        </p:sp>
        <p:sp>
          <p:nvSpPr>
            <p:cNvPr id="1155" name="Google Shape;1155;p47"/>
            <p:cNvSpPr txBox="1"/>
            <p:nvPr/>
          </p:nvSpPr>
          <p:spPr>
            <a:xfrm>
              <a:off x="5985205" y="2013150"/>
              <a:ext cx="883800" cy="245100"/>
            </a:xfrm>
            <a:prstGeom prst="rect">
              <a:avLst/>
            </a:prstGeom>
            <a:solidFill>
              <a:srgbClr val="FFAD33"/>
            </a:solidFill>
            <a:ln cap="flat" cmpd="sng" w="19050">
              <a:solidFill>
                <a:srgbClr val="666666"/>
              </a:solidFill>
              <a:prstDash val="solid"/>
              <a:round/>
              <a:headEnd len="sm" w="sm" type="none"/>
              <a:tailEnd len="sm" w="sm" type="none"/>
            </a:ln>
          </p:spPr>
          <p:txBody>
            <a:bodyPr anchorCtr="0" anchor="t" bIns="45700" lIns="45700" spcFirstLastPara="1" rIns="45700" wrap="square" tIns="45700">
              <a:noAutofit/>
            </a:bodyPr>
            <a:lstStyle/>
            <a:p>
              <a:pPr indent="0" lvl="0" marL="0" marR="0" rtl="0" algn="ctr">
                <a:lnSpc>
                  <a:spcPct val="115000"/>
                </a:lnSpc>
                <a:spcBef>
                  <a:spcPts val="0"/>
                </a:spcBef>
                <a:spcAft>
                  <a:spcPts val="1000"/>
                </a:spcAft>
                <a:buNone/>
              </a:pPr>
              <a:r>
                <a:rPr b="1" lang="en" sz="1000">
                  <a:solidFill>
                    <a:srgbClr val="434343"/>
                  </a:solidFill>
                  <a:latin typeface="Open Sans"/>
                  <a:ea typeface="Open Sans"/>
                  <a:cs typeface="Open Sans"/>
                  <a:sym typeface="Open Sans"/>
                </a:rPr>
                <a:t>PERSON</a:t>
              </a:r>
              <a:endParaRPr b="1" sz="1000">
                <a:solidFill>
                  <a:srgbClr val="434343"/>
                </a:solidFill>
                <a:latin typeface="Open Sans"/>
                <a:ea typeface="Open Sans"/>
                <a:cs typeface="Open Sans"/>
                <a:sym typeface="Open Sans"/>
              </a:endParaRPr>
            </a:p>
          </p:txBody>
        </p:sp>
      </p:grpSp>
      <p:grpSp>
        <p:nvGrpSpPr>
          <p:cNvPr id="1156" name="Google Shape;1156;p47"/>
          <p:cNvGrpSpPr/>
          <p:nvPr/>
        </p:nvGrpSpPr>
        <p:grpSpPr>
          <a:xfrm>
            <a:off x="4392780" y="2930502"/>
            <a:ext cx="3733906" cy="664631"/>
            <a:chOff x="4392780" y="2930502"/>
            <a:chExt cx="3733906" cy="664631"/>
          </a:xfrm>
        </p:grpSpPr>
        <p:sp>
          <p:nvSpPr>
            <p:cNvPr id="1157" name="Google Shape;1157;p47"/>
            <p:cNvSpPr txBox="1"/>
            <p:nvPr/>
          </p:nvSpPr>
          <p:spPr>
            <a:xfrm>
              <a:off x="4392780" y="2930502"/>
              <a:ext cx="3057900" cy="381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434343"/>
                </a:buClr>
                <a:buSzPts val="1500"/>
                <a:buChar char="●"/>
              </a:pPr>
              <a:r>
                <a:rPr lang="en" sz="1500">
                  <a:solidFill>
                    <a:srgbClr val="434343"/>
                  </a:solidFill>
                </a:rPr>
                <a:t>Edges have a </a:t>
              </a:r>
              <a:r>
                <a:rPr b="1" lang="en" sz="1500">
                  <a:solidFill>
                    <a:srgbClr val="434343"/>
                  </a:solidFill>
                </a:rPr>
                <a:t>label</a:t>
              </a:r>
              <a:endParaRPr b="1" sz="1500">
                <a:solidFill>
                  <a:srgbClr val="434343"/>
                </a:solidFill>
              </a:endParaRPr>
            </a:p>
          </p:txBody>
        </p:sp>
        <p:sp>
          <p:nvSpPr>
            <p:cNvPr id="1158" name="Google Shape;1158;p47"/>
            <p:cNvSpPr txBox="1"/>
            <p:nvPr/>
          </p:nvSpPr>
          <p:spPr>
            <a:xfrm>
              <a:off x="5178355" y="3350032"/>
              <a:ext cx="925200" cy="245100"/>
            </a:xfrm>
            <a:prstGeom prst="rect">
              <a:avLst/>
            </a:prstGeom>
            <a:noFill/>
            <a:ln cap="flat" cmpd="sng" w="9525">
              <a:solidFill>
                <a:srgbClr val="C11212"/>
              </a:solidFill>
              <a:prstDash val="lgDash"/>
              <a:round/>
              <a:headEnd len="sm" w="sm" type="none"/>
              <a:tailEnd len="sm" w="sm" type="none"/>
            </a:ln>
          </p:spPr>
          <p:txBody>
            <a:bodyPr anchorCtr="0" anchor="t" bIns="45700" lIns="45700" spcFirstLastPara="1" rIns="45700" wrap="square" tIns="45700">
              <a:noAutofit/>
            </a:bodyPr>
            <a:lstStyle/>
            <a:p>
              <a:pPr indent="0" lvl="0" marL="0" rtl="0" algn="ctr">
                <a:lnSpc>
                  <a:spcPct val="115000"/>
                </a:lnSpc>
                <a:spcBef>
                  <a:spcPts val="0"/>
                </a:spcBef>
                <a:spcAft>
                  <a:spcPts val="1000"/>
                </a:spcAft>
                <a:buNone/>
              </a:pPr>
              <a:r>
                <a:rPr b="1" lang="en" sz="1000">
                  <a:solidFill>
                    <a:srgbClr val="434343"/>
                  </a:solidFill>
                  <a:latin typeface="Open Sans"/>
                  <a:ea typeface="Open Sans"/>
                  <a:cs typeface="Open Sans"/>
                  <a:sym typeface="Open Sans"/>
                </a:rPr>
                <a:t>FOLLOWS</a:t>
              </a:r>
              <a:endParaRPr b="1" sz="1000">
                <a:solidFill>
                  <a:srgbClr val="434343"/>
                </a:solidFill>
                <a:latin typeface="Open Sans"/>
                <a:ea typeface="Open Sans"/>
                <a:cs typeface="Open Sans"/>
                <a:sym typeface="Open Sans"/>
              </a:endParaRPr>
            </a:p>
          </p:txBody>
        </p:sp>
        <p:sp>
          <p:nvSpPr>
            <p:cNvPr id="1159" name="Google Shape;1159;p47"/>
            <p:cNvSpPr txBox="1"/>
            <p:nvPr/>
          </p:nvSpPr>
          <p:spPr>
            <a:xfrm>
              <a:off x="6229010" y="3350032"/>
              <a:ext cx="882900" cy="245100"/>
            </a:xfrm>
            <a:prstGeom prst="rect">
              <a:avLst/>
            </a:prstGeom>
            <a:noFill/>
            <a:ln cap="flat" cmpd="sng" w="9525">
              <a:solidFill>
                <a:srgbClr val="38761D"/>
              </a:solidFill>
              <a:prstDash val="lgDash"/>
              <a:round/>
              <a:headEnd len="sm" w="sm" type="none"/>
              <a:tailEnd len="sm" w="sm" type="none"/>
            </a:ln>
          </p:spPr>
          <p:txBody>
            <a:bodyPr anchorCtr="0" anchor="t" bIns="45700" lIns="45700" spcFirstLastPara="1" rIns="45700" wrap="square" tIns="45700">
              <a:noAutofit/>
            </a:bodyPr>
            <a:lstStyle/>
            <a:p>
              <a:pPr indent="0" lvl="0" marL="0" marR="0" rtl="0" algn="ctr">
                <a:lnSpc>
                  <a:spcPct val="115000"/>
                </a:lnSpc>
                <a:spcBef>
                  <a:spcPts val="0"/>
                </a:spcBef>
                <a:spcAft>
                  <a:spcPts val="1000"/>
                </a:spcAft>
                <a:buNone/>
              </a:pPr>
              <a:r>
                <a:rPr b="1" lang="en" sz="1000">
                  <a:solidFill>
                    <a:srgbClr val="434343"/>
                  </a:solidFill>
                  <a:latin typeface="Open Sans"/>
                  <a:ea typeface="Open Sans"/>
                  <a:cs typeface="Open Sans"/>
                  <a:sym typeface="Open Sans"/>
                </a:rPr>
                <a:t>WORKAT</a:t>
              </a:r>
              <a:endParaRPr b="1" sz="1000">
                <a:solidFill>
                  <a:srgbClr val="434343"/>
                </a:solidFill>
                <a:latin typeface="Open Sans"/>
                <a:ea typeface="Open Sans"/>
                <a:cs typeface="Open Sans"/>
                <a:sym typeface="Open Sans"/>
              </a:endParaRPr>
            </a:p>
          </p:txBody>
        </p:sp>
        <p:sp>
          <p:nvSpPr>
            <p:cNvPr id="1160" name="Google Shape;1160;p47"/>
            <p:cNvSpPr txBox="1"/>
            <p:nvPr/>
          </p:nvSpPr>
          <p:spPr>
            <a:xfrm>
              <a:off x="7243786" y="3350032"/>
              <a:ext cx="882900" cy="245100"/>
            </a:xfrm>
            <a:prstGeom prst="rect">
              <a:avLst/>
            </a:prstGeom>
            <a:noFill/>
            <a:ln cap="flat" cmpd="sng" w="9525">
              <a:solidFill>
                <a:srgbClr val="0B7BCB"/>
              </a:solidFill>
              <a:prstDash val="lgDash"/>
              <a:round/>
              <a:headEnd len="sm" w="sm" type="none"/>
              <a:tailEnd len="sm" w="sm" type="none"/>
            </a:ln>
          </p:spPr>
          <p:txBody>
            <a:bodyPr anchorCtr="0" anchor="t" bIns="45700" lIns="45700" spcFirstLastPara="1" rIns="45700" wrap="square" tIns="45700">
              <a:noAutofit/>
            </a:bodyPr>
            <a:lstStyle/>
            <a:p>
              <a:pPr indent="0" lvl="0" marL="0" marR="0" rtl="0" algn="ctr">
                <a:lnSpc>
                  <a:spcPct val="115000"/>
                </a:lnSpc>
                <a:spcBef>
                  <a:spcPts val="0"/>
                </a:spcBef>
                <a:spcAft>
                  <a:spcPts val="1000"/>
                </a:spcAft>
                <a:buNone/>
              </a:pPr>
              <a:r>
                <a:rPr b="1" lang="en" sz="1000">
                  <a:solidFill>
                    <a:srgbClr val="434343"/>
                  </a:solidFill>
                  <a:latin typeface="Open Sans"/>
                  <a:ea typeface="Open Sans"/>
                  <a:cs typeface="Open Sans"/>
                  <a:sym typeface="Open Sans"/>
                </a:rPr>
                <a:t>STUDYAT</a:t>
              </a:r>
              <a:endParaRPr b="1" sz="1000">
                <a:solidFill>
                  <a:srgbClr val="434343"/>
                </a:solidFill>
                <a:latin typeface="Open Sans"/>
                <a:ea typeface="Open Sans"/>
                <a:cs typeface="Open Sans"/>
                <a:sym typeface="Open Sans"/>
              </a:endParaRPr>
            </a:p>
          </p:txBody>
        </p:sp>
      </p:grpSp>
      <p:sp>
        <p:nvSpPr>
          <p:cNvPr id="1161" name="Google Shape;1161;p47"/>
          <p:cNvSpPr txBox="1"/>
          <p:nvPr/>
        </p:nvSpPr>
        <p:spPr>
          <a:xfrm>
            <a:off x="4392776" y="1093539"/>
            <a:ext cx="3057900" cy="471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434343"/>
              </a:buClr>
              <a:buSzPts val="1500"/>
              <a:buFont typeface="Open Sans"/>
              <a:buChar char="●"/>
            </a:pPr>
            <a:r>
              <a:rPr b="1" lang="en" sz="1500">
                <a:solidFill>
                  <a:srgbClr val="434343"/>
                </a:solidFill>
                <a:latin typeface="Open Sans"/>
                <a:ea typeface="Open Sans"/>
                <a:cs typeface="Open Sans"/>
                <a:sym typeface="Open Sans"/>
              </a:rPr>
              <a:t>Vertices</a:t>
            </a:r>
            <a:endParaRPr b="1" sz="1500">
              <a:solidFill>
                <a:srgbClr val="434343"/>
              </a:solidFill>
              <a:latin typeface="Open Sans"/>
              <a:ea typeface="Open Sans"/>
              <a:cs typeface="Open Sans"/>
              <a:sym typeface="Open Sans"/>
            </a:endParaRPr>
          </a:p>
        </p:txBody>
      </p:sp>
      <p:grpSp>
        <p:nvGrpSpPr>
          <p:cNvPr id="1162" name="Google Shape;1162;p47"/>
          <p:cNvGrpSpPr/>
          <p:nvPr/>
        </p:nvGrpSpPr>
        <p:grpSpPr>
          <a:xfrm>
            <a:off x="323421" y="872098"/>
            <a:ext cx="3358028" cy="3522699"/>
            <a:chOff x="323421" y="872098"/>
            <a:chExt cx="3358028" cy="3522699"/>
          </a:xfrm>
        </p:grpSpPr>
        <p:grpSp>
          <p:nvGrpSpPr>
            <p:cNvPr id="1163" name="Google Shape;1163;p47"/>
            <p:cNvGrpSpPr/>
            <p:nvPr/>
          </p:nvGrpSpPr>
          <p:grpSpPr>
            <a:xfrm>
              <a:off x="323421" y="872098"/>
              <a:ext cx="2422575" cy="2325349"/>
              <a:chOff x="221601" y="611275"/>
              <a:chExt cx="2686675" cy="2578850"/>
            </a:xfrm>
          </p:grpSpPr>
          <p:sp>
            <p:nvSpPr>
              <p:cNvPr id="1164" name="Google Shape;1164;p47"/>
              <p:cNvSpPr/>
              <p:nvPr/>
            </p:nvSpPr>
            <p:spPr>
              <a:xfrm>
                <a:off x="221601" y="2679825"/>
                <a:ext cx="510300" cy="510300"/>
              </a:xfrm>
              <a:prstGeom prst="ellipse">
                <a:avLst/>
              </a:prstGeom>
              <a:solidFill>
                <a:srgbClr val="B4EF19"/>
              </a:solidFill>
              <a:ln cap="flat" cmpd="sng" w="19050">
                <a:solidFill>
                  <a:srgbClr val="666666"/>
                </a:solidFill>
                <a:prstDash val="solid"/>
                <a:round/>
                <a:headEnd len="sm" w="sm" type="none"/>
                <a:tailEnd len="sm" w="sm" type="none"/>
              </a:ln>
            </p:spPr>
            <p:txBody>
              <a:bodyPr anchorCtr="0" anchor="ctr" bIns="91425" lIns="0" spcFirstLastPara="1" rIns="91425" wrap="square" tIns="0">
                <a:noAutofit/>
              </a:bodyPr>
              <a:lstStyle/>
              <a:p>
                <a:pPr indent="0" lvl="0" marL="0" rtl="0" algn="l">
                  <a:spcBef>
                    <a:spcPts val="0"/>
                  </a:spcBef>
                  <a:spcAft>
                    <a:spcPts val="0"/>
                  </a:spcAft>
                  <a:buNone/>
                </a:pPr>
                <a:r>
                  <a:t/>
                </a:r>
                <a:endParaRPr/>
              </a:p>
            </p:txBody>
          </p:sp>
          <p:sp>
            <p:nvSpPr>
              <p:cNvPr id="1165" name="Google Shape;1165;p47"/>
              <p:cNvSpPr/>
              <p:nvPr/>
            </p:nvSpPr>
            <p:spPr>
              <a:xfrm>
                <a:off x="2397976" y="611275"/>
                <a:ext cx="510300" cy="510300"/>
              </a:xfrm>
              <a:prstGeom prst="ellipse">
                <a:avLst/>
              </a:prstGeom>
              <a:solidFill>
                <a:srgbClr val="B4EF1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7"/>
              <p:cNvSpPr txBox="1"/>
              <p:nvPr/>
            </p:nvSpPr>
            <p:spPr>
              <a:xfrm>
                <a:off x="2437383" y="688163"/>
                <a:ext cx="423300" cy="3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Open Sans ExtraBold"/>
                    <a:ea typeface="Open Sans ExtraBold"/>
                    <a:cs typeface="Open Sans ExtraBold"/>
                    <a:sym typeface="Open Sans ExtraBold"/>
                  </a:rPr>
                  <a:t>o1</a:t>
                </a:r>
                <a:endParaRPr sz="1000">
                  <a:latin typeface="Open Sans ExtraBold"/>
                  <a:ea typeface="Open Sans ExtraBold"/>
                  <a:cs typeface="Open Sans ExtraBold"/>
                  <a:sym typeface="Open Sans ExtraBold"/>
                </a:endParaRPr>
              </a:p>
            </p:txBody>
          </p:sp>
          <p:sp>
            <p:nvSpPr>
              <p:cNvPr id="1167" name="Google Shape;1167;p47"/>
              <p:cNvSpPr txBox="1"/>
              <p:nvPr/>
            </p:nvSpPr>
            <p:spPr>
              <a:xfrm>
                <a:off x="252983" y="2744388"/>
                <a:ext cx="423300" cy="3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Open Sans ExtraBold"/>
                    <a:ea typeface="Open Sans ExtraBold"/>
                    <a:cs typeface="Open Sans ExtraBold"/>
                    <a:sym typeface="Open Sans ExtraBold"/>
                  </a:rPr>
                  <a:t>o2</a:t>
                </a:r>
                <a:endParaRPr sz="1000">
                  <a:latin typeface="Open Sans ExtraBold"/>
                  <a:ea typeface="Open Sans ExtraBold"/>
                  <a:cs typeface="Open Sans ExtraBold"/>
                  <a:sym typeface="Open Sans ExtraBold"/>
                </a:endParaRPr>
              </a:p>
            </p:txBody>
          </p:sp>
        </p:grpSp>
        <p:grpSp>
          <p:nvGrpSpPr>
            <p:cNvPr id="1168" name="Google Shape;1168;p47"/>
            <p:cNvGrpSpPr/>
            <p:nvPr/>
          </p:nvGrpSpPr>
          <p:grpSpPr>
            <a:xfrm>
              <a:off x="1286376" y="1987233"/>
              <a:ext cx="2395073" cy="2407564"/>
              <a:chOff x="1286376" y="1987233"/>
              <a:chExt cx="2395073" cy="2407564"/>
            </a:xfrm>
          </p:grpSpPr>
          <p:sp>
            <p:nvSpPr>
              <p:cNvPr id="1169" name="Google Shape;1169;p47"/>
              <p:cNvSpPr/>
              <p:nvPr/>
            </p:nvSpPr>
            <p:spPr>
              <a:xfrm>
                <a:off x="1286388" y="1987233"/>
                <a:ext cx="460200" cy="460200"/>
              </a:xfrm>
              <a:prstGeom prst="ellipse">
                <a:avLst/>
              </a:prstGeom>
              <a:solidFill>
                <a:srgbClr val="FFAD3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900"/>
              </a:p>
            </p:txBody>
          </p:sp>
          <p:sp>
            <p:nvSpPr>
              <p:cNvPr id="1170" name="Google Shape;1170;p47"/>
              <p:cNvSpPr/>
              <p:nvPr/>
            </p:nvSpPr>
            <p:spPr>
              <a:xfrm>
                <a:off x="3221249" y="3934597"/>
                <a:ext cx="460200" cy="460200"/>
              </a:xfrm>
              <a:prstGeom prst="ellipse">
                <a:avLst/>
              </a:prstGeom>
              <a:solidFill>
                <a:srgbClr val="FFAD3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7"/>
              <p:cNvSpPr/>
              <p:nvPr/>
            </p:nvSpPr>
            <p:spPr>
              <a:xfrm>
                <a:off x="3221240" y="1987233"/>
                <a:ext cx="460200" cy="460200"/>
              </a:xfrm>
              <a:prstGeom prst="ellipse">
                <a:avLst/>
              </a:prstGeom>
              <a:solidFill>
                <a:srgbClr val="FFAD3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7"/>
              <p:cNvSpPr/>
              <p:nvPr/>
            </p:nvSpPr>
            <p:spPr>
              <a:xfrm>
                <a:off x="1286376" y="3934597"/>
                <a:ext cx="460200" cy="460200"/>
              </a:xfrm>
              <a:prstGeom prst="ellipse">
                <a:avLst/>
              </a:prstGeom>
              <a:solidFill>
                <a:srgbClr val="FFAD3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7"/>
              <p:cNvSpPr txBox="1"/>
              <p:nvPr/>
            </p:nvSpPr>
            <p:spPr>
              <a:xfrm>
                <a:off x="1321286" y="2040781"/>
                <a:ext cx="381600" cy="35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Open Sans ExtraBold"/>
                    <a:ea typeface="Open Sans ExtraBold"/>
                    <a:cs typeface="Open Sans ExtraBold"/>
                    <a:sym typeface="Open Sans ExtraBold"/>
                  </a:rPr>
                  <a:t>p1</a:t>
                </a:r>
                <a:endParaRPr sz="1000">
                  <a:latin typeface="Open Sans ExtraBold"/>
                  <a:ea typeface="Open Sans ExtraBold"/>
                  <a:cs typeface="Open Sans ExtraBold"/>
                  <a:sym typeface="Open Sans ExtraBold"/>
                </a:endParaRPr>
              </a:p>
            </p:txBody>
          </p:sp>
          <p:sp>
            <p:nvSpPr>
              <p:cNvPr id="1174" name="Google Shape;1174;p47"/>
              <p:cNvSpPr txBox="1"/>
              <p:nvPr/>
            </p:nvSpPr>
            <p:spPr>
              <a:xfrm>
                <a:off x="3277810" y="2040781"/>
                <a:ext cx="3816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ExtraBold"/>
                    <a:ea typeface="Open Sans ExtraBold"/>
                    <a:cs typeface="Open Sans ExtraBold"/>
                    <a:sym typeface="Open Sans ExtraBold"/>
                  </a:rPr>
                  <a:t>p2</a:t>
                </a:r>
                <a:endParaRPr sz="1000">
                  <a:latin typeface="Open Sans ExtraBold"/>
                  <a:ea typeface="Open Sans ExtraBold"/>
                  <a:cs typeface="Open Sans ExtraBold"/>
                  <a:sym typeface="Open Sans ExtraBold"/>
                </a:endParaRPr>
              </a:p>
            </p:txBody>
          </p:sp>
          <p:sp>
            <p:nvSpPr>
              <p:cNvPr id="1175" name="Google Shape;1175;p47"/>
              <p:cNvSpPr txBox="1"/>
              <p:nvPr/>
            </p:nvSpPr>
            <p:spPr>
              <a:xfrm>
                <a:off x="1333532" y="3982939"/>
                <a:ext cx="381600" cy="35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Open Sans ExtraBold"/>
                    <a:ea typeface="Open Sans ExtraBold"/>
                    <a:cs typeface="Open Sans ExtraBold"/>
                    <a:sym typeface="Open Sans ExtraBold"/>
                  </a:rPr>
                  <a:t>p3</a:t>
                </a:r>
                <a:endParaRPr sz="1000">
                  <a:latin typeface="Open Sans ExtraBold"/>
                  <a:ea typeface="Open Sans ExtraBold"/>
                  <a:cs typeface="Open Sans ExtraBold"/>
                  <a:sym typeface="Open Sans ExtraBold"/>
                </a:endParaRPr>
              </a:p>
            </p:txBody>
          </p:sp>
          <p:sp>
            <p:nvSpPr>
              <p:cNvPr id="1176" name="Google Shape;1176;p47"/>
              <p:cNvSpPr txBox="1"/>
              <p:nvPr/>
            </p:nvSpPr>
            <p:spPr>
              <a:xfrm>
                <a:off x="3273728" y="3982939"/>
                <a:ext cx="3816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ExtraBold"/>
                    <a:ea typeface="Open Sans ExtraBold"/>
                    <a:cs typeface="Open Sans ExtraBold"/>
                    <a:sym typeface="Open Sans ExtraBold"/>
                  </a:rPr>
                  <a:t>p4</a:t>
                </a:r>
                <a:endParaRPr sz="1000">
                  <a:latin typeface="Open Sans ExtraBold"/>
                  <a:ea typeface="Open Sans ExtraBold"/>
                  <a:cs typeface="Open Sans ExtraBold"/>
                  <a:sym typeface="Open Sans ExtraBold"/>
                </a:endParaRPr>
              </a:p>
            </p:txBody>
          </p:sp>
        </p:grpSp>
      </p:grpSp>
      <p:grpSp>
        <p:nvGrpSpPr>
          <p:cNvPr id="1177" name="Google Shape;1177;p47"/>
          <p:cNvGrpSpPr/>
          <p:nvPr/>
        </p:nvGrpSpPr>
        <p:grpSpPr>
          <a:xfrm>
            <a:off x="610398" y="1240342"/>
            <a:ext cx="7546178" cy="3076174"/>
            <a:chOff x="610398" y="1240342"/>
            <a:chExt cx="7546178" cy="3076174"/>
          </a:xfrm>
        </p:grpSpPr>
        <p:sp>
          <p:nvSpPr>
            <p:cNvPr id="1178" name="Google Shape;1178;p47"/>
            <p:cNvSpPr txBox="1"/>
            <p:nvPr/>
          </p:nvSpPr>
          <p:spPr>
            <a:xfrm>
              <a:off x="4392776" y="2443712"/>
              <a:ext cx="3763800" cy="471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434343"/>
                </a:buClr>
                <a:buSzPts val="1500"/>
                <a:buChar char="●"/>
              </a:pPr>
              <a:r>
                <a:rPr lang="en" sz="1500">
                  <a:solidFill>
                    <a:srgbClr val="434343"/>
                  </a:solidFill>
                  <a:latin typeface="Open Sans"/>
                  <a:ea typeface="Open Sans"/>
                  <a:cs typeface="Open Sans"/>
                  <a:sym typeface="Open Sans"/>
                </a:rPr>
                <a:t>Directed </a:t>
              </a:r>
              <a:r>
                <a:rPr b="1" lang="en" sz="1500">
                  <a:solidFill>
                    <a:srgbClr val="434343"/>
                  </a:solidFill>
                  <a:latin typeface="Open Sans"/>
                  <a:ea typeface="Open Sans"/>
                  <a:cs typeface="Open Sans"/>
                  <a:sym typeface="Open Sans"/>
                </a:rPr>
                <a:t>edges</a:t>
              </a:r>
              <a:r>
                <a:rPr lang="en" sz="1500">
                  <a:solidFill>
                    <a:srgbClr val="434343"/>
                  </a:solidFill>
                  <a:latin typeface="Open Sans"/>
                  <a:ea typeface="Open Sans"/>
                  <a:cs typeface="Open Sans"/>
                  <a:sym typeface="Open Sans"/>
                </a:rPr>
                <a:t> connect vertices </a:t>
              </a:r>
              <a:endParaRPr sz="1500">
                <a:solidFill>
                  <a:srgbClr val="434343"/>
                </a:solidFill>
                <a:latin typeface="Open Sans"/>
                <a:ea typeface="Open Sans"/>
                <a:cs typeface="Open Sans"/>
                <a:sym typeface="Open Sans"/>
              </a:endParaRPr>
            </a:p>
          </p:txBody>
        </p:sp>
        <p:grpSp>
          <p:nvGrpSpPr>
            <p:cNvPr id="1179" name="Google Shape;1179;p47"/>
            <p:cNvGrpSpPr/>
            <p:nvPr/>
          </p:nvGrpSpPr>
          <p:grpSpPr>
            <a:xfrm>
              <a:off x="610398" y="1240342"/>
              <a:ext cx="2619602" cy="2841472"/>
              <a:chOff x="539864" y="1019663"/>
              <a:chExt cx="2905181" cy="3151239"/>
            </a:xfrm>
          </p:grpSpPr>
          <p:sp>
            <p:nvSpPr>
              <p:cNvPr id="1180" name="Google Shape;1180;p47"/>
              <p:cNvSpPr/>
              <p:nvPr/>
            </p:nvSpPr>
            <p:spPr>
              <a:xfrm rot="-2699274">
                <a:off x="1485577" y="1411001"/>
                <a:ext cx="1129331" cy="53649"/>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32BCDC"/>
                </a:solidFill>
                <a:prstDash val="lgDash"/>
                <a:round/>
                <a:headEnd len="med" w="med" type="none"/>
                <a:tailEnd len="med" w="med" type="triangle"/>
              </a:ln>
            </p:spPr>
          </p:sp>
          <p:sp>
            <p:nvSpPr>
              <p:cNvPr id="1181" name="Google Shape;1181;p47"/>
              <p:cNvSpPr/>
              <p:nvPr/>
            </p:nvSpPr>
            <p:spPr>
              <a:xfrm rot="-7629220">
                <a:off x="316515" y="3661983"/>
                <a:ext cx="1202486" cy="37059"/>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32BCDC"/>
                </a:solidFill>
                <a:prstDash val="lgDash"/>
                <a:round/>
                <a:headEnd len="med" w="med" type="none"/>
                <a:tailEnd len="med" w="med" type="triangle"/>
              </a:ln>
            </p:spPr>
          </p:sp>
          <p:sp>
            <p:nvSpPr>
              <p:cNvPr id="1182" name="Google Shape;1182;p47"/>
              <p:cNvSpPr/>
              <p:nvPr/>
            </p:nvSpPr>
            <p:spPr>
              <a:xfrm rot="9914549">
                <a:off x="694680" y="2536830"/>
                <a:ext cx="2795037" cy="11208"/>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32BCDC"/>
                </a:solidFill>
                <a:prstDash val="lgDash"/>
                <a:round/>
                <a:headEnd len="med" w="med" type="none"/>
                <a:tailEnd len="med" w="med" type="triangle"/>
              </a:ln>
            </p:spPr>
          </p:sp>
          <p:sp>
            <p:nvSpPr>
              <p:cNvPr id="1183" name="Google Shape;1183;p47"/>
              <p:cNvSpPr txBox="1"/>
              <p:nvPr/>
            </p:nvSpPr>
            <p:spPr>
              <a:xfrm>
                <a:off x="1949982" y="1339642"/>
                <a:ext cx="228600" cy="223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3D85C6"/>
                    </a:solidFill>
                    <a:latin typeface="Open Sans ExtraBold"/>
                    <a:ea typeface="Open Sans ExtraBold"/>
                    <a:cs typeface="Open Sans ExtraBold"/>
                    <a:sym typeface="Open Sans ExtraBold"/>
                  </a:rPr>
                  <a:t>e4</a:t>
                </a:r>
                <a:endParaRPr sz="1000">
                  <a:solidFill>
                    <a:srgbClr val="3D85C6"/>
                  </a:solidFill>
                  <a:latin typeface="Open Sans ExtraBold"/>
                  <a:ea typeface="Open Sans ExtraBold"/>
                  <a:cs typeface="Open Sans ExtraBold"/>
                  <a:sym typeface="Open Sans ExtraBold"/>
                </a:endParaRPr>
              </a:p>
            </p:txBody>
          </p:sp>
          <p:sp>
            <p:nvSpPr>
              <p:cNvPr id="1184" name="Google Shape;1184;p47"/>
              <p:cNvSpPr txBox="1"/>
              <p:nvPr/>
            </p:nvSpPr>
            <p:spPr>
              <a:xfrm>
                <a:off x="756887" y="3459242"/>
                <a:ext cx="228600" cy="223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3D85C6"/>
                    </a:solidFill>
                    <a:latin typeface="Open Sans ExtraBold"/>
                    <a:ea typeface="Open Sans ExtraBold"/>
                    <a:cs typeface="Open Sans ExtraBold"/>
                    <a:sym typeface="Open Sans ExtraBold"/>
                  </a:rPr>
                  <a:t>e8</a:t>
                </a:r>
                <a:endParaRPr sz="1000">
                  <a:solidFill>
                    <a:srgbClr val="3D85C6"/>
                  </a:solidFill>
                  <a:latin typeface="Open Sans ExtraBold"/>
                  <a:ea typeface="Open Sans ExtraBold"/>
                  <a:cs typeface="Open Sans ExtraBold"/>
                  <a:sym typeface="Open Sans ExtraBold"/>
                </a:endParaRPr>
              </a:p>
            </p:txBody>
          </p:sp>
          <p:sp>
            <p:nvSpPr>
              <p:cNvPr id="1185" name="Google Shape;1185;p47"/>
              <p:cNvSpPr txBox="1"/>
              <p:nvPr/>
            </p:nvSpPr>
            <p:spPr>
              <a:xfrm>
                <a:off x="2431117" y="2306133"/>
                <a:ext cx="335400" cy="223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3D85C6"/>
                    </a:solidFill>
                    <a:latin typeface="Open Sans ExtraBold"/>
                    <a:ea typeface="Open Sans ExtraBold"/>
                    <a:cs typeface="Open Sans ExtraBold"/>
                    <a:sym typeface="Open Sans ExtraBold"/>
                  </a:rPr>
                  <a:t>e12</a:t>
                </a:r>
                <a:endParaRPr sz="1000">
                  <a:solidFill>
                    <a:srgbClr val="3D85C6"/>
                  </a:solidFill>
                  <a:latin typeface="Open Sans ExtraBold"/>
                  <a:ea typeface="Open Sans ExtraBold"/>
                  <a:cs typeface="Open Sans ExtraBold"/>
                  <a:sym typeface="Open Sans ExtraBold"/>
                </a:endParaRPr>
              </a:p>
            </p:txBody>
          </p:sp>
        </p:grpSp>
        <p:grpSp>
          <p:nvGrpSpPr>
            <p:cNvPr id="1186" name="Google Shape;1186;p47"/>
            <p:cNvGrpSpPr/>
            <p:nvPr/>
          </p:nvGrpSpPr>
          <p:grpSpPr>
            <a:xfrm>
              <a:off x="730285" y="1306277"/>
              <a:ext cx="2662837" cy="2674209"/>
              <a:chOff x="828699" y="1737550"/>
              <a:chExt cx="2662837" cy="2674209"/>
            </a:xfrm>
          </p:grpSpPr>
          <p:sp>
            <p:nvSpPr>
              <p:cNvPr id="1187" name="Google Shape;1187;p47"/>
              <p:cNvSpPr/>
              <p:nvPr/>
            </p:nvSpPr>
            <p:spPr>
              <a:xfrm rot="-7628783">
                <a:off x="633541" y="3965486"/>
                <a:ext cx="1052515" cy="33414"/>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61A245"/>
                </a:solidFill>
                <a:prstDash val="lgDash"/>
                <a:round/>
                <a:headEnd len="med" w="med" type="none"/>
                <a:tailEnd len="med" w="med" type="triangle"/>
              </a:ln>
            </p:spPr>
          </p:sp>
          <p:sp>
            <p:nvSpPr>
              <p:cNvPr id="1188" name="Google Shape;1188;p47"/>
              <p:cNvSpPr txBox="1"/>
              <p:nvPr/>
            </p:nvSpPr>
            <p:spPr>
              <a:xfrm>
                <a:off x="2857120" y="2312253"/>
                <a:ext cx="2061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38761D"/>
                    </a:solidFill>
                    <a:latin typeface="Open Sans ExtraBold"/>
                    <a:ea typeface="Open Sans ExtraBold"/>
                    <a:cs typeface="Open Sans ExtraBold"/>
                    <a:sym typeface="Open Sans ExtraBold"/>
                  </a:rPr>
                  <a:t>e6</a:t>
                </a:r>
                <a:endParaRPr sz="1000">
                  <a:solidFill>
                    <a:srgbClr val="38761D"/>
                  </a:solidFill>
                  <a:latin typeface="Open Sans ExtraBold"/>
                  <a:ea typeface="Open Sans ExtraBold"/>
                  <a:cs typeface="Open Sans ExtraBold"/>
                  <a:sym typeface="Open Sans ExtraBold"/>
                </a:endParaRPr>
              </a:p>
            </p:txBody>
          </p:sp>
          <p:sp>
            <p:nvSpPr>
              <p:cNvPr id="1189" name="Google Shape;1189;p47"/>
              <p:cNvSpPr txBox="1"/>
              <p:nvPr/>
            </p:nvSpPr>
            <p:spPr>
              <a:xfrm>
                <a:off x="1274524" y="4112800"/>
                <a:ext cx="2691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38761D"/>
                    </a:solidFill>
                    <a:latin typeface="Open Sans ExtraBold"/>
                    <a:ea typeface="Open Sans ExtraBold"/>
                    <a:cs typeface="Open Sans ExtraBold"/>
                    <a:sym typeface="Open Sans ExtraBold"/>
                  </a:rPr>
                  <a:t>e10</a:t>
                </a:r>
                <a:endParaRPr sz="1000">
                  <a:solidFill>
                    <a:srgbClr val="38761D"/>
                  </a:solidFill>
                  <a:latin typeface="Open Sans ExtraBold"/>
                  <a:ea typeface="Open Sans ExtraBold"/>
                  <a:cs typeface="Open Sans ExtraBold"/>
                  <a:sym typeface="Open Sans ExtraBold"/>
                </a:endParaRPr>
              </a:p>
            </p:txBody>
          </p:sp>
          <p:sp>
            <p:nvSpPr>
              <p:cNvPr id="1190" name="Google Shape;1190;p47"/>
              <p:cNvSpPr/>
              <p:nvPr/>
            </p:nvSpPr>
            <p:spPr>
              <a:xfrm rot="4458109">
                <a:off x="1728935" y="3043638"/>
                <a:ext cx="2743942" cy="40338"/>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61A245"/>
                </a:solidFill>
                <a:prstDash val="lgDash"/>
                <a:round/>
                <a:headEnd len="med" w="med" type="triangle"/>
                <a:tailEnd len="med" w="med" type="none"/>
              </a:ln>
            </p:spPr>
          </p:sp>
        </p:grpSp>
        <p:grpSp>
          <p:nvGrpSpPr>
            <p:cNvPr id="1191" name="Google Shape;1191;p47"/>
            <p:cNvGrpSpPr/>
            <p:nvPr/>
          </p:nvGrpSpPr>
          <p:grpSpPr>
            <a:xfrm>
              <a:off x="1493217" y="2066811"/>
              <a:ext cx="2287072" cy="2249705"/>
              <a:chOff x="1591631" y="2498083"/>
              <a:chExt cx="2287072" cy="2249705"/>
            </a:xfrm>
          </p:grpSpPr>
          <p:sp>
            <p:nvSpPr>
              <p:cNvPr id="1192" name="Google Shape;1192;p47"/>
              <p:cNvSpPr/>
              <p:nvPr/>
            </p:nvSpPr>
            <p:spPr>
              <a:xfrm>
                <a:off x="1837957" y="2592185"/>
                <a:ext cx="1487329" cy="33726"/>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CC0000"/>
                </a:solidFill>
                <a:prstDash val="lgDash"/>
                <a:round/>
                <a:headEnd len="med" w="med" type="none"/>
                <a:tailEnd len="med" w="med" type="triangle"/>
              </a:ln>
            </p:spPr>
          </p:sp>
          <p:sp>
            <p:nvSpPr>
              <p:cNvPr id="1193" name="Google Shape;1193;p47"/>
              <p:cNvSpPr/>
              <p:nvPr/>
            </p:nvSpPr>
            <p:spPr>
              <a:xfrm rot="5400000">
                <a:off x="2886257" y="3619230"/>
                <a:ext cx="1504297" cy="25470"/>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CC0000"/>
                </a:solidFill>
                <a:prstDash val="lgDash"/>
                <a:round/>
                <a:headEnd len="med" w="med" type="none"/>
                <a:tailEnd len="med" w="med" type="triangle"/>
              </a:ln>
            </p:spPr>
          </p:sp>
          <p:sp>
            <p:nvSpPr>
              <p:cNvPr id="1194" name="Google Shape;1194;p47"/>
              <p:cNvSpPr/>
              <p:nvPr/>
            </p:nvSpPr>
            <p:spPr>
              <a:xfrm rot="-5400000">
                <a:off x="869769" y="3613234"/>
                <a:ext cx="1487105" cy="20267"/>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CC0000"/>
                </a:solidFill>
                <a:prstDash val="lgDash"/>
                <a:round/>
                <a:headEnd len="med" w="med" type="none"/>
                <a:tailEnd len="med" w="med" type="triangle"/>
              </a:ln>
            </p:spPr>
          </p:sp>
          <p:sp>
            <p:nvSpPr>
              <p:cNvPr id="1195" name="Google Shape;1195;p47"/>
              <p:cNvSpPr/>
              <p:nvPr/>
            </p:nvSpPr>
            <p:spPr>
              <a:xfrm rot="10800000">
                <a:off x="1842220" y="4596996"/>
                <a:ext cx="1487329" cy="33726"/>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CC0000"/>
                </a:solidFill>
                <a:prstDash val="lgDash"/>
                <a:round/>
                <a:headEnd len="med" w="med" type="triangle"/>
                <a:tailEnd len="med" w="med" type="none"/>
              </a:ln>
            </p:spPr>
          </p:sp>
          <p:sp>
            <p:nvSpPr>
              <p:cNvPr id="1196" name="Google Shape;1196;p47"/>
              <p:cNvSpPr/>
              <p:nvPr/>
            </p:nvSpPr>
            <p:spPr>
              <a:xfrm rot="5400000">
                <a:off x="2766840" y="3601854"/>
                <a:ext cx="1470024" cy="25950"/>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CC0000"/>
                </a:solidFill>
                <a:prstDash val="lgDash"/>
                <a:round/>
                <a:headEnd len="med" w="med" type="triangle"/>
                <a:tailEnd len="med" w="med" type="none"/>
              </a:ln>
            </p:spPr>
          </p:sp>
          <p:sp>
            <p:nvSpPr>
              <p:cNvPr id="1197" name="Google Shape;1197;p47"/>
              <p:cNvSpPr/>
              <p:nvPr/>
            </p:nvSpPr>
            <p:spPr>
              <a:xfrm flipH="1" rot="-2671309">
                <a:off x="1436589" y="3590460"/>
                <a:ext cx="2284962" cy="60872"/>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CC0000"/>
                </a:solidFill>
                <a:prstDash val="lgDash"/>
                <a:round/>
                <a:headEnd len="med" w="med" type="none"/>
                <a:tailEnd len="med" w="med" type="triangle"/>
              </a:ln>
            </p:spPr>
          </p:sp>
          <p:sp>
            <p:nvSpPr>
              <p:cNvPr id="1198" name="Google Shape;1198;p47"/>
              <p:cNvSpPr/>
              <p:nvPr/>
            </p:nvSpPr>
            <p:spPr>
              <a:xfrm flipH="1" rot="-8100727">
                <a:off x="1478621" y="3597729"/>
                <a:ext cx="2255324" cy="7456"/>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CC0000"/>
                </a:solidFill>
                <a:prstDash val="lgDash"/>
                <a:round/>
                <a:headEnd len="med" w="med" type="none"/>
                <a:tailEnd len="med" w="med" type="triangle"/>
              </a:ln>
            </p:spPr>
          </p:sp>
          <p:sp>
            <p:nvSpPr>
              <p:cNvPr id="1199" name="Google Shape;1199;p47"/>
              <p:cNvSpPr/>
              <p:nvPr/>
            </p:nvSpPr>
            <p:spPr>
              <a:xfrm flipH="1" rot="-2671309">
                <a:off x="1351096" y="3509242"/>
                <a:ext cx="2284962" cy="60872"/>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CC0000"/>
                </a:solidFill>
                <a:prstDash val="lgDash"/>
                <a:round/>
                <a:headEnd len="med" w="med" type="triangle"/>
                <a:tailEnd len="med" w="med" type="none"/>
              </a:ln>
            </p:spPr>
          </p:sp>
          <p:sp>
            <p:nvSpPr>
              <p:cNvPr id="1200" name="Google Shape;1200;p47"/>
              <p:cNvSpPr txBox="1"/>
              <p:nvPr/>
            </p:nvSpPr>
            <p:spPr>
              <a:xfrm>
                <a:off x="2447493" y="2498083"/>
                <a:ext cx="2061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rgbClr val="C11212"/>
                    </a:solidFill>
                    <a:latin typeface="Open Sans ExtraBold"/>
                    <a:ea typeface="Open Sans ExtraBold"/>
                    <a:cs typeface="Open Sans ExtraBold"/>
                    <a:sym typeface="Open Sans ExtraBold"/>
                  </a:rPr>
                  <a:t>e1</a:t>
                </a:r>
                <a:endParaRPr sz="1100">
                  <a:solidFill>
                    <a:srgbClr val="C11212"/>
                  </a:solidFill>
                  <a:latin typeface="Open Sans ExtraBold"/>
                  <a:ea typeface="Open Sans ExtraBold"/>
                  <a:cs typeface="Open Sans ExtraBold"/>
                  <a:sym typeface="Open Sans ExtraBold"/>
                </a:endParaRPr>
              </a:p>
            </p:txBody>
          </p:sp>
          <p:sp>
            <p:nvSpPr>
              <p:cNvPr id="1201" name="Google Shape;1201;p47"/>
              <p:cNvSpPr txBox="1"/>
              <p:nvPr/>
            </p:nvSpPr>
            <p:spPr>
              <a:xfrm>
                <a:off x="1591631" y="3231418"/>
                <a:ext cx="2061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C11212"/>
                    </a:solidFill>
                    <a:latin typeface="Open Sans ExtraBold"/>
                    <a:ea typeface="Open Sans ExtraBold"/>
                    <a:cs typeface="Open Sans ExtraBold"/>
                    <a:sym typeface="Open Sans ExtraBold"/>
                  </a:rPr>
                  <a:t>e2</a:t>
                </a:r>
                <a:endParaRPr sz="1000">
                  <a:solidFill>
                    <a:srgbClr val="C11212"/>
                  </a:solidFill>
                  <a:latin typeface="Open Sans ExtraBold"/>
                  <a:ea typeface="Open Sans ExtraBold"/>
                  <a:cs typeface="Open Sans ExtraBold"/>
                  <a:sym typeface="Open Sans ExtraBold"/>
                </a:endParaRPr>
              </a:p>
            </p:txBody>
          </p:sp>
          <p:sp>
            <p:nvSpPr>
              <p:cNvPr id="1202" name="Google Shape;1202;p47"/>
              <p:cNvSpPr txBox="1"/>
              <p:nvPr/>
            </p:nvSpPr>
            <p:spPr>
              <a:xfrm>
                <a:off x="2291080" y="3516375"/>
                <a:ext cx="2061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C11212"/>
                    </a:solidFill>
                    <a:latin typeface="Open Sans ExtraBold"/>
                    <a:ea typeface="Open Sans ExtraBold"/>
                    <a:cs typeface="Open Sans ExtraBold"/>
                    <a:sym typeface="Open Sans ExtraBold"/>
                  </a:rPr>
                  <a:t>e5</a:t>
                </a:r>
                <a:endParaRPr sz="1000">
                  <a:solidFill>
                    <a:srgbClr val="C11212"/>
                  </a:solidFill>
                  <a:latin typeface="Open Sans ExtraBold"/>
                  <a:ea typeface="Open Sans ExtraBold"/>
                  <a:cs typeface="Open Sans ExtraBold"/>
                  <a:sym typeface="Open Sans ExtraBold"/>
                </a:endParaRPr>
              </a:p>
            </p:txBody>
          </p:sp>
          <p:sp>
            <p:nvSpPr>
              <p:cNvPr id="1203" name="Google Shape;1203;p47"/>
              <p:cNvSpPr txBox="1"/>
              <p:nvPr/>
            </p:nvSpPr>
            <p:spPr>
              <a:xfrm>
                <a:off x="2706890" y="3344337"/>
                <a:ext cx="2061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C11212"/>
                    </a:solidFill>
                    <a:latin typeface="Open Sans ExtraBold"/>
                    <a:ea typeface="Open Sans ExtraBold"/>
                    <a:cs typeface="Open Sans ExtraBold"/>
                    <a:sym typeface="Open Sans ExtraBold"/>
                  </a:rPr>
                  <a:t>e7</a:t>
                </a:r>
                <a:endParaRPr sz="1000">
                  <a:solidFill>
                    <a:srgbClr val="C11212"/>
                  </a:solidFill>
                  <a:latin typeface="Open Sans ExtraBold"/>
                  <a:ea typeface="Open Sans ExtraBold"/>
                  <a:cs typeface="Open Sans ExtraBold"/>
                  <a:sym typeface="Open Sans ExtraBold"/>
                </a:endParaRPr>
              </a:p>
            </p:txBody>
          </p:sp>
          <p:sp>
            <p:nvSpPr>
              <p:cNvPr id="1204" name="Google Shape;1204;p47"/>
              <p:cNvSpPr txBox="1"/>
              <p:nvPr/>
            </p:nvSpPr>
            <p:spPr>
              <a:xfrm>
                <a:off x="3405700" y="3871900"/>
                <a:ext cx="2658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C11212"/>
                    </a:solidFill>
                    <a:latin typeface="Open Sans ExtraBold"/>
                    <a:ea typeface="Open Sans ExtraBold"/>
                    <a:cs typeface="Open Sans ExtraBold"/>
                    <a:sym typeface="Open Sans ExtraBold"/>
                  </a:rPr>
                  <a:t>e13</a:t>
                </a:r>
                <a:endParaRPr sz="1000">
                  <a:solidFill>
                    <a:srgbClr val="C11212"/>
                  </a:solidFill>
                  <a:latin typeface="Open Sans ExtraBold"/>
                  <a:ea typeface="Open Sans ExtraBold"/>
                  <a:cs typeface="Open Sans ExtraBold"/>
                  <a:sym typeface="Open Sans ExtraBold"/>
                </a:endParaRPr>
              </a:p>
            </p:txBody>
          </p:sp>
          <p:sp>
            <p:nvSpPr>
              <p:cNvPr id="1205" name="Google Shape;1205;p47"/>
              <p:cNvSpPr txBox="1"/>
              <p:nvPr/>
            </p:nvSpPr>
            <p:spPr>
              <a:xfrm>
                <a:off x="3612902" y="3052275"/>
                <a:ext cx="2658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C11212"/>
                    </a:solidFill>
                    <a:latin typeface="Open Sans ExtraBold"/>
                    <a:ea typeface="Open Sans ExtraBold"/>
                    <a:cs typeface="Open Sans ExtraBold"/>
                    <a:sym typeface="Open Sans ExtraBold"/>
                  </a:rPr>
                  <a:t>e11</a:t>
                </a:r>
                <a:endParaRPr sz="1000">
                  <a:solidFill>
                    <a:srgbClr val="C11212"/>
                  </a:solidFill>
                  <a:latin typeface="Open Sans ExtraBold"/>
                  <a:ea typeface="Open Sans ExtraBold"/>
                  <a:cs typeface="Open Sans ExtraBold"/>
                  <a:sym typeface="Open Sans ExtraBold"/>
                </a:endParaRPr>
              </a:p>
            </p:txBody>
          </p:sp>
          <p:sp>
            <p:nvSpPr>
              <p:cNvPr id="1206" name="Google Shape;1206;p47"/>
              <p:cNvSpPr txBox="1"/>
              <p:nvPr/>
            </p:nvSpPr>
            <p:spPr>
              <a:xfrm>
                <a:off x="2438096" y="4546489"/>
                <a:ext cx="2061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rgbClr val="C11212"/>
                    </a:solidFill>
                    <a:latin typeface="Open Sans ExtraBold"/>
                    <a:ea typeface="Open Sans ExtraBold"/>
                    <a:cs typeface="Open Sans ExtraBold"/>
                    <a:sym typeface="Open Sans ExtraBold"/>
                  </a:rPr>
                  <a:t>e3</a:t>
                </a:r>
                <a:endParaRPr sz="1100">
                  <a:solidFill>
                    <a:srgbClr val="C11212"/>
                  </a:solidFill>
                  <a:latin typeface="Open Sans ExtraBold"/>
                  <a:ea typeface="Open Sans ExtraBold"/>
                  <a:cs typeface="Open Sans ExtraBold"/>
                  <a:sym typeface="Open Sans ExtraBold"/>
                </a:endParaRPr>
              </a:p>
            </p:txBody>
          </p:sp>
          <p:sp>
            <p:nvSpPr>
              <p:cNvPr id="1207" name="Google Shape;1207;p47"/>
              <p:cNvSpPr txBox="1"/>
              <p:nvPr/>
            </p:nvSpPr>
            <p:spPr>
              <a:xfrm>
                <a:off x="2836037" y="3785964"/>
                <a:ext cx="2061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C11212"/>
                    </a:solidFill>
                    <a:latin typeface="Open Sans ExtraBold"/>
                    <a:ea typeface="Open Sans ExtraBold"/>
                    <a:cs typeface="Open Sans ExtraBold"/>
                    <a:sym typeface="Open Sans ExtraBold"/>
                  </a:rPr>
                  <a:t>e9</a:t>
                </a:r>
                <a:endParaRPr sz="1000">
                  <a:solidFill>
                    <a:srgbClr val="C11212"/>
                  </a:solidFill>
                  <a:latin typeface="Open Sans ExtraBold"/>
                  <a:ea typeface="Open Sans ExtraBold"/>
                  <a:cs typeface="Open Sans ExtraBold"/>
                  <a:sym typeface="Open Sans ExtraBold"/>
                </a:endParaRPr>
              </a:p>
            </p:txBody>
          </p:sp>
        </p:grpSp>
      </p:grpSp>
      <p:grpSp>
        <p:nvGrpSpPr>
          <p:cNvPr id="1208" name="Google Shape;1208;p47"/>
          <p:cNvGrpSpPr/>
          <p:nvPr/>
        </p:nvGrpSpPr>
        <p:grpSpPr>
          <a:xfrm>
            <a:off x="105395" y="813829"/>
            <a:ext cx="8879185" cy="4119666"/>
            <a:chOff x="105395" y="813829"/>
            <a:chExt cx="8879185" cy="4119666"/>
          </a:xfrm>
        </p:grpSpPr>
        <p:grpSp>
          <p:nvGrpSpPr>
            <p:cNvPr id="1209" name="Google Shape;1209;p47"/>
            <p:cNvGrpSpPr/>
            <p:nvPr/>
          </p:nvGrpSpPr>
          <p:grpSpPr>
            <a:xfrm>
              <a:off x="105395" y="813829"/>
              <a:ext cx="8879185" cy="4119666"/>
              <a:chOff x="105395" y="813829"/>
              <a:chExt cx="8879185" cy="4119666"/>
            </a:xfrm>
          </p:grpSpPr>
          <p:sp>
            <p:nvSpPr>
              <p:cNvPr id="1210" name="Google Shape;1210;p47"/>
              <p:cNvSpPr txBox="1"/>
              <p:nvPr/>
            </p:nvSpPr>
            <p:spPr>
              <a:xfrm>
                <a:off x="4392780" y="3727900"/>
                <a:ext cx="4591800" cy="471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434343"/>
                  </a:buClr>
                  <a:buSzPts val="1500"/>
                  <a:buChar char="●"/>
                </a:pPr>
                <a:r>
                  <a:rPr lang="en" sz="1500">
                    <a:solidFill>
                      <a:srgbClr val="434343"/>
                    </a:solidFill>
                  </a:rPr>
                  <a:t>Schemaless, but</a:t>
                </a:r>
                <a:br>
                  <a:rPr lang="en" sz="1500">
                    <a:solidFill>
                      <a:srgbClr val="434343"/>
                    </a:solidFill>
                  </a:rPr>
                </a:br>
                <a:r>
                  <a:rPr lang="en" sz="1500">
                    <a:solidFill>
                      <a:srgbClr val="434343"/>
                    </a:solidFill>
                  </a:rPr>
                  <a:t>Arbitrary key-value </a:t>
                </a:r>
                <a:r>
                  <a:rPr b="1" lang="en" sz="1500">
                    <a:solidFill>
                      <a:srgbClr val="434343"/>
                    </a:solidFill>
                  </a:rPr>
                  <a:t>properties</a:t>
                </a:r>
                <a:r>
                  <a:rPr lang="en" sz="1500">
                    <a:solidFill>
                      <a:srgbClr val="434343"/>
                    </a:solidFill>
                  </a:rPr>
                  <a:t> on edges and vertices</a:t>
                </a:r>
                <a:endParaRPr b="1" sz="1500">
                  <a:solidFill>
                    <a:srgbClr val="434343"/>
                  </a:solidFill>
                </a:endParaRPr>
              </a:p>
            </p:txBody>
          </p:sp>
          <p:grpSp>
            <p:nvGrpSpPr>
              <p:cNvPr id="1211" name="Google Shape;1211;p47"/>
              <p:cNvGrpSpPr/>
              <p:nvPr/>
            </p:nvGrpSpPr>
            <p:grpSpPr>
              <a:xfrm>
                <a:off x="105395" y="813829"/>
                <a:ext cx="4123504" cy="4119666"/>
                <a:chOff x="573052" y="995668"/>
                <a:chExt cx="4573033" cy="4568777"/>
              </a:xfrm>
            </p:grpSpPr>
            <p:sp>
              <p:nvSpPr>
                <p:cNvPr id="1212" name="Google Shape;1212;p47"/>
                <p:cNvSpPr txBox="1"/>
                <p:nvPr/>
              </p:nvSpPr>
              <p:spPr>
                <a:xfrm>
                  <a:off x="3874085" y="1654497"/>
                  <a:ext cx="12720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name: “alice”</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age: 45</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gender: F</a:t>
                  </a:r>
                  <a:endParaRPr b="1" sz="900">
                    <a:solidFill>
                      <a:srgbClr val="A64D79"/>
                    </a:solidFill>
                    <a:latin typeface="Courier New"/>
                    <a:ea typeface="Courier New"/>
                    <a:cs typeface="Courier New"/>
                    <a:sym typeface="Courier New"/>
                  </a:endParaRPr>
                </a:p>
              </p:txBody>
            </p:sp>
            <p:sp>
              <p:nvSpPr>
                <p:cNvPr id="1213" name="Google Shape;1213;p47"/>
                <p:cNvSpPr txBox="1"/>
                <p:nvPr/>
              </p:nvSpPr>
              <p:spPr>
                <a:xfrm>
                  <a:off x="3786326" y="4933244"/>
                  <a:ext cx="10455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name: “bob”</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age: 54</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gender: M</a:t>
                  </a:r>
                  <a:endParaRPr b="1" sz="900">
                    <a:solidFill>
                      <a:srgbClr val="A64D79"/>
                    </a:solidFill>
                    <a:latin typeface="Courier New"/>
                    <a:ea typeface="Courier New"/>
                    <a:cs typeface="Courier New"/>
                    <a:sym typeface="Courier New"/>
                  </a:endParaRPr>
                </a:p>
              </p:txBody>
            </p:sp>
            <p:sp>
              <p:nvSpPr>
                <p:cNvPr id="1214" name="Google Shape;1214;p47"/>
                <p:cNvSpPr txBox="1"/>
                <p:nvPr/>
              </p:nvSpPr>
              <p:spPr>
                <a:xfrm>
                  <a:off x="983128" y="1972168"/>
                  <a:ext cx="13293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name: “peter”</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age: 17</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gender: M</a:t>
                  </a:r>
                  <a:endParaRPr b="1" sz="900">
                    <a:solidFill>
                      <a:srgbClr val="A64D79"/>
                    </a:solidFill>
                    <a:latin typeface="Courier New"/>
                    <a:ea typeface="Courier New"/>
                    <a:cs typeface="Courier New"/>
                    <a:sym typeface="Courier New"/>
                  </a:endParaRPr>
                </a:p>
              </p:txBody>
            </p:sp>
            <p:sp>
              <p:nvSpPr>
                <p:cNvPr id="1215" name="Google Shape;1215;p47"/>
                <p:cNvSpPr txBox="1"/>
                <p:nvPr/>
              </p:nvSpPr>
              <p:spPr>
                <a:xfrm>
                  <a:off x="1433904" y="4915065"/>
                  <a:ext cx="13293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name: “jenny”</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age: 23</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gender: F</a:t>
                  </a:r>
                  <a:endParaRPr b="1" sz="900">
                    <a:solidFill>
                      <a:srgbClr val="A64D79"/>
                    </a:solidFill>
                    <a:latin typeface="Courier New"/>
                    <a:ea typeface="Courier New"/>
                    <a:cs typeface="Courier New"/>
                    <a:sym typeface="Courier New"/>
                  </a:endParaRPr>
                </a:p>
              </p:txBody>
            </p:sp>
            <p:sp>
              <p:nvSpPr>
                <p:cNvPr id="1216" name="Google Shape;1216;p47"/>
                <p:cNvSpPr txBox="1"/>
                <p:nvPr/>
              </p:nvSpPr>
              <p:spPr>
                <a:xfrm>
                  <a:off x="573052" y="2652976"/>
                  <a:ext cx="11052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name: “UW”</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estd: 1934</a:t>
                  </a:r>
                  <a:endParaRPr b="1" sz="900">
                    <a:solidFill>
                      <a:srgbClr val="A64D79"/>
                    </a:solidFill>
                    <a:latin typeface="Courier New"/>
                    <a:ea typeface="Courier New"/>
                    <a:cs typeface="Courier New"/>
                    <a:sym typeface="Courier New"/>
                  </a:endParaRPr>
                </a:p>
              </p:txBody>
            </p:sp>
            <p:sp>
              <p:nvSpPr>
                <p:cNvPr id="1217" name="Google Shape;1217;p47"/>
                <p:cNvSpPr txBox="1"/>
                <p:nvPr/>
              </p:nvSpPr>
              <p:spPr>
                <a:xfrm>
                  <a:off x="1781914" y="995668"/>
                  <a:ext cx="15054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name: “UofT”</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estd: 1885</a:t>
                  </a:r>
                  <a:endParaRPr b="1" sz="900">
                    <a:solidFill>
                      <a:srgbClr val="A64D79"/>
                    </a:solidFill>
                    <a:latin typeface="Courier New"/>
                    <a:ea typeface="Courier New"/>
                    <a:cs typeface="Courier New"/>
                    <a:sym typeface="Courier New"/>
                  </a:endParaRPr>
                </a:p>
              </p:txBody>
            </p:sp>
          </p:grpSp>
        </p:grpSp>
        <p:sp>
          <p:nvSpPr>
            <p:cNvPr id="1218" name="Google Shape;1218;p47"/>
            <p:cNvSpPr txBox="1"/>
            <p:nvPr/>
          </p:nvSpPr>
          <p:spPr>
            <a:xfrm rot="3187104">
              <a:off x="627459" y="3275758"/>
              <a:ext cx="881760" cy="280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doj: 2006</a:t>
              </a:r>
              <a:endParaRPr b="1" sz="900">
                <a:latin typeface="Courier New"/>
                <a:ea typeface="Courier New"/>
                <a:cs typeface="Courier New"/>
                <a:sym typeface="Courier New"/>
              </a:endParaRPr>
            </a:p>
          </p:txBody>
        </p:sp>
        <p:sp>
          <p:nvSpPr>
            <p:cNvPr id="1219" name="Google Shape;1219;p47"/>
            <p:cNvSpPr txBox="1"/>
            <p:nvPr/>
          </p:nvSpPr>
          <p:spPr>
            <a:xfrm rot="4443437">
              <a:off x="2684956" y="3089216"/>
              <a:ext cx="881402" cy="2806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doj: 1980</a:t>
              </a:r>
              <a:endParaRPr b="1" sz="900">
                <a:latin typeface="Courier New"/>
                <a:ea typeface="Courier New"/>
                <a:cs typeface="Courier New"/>
                <a:sym typeface="Courier New"/>
              </a:endParaRPr>
            </a:p>
          </p:txBody>
        </p:sp>
        <p:grpSp>
          <p:nvGrpSpPr>
            <p:cNvPr id="1220" name="Google Shape;1220;p47"/>
            <p:cNvGrpSpPr/>
            <p:nvPr/>
          </p:nvGrpSpPr>
          <p:grpSpPr>
            <a:xfrm>
              <a:off x="492220" y="1292832"/>
              <a:ext cx="2524308" cy="2840154"/>
              <a:chOff x="590634" y="1724104"/>
              <a:chExt cx="2524308" cy="2840154"/>
            </a:xfrm>
          </p:grpSpPr>
          <p:sp>
            <p:nvSpPr>
              <p:cNvPr id="1221" name="Google Shape;1221;p47"/>
              <p:cNvSpPr txBox="1"/>
              <p:nvPr/>
            </p:nvSpPr>
            <p:spPr>
              <a:xfrm rot="-919146">
                <a:off x="2167299" y="2915430"/>
                <a:ext cx="942487" cy="166948"/>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b="1" lang="en" sz="900">
                    <a:latin typeface="Courier New"/>
                    <a:ea typeface="Courier New"/>
                    <a:cs typeface="Courier New"/>
                    <a:sym typeface="Courier New"/>
                  </a:rPr>
                  <a:t>doj: 2014</a:t>
                </a:r>
                <a:endParaRPr b="1" sz="900">
                  <a:latin typeface="Courier New"/>
                  <a:ea typeface="Courier New"/>
                  <a:cs typeface="Courier New"/>
                  <a:sym typeface="Courier New"/>
                </a:endParaRPr>
              </a:p>
            </p:txBody>
          </p:sp>
          <p:sp>
            <p:nvSpPr>
              <p:cNvPr id="1222" name="Google Shape;1222;p47"/>
              <p:cNvSpPr txBox="1"/>
              <p:nvPr/>
            </p:nvSpPr>
            <p:spPr>
              <a:xfrm rot="3068111">
                <a:off x="524228" y="3969370"/>
                <a:ext cx="942811" cy="28017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doj: 2006</a:t>
                </a:r>
                <a:endParaRPr b="1" sz="900">
                  <a:latin typeface="Courier New"/>
                  <a:ea typeface="Courier New"/>
                  <a:cs typeface="Courier New"/>
                  <a:sym typeface="Courier New"/>
                </a:endParaRPr>
              </a:p>
            </p:txBody>
          </p:sp>
          <p:sp>
            <p:nvSpPr>
              <p:cNvPr id="1223" name="Google Shape;1223;p47"/>
              <p:cNvSpPr txBox="1"/>
              <p:nvPr/>
            </p:nvSpPr>
            <p:spPr>
              <a:xfrm rot="-2698276">
                <a:off x="1725452" y="1998264"/>
                <a:ext cx="845983" cy="169281"/>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b="1" lang="en" sz="900">
                    <a:latin typeface="Courier New"/>
                    <a:ea typeface="Courier New"/>
                    <a:cs typeface="Courier New"/>
                    <a:sym typeface="Courier New"/>
                  </a:rPr>
                  <a:t>doj: 2019</a:t>
                </a:r>
                <a:endParaRPr b="1" sz="900">
                  <a:latin typeface="Courier New"/>
                  <a:ea typeface="Courier New"/>
                  <a:cs typeface="Courier New"/>
                  <a:sym typeface="Courier New"/>
                </a:endParaRPr>
              </a:p>
            </p:txBody>
          </p:sp>
        </p:grpSp>
        <p:grpSp>
          <p:nvGrpSpPr>
            <p:cNvPr id="1224" name="Google Shape;1224;p47"/>
            <p:cNvGrpSpPr/>
            <p:nvPr/>
          </p:nvGrpSpPr>
          <p:grpSpPr>
            <a:xfrm>
              <a:off x="1225773" y="2180048"/>
              <a:ext cx="2508859" cy="2272163"/>
              <a:chOff x="1324187" y="2611321"/>
              <a:chExt cx="2508859" cy="2272163"/>
            </a:xfrm>
          </p:grpSpPr>
          <p:sp>
            <p:nvSpPr>
              <p:cNvPr id="1225" name="Google Shape;1225;p47"/>
              <p:cNvSpPr txBox="1"/>
              <p:nvPr/>
            </p:nvSpPr>
            <p:spPr>
              <a:xfrm>
                <a:off x="2073143" y="4603584"/>
                <a:ext cx="942600" cy="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since: 2003</a:t>
                </a:r>
                <a:endParaRPr b="1" sz="900">
                  <a:latin typeface="Courier New"/>
                  <a:ea typeface="Courier New"/>
                  <a:cs typeface="Courier New"/>
                  <a:sym typeface="Courier New"/>
                </a:endParaRPr>
              </a:p>
            </p:txBody>
          </p:sp>
          <p:sp>
            <p:nvSpPr>
              <p:cNvPr id="1226" name="Google Shape;1226;p47"/>
              <p:cNvSpPr txBox="1"/>
              <p:nvPr/>
            </p:nvSpPr>
            <p:spPr>
              <a:xfrm rot="2700000">
                <a:off x="2473100" y="3913060"/>
                <a:ext cx="942715" cy="28001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since: 2011</a:t>
                </a:r>
                <a:endParaRPr b="1" sz="900">
                  <a:latin typeface="Courier New"/>
                  <a:ea typeface="Courier New"/>
                  <a:cs typeface="Courier New"/>
                  <a:sym typeface="Courier New"/>
                </a:endParaRPr>
              </a:p>
            </p:txBody>
          </p:sp>
          <p:sp>
            <p:nvSpPr>
              <p:cNvPr id="1227" name="Google Shape;1227;p47"/>
              <p:cNvSpPr txBox="1"/>
              <p:nvPr/>
            </p:nvSpPr>
            <p:spPr>
              <a:xfrm rot="-2912071">
                <a:off x="1443867" y="3816081"/>
                <a:ext cx="942811" cy="28013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since: 2009</a:t>
                </a:r>
                <a:endParaRPr b="1" sz="900">
                  <a:latin typeface="Courier New"/>
                  <a:ea typeface="Courier New"/>
                  <a:cs typeface="Courier New"/>
                  <a:sym typeface="Courier New"/>
                </a:endParaRPr>
              </a:p>
            </p:txBody>
          </p:sp>
          <p:sp>
            <p:nvSpPr>
              <p:cNvPr id="1228" name="Google Shape;1228;p47"/>
              <p:cNvSpPr txBox="1"/>
              <p:nvPr/>
            </p:nvSpPr>
            <p:spPr>
              <a:xfrm rot="-2789927">
                <a:off x="1772126" y="3829461"/>
                <a:ext cx="997574" cy="27990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since: 2012</a:t>
                </a:r>
                <a:endParaRPr b="1" sz="900">
                  <a:latin typeface="Courier New"/>
                  <a:ea typeface="Courier New"/>
                  <a:cs typeface="Courier New"/>
                  <a:sym typeface="Courier New"/>
                </a:endParaRPr>
              </a:p>
            </p:txBody>
          </p:sp>
          <p:sp>
            <p:nvSpPr>
              <p:cNvPr id="1229" name="Google Shape;1229;p47"/>
              <p:cNvSpPr txBox="1"/>
              <p:nvPr/>
            </p:nvSpPr>
            <p:spPr>
              <a:xfrm rot="-5400000">
                <a:off x="2931432" y="3303669"/>
                <a:ext cx="942600" cy="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since: 1999</a:t>
                </a:r>
                <a:endParaRPr b="1" sz="900">
                  <a:latin typeface="Courier New"/>
                  <a:ea typeface="Courier New"/>
                  <a:cs typeface="Courier New"/>
                  <a:sym typeface="Courier New"/>
                </a:endParaRPr>
              </a:p>
            </p:txBody>
          </p:sp>
          <p:sp>
            <p:nvSpPr>
              <p:cNvPr id="1230" name="Google Shape;1230;p47"/>
              <p:cNvSpPr txBox="1"/>
              <p:nvPr/>
            </p:nvSpPr>
            <p:spPr>
              <a:xfrm rot="-5400000">
                <a:off x="3221796" y="3545803"/>
                <a:ext cx="942600" cy="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since: 1992</a:t>
                </a:r>
                <a:endParaRPr b="1" sz="900">
                  <a:latin typeface="Courier New"/>
                  <a:ea typeface="Courier New"/>
                  <a:cs typeface="Courier New"/>
                  <a:sym typeface="Courier New"/>
                </a:endParaRPr>
              </a:p>
            </p:txBody>
          </p:sp>
          <p:sp>
            <p:nvSpPr>
              <p:cNvPr id="1231" name="Google Shape;1231;p47"/>
              <p:cNvSpPr txBox="1"/>
              <p:nvPr/>
            </p:nvSpPr>
            <p:spPr>
              <a:xfrm rot="-5402188">
                <a:off x="993287" y="3491864"/>
                <a:ext cx="942600" cy="2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since: 2006</a:t>
                </a:r>
                <a:endParaRPr b="1" sz="900">
                  <a:latin typeface="Courier New"/>
                  <a:ea typeface="Courier New"/>
                  <a:cs typeface="Courier New"/>
                  <a:sym typeface="Courier New"/>
                </a:endParaRPr>
              </a:p>
            </p:txBody>
          </p:sp>
          <p:sp>
            <p:nvSpPr>
              <p:cNvPr id="1232" name="Google Shape;1232;p47"/>
              <p:cNvSpPr txBox="1"/>
              <p:nvPr/>
            </p:nvSpPr>
            <p:spPr>
              <a:xfrm>
                <a:off x="2010896" y="2611321"/>
                <a:ext cx="942600" cy="1239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b="1" lang="en" sz="900">
                    <a:latin typeface="Courier New"/>
                    <a:ea typeface="Courier New"/>
                    <a:cs typeface="Courier New"/>
                    <a:sym typeface="Courier New"/>
                  </a:rPr>
                  <a:t>since: 2015</a:t>
                </a:r>
                <a:endParaRPr b="1" sz="900">
                  <a:latin typeface="Courier New"/>
                  <a:ea typeface="Courier New"/>
                  <a:cs typeface="Courier New"/>
                  <a:sym typeface="Courier New"/>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2"/>
                                        </p:tgtEl>
                                        <p:attrNameLst>
                                          <p:attrName>style.visibility</p:attrName>
                                        </p:attrNameLst>
                                      </p:cBhvr>
                                      <p:to>
                                        <p:strVal val="visible"/>
                                      </p:to>
                                    </p:set>
                                    <p:animEffect filter="fade" transition="in">
                                      <p:cBhvr>
                                        <p:cTn dur="1"/>
                                        <p:tgtEl>
                                          <p:spTgt spid="1162"/>
                                        </p:tgtEl>
                                      </p:cBhvr>
                                    </p:animEffect>
                                  </p:childTnLst>
                                </p:cTn>
                              </p:par>
                              <p:par>
                                <p:cTn fill="hold" nodeType="withEffect" presetClass="entr" presetID="1" presetSubtype="0">
                                  <p:stCondLst>
                                    <p:cond delay="0"/>
                                  </p:stCondLst>
                                  <p:childTnLst>
                                    <p:set>
                                      <p:cBhvr>
                                        <p:cTn dur="1" fill="hold">
                                          <p:stCondLst>
                                            <p:cond delay="0"/>
                                          </p:stCondLst>
                                        </p:cTn>
                                        <p:tgtEl>
                                          <p:spTgt spid="1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2"/>
                                        </p:tgtEl>
                                        <p:attrNameLst>
                                          <p:attrName>style.visibility</p:attrName>
                                        </p:attrNameLst>
                                      </p:cBhvr>
                                      <p:to>
                                        <p:strVal val="visible"/>
                                      </p:to>
                                    </p:set>
                                    <p:animEffect filter="fade" transition="in">
                                      <p:cBhvr>
                                        <p:cTn dur="1"/>
                                        <p:tgtEl>
                                          <p:spTgt spid="1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7"/>
                                        </p:tgtEl>
                                        <p:attrNameLst>
                                          <p:attrName>style.visibility</p:attrName>
                                        </p:attrNameLst>
                                      </p:cBhvr>
                                      <p:to>
                                        <p:strVal val="visible"/>
                                      </p:to>
                                    </p:set>
                                    <p:animEffect filter="fade" transition="in">
                                      <p:cBhvr>
                                        <p:cTn dur="1"/>
                                        <p:tgtEl>
                                          <p:spTgt spid="1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6"/>
                                        </p:tgtEl>
                                        <p:attrNameLst>
                                          <p:attrName>style.visibility</p:attrName>
                                        </p:attrNameLst>
                                      </p:cBhvr>
                                      <p:to>
                                        <p:strVal val="visible"/>
                                      </p:to>
                                    </p:set>
                                    <p:animEffect filter="fade" transition="in">
                                      <p:cBhvr>
                                        <p:cTn dur="1"/>
                                        <p:tgtEl>
                                          <p:spTgt spid="1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8"/>
                                        </p:tgtEl>
                                        <p:attrNameLst>
                                          <p:attrName>style.visibility</p:attrName>
                                        </p:attrNameLst>
                                      </p:cBhvr>
                                      <p:to>
                                        <p:strVal val="visible"/>
                                      </p:to>
                                    </p:set>
                                    <p:animEffect filter="fade" transition="in">
                                      <p:cBhvr>
                                        <p:cTn dur="1"/>
                                        <p:tgtEl>
                                          <p:spTgt spid="1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48"/>
          <p:cNvSpPr/>
          <p:nvPr/>
        </p:nvSpPr>
        <p:spPr>
          <a:xfrm>
            <a:off x="0" y="0"/>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8"/>
          <p:cNvSpPr txBox="1"/>
          <p:nvPr/>
        </p:nvSpPr>
        <p:spPr>
          <a:xfrm>
            <a:off x="4677" y="110825"/>
            <a:ext cx="6869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Graph Databases 101: Storage</a:t>
            </a:r>
            <a:endParaRPr b="1" sz="2500">
              <a:latin typeface="Cambria"/>
              <a:ea typeface="Cambria"/>
              <a:cs typeface="Cambria"/>
              <a:sym typeface="Cambria"/>
            </a:endParaRPr>
          </a:p>
        </p:txBody>
      </p:sp>
      <p:pic>
        <p:nvPicPr>
          <p:cNvPr id="1239" name="Google Shape;1239;p48"/>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sp>
        <p:nvSpPr>
          <p:cNvPr id="1240" name="Google Shape;1240;p48"/>
          <p:cNvSpPr txBox="1"/>
          <p:nvPr/>
        </p:nvSpPr>
        <p:spPr>
          <a:xfrm>
            <a:off x="4572002" y="1287325"/>
            <a:ext cx="32364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990000"/>
                </a:solidFill>
                <a:latin typeface="Open Sans"/>
                <a:ea typeface="Open Sans"/>
                <a:cs typeface="Open Sans"/>
                <a:sym typeface="Open Sans"/>
              </a:rPr>
              <a:t>Storing the graph topology:  </a:t>
            </a:r>
            <a:endParaRPr b="1" sz="1500">
              <a:solidFill>
                <a:srgbClr val="990000"/>
              </a:solidFill>
              <a:latin typeface="Open Sans"/>
              <a:ea typeface="Open Sans"/>
              <a:cs typeface="Open Sans"/>
              <a:sym typeface="Open Sans"/>
            </a:endParaRPr>
          </a:p>
          <a:p>
            <a:pPr indent="0" lvl="0" marL="0" rtl="0" algn="l">
              <a:lnSpc>
                <a:spcPct val="150000"/>
              </a:lnSpc>
              <a:spcBef>
                <a:spcPts val="1000"/>
              </a:spcBef>
              <a:spcAft>
                <a:spcPts val="1000"/>
              </a:spcAft>
              <a:buNone/>
            </a:pPr>
            <a:r>
              <a:t/>
            </a:r>
            <a:endParaRPr/>
          </a:p>
        </p:txBody>
      </p:sp>
      <p:graphicFrame>
        <p:nvGraphicFramePr>
          <p:cNvPr id="1241" name="Google Shape;1241;p48"/>
          <p:cNvGraphicFramePr/>
          <p:nvPr/>
        </p:nvGraphicFramePr>
        <p:xfrm>
          <a:off x="4819580" y="1878900"/>
          <a:ext cx="3000000" cy="3000000"/>
        </p:xfrm>
        <a:graphic>
          <a:graphicData uri="http://schemas.openxmlformats.org/drawingml/2006/table">
            <a:tbl>
              <a:tblPr>
                <a:noFill/>
                <a:tableStyleId>{2B07F4FD-3250-4024-B014-AF7E3F9752D0}</a:tableStyleId>
              </a:tblPr>
              <a:tblGrid>
                <a:gridCol w="460200"/>
              </a:tblGrid>
              <a:tr h="473575">
                <a:tc>
                  <a:txBody>
                    <a:bodyPr/>
                    <a:lstStyle/>
                    <a:p>
                      <a:pPr indent="0" lvl="0" marL="0" rtl="0" algn="ctr">
                        <a:lnSpc>
                          <a:spcPct val="115000"/>
                        </a:lnSpc>
                        <a:spcBef>
                          <a:spcPts val="0"/>
                        </a:spcBef>
                        <a:spcAft>
                          <a:spcPts val="0"/>
                        </a:spcAft>
                        <a:buNone/>
                      </a:pPr>
                      <a:r>
                        <a:rPr b="1" lang="en" sz="1000">
                          <a:latin typeface="Open Sans"/>
                          <a:ea typeface="Open Sans"/>
                          <a:cs typeface="Open Sans"/>
                          <a:sym typeface="Open Sans"/>
                        </a:rPr>
                        <a:t>p1</a:t>
                      </a:r>
                      <a:endParaRPr b="1" sz="10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FFAD33"/>
                    </a:solidFill>
                  </a:tcPr>
                </a:tc>
              </a:tr>
              <a:tr h="473575">
                <a:tc>
                  <a:txBody>
                    <a:bodyPr/>
                    <a:lstStyle/>
                    <a:p>
                      <a:pPr indent="0" lvl="0" marL="0" rtl="0" algn="ctr">
                        <a:lnSpc>
                          <a:spcPct val="115000"/>
                        </a:lnSpc>
                        <a:spcBef>
                          <a:spcPts val="0"/>
                        </a:spcBef>
                        <a:spcAft>
                          <a:spcPts val="0"/>
                        </a:spcAft>
                        <a:buNone/>
                      </a:pPr>
                      <a:r>
                        <a:rPr b="1" lang="en" sz="1000">
                          <a:latin typeface="Open Sans"/>
                          <a:ea typeface="Open Sans"/>
                          <a:cs typeface="Open Sans"/>
                          <a:sym typeface="Open Sans"/>
                        </a:rPr>
                        <a:t>p2</a:t>
                      </a:r>
                      <a:endParaRPr b="1" sz="10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FFAD33"/>
                    </a:solidFill>
                  </a:tcPr>
                </a:tc>
              </a:tr>
              <a:tr h="473575">
                <a:tc>
                  <a:txBody>
                    <a:bodyPr/>
                    <a:lstStyle/>
                    <a:p>
                      <a:pPr indent="0" lvl="0" marL="0" rtl="0" algn="ctr">
                        <a:lnSpc>
                          <a:spcPct val="115000"/>
                        </a:lnSpc>
                        <a:spcBef>
                          <a:spcPts val="0"/>
                        </a:spcBef>
                        <a:spcAft>
                          <a:spcPts val="0"/>
                        </a:spcAft>
                        <a:buNone/>
                      </a:pPr>
                      <a:r>
                        <a:rPr b="1" lang="en" sz="1000">
                          <a:latin typeface="Open Sans"/>
                          <a:ea typeface="Open Sans"/>
                          <a:cs typeface="Open Sans"/>
                          <a:sym typeface="Open Sans"/>
                        </a:rPr>
                        <a:t>p3</a:t>
                      </a:r>
                      <a:endParaRPr b="1" sz="10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FFAD33"/>
                    </a:solidFill>
                  </a:tcPr>
                </a:tc>
              </a:tr>
              <a:tr h="473575">
                <a:tc>
                  <a:txBody>
                    <a:bodyPr/>
                    <a:lstStyle/>
                    <a:p>
                      <a:pPr indent="0" lvl="0" marL="0" rtl="0" algn="ctr">
                        <a:lnSpc>
                          <a:spcPct val="115000"/>
                        </a:lnSpc>
                        <a:spcBef>
                          <a:spcPts val="0"/>
                        </a:spcBef>
                        <a:spcAft>
                          <a:spcPts val="0"/>
                        </a:spcAft>
                        <a:buNone/>
                      </a:pPr>
                      <a:r>
                        <a:rPr b="1" lang="en" sz="1000">
                          <a:latin typeface="Open Sans"/>
                          <a:ea typeface="Open Sans"/>
                          <a:cs typeface="Open Sans"/>
                          <a:sym typeface="Open Sans"/>
                        </a:rPr>
                        <a:t>p4</a:t>
                      </a:r>
                      <a:endParaRPr b="1" sz="10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FFAD33"/>
                    </a:solidFill>
                  </a:tcPr>
                </a:tc>
              </a:tr>
              <a:tr h="473575">
                <a:tc>
                  <a:txBody>
                    <a:bodyPr/>
                    <a:lstStyle/>
                    <a:p>
                      <a:pPr indent="0" lvl="0" marL="0" rtl="0" algn="ctr">
                        <a:lnSpc>
                          <a:spcPct val="115000"/>
                        </a:lnSpc>
                        <a:spcBef>
                          <a:spcPts val="0"/>
                        </a:spcBef>
                        <a:spcAft>
                          <a:spcPts val="0"/>
                        </a:spcAft>
                        <a:buNone/>
                      </a:pPr>
                      <a:r>
                        <a:rPr b="1" lang="en" sz="1000">
                          <a:latin typeface="Open Sans"/>
                          <a:ea typeface="Open Sans"/>
                          <a:cs typeface="Open Sans"/>
                          <a:sym typeface="Open Sans"/>
                        </a:rPr>
                        <a:t>o1</a:t>
                      </a:r>
                      <a:endParaRPr b="1" sz="10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B4EF19"/>
                    </a:solidFill>
                  </a:tcPr>
                </a:tc>
              </a:tr>
              <a:tr h="473575">
                <a:tc>
                  <a:txBody>
                    <a:bodyPr/>
                    <a:lstStyle/>
                    <a:p>
                      <a:pPr indent="0" lvl="0" marL="0" rtl="0" algn="ctr">
                        <a:lnSpc>
                          <a:spcPct val="115000"/>
                        </a:lnSpc>
                        <a:spcBef>
                          <a:spcPts val="0"/>
                        </a:spcBef>
                        <a:spcAft>
                          <a:spcPts val="0"/>
                        </a:spcAft>
                        <a:buNone/>
                      </a:pPr>
                      <a:r>
                        <a:rPr b="1" lang="en" sz="1000">
                          <a:latin typeface="Open Sans"/>
                          <a:ea typeface="Open Sans"/>
                          <a:cs typeface="Open Sans"/>
                          <a:sym typeface="Open Sans"/>
                        </a:rPr>
                        <a:t>o2</a:t>
                      </a:r>
                      <a:endParaRPr b="1" sz="10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B4EF19"/>
                    </a:solidFill>
                  </a:tcPr>
                </a:tc>
              </a:tr>
            </a:tbl>
          </a:graphicData>
        </a:graphic>
      </p:graphicFrame>
      <p:graphicFrame>
        <p:nvGraphicFramePr>
          <p:cNvPr id="1242" name="Google Shape;1242;p48"/>
          <p:cNvGraphicFramePr/>
          <p:nvPr/>
        </p:nvGraphicFramePr>
        <p:xfrm>
          <a:off x="5490537" y="1907377"/>
          <a:ext cx="3000000" cy="3000000"/>
        </p:xfrm>
        <a:graphic>
          <a:graphicData uri="http://schemas.openxmlformats.org/drawingml/2006/table">
            <a:tbl>
              <a:tblPr>
                <a:noFill/>
                <a:tableStyleId>{2B07F4FD-3250-4024-B014-AF7E3F9752D0}</a:tableStyleId>
              </a:tblPr>
              <a:tblGrid>
                <a:gridCol w="692400"/>
                <a:gridCol w="692400"/>
                <a:gridCol w="692400"/>
              </a:tblGrid>
              <a:tr h="358800">
                <a:tc>
                  <a:txBody>
                    <a:bodyPr/>
                    <a:lstStyle/>
                    <a:p>
                      <a:pPr indent="0" lvl="0" marL="0" rtl="0" algn="ctr">
                        <a:spcBef>
                          <a:spcPts val="0"/>
                        </a:spcBef>
                        <a:spcAft>
                          <a:spcPts val="0"/>
                        </a:spcAft>
                        <a:buNone/>
                      </a:pPr>
                      <a:r>
                        <a:rPr b="1" lang="en" sz="1000"/>
                        <a:t>e1,p2</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e9,p4</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c>
                  <a:txBody>
                    <a:bodyPr/>
                    <a:lstStyle/>
                    <a:p>
                      <a:pPr indent="0" lvl="0" marL="0" rtl="0" algn="ctr">
                        <a:spcBef>
                          <a:spcPts val="0"/>
                        </a:spcBef>
                        <a:spcAft>
                          <a:spcPts val="0"/>
                        </a:spcAft>
                        <a:buNone/>
                      </a:pPr>
                      <a:r>
                        <a:rPr b="1" lang="en" sz="1000"/>
                        <a:t>e4,o1</a:t>
                      </a:r>
                      <a:endParaRPr b="1" sz="1000"/>
                    </a:p>
                  </a:txBody>
                  <a:tcPr marT="91425" marB="91425" marR="91425" marL="91425" anchor="ctr">
                    <a:lnL cap="flat" cmpd="sng" w="9525">
                      <a:solidFill>
                        <a:srgbClr val="B7B7B7"/>
                      </a:solidFill>
                      <a:prstDash val="solid"/>
                      <a:round/>
                      <a:headEnd len="sm" w="sm" type="none"/>
                      <a:tailEnd len="sm" w="sm" type="none"/>
                    </a:lnL>
                    <a:lnR cap="flat" cmpd="sng" w="9525">
                      <a:solidFill>
                        <a:srgbClr val="9E9E9E"/>
                      </a:solidFill>
                      <a:prstDash val="solid"/>
                      <a:round/>
                      <a:headEnd len="sm" w="sm" type="none"/>
                      <a:tailEnd len="sm" w="sm" type="none"/>
                    </a:lnR>
                  </a:tcPr>
                </a:tc>
              </a:tr>
            </a:tbl>
          </a:graphicData>
        </a:graphic>
      </p:graphicFrame>
      <p:graphicFrame>
        <p:nvGraphicFramePr>
          <p:cNvPr id="1243" name="Google Shape;1243;p48"/>
          <p:cNvGraphicFramePr/>
          <p:nvPr/>
        </p:nvGraphicFramePr>
        <p:xfrm>
          <a:off x="5490537" y="2397923"/>
          <a:ext cx="3000000" cy="3000000"/>
        </p:xfrm>
        <a:graphic>
          <a:graphicData uri="http://schemas.openxmlformats.org/drawingml/2006/table">
            <a:tbl>
              <a:tblPr>
                <a:noFill/>
                <a:tableStyleId>{2B07F4FD-3250-4024-B014-AF7E3F9752D0}</a:tableStyleId>
              </a:tblPr>
              <a:tblGrid>
                <a:gridCol w="692400"/>
                <a:gridCol w="692400"/>
              </a:tblGrid>
              <a:tr h="358800">
                <a:tc>
                  <a:txBody>
                    <a:bodyPr/>
                    <a:lstStyle/>
                    <a:p>
                      <a:pPr indent="0" lvl="0" marL="0" rtl="0" algn="ctr">
                        <a:spcBef>
                          <a:spcPts val="0"/>
                        </a:spcBef>
                        <a:spcAft>
                          <a:spcPts val="0"/>
                        </a:spcAft>
                        <a:buNone/>
                      </a:pPr>
                      <a:r>
                        <a:rPr b="1" lang="en" sz="1000"/>
                        <a:t>e7,p3</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e11,p4</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bl>
          </a:graphicData>
        </a:graphic>
      </p:graphicFrame>
      <p:graphicFrame>
        <p:nvGraphicFramePr>
          <p:cNvPr id="1244" name="Google Shape;1244;p48"/>
          <p:cNvGraphicFramePr/>
          <p:nvPr/>
        </p:nvGraphicFramePr>
        <p:xfrm>
          <a:off x="5490537" y="2863459"/>
          <a:ext cx="3000000" cy="3000000"/>
        </p:xfrm>
        <a:graphic>
          <a:graphicData uri="http://schemas.openxmlformats.org/drawingml/2006/table">
            <a:tbl>
              <a:tblPr>
                <a:noFill/>
                <a:tableStyleId>{2B07F4FD-3250-4024-B014-AF7E3F9752D0}</a:tableStyleId>
              </a:tblPr>
              <a:tblGrid>
                <a:gridCol w="685575"/>
                <a:gridCol w="685575"/>
                <a:gridCol w="685575"/>
                <a:gridCol w="685575"/>
                <a:gridCol w="685575"/>
              </a:tblGrid>
              <a:tr h="358800">
                <a:tc>
                  <a:txBody>
                    <a:bodyPr/>
                    <a:lstStyle/>
                    <a:p>
                      <a:pPr indent="0" lvl="0" marL="0" rtl="0" algn="ctr">
                        <a:spcBef>
                          <a:spcPts val="0"/>
                        </a:spcBef>
                        <a:spcAft>
                          <a:spcPts val="0"/>
                        </a:spcAft>
                        <a:buNone/>
                      </a:pPr>
                      <a:r>
                        <a:rPr b="1" lang="en" sz="1000"/>
                        <a:t>e2,p1</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e3,p4</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e5,p2</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e8,o2</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e10,o2</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bl>
          </a:graphicData>
        </a:graphic>
      </p:graphicFrame>
      <p:graphicFrame>
        <p:nvGraphicFramePr>
          <p:cNvPr id="1245" name="Google Shape;1245;p48"/>
          <p:cNvGraphicFramePr/>
          <p:nvPr/>
        </p:nvGraphicFramePr>
        <p:xfrm>
          <a:off x="5490537" y="3337332"/>
          <a:ext cx="3000000" cy="3000000"/>
        </p:xfrm>
        <a:graphic>
          <a:graphicData uri="http://schemas.openxmlformats.org/drawingml/2006/table">
            <a:tbl>
              <a:tblPr>
                <a:noFill/>
                <a:tableStyleId>{2B07F4FD-3250-4024-B014-AF7E3F9752D0}</a:tableStyleId>
              </a:tblPr>
              <a:tblGrid>
                <a:gridCol w="692400"/>
              </a:tblGrid>
              <a:tr h="358800">
                <a:tc>
                  <a:txBody>
                    <a:bodyPr/>
                    <a:lstStyle/>
                    <a:p>
                      <a:pPr indent="0" lvl="0" marL="0" rtl="0" algn="ctr">
                        <a:spcBef>
                          <a:spcPts val="0"/>
                        </a:spcBef>
                        <a:spcAft>
                          <a:spcPts val="0"/>
                        </a:spcAft>
                        <a:buNone/>
                      </a:pPr>
                      <a:r>
                        <a:rPr b="1" lang="en" sz="1000"/>
                        <a:t>e13,p2</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cxnSp>
        <p:nvCxnSpPr>
          <p:cNvPr id="1246" name="Google Shape;1246;p48"/>
          <p:cNvCxnSpPr/>
          <p:nvPr/>
        </p:nvCxnSpPr>
        <p:spPr>
          <a:xfrm>
            <a:off x="5311025" y="2107675"/>
            <a:ext cx="150000" cy="0"/>
          </a:xfrm>
          <a:prstGeom prst="straightConnector1">
            <a:avLst/>
          </a:prstGeom>
          <a:noFill/>
          <a:ln cap="flat" cmpd="sng" w="9525">
            <a:solidFill>
              <a:schemeClr val="dk2"/>
            </a:solidFill>
            <a:prstDash val="solid"/>
            <a:round/>
            <a:headEnd len="med" w="med" type="none"/>
            <a:tailEnd len="med" w="med" type="triangle"/>
          </a:ln>
        </p:spPr>
      </p:cxnSp>
      <p:cxnSp>
        <p:nvCxnSpPr>
          <p:cNvPr id="1247" name="Google Shape;1247;p48"/>
          <p:cNvCxnSpPr/>
          <p:nvPr/>
        </p:nvCxnSpPr>
        <p:spPr>
          <a:xfrm>
            <a:off x="5311025" y="2564875"/>
            <a:ext cx="150000" cy="0"/>
          </a:xfrm>
          <a:prstGeom prst="straightConnector1">
            <a:avLst/>
          </a:prstGeom>
          <a:noFill/>
          <a:ln cap="flat" cmpd="sng" w="9525">
            <a:solidFill>
              <a:schemeClr val="dk2"/>
            </a:solidFill>
            <a:prstDash val="solid"/>
            <a:round/>
            <a:headEnd len="med" w="med" type="none"/>
            <a:tailEnd len="med" w="med" type="triangle"/>
          </a:ln>
        </p:spPr>
      </p:cxnSp>
      <p:cxnSp>
        <p:nvCxnSpPr>
          <p:cNvPr id="1248" name="Google Shape;1248;p48"/>
          <p:cNvCxnSpPr/>
          <p:nvPr/>
        </p:nvCxnSpPr>
        <p:spPr>
          <a:xfrm>
            <a:off x="5311025" y="3038748"/>
            <a:ext cx="150000" cy="0"/>
          </a:xfrm>
          <a:prstGeom prst="straightConnector1">
            <a:avLst/>
          </a:prstGeom>
          <a:noFill/>
          <a:ln cap="flat" cmpd="sng" w="9525">
            <a:solidFill>
              <a:schemeClr val="dk2"/>
            </a:solidFill>
            <a:prstDash val="solid"/>
            <a:round/>
            <a:headEnd len="med" w="med" type="none"/>
            <a:tailEnd len="med" w="med" type="triangle"/>
          </a:ln>
        </p:spPr>
      </p:cxnSp>
      <p:cxnSp>
        <p:nvCxnSpPr>
          <p:cNvPr id="1249" name="Google Shape;1249;p48"/>
          <p:cNvCxnSpPr/>
          <p:nvPr/>
        </p:nvCxnSpPr>
        <p:spPr>
          <a:xfrm>
            <a:off x="5311025" y="3520957"/>
            <a:ext cx="150000" cy="0"/>
          </a:xfrm>
          <a:prstGeom prst="straightConnector1">
            <a:avLst/>
          </a:prstGeom>
          <a:noFill/>
          <a:ln cap="flat" cmpd="sng" w="9525">
            <a:solidFill>
              <a:schemeClr val="dk2"/>
            </a:solidFill>
            <a:prstDash val="solid"/>
            <a:round/>
            <a:headEnd len="med" w="med" type="none"/>
            <a:tailEnd len="med" w="med" type="triangle"/>
          </a:ln>
        </p:spPr>
      </p:cxnSp>
      <p:grpSp>
        <p:nvGrpSpPr>
          <p:cNvPr id="1250" name="Google Shape;1250;p48"/>
          <p:cNvGrpSpPr/>
          <p:nvPr/>
        </p:nvGrpSpPr>
        <p:grpSpPr>
          <a:xfrm>
            <a:off x="323421" y="872098"/>
            <a:ext cx="2422575" cy="2325349"/>
            <a:chOff x="221601" y="611275"/>
            <a:chExt cx="2686675" cy="2578850"/>
          </a:xfrm>
        </p:grpSpPr>
        <p:sp>
          <p:nvSpPr>
            <p:cNvPr id="1251" name="Google Shape;1251;p48"/>
            <p:cNvSpPr/>
            <p:nvPr/>
          </p:nvSpPr>
          <p:spPr>
            <a:xfrm>
              <a:off x="221601" y="2679825"/>
              <a:ext cx="510300" cy="510300"/>
            </a:xfrm>
            <a:prstGeom prst="ellipse">
              <a:avLst/>
            </a:prstGeom>
            <a:solidFill>
              <a:srgbClr val="B4EF19"/>
            </a:solidFill>
            <a:ln cap="flat" cmpd="sng" w="19050">
              <a:solidFill>
                <a:srgbClr val="666666"/>
              </a:solidFill>
              <a:prstDash val="solid"/>
              <a:round/>
              <a:headEnd len="sm" w="sm" type="none"/>
              <a:tailEnd len="sm" w="sm" type="none"/>
            </a:ln>
          </p:spPr>
          <p:txBody>
            <a:bodyPr anchorCtr="0" anchor="ctr" bIns="91425" lIns="0" spcFirstLastPara="1" rIns="91425" wrap="square" tIns="0">
              <a:noAutofit/>
            </a:bodyPr>
            <a:lstStyle/>
            <a:p>
              <a:pPr indent="0" lvl="0" marL="0" rtl="0" algn="l">
                <a:spcBef>
                  <a:spcPts val="0"/>
                </a:spcBef>
                <a:spcAft>
                  <a:spcPts val="0"/>
                </a:spcAft>
                <a:buNone/>
              </a:pPr>
              <a:r>
                <a:t/>
              </a:r>
              <a:endParaRPr/>
            </a:p>
          </p:txBody>
        </p:sp>
        <p:sp>
          <p:nvSpPr>
            <p:cNvPr id="1252" name="Google Shape;1252;p48"/>
            <p:cNvSpPr/>
            <p:nvPr/>
          </p:nvSpPr>
          <p:spPr>
            <a:xfrm>
              <a:off x="2397976" y="611275"/>
              <a:ext cx="510300" cy="510300"/>
            </a:xfrm>
            <a:prstGeom prst="ellipse">
              <a:avLst/>
            </a:prstGeom>
            <a:solidFill>
              <a:srgbClr val="B4EF1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8"/>
            <p:cNvSpPr txBox="1"/>
            <p:nvPr/>
          </p:nvSpPr>
          <p:spPr>
            <a:xfrm>
              <a:off x="2437383" y="688163"/>
              <a:ext cx="423300" cy="3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Open Sans ExtraBold"/>
                  <a:ea typeface="Open Sans ExtraBold"/>
                  <a:cs typeface="Open Sans ExtraBold"/>
                  <a:sym typeface="Open Sans ExtraBold"/>
                </a:rPr>
                <a:t>o1</a:t>
              </a:r>
              <a:endParaRPr sz="1000">
                <a:latin typeface="Open Sans ExtraBold"/>
                <a:ea typeface="Open Sans ExtraBold"/>
                <a:cs typeface="Open Sans ExtraBold"/>
                <a:sym typeface="Open Sans ExtraBold"/>
              </a:endParaRPr>
            </a:p>
          </p:txBody>
        </p:sp>
        <p:sp>
          <p:nvSpPr>
            <p:cNvPr id="1254" name="Google Shape;1254;p48"/>
            <p:cNvSpPr txBox="1"/>
            <p:nvPr/>
          </p:nvSpPr>
          <p:spPr>
            <a:xfrm>
              <a:off x="252983" y="2744388"/>
              <a:ext cx="423300" cy="3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Open Sans ExtraBold"/>
                  <a:ea typeface="Open Sans ExtraBold"/>
                  <a:cs typeface="Open Sans ExtraBold"/>
                  <a:sym typeface="Open Sans ExtraBold"/>
                </a:rPr>
                <a:t>o2</a:t>
              </a:r>
              <a:endParaRPr sz="1000">
                <a:latin typeface="Open Sans ExtraBold"/>
                <a:ea typeface="Open Sans ExtraBold"/>
                <a:cs typeface="Open Sans ExtraBold"/>
                <a:sym typeface="Open Sans ExtraBold"/>
              </a:endParaRPr>
            </a:p>
          </p:txBody>
        </p:sp>
      </p:grpSp>
      <p:sp>
        <p:nvSpPr>
          <p:cNvPr id="1255" name="Google Shape;1255;p48"/>
          <p:cNvSpPr/>
          <p:nvPr/>
        </p:nvSpPr>
        <p:spPr>
          <a:xfrm>
            <a:off x="1286388" y="1987233"/>
            <a:ext cx="460200" cy="460200"/>
          </a:xfrm>
          <a:prstGeom prst="ellipse">
            <a:avLst/>
          </a:prstGeom>
          <a:solidFill>
            <a:srgbClr val="FFAD3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900"/>
          </a:p>
        </p:txBody>
      </p:sp>
      <p:sp>
        <p:nvSpPr>
          <p:cNvPr id="1256" name="Google Shape;1256;p48"/>
          <p:cNvSpPr/>
          <p:nvPr/>
        </p:nvSpPr>
        <p:spPr>
          <a:xfrm>
            <a:off x="3221249" y="3934597"/>
            <a:ext cx="460200" cy="460200"/>
          </a:xfrm>
          <a:prstGeom prst="ellipse">
            <a:avLst/>
          </a:prstGeom>
          <a:solidFill>
            <a:srgbClr val="FFAD3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8"/>
          <p:cNvSpPr/>
          <p:nvPr/>
        </p:nvSpPr>
        <p:spPr>
          <a:xfrm>
            <a:off x="3221240" y="1987233"/>
            <a:ext cx="460200" cy="460200"/>
          </a:xfrm>
          <a:prstGeom prst="ellipse">
            <a:avLst/>
          </a:prstGeom>
          <a:solidFill>
            <a:srgbClr val="FFAD3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8"/>
          <p:cNvSpPr/>
          <p:nvPr/>
        </p:nvSpPr>
        <p:spPr>
          <a:xfrm>
            <a:off x="1286376" y="3934597"/>
            <a:ext cx="460200" cy="460200"/>
          </a:xfrm>
          <a:prstGeom prst="ellipse">
            <a:avLst/>
          </a:prstGeom>
          <a:solidFill>
            <a:srgbClr val="FFAD3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8"/>
          <p:cNvSpPr txBox="1"/>
          <p:nvPr/>
        </p:nvSpPr>
        <p:spPr>
          <a:xfrm>
            <a:off x="1321286" y="2040781"/>
            <a:ext cx="381600" cy="35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Open Sans ExtraBold"/>
                <a:ea typeface="Open Sans ExtraBold"/>
                <a:cs typeface="Open Sans ExtraBold"/>
                <a:sym typeface="Open Sans ExtraBold"/>
              </a:rPr>
              <a:t>p1</a:t>
            </a:r>
            <a:endParaRPr sz="1000">
              <a:latin typeface="Open Sans ExtraBold"/>
              <a:ea typeface="Open Sans ExtraBold"/>
              <a:cs typeface="Open Sans ExtraBold"/>
              <a:sym typeface="Open Sans ExtraBold"/>
            </a:endParaRPr>
          </a:p>
        </p:txBody>
      </p:sp>
      <p:sp>
        <p:nvSpPr>
          <p:cNvPr id="1260" name="Google Shape;1260;p48"/>
          <p:cNvSpPr txBox="1"/>
          <p:nvPr/>
        </p:nvSpPr>
        <p:spPr>
          <a:xfrm>
            <a:off x="3277810" y="2040781"/>
            <a:ext cx="3816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ExtraBold"/>
                <a:ea typeface="Open Sans ExtraBold"/>
                <a:cs typeface="Open Sans ExtraBold"/>
                <a:sym typeface="Open Sans ExtraBold"/>
              </a:rPr>
              <a:t>p2</a:t>
            </a:r>
            <a:endParaRPr sz="1000">
              <a:latin typeface="Open Sans ExtraBold"/>
              <a:ea typeface="Open Sans ExtraBold"/>
              <a:cs typeface="Open Sans ExtraBold"/>
              <a:sym typeface="Open Sans ExtraBold"/>
            </a:endParaRPr>
          </a:p>
        </p:txBody>
      </p:sp>
      <p:grpSp>
        <p:nvGrpSpPr>
          <p:cNvPr id="1261" name="Google Shape;1261;p48"/>
          <p:cNvGrpSpPr/>
          <p:nvPr/>
        </p:nvGrpSpPr>
        <p:grpSpPr>
          <a:xfrm>
            <a:off x="610398" y="1240342"/>
            <a:ext cx="2619602" cy="2841472"/>
            <a:chOff x="539864" y="1019663"/>
            <a:chExt cx="2905181" cy="3151239"/>
          </a:xfrm>
        </p:grpSpPr>
        <p:sp>
          <p:nvSpPr>
            <p:cNvPr id="1262" name="Google Shape;1262;p48"/>
            <p:cNvSpPr/>
            <p:nvPr/>
          </p:nvSpPr>
          <p:spPr>
            <a:xfrm rot="-2699274">
              <a:off x="1485577" y="1411001"/>
              <a:ext cx="1129331" cy="53649"/>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32BCDC"/>
              </a:solidFill>
              <a:prstDash val="lgDash"/>
              <a:round/>
              <a:headEnd len="med" w="med" type="none"/>
              <a:tailEnd len="med" w="med" type="triangle"/>
            </a:ln>
          </p:spPr>
        </p:sp>
        <p:sp>
          <p:nvSpPr>
            <p:cNvPr id="1263" name="Google Shape;1263;p48"/>
            <p:cNvSpPr/>
            <p:nvPr/>
          </p:nvSpPr>
          <p:spPr>
            <a:xfrm rot="-7629220">
              <a:off x="316515" y="3661983"/>
              <a:ext cx="1202486" cy="37059"/>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32BCDC"/>
              </a:solidFill>
              <a:prstDash val="lgDash"/>
              <a:round/>
              <a:headEnd len="med" w="med" type="none"/>
              <a:tailEnd len="med" w="med" type="triangle"/>
            </a:ln>
          </p:spPr>
        </p:sp>
        <p:sp>
          <p:nvSpPr>
            <p:cNvPr id="1264" name="Google Shape;1264;p48"/>
            <p:cNvSpPr/>
            <p:nvPr/>
          </p:nvSpPr>
          <p:spPr>
            <a:xfrm rot="9914549">
              <a:off x="694680" y="2536830"/>
              <a:ext cx="2795037" cy="11208"/>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32BCDC"/>
              </a:solidFill>
              <a:prstDash val="lgDash"/>
              <a:round/>
              <a:headEnd len="med" w="med" type="none"/>
              <a:tailEnd len="med" w="med" type="triangle"/>
            </a:ln>
          </p:spPr>
        </p:sp>
        <p:sp>
          <p:nvSpPr>
            <p:cNvPr id="1265" name="Google Shape;1265;p48"/>
            <p:cNvSpPr txBox="1"/>
            <p:nvPr/>
          </p:nvSpPr>
          <p:spPr>
            <a:xfrm>
              <a:off x="1949982" y="1339642"/>
              <a:ext cx="228600" cy="223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3D85C6"/>
                  </a:solidFill>
                  <a:latin typeface="Open Sans ExtraBold"/>
                  <a:ea typeface="Open Sans ExtraBold"/>
                  <a:cs typeface="Open Sans ExtraBold"/>
                  <a:sym typeface="Open Sans ExtraBold"/>
                </a:rPr>
                <a:t>e4</a:t>
              </a:r>
              <a:endParaRPr sz="1000">
                <a:solidFill>
                  <a:srgbClr val="3D85C6"/>
                </a:solidFill>
                <a:latin typeface="Open Sans ExtraBold"/>
                <a:ea typeface="Open Sans ExtraBold"/>
                <a:cs typeface="Open Sans ExtraBold"/>
                <a:sym typeface="Open Sans ExtraBold"/>
              </a:endParaRPr>
            </a:p>
          </p:txBody>
        </p:sp>
        <p:sp>
          <p:nvSpPr>
            <p:cNvPr id="1266" name="Google Shape;1266;p48"/>
            <p:cNvSpPr txBox="1"/>
            <p:nvPr/>
          </p:nvSpPr>
          <p:spPr>
            <a:xfrm>
              <a:off x="756887" y="3459242"/>
              <a:ext cx="228600" cy="223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3D85C6"/>
                  </a:solidFill>
                  <a:latin typeface="Open Sans ExtraBold"/>
                  <a:ea typeface="Open Sans ExtraBold"/>
                  <a:cs typeface="Open Sans ExtraBold"/>
                  <a:sym typeface="Open Sans ExtraBold"/>
                </a:rPr>
                <a:t>e8</a:t>
              </a:r>
              <a:endParaRPr sz="1000">
                <a:solidFill>
                  <a:srgbClr val="3D85C6"/>
                </a:solidFill>
                <a:latin typeface="Open Sans ExtraBold"/>
                <a:ea typeface="Open Sans ExtraBold"/>
                <a:cs typeface="Open Sans ExtraBold"/>
                <a:sym typeface="Open Sans ExtraBold"/>
              </a:endParaRPr>
            </a:p>
          </p:txBody>
        </p:sp>
        <p:sp>
          <p:nvSpPr>
            <p:cNvPr id="1267" name="Google Shape;1267;p48"/>
            <p:cNvSpPr txBox="1"/>
            <p:nvPr/>
          </p:nvSpPr>
          <p:spPr>
            <a:xfrm>
              <a:off x="2431117" y="2306133"/>
              <a:ext cx="335400" cy="223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3D85C6"/>
                  </a:solidFill>
                  <a:latin typeface="Open Sans ExtraBold"/>
                  <a:ea typeface="Open Sans ExtraBold"/>
                  <a:cs typeface="Open Sans ExtraBold"/>
                  <a:sym typeface="Open Sans ExtraBold"/>
                </a:rPr>
                <a:t>e12</a:t>
              </a:r>
              <a:endParaRPr sz="1000">
                <a:solidFill>
                  <a:srgbClr val="3D85C6"/>
                </a:solidFill>
                <a:latin typeface="Open Sans ExtraBold"/>
                <a:ea typeface="Open Sans ExtraBold"/>
                <a:cs typeface="Open Sans ExtraBold"/>
                <a:sym typeface="Open Sans ExtraBold"/>
              </a:endParaRPr>
            </a:p>
          </p:txBody>
        </p:sp>
      </p:grpSp>
      <p:sp>
        <p:nvSpPr>
          <p:cNvPr id="1268" name="Google Shape;1268;p48"/>
          <p:cNvSpPr txBox="1"/>
          <p:nvPr/>
        </p:nvSpPr>
        <p:spPr>
          <a:xfrm>
            <a:off x="1333532" y="3982939"/>
            <a:ext cx="381600" cy="35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Open Sans ExtraBold"/>
                <a:ea typeface="Open Sans ExtraBold"/>
                <a:cs typeface="Open Sans ExtraBold"/>
                <a:sym typeface="Open Sans ExtraBold"/>
              </a:rPr>
              <a:t>p3</a:t>
            </a:r>
            <a:endParaRPr sz="1000">
              <a:latin typeface="Open Sans ExtraBold"/>
              <a:ea typeface="Open Sans ExtraBold"/>
              <a:cs typeface="Open Sans ExtraBold"/>
              <a:sym typeface="Open Sans ExtraBold"/>
            </a:endParaRPr>
          </a:p>
        </p:txBody>
      </p:sp>
      <p:sp>
        <p:nvSpPr>
          <p:cNvPr id="1269" name="Google Shape;1269;p48"/>
          <p:cNvSpPr txBox="1"/>
          <p:nvPr/>
        </p:nvSpPr>
        <p:spPr>
          <a:xfrm>
            <a:off x="3273728" y="3982939"/>
            <a:ext cx="3816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ExtraBold"/>
                <a:ea typeface="Open Sans ExtraBold"/>
                <a:cs typeface="Open Sans ExtraBold"/>
                <a:sym typeface="Open Sans ExtraBold"/>
              </a:rPr>
              <a:t>p4</a:t>
            </a:r>
            <a:endParaRPr sz="1000">
              <a:latin typeface="Open Sans ExtraBold"/>
              <a:ea typeface="Open Sans ExtraBold"/>
              <a:cs typeface="Open Sans ExtraBold"/>
              <a:sym typeface="Open Sans ExtraBold"/>
            </a:endParaRPr>
          </a:p>
        </p:txBody>
      </p:sp>
      <p:grpSp>
        <p:nvGrpSpPr>
          <p:cNvPr id="1270" name="Google Shape;1270;p48"/>
          <p:cNvGrpSpPr/>
          <p:nvPr/>
        </p:nvGrpSpPr>
        <p:grpSpPr>
          <a:xfrm>
            <a:off x="105395" y="813829"/>
            <a:ext cx="4123504" cy="4119666"/>
            <a:chOff x="573052" y="995668"/>
            <a:chExt cx="4573033" cy="4568777"/>
          </a:xfrm>
        </p:grpSpPr>
        <p:sp>
          <p:nvSpPr>
            <p:cNvPr id="1271" name="Google Shape;1271;p48"/>
            <p:cNvSpPr txBox="1"/>
            <p:nvPr/>
          </p:nvSpPr>
          <p:spPr>
            <a:xfrm>
              <a:off x="3874085" y="1654497"/>
              <a:ext cx="12720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name: “alice”</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age: 45</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gender: F</a:t>
              </a:r>
              <a:endParaRPr b="1" sz="900">
                <a:solidFill>
                  <a:srgbClr val="A64D79"/>
                </a:solidFill>
                <a:latin typeface="Courier New"/>
                <a:ea typeface="Courier New"/>
                <a:cs typeface="Courier New"/>
                <a:sym typeface="Courier New"/>
              </a:endParaRPr>
            </a:p>
          </p:txBody>
        </p:sp>
        <p:sp>
          <p:nvSpPr>
            <p:cNvPr id="1272" name="Google Shape;1272;p48"/>
            <p:cNvSpPr txBox="1"/>
            <p:nvPr/>
          </p:nvSpPr>
          <p:spPr>
            <a:xfrm>
              <a:off x="3786326" y="4933244"/>
              <a:ext cx="10455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name: “bob”</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age: 54</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gender: M</a:t>
              </a:r>
              <a:endParaRPr b="1" sz="900">
                <a:solidFill>
                  <a:srgbClr val="A64D79"/>
                </a:solidFill>
                <a:latin typeface="Courier New"/>
                <a:ea typeface="Courier New"/>
                <a:cs typeface="Courier New"/>
                <a:sym typeface="Courier New"/>
              </a:endParaRPr>
            </a:p>
          </p:txBody>
        </p:sp>
        <p:sp>
          <p:nvSpPr>
            <p:cNvPr id="1273" name="Google Shape;1273;p48"/>
            <p:cNvSpPr txBox="1"/>
            <p:nvPr/>
          </p:nvSpPr>
          <p:spPr>
            <a:xfrm>
              <a:off x="983128" y="1972168"/>
              <a:ext cx="13293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name: “peter”</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age: 17</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gender: M</a:t>
              </a:r>
              <a:endParaRPr b="1" sz="900">
                <a:solidFill>
                  <a:srgbClr val="A64D79"/>
                </a:solidFill>
                <a:latin typeface="Courier New"/>
                <a:ea typeface="Courier New"/>
                <a:cs typeface="Courier New"/>
                <a:sym typeface="Courier New"/>
              </a:endParaRPr>
            </a:p>
          </p:txBody>
        </p:sp>
        <p:sp>
          <p:nvSpPr>
            <p:cNvPr id="1274" name="Google Shape;1274;p48"/>
            <p:cNvSpPr txBox="1"/>
            <p:nvPr/>
          </p:nvSpPr>
          <p:spPr>
            <a:xfrm>
              <a:off x="1433904" y="4915065"/>
              <a:ext cx="13293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name: “jenny”</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age: 23</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gender: F</a:t>
              </a:r>
              <a:endParaRPr b="1" sz="900">
                <a:solidFill>
                  <a:srgbClr val="A64D79"/>
                </a:solidFill>
                <a:latin typeface="Courier New"/>
                <a:ea typeface="Courier New"/>
                <a:cs typeface="Courier New"/>
                <a:sym typeface="Courier New"/>
              </a:endParaRPr>
            </a:p>
          </p:txBody>
        </p:sp>
        <p:sp>
          <p:nvSpPr>
            <p:cNvPr id="1275" name="Google Shape;1275;p48"/>
            <p:cNvSpPr txBox="1"/>
            <p:nvPr/>
          </p:nvSpPr>
          <p:spPr>
            <a:xfrm>
              <a:off x="573052" y="2652976"/>
              <a:ext cx="11052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name: “UW”</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estd: 1934</a:t>
              </a:r>
              <a:endParaRPr b="1" sz="900">
                <a:solidFill>
                  <a:srgbClr val="A64D79"/>
                </a:solidFill>
                <a:latin typeface="Courier New"/>
                <a:ea typeface="Courier New"/>
                <a:cs typeface="Courier New"/>
                <a:sym typeface="Courier New"/>
              </a:endParaRPr>
            </a:p>
          </p:txBody>
        </p:sp>
        <p:sp>
          <p:nvSpPr>
            <p:cNvPr id="1276" name="Google Shape;1276;p48"/>
            <p:cNvSpPr txBox="1"/>
            <p:nvPr/>
          </p:nvSpPr>
          <p:spPr>
            <a:xfrm>
              <a:off x="1781914" y="995668"/>
              <a:ext cx="15054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name: “UofT”</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estd: 1885</a:t>
              </a:r>
              <a:endParaRPr b="1" sz="900">
                <a:solidFill>
                  <a:srgbClr val="A64D79"/>
                </a:solidFill>
                <a:latin typeface="Courier New"/>
                <a:ea typeface="Courier New"/>
                <a:cs typeface="Courier New"/>
                <a:sym typeface="Courier New"/>
              </a:endParaRPr>
            </a:p>
          </p:txBody>
        </p:sp>
      </p:grpSp>
      <p:grpSp>
        <p:nvGrpSpPr>
          <p:cNvPr id="1277" name="Google Shape;1277;p48"/>
          <p:cNvGrpSpPr/>
          <p:nvPr/>
        </p:nvGrpSpPr>
        <p:grpSpPr>
          <a:xfrm>
            <a:off x="492220" y="1292832"/>
            <a:ext cx="2524308" cy="2840154"/>
            <a:chOff x="590634" y="1724104"/>
            <a:chExt cx="2524308" cy="2840154"/>
          </a:xfrm>
        </p:grpSpPr>
        <p:sp>
          <p:nvSpPr>
            <p:cNvPr id="1278" name="Google Shape;1278;p48"/>
            <p:cNvSpPr txBox="1"/>
            <p:nvPr/>
          </p:nvSpPr>
          <p:spPr>
            <a:xfrm rot="-919146">
              <a:off x="2167299" y="2915430"/>
              <a:ext cx="942487" cy="166948"/>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b="1" lang="en" sz="900">
                  <a:latin typeface="Courier New"/>
                  <a:ea typeface="Courier New"/>
                  <a:cs typeface="Courier New"/>
                  <a:sym typeface="Courier New"/>
                </a:rPr>
                <a:t>doj: 2014</a:t>
              </a:r>
              <a:endParaRPr b="1" sz="900">
                <a:latin typeface="Courier New"/>
                <a:ea typeface="Courier New"/>
                <a:cs typeface="Courier New"/>
                <a:sym typeface="Courier New"/>
              </a:endParaRPr>
            </a:p>
          </p:txBody>
        </p:sp>
        <p:sp>
          <p:nvSpPr>
            <p:cNvPr id="1279" name="Google Shape;1279;p48"/>
            <p:cNvSpPr txBox="1"/>
            <p:nvPr/>
          </p:nvSpPr>
          <p:spPr>
            <a:xfrm rot="3068111">
              <a:off x="524228" y="3969370"/>
              <a:ext cx="942811" cy="28017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doj: 2006</a:t>
              </a:r>
              <a:endParaRPr b="1" sz="900">
                <a:latin typeface="Courier New"/>
                <a:ea typeface="Courier New"/>
                <a:cs typeface="Courier New"/>
                <a:sym typeface="Courier New"/>
              </a:endParaRPr>
            </a:p>
          </p:txBody>
        </p:sp>
        <p:sp>
          <p:nvSpPr>
            <p:cNvPr id="1280" name="Google Shape;1280;p48"/>
            <p:cNvSpPr txBox="1"/>
            <p:nvPr/>
          </p:nvSpPr>
          <p:spPr>
            <a:xfrm rot="-2698276">
              <a:off x="1725452" y="1998264"/>
              <a:ext cx="845983" cy="169281"/>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b="1" lang="en" sz="900">
                  <a:latin typeface="Courier New"/>
                  <a:ea typeface="Courier New"/>
                  <a:cs typeface="Courier New"/>
                  <a:sym typeface="Courier New"/>
                </a:rPr>
                <a:t>doj: 2019</a:t>
              </a:r>
              <a:endParaRPr b="1" sz="900">
                <a:latin typeface="Courier New"/>
                <a:ea typeface="Courier New"/>
                <a:cs typeface="Courier New"/>
                <a:sym typeface="Courier New"/>
              </a:endParaRPr>
            </a:p>
          </p:txBody>
        </p:sp>
      </p:grpSp>
      <p:grpSp>
        <p:nvGrpSpPr>
          <p:cNvPr id="1281" name="Google Shape;1281;p48"/>
          <p:cNvGrpSpPr/>
          <p:nvPr/>
        </p:nvGrpSpPr>
        <p:grpSpPr>
          <a:xfrm>
            <a:off x="1225773" y="2180048"/>
            <a:ext cx="2508859" cy="2272163"/>
            <a:chOff x="1324187" y="2611321"/>
            <a:chExt cx="2508859" cy="2272163"/>
          </a:xfrm>
        </p:grpSpPr>
        <p:sp>
          <p:nvSpPr>
            <p:cNvPr id="1282" name="Google Shape;1282;p48"/>
            <p:cNvSpPr txBox="1"/>
            <p:nvPr/>
          </p:nvSpPr>
          <p:spPr>
            <a:xfrm>
              <a:off x="2073143" y="4603584"/>
              <a:ext cx="942600" cy="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since: 2003</a:t>
              </a:r>
              <a:endParaRPr b="1" sz="900">
                <a:latin typeface="Courier New"/>
                <a:ea typeface="Courier New"/>
                <a:cs typeface="Courier New"/>
                <a:sym typeface="Courier New"/>
              </a:endParaRPr>
            </a:p>
          </p:txBody>
        </p:sp>
        <p:sp>
          <p:nvSpPr>
            <p:cNvPr id="1283" name="Google Shape;1283;p48"/>
            <p:cNvSpPr txBox="1"/>
            <p:nvPr/>
          </p:nvSpPr>
          <p:spPr>
            <a:xfrm rot="2700000">
              <a:off x="2473100" y="3913060"/>
              <a:ext cx="942715" cy="28001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since: 2011</a:t>
              </a:r>
              <a:endParaRPr b="1" sz="900">
                <a:latin typeface="Courier New"/>
                <a:ea typeface="Courier New"/>
                <a:cs typeface="Courier New"/>
                <a:sym typeface="Courier New"/>
              </a:endParaRPr>
            </a:p>
          </p:txBody>
        </p:sp>
        <p:sp>
          <p:nvSpPr>
            <p:cNvPr id="1284" name="Google Shape;1284;p48"/>
            <p:cNvSpPr txBox="1"/>
            <p:nvPr/>
          </p:nvSpPr>
          <p:spPr>
            <a:xfrm rot="-2912071">
              <a:off x="1443867" y="3816081"/>
              <a:ext cx="942811" cy="28013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since: 2009</a:t>
              </a:r>
              <a:endParaRPr b="1" sz="900">
                <a:latin typeface="Courier New"/>
                <a:ea typeface="Courier New"/>
                <a:cs typeface="Courier New"/>
                <a:sym typeface="Courier New"/>
              </a:endParaRPr>
            </a:p>
          </p:txBody>
        </p:sp>
        <p:sp>
          <p:nvSpPr>
            <p:cNvPr id="1285" name="Google Shape;1285;p48"/>
            <p:cNvSpPr txBox="1"/>
            <p:nvPr/>
          </p:nvSpPr>
          <p:spPr>
            <a:xfrm rot="-2789927">
              <a:off x="1772126" y="3829461"/>
              <a:ext cx="997574" cy="27990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since: 2012</a:t>
              </a:r>
              <a:endParaRPr b="1" sz="900">
                <a:latin typeface="Courier New"/>
                <a:ea typeface="Courier New"/>
                <a:cs typeface="Courier New"/>
                <a:sym typeface="Courier New"/>
              </a:endParaRPr>
            </a:p>
          </p:txBody>
        </p:sp>
        <p:sp>
          <p:nvSpPr>
            <p:cNvPr id="1286" name="Google Shape;1286;p48"/>
            <p:cNvSpPr txBox="1"/>
            <p:nvPr/>
          </p:nvSpPr>
          <p:spPr>
            <a:xfrm rot="-5400000">
              <a:off x="2931432" y="3303669"/>
              <a:ext cx="942600" cy="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since: 1999</a:t>
              </a:r>
              <a:endParaRPr b="1" sz="900">
                <a:latin typeface="Courier New"/>
                <a:ea typeface="Courier New"/>
                <a:cs typeface="Courier New"/>
                <a:sym typeface="Courier New"/>
              </a:endParaRPr>
            </a:p>
          </p:txBody>
        </p:sp>
        <p:sp>
          <p:nvSpPr>
            <p:cNvPr id="1287" name="Google Shape;1287;p48"/>
            <p:cNvSpPr txBox="1"/>
            <p:nvPr/>
          </p:nvSpPr>
          <p:spPr>
            <a:xfrm rot="-5400000">
              <a:off x="3221796" y="3545803"/>
              <a:ext cx="942600" cy="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since: 1992</a:t>
              </a:r>
              <a:endParaRPr b="1" sz="900">
                <a:latin typeface="Courier New"/>
                <a:ea typeface="Courier New"/>
                <a:cs typeface="Courier New"/>
                <a:sym typeface="Courier New"/>
              </a:endParaRPr>
            </a:p>
          </p:txBody>
        </p:sp>
        <p:sp>
          <p:nvSpPr>
            <p:cNvPr id="1288" name="Google Shape;1288;p48"/>
            <p:cNvSpPr txBox="1"/>
            <p:nvPr/>
          </p:nvSpPr>
          <p:spPr>
            <a:xfrm rot="-5402188">
              <a:off x="993287" y="3491864"/>
              <a:ext cx="942600" cy="2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since: 2006</a:t>
              </a:r>
              <a:endParaRPr b="1" sz="900">
                <a:latin typeface="Courier New"/>
                <a:ea typeface="Courier New"/>
                <a:cs typeface="Courier New"/>
                <a:sym typeface="Courier New"/>
              </a:endParaRPr>
            </a:p>
          </p:txBody>
        </p:sp>
        <p:sp>
          <p:nvSpPr>
            <p:cNvPr id="1289" name="Google Shape;1289;p48"/>
            <p:cNvSpPr txBox="1"/>
            <p:nvPr/>
          </p:nvSpPr>
          <p:spPr>
            <a:xfrm>
              <a:off x="2010896" y="2611321"/>
              <a:ext cx="942600" cy="1239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b="1" lang="en" sz="900">
                  <a:latin typeface="Courier New"/>
                  <a:ea typeface="Courier New"/>
                  <a:cs typeface="Courier New"/>
                  <a:sym typeface="Courier New"/>
                </a:rPr>
                <a:t>since: 2015</a:t>
              </a:r>
              <a:endParaRPr b="1" sz="900">
                <a:latin typeface="Courier New"/>
                <a:ea typeface="Courier New"/>
                <a:cs typeface="Courier New"/>
                <a:sym typeface="Courier New"/>
              </a:endParaRPr>
            </a:p>
          </p:txBody>
        </p:sp>
      </p:grpSp>
      <p:sp>
        <p:nvSpPr>
          <p:cNvPr id="1290" name="Google Shape;1290;p48"/>
          <p:cNvSpPr txBox="1"/>
          <p:nvPr/>
        </p:nvSpPr>
        <p:spPr>
          <a:xfrm rot="3187104">
            <a:off x="627459" y="3275758"/>
            <a:ext cx="881760" cy="280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doj: 2006</a:t>
            </a:r>
            <a:endParaRPr b="1" sz="900">
              <a:latin typeface="Courier New"/>
              <a:ea typeface="Courier New"/>
              <a:cs typeface="Courier New"/>
              <a:sym typeface="Courier New"/>
            </a:endParaRPr>
          </a:p>
        </p:txBody>
      </p:sp>
      <p:sp>
        <p:nvSpPr>
          <p:cNvPr id="1291" name="Google Shape;1291;p48"/>
          <p:cNvSpPr txBox="1"/>
          <p:nvPr/>
        </p:nvSpPr>
        <p:spPr>
          <a:xfrm rot="4443437">
            <a:off x="2684956" y="3089216"/>
            <a:ext cx="881402" cy="2806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doj: 1980</a:t>
            </a:r>
            <a:endParaRPr b="1" sz="900">
              <a:latin typeface="Courier New"/>
              <a:ea typeface="Courier New"/>
              <a:cs typeface="Courier New"/>
              <a:sym typeface="Courier New"/>
            </a:endParaRPr>
          </a:p>
        </p:txBody>
      </p:sp>
      <p:grpSp>
        <p:nvGrpSpPr>
          <p:cNvPr id="1292" name="Google Shape;1292;p48"/>
          <p:cNvGrpSpPr/>
          <p:nvPr/>
        </p:nvGrpSpPr>
        <p:grpSpPr>
          <a:xfrm>
            <a:off x="730285" y="1306277"/>
            <a:ext cx="2662837" cy="2674209"/>
            <a:chOff x="828699" y="1737550"/>
            <a:chExt cx="2662837" cy="2674209"/>
          </a:xfrm>
        </p:grpSpPr>
        <p:sp>
          <p:nvSpPr>
            <p:cNvPr id="1293" name="Google Shape;1293;p48"/>
            <p:cNvSpPr/>
            <p:nvPr/>
          </p:nvSpPr>
          <p:spPr>
            <a:xfrm rot="-7628783">
              <a:off x="633541" y="3965486"/>
              <a:ext cx="1052515" cy="33414"/>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61A245"/>
              </a:solidFill>
              <a:prstDash val="lgDash"/>
              <a:round/>
              <a:headEnd len="med" w="med" type="none"/>
              <a:tailEnd len="med" w="med" type="triangle"/>
            </a:ln>
          </p:spPr>
        </p:sp>
        <p:sp>
          <p:nvSpPr>
            <p:cNvPr id="1294" name="Google Shape;1294;p48"/>
            <p:cNvSpPr txBox="1"/>
            <p:nvPr/>
          </p:nvSpPr>
          <p:spPr>
            <a:xfrm>
              <a:off x="2857120" y="2312253"/>
              <a:ext cx="2061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38761D"/>
                  </a:solidFill>
                  <a:latin typeface="Open Sans ExtraBold"/>
                  <a:ea typeface="Open Sans ExtraBold"/>
                  <a:cs typeface="Open Sans ExtraBold"/>
                  <a:sym typeface="Open Sans ExtraBold"/>
                </a:rPr>
                <a:t>e6</a:t>
              </a:r>
              <a:endParaRPr sz="1000">
                <a:solidFill>
                  <a:srgbClr val="38761D"/>
                </a:solidFill>
                <a:latin typeface="Open Sans ExtraBold"/>
                <a:ea typeface="Open Sans ExtraBold"/>
                <a:cs typeface="Open Sans ExtraBold"/>
                <a:sym typeface="Open Sans ExtraBold"/>
              </a:endParaRPr>
            </a:p>
          </p:txBody>
        </p:sp>
        <p:sp>
          <p:nvSpPr>
            <p:cNvPr id="1295" name="Google Shape;1295;p48"/>
            <p:cNvSpPr txBox="1"/>
            <p:nvPr/>
          </p:nvSpPr>
          <p:spPr>
            <a:xfrm>
              <a:off x="1274524" y="4112800"/>
              <a:ext cx="2691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38761D"/>
                  </a:solidFill>
                  <a:latin typeface="Open Sans ExtraBold"/>
                  <a:ea typeface="Open Sans ExtraBold"/>
                  <a:cs typeface="Open Sans ExtraBold"/>
                  <a:sym typeface="Open Sans ExtraBold"/>
                </a:rPr>
                <a:t>e10</a:t>
              </a:r>
              <a:endParaRPr sz="1000">
                <a:solidFill>
                  <a:srgbClr val="38761D"/>
                </a:solidFill>
                <a:latin typeface="Open Sans ExtraBold"/>
                <a:ea typeface="Open Sans ExtraBold"/>
                <a:cs typeface="Open Sans ExtraBold"/>
                <a:sym typeface="Open Sans ExtraBold"/>
              </a:endParaRPr>
            </a:p>
          </p:txBody>
        </p:sp>
        <p:sp>
          <p:nvSpPr>
            <p:cNvPr id="1296" name="Google Shape;1296;p48"/>
            <p:cNvSpPr/>
            <p:nvPr/>
          </p:nvSpPr>
          <p:spPr>
            <a:xfrm rot="4458109">
              <a:off x="1728935" y="3043638"/>
              <a:ext cx="2743942" cy="40338"/>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61A245"/>
              </a:solidFill>
              <a:prstDash val="lgDash"/>
              <a:round/>
              <a:headEnd len="med" w="med" type="triangle"/>
              <a:tailEnd len="med" w="med" type="none"/>
            </a:ln>
          </p:spPr>
        </p:sp>
      </p:grpSp>
      <p:grpSp>
        <p:nvGrpSpPr>
          <p:cNvPr id="1297" name="Google Shape;1297;p48"/>
          <p:cNvGrpSpPr/>
          <p:nvPr/>
        </p:nvGrpSpPr>
        <p:grpSpPr>
          <a:xfrm>
            <a:off x="1493217" y="2066811"/>
            <a:ext cx="2287072" cy="2249705"/>
            <a:chOff x="1591631" y="2498083"/>
            <a:chExt cx="2287072" cy="2249705"/>
          </a:xfrm>
        </p:grpSpPr>
        <p:sp>
          <p:nvSpPr>
            <p:cNvPr id="1298" name="Google Shape;1298;p48"/>
            <p:cNvSpPr/>
            <p:nvPr/>
          </p:nvSpPr>
          <p:spPr>
            <a:xfrm rot="5400000">
              <a:off x="2886257" y="3619230"/>
              <a:ext cx="1504297" cy="25470"/>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CC0000"/>
              </a:solidFill>
              <a:prstDash val="lgDash"/>
              <a:round/>
              <a:headEnd len="med" w="med" type="none"/>
              <a:tailEnd len="med" w="med" type="triangle"/>
            </a:ln>
          </p:spPr>
        </p:sp>
        <p:sp>
          <p:nvSpPr>
            <p:cNvPr id="1299" name="Google Shape;1299;p48"/>
            <p:cNvSpPr/>
            <p:nvPr/>
          </p:nvSpPr>
          <p:spPr>
            <a:xfrm rot="-5400000">
              <a:off x="869769" y="3613234"/>
              <a:ext cx="1487105" cy="20267"/>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CC0000"/>
              </a:solidFill>
              <a:prstDash val="lgDash"/>
              <a:round/>
              <a:headEnd len="med" w="med" type="none"/>
              <a:tailEnd len="med" w="med" type="triangle"/>
            </a:ln>
          </p:spPr>
        </p:sp>
        <p:sp>
          <p:nvSpPr>
            <p:cNvPr id="1300" name="Google Shape;1300;p48"/>
            <p:cNvSpPr/>
            <p:nvPr/>
          </p:nvSpPr>
          <p:spPr>
            <a:xfrm rot="10800000">
              <a:off x="1842220" y="4596996"/>
              <a:ext cx="1487329" cy="33726"/>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CC0000"/>
              </a:solidFill>
              <a:prstDash val="lgDash"/>
              <a:round/>
              <a:headEnd len="med" w="med" type="triangle"/>
              <a:tailEnd len="med" w="med" type="none"/>
            </a:ln>
          </p:spPr>
        </p:sp>
        <p:sp>
          <p:nvSpPr>
            <p:cNvPr id="1301" name="Google Shape;1301;p48"/>
            <p:cNvSpPr/>
            <p:nvPr/>
          </p:nvSpPr>
          <p:spPr>
            <a:xfrm rot="5400000">
              <a:off x="2766840" y="3601854"/>
              <a:ext cx="1470024" cy="25950"/>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CC0000"/>
              </a:solidFill>
              <a:prstDash val="lgDash"/>
              <a:round/>
              <a:headEnd len="med" w="med" type="triangle"/>
              <a:tailEnd len="med" w="med" type="none"/>
            </a:ln>
          </p:spPr>
        </p:sp>
        <p:sp>
          <p:nvSpPr>
            <p:cNvPr id="1302" name="Google Shape;1302;p48"/>
            <p:cNvSpPr/>
            <p:nvPr/>
          </p:nvSpPr>
          <p:spPr>
            <a:xfrm flipH="1" rot="-2671309">
              <a:off x="1436589" y="3590460"/>
              <a:ext cx="2284962" cy="60872"/>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CC0000"/>
              </a:solidFill>
              <a:prstDash val="lgDash"/>
              <a:round/>
              <a:headEnd len="med" w="med" type="none"/>
              <a:tailEnd len="med" w="med" type="triangle"/>
            </a:ln>
          </p:spPr>
        </p:sp>
        <p:sp>
          <p:nvSpPr>
            <p:cNvPr id="1303" name="Google Shape;1303;p48"/>
            <p:cNvSpPr/>
            <p:nvPr/>
          </p:nvSpPr>
          <p:spPr>
            <a:xfrm flipH="1" rot="-8100727">
              <a:off x="1478621" y="3597729"/>
              <a:ext cx="2255324" cy="7456"/>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CC0000"/>
              </a:solidFill>
              <a:prstDash val="lgDash"/>
              <a:round/>
              <a:headEnd len="med" w="med" type="none"/>
              <a:tailEnd len="med" w="med" type="triangle"/>
            </a:ln>
          </p:spPr>
        </p:sp>
        <p:sp>
          <p:nvSpPr>
            <p:cNvPr id="1304" name="Google Shape;1304;p48"/>
            <p:cNvSpPr/>
            <p:nvPr/>
          </p:nvSpPr>
          <p:spPr>
            <a:xfrm flipH="1" rot="-2671309">
              <a:off x="1351096" y="3509242"/>
              <a:ext cx="2284962" cy="60872"/>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CC0000"/>
              </a:solidFill>
              <a:prstDash val="lgDash"/>
              <a:round/>
              <a:headEnd len="med" w="med" type="triangle"/>
              <a:tailEnd len="med" w="med" type="none"/>
            </a:ln>
          </p:spPr>
        </p:sp>
        <p:sp>
          <p:nvSpPr>
            <p:cNvPr id="1305" name="Google Shape;1305;p48"/>
            <p:cNvSpPr txBox="1"/>
            <p:nvPr/>
          </p:nvSpPr>
          <p:spPr>
            <a:xfrm>
              <a:off x="2447493" y="2498083"/>
              <a:ext cx="2061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rgbClr val="C11212"/>
                  </a:solidFill>
                  <a:latin typeface="Open Sans ExtraBold"/>
                  <a:ea typeface="Open Sans ExtraBold"/>
                  <a:cs typeface="Open Sans ExtraBold"/>
                  <a:sym typeface="Open Sans ExtraBold"/>
                </a:rPr>
                <a:t>e1</a:t>
              </a:r>
              <a:endParaRPr sz="1100">
                <a:solidFill>
                  <a:srgbClr val="C11212"/>
                </a:solidFill>
                <a:latin typeface="Open Sans ExtraBold"/>
                <a:ea typeface="Open Sans ExtraBold"/>
                <a:cs typeface="Open Sans ExtraBold"/>
                <a:sym typeface="Open Sans ExtraBold"/>
              </a:endParaRPr>
            </a:p>
          </p:txBody>
        </p:sp>
        <p:sp>
          <p:nvSpPr>
            <p:cNvPr id="1306" name="Google Shape;1306;p48"/>
            <p:cNvSpPr txBox="1"/>
            <p:nvPr/>
          </p:nvSpPr>
          <p:spPr>
            <a:xfrm>
              <a:off x="1591631" y="3231418"/>
              <a:ext cx="2061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C11212"/>
                  </a:solidFill>
                  <a:latin typeface="Open Sans ExtraBold"/>
                  <a:ea typeface="Open Sans ExtraBold"/>
                  <a:cs typeface="Open Sans ExtraBold"/>
                  <a:sym typeface="Open Sans ExtraBold"/>
                </a:rPr>
                <a:t>e2</a:t>
              </a:r>
              <a:endParaRPr sz="1000">
                <a:solidFill>
                  <a:srgbClr val="C11212"/>
                </a:solidFill>
                <a:latin typeface="Open Sans ExtraBold"/>
                <a:ea typeface="Open Sans ExtraBold"/>
                <a:cs typeface="Open Sans ExtraBold"/>
                <a:sym typeface="Open Sans ExtraBold"/>
              </a:endParaRPr>
            </a:p>
          </p:txBody>
        </p:sp>
        <p:sp>
          <p:nvSpPr>
            <p:cNvPr id="1307" name="Google Shape;1307;p48"/>
            <p:cNvSpPr txBox="1"/>
            <p:nvPr/>
          </p:nvSpPr>
          <p:spPr>
            <a:xfrm>
              <a:off x="2291080" y="3516375"/>
              <a:ext cx="2061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C11212"/>
                  </a:solidFill>
                  <a:latin typeface="Open Sans ExtraBold"/>
                  <a:ea typeface="Open Sans ExtraBold"/>
                  <a:cs typeface="Open Sans ExtraBold"/>
                  <a:sym typeface="Open Sans ExtraBold"/>
                </a:rPr>
                <a:t>e5</a:t>
              </a:r>
              <a:endParaRPr sz="1000">
                <a:solidFill>
                  <a:srgbClr val="C11212"/>
                </a:solidFill>
                <a:latin typeface="Open Sans ExtraBold"/>
                <a:ea typeface="Open Sans ExtraBold"/>
                <a:cs typeface="Open Sans ExtraBold"/>
                <a:sym typeface="Open Sans ExtraBold"/>
              </a:endParaRPr>
            </a:p>
          </p:txBody>
        </p:sp>
        <p:sp>
          <p:nvSpPr>
            <p:cNvPr id="1308" name="Google Shape;1308;p48"/>
            <p:cNvSpPr txBox="1"/>
            <p:nvPr/>
          </p:nvSpPr>
          <p:spPr>
            <a:xfrm>
              <a:off x="2706890" y="3344337"/>
              <a:ext cx="2061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C11212"/>
                  </a:solidFill>
                  <a:latin typeface="Open Sans ExtraBold"/>
                  <a:ea typeface="Open Sans ExtraBold"/>
                  <a:cs typeface="Open Sans ExtraBold"/>
                  <a:sym typeface="Open Sans ExtraBold"/>
                </a:rPr>
                <a:t>e7</a:t>
              </a:r>
              <a:endParaRPr sz="1000">
                <a:solidFill>
                  <a:srgbClr val="C11212"/>
                </a:solidFill>
                <a:latin typeface="Open Sans ExtraBold"/>
                <a:ea typeface="Open Sans ExtraBold"/>
                <a:cs typeface="Open Sans ExtraBold"/>
                <a:sym typeface="Open Sans ExtraBold"/>
              </a:endParaRPr>
            </a:p>
          </p:txBody>
        </p:sp>
        <p:sp>
          <p:nvSpPr>
            <p:cNvPr id="1309" name="Google Shape;1309;p48"/>
            <p:cNvSpPr txBox="1"/>
            <p:nvPr/>
          </p:nvSpPr>
          <p:spPr>
            <a:xfrm>
              <a:off x="3405700" y="3871900"/>
              <a:ext cx="2658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C11212"/>
                  </a:solidFill>
                  <a:latin typeface="Open Sans ExtraBold"/>
                  <a:ea typeface="Open Sans ExtraBold"/>
                  <a:cs typeface="Open Sans ExtraBold"/>
                  <a:sym typeface="Open Sans ExtraBold"/>
                </a:rPr>
                <a:t>e13</a:t>
              </a:r>
              <a:endParaRPr sz="1000">
                <a:solidFill>
                  <a:srgbClr val="C11212"/>
                </a:solidFill>
                <a:latin typeface="Open Sans ExtraBold"/>
                <a:ea typeface="Open Sans ExtraBold"/>
                <a:cs typeface="Open Sans ExtraBold"/>
                <a:sym typeface="Open Sans ExtraBold"/>
              </a:endParaRPr>
            </a:p>
          </p:txBody>
        </p:sp>
        <p:sp>
          <p:nvSpPr>
            <p:cNvPr id="1310" name="Google Shape;1310;p48"/>
            <p:cNvSpPr txBox="1"/>
            <p:nvPr/>
          </p:nvSpPr>
          <p:spPr>
            <a:xfrm>
              <a:off x="3612902" y="3052275"/>
              <a:ext cx="2658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C11212"/>
                  </a:solidFill>
                  <a:latin typeface="Open Sans ExtraBold"/>
                  <a:ea typeface="Open Sans ExtraBold"/>
                  <a:cs typeface="Open Sans ExtraBold"/>
                  <a:sym typeface="Open Sans ExtraBold"/>
                </a:rPr>
                <a:t>e11</a:t>
              </a:r>
              <a:endParaRPr sz="1000">
                <a:solidFill>
                  <a:srgbClr val="C11212"/>
                </a:solidFill>
                <a:latin typeface="Open Sans ExtraBold"/>
                <a:ea typeface="Open Sans ExtraBold"/>
                <a:cs typeface="Open Sans ExtraBold"/>
                <a:sym typeface="Open Sans ExtraBold"/>
              </a:endParaRPr>
            </a:p>
          </p:txBody>
        </p:sp>
        <p:sp>
          <p:nvSpPr>
            <p:cNvPr id="1311" name="Google Shape;1311;p48"/>
            <p:cNvSpPr txBox="1"/>
            <p:nvPr/>
          </p:nvSpPr>
          <p:spPr>
            <a:xfrm>
              <a:off x="2438096" y="4546489"/>
              <a:ext cx="2061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rgbClr val="C11212"/>
                  </a:solidFill>
                  <a:latin typeface="Open Sans ExtraBold"/>
                  <a:ea typeface="Open Sans ExtraBold"/>
                  <a:cs typeface="Open Sans ExtraBold"/>
                  <a:sym typeface="Open Sans ExtraBold"/>
                </a:rPr>
                <a:t>e3</a:t>
              </a:r>
              <a:endParaRPr sz="1100">
                <a:solidFill>
                  <a:srgbClr val="C11212"/>
                </a:solidFill>
                <a:latin typeface="Open Sans ExtraBold"/>
                <a:ea typeface="Open Sans ExtraBold"/>
                <a:cs typeface="Open Sans ExtraBold"/>
                <a:sym typeface="Open Sans ExtraBold"/>
              </a:endParaRPr>
            </a:p>
          </p:txBody>
        </p:sp>
        <p:sp>
          <p:nvSpPr>
            <p:cNvPr id="1312" name="Google Shape;1312;p48"/>
            <p:cNvSpPr txBox="1"/>
            <p:nvPr/>
          </p:nvSpPr>
          <p:spPr>
            <a:xfrm>
              <a:off x="2836037" y="3785964"/>
              <a:ext cx="2061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C11212"/>
                  </a:solidFill>
                  <a:latin typeface="Open Sans ExtraBold"/>
                  <a:ea typeface="Open Sans ExtraBold"/>
                  <a:cs typeface="Open Sans ExtraBold"/>
                  <a:sym typeface="Open Sans ExtraBold"/>
                </a:rPr>
                <a:t>e9</a:t>
              </a:r>
              <a:endParaRPr sz="1000">
                <a:solidFill>
                  <a:srgbClr val="C11212"/>
                </a:solidFill>
                <a:latin typeface="Open Sans ExtraBold"/>
                <a:ea typeface="Open Sans ExtraBold"/>
                <a:cs typeface="Open Sans ExtraBold"/>
                <a:sym typeface="Open Sans ExtraBold"/>
              </a:endParaRPr>
            </a:p>
          </p:txBody>
        </p:sp>
        <p:sp>
          <p:nvSpPr>
            <p:cNvPr id="1313" name="Google Shape;1313;p48"/>
            <p:cNvSpPr/>
            <p:nvPr/>
          </p:nvSpPr>
          <p:spPr>
            <a:xfrm>
              <a:off x="1837957" y="2592185"/>
              <a:ext cx="1487329" cy="33726"/>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CC0000"/>
              </a:solidFill>
              <a:prstDash val="lgDash"/>
              <a:round/>
              <a:headEnd len="med" w="med" type="none"/>
              <a:tailEnd len="med" w="med" type="triangle"/>
            </a:ln>
          </p:spPr>
        </p:sp>
      </p:grpSp>
      <p:sp>
        <p:nvSpPr>
          <p:cNvPr id="1314" name="Google Shape;1314;p48"/>
          <p:cNvSpPr txBox="1"/>
          <p:nvPr/>
        </p:nvSpPr>
        <p:spPr>
          <a:xfrm>
            <a:off x="5719125" y="4246775"/>
            <a:ext cx="417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Typically a CSR, a columnar structure.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0"/>
                                        </p:tgtEl>
                                        <p:attrNameLst>
                                          <p:attrName>style.visibility</p:attrName>
                                        </p:attrNameLst>
                                      </p:cBhvr>
                                      <p:to>
                                        <p:strVal val="visible"/>
                                      </p:to>
                                    </p:set>
                                    <p:animEffect filter="fade" transition="in">
                                      <p:cBhvr>
                                        <p:cTn dur="1"/>
                                        <p:tgtEl>
                                          <p:spTgt spid="1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1"/>
                                        </p:tgtEl>
                                        <p:attrNameLst>
                                          <p:attrName>style.visibility</p:attrName>
                                        </p:attrNameLst>
                                      </p:cBhvr>
                                      <p:to>
                                        <p:strVal val="visible"/>
                                      </p:to>
                                    </p:set>
                                    <p:animEffect filter="fade" transition="in">
                                      <p:cBhvr>
                                        <p:cTn dur="1"/>
                                        <p:tgtEl>
                                          <p:spTgt spid="1241"/>
                                        </p:tgtEl>
                                      </p:cBhvr>
                                    </p:animEffect>
                                  </p:childTnLst>
                                </p:cTn>
                              </p:par>
                              <p:par>
                                <p:cTn fill="hold" nodeType="withEffect" presetClass="entr" presetID="10" presetSubtype="0">
                                  <p:stCondLst>
                                    <p:cond delay="0"/>
                                  </p:stCondLst>
                                  <p:childTnLst>
                                    <p:set>
                                      <p:cBhvr>
                                        <p:cTn dur="1" fill="hold">
                                          <p:stCondLst>
                                            <p:cond delay="0"/>
                                          </p:stCondLst>
                                        </p:cTn>
                                        <p:tgtEl>
                                          <p:spTgt spid="1242"/>
                                        </p:tgtEl>
                                        <p:attrNameLst>
                                          <p:attrName>style.visibility</p:attrName>
                                        </p:attrNameLst>
                                      </p:cBhvr>
                                      <p:to>
                                        <p:strVal val="visible"/>
                                      </p:to>
                                    </p:set>
                                    <p:animEffect filter="fade" transition="in">
                                      <p:cBhvr>
                                        <p:cTn dur="1"/>
                                        <p:tgtEl>
                                          <p:spTgt spid="1242"/>
                                        </p:tgtEl>
                                      </p:cBhvr>
                                    </p:animEffect>
                                  </p:childTnLst>
                                </p:cTn>
                              </p:par>
                              <p:par>
                                <p:cTn fill="hold" nodeType="withEffect" presetClass="entr" presetID="10" presetSubtype="0">
                                  <p:stCondLst>
                                    <p:cond delay="0"/>
                                  </p:stCondLst>
                                  <p:childTnLst>
                                    <p:set>
                                      <p:cBhvr>
                                        <p:cTn dur="1" fill="hold">
                                          <p:stCondLst>
                                            <p:cond delay="0"/>
                                          </p:stCondLst>
                                        </p:cTn>
                                        <p:tgtEl>
                                          <p:spTgt spid="1243"/>
                                        </p:tgtEl>
                                        <p:attrNameLst>
                                          <p:attrName>style.visibility</p:attrName>
                                        </p:attrNameLst>
                                      </p:cBhvr>
                                      <p:to>
                                        <p:strVal val="visible"/>
                                      </p:to>
                                    </p:set>
                                    <p:animEffect filter="fade" transition="in">
                                      <p:cBhvr>
                                        <p:cTn dur="1"/>
                                        <p:tgtEl>
                                          <p:spTgt spid="1243"/>
                                        </p:tgtEl>
                                      </p:cBhvr>
                                    </p:animEffect>
                                  </p:childTnLst>
                                </p:cTn>
                              </p:par>
                              <p:par>
                                <p:cTn fill="hold" nodeType="withEffect" presetClass="entr" presetID="10" presetSubtype="0">
                                  <p:stCondLst>
                                    <p:cond delay="0"/>
                                  </p:stCondLst>
                                  <p:childTnLst>
                                    <p:set>
                                      <p:cBhvr>
                                        <p:cTn dur="1" fill="hold">
                                          <p:stCondLst>
                                            <p:cond delay="0"/>
                                          </p:stCondLst>
                                        </p:cTn>
                                        <p:tgtEl>
                                          <p:spTgt spid="1244"/>
                                        </p:tgtEl>
                                        <p:attrNameLst>
                                          <p:attrName>style.visibility</p:attrName>
                                        </p:attrNameLst>
                                      </p:cBhvr>
                                      <p:to>
                                        <p:strVal val="visible"/>
                                      </p:to>
                                    </p:set>
                                    <p:animEffect filter="fade" transition="in">
                                      <p:cBhvr>
                                        <p:cTn dur="1"/>
                                        <p:tgtEl>
                                          <p:spTgt spid="1244"/>
                                        </p:tgtEl>
                                      </p:cBhvr>
                                    </p:animEffect>
                                  </p:childTnLst>
                                </p:cTn>
                              </p:par>
                              <p:par>
                                <p:cTn fill="hold" nodeType="withEffect" presetClass="entr" presetID="10" presetSubtype="0">
                                  <p:stCondLst>
                                    <p:cond delay="0"/>
                                  </p:stCondLst>
                                  <p:childTnLst>
                                    <p:set>
                                      <p:cBhvr>
                                        <p:cTn dur="1" fill="hold">
                                          <p:stCondLst>
                                            <p:cond delay="0"/>
                                          </p:stCondLst>
                                        </p:cTn>
                                        <p:tgtEl>
                                          <p:spTgt spid="1245"/>
                                        </p:tgtEl>
                                        <p:attrNameLst>
                                          <p:attrName>style.visibility</p:attrName>
                                        </p:attrNameLst>
                                      </p:cBhvr>
                                      <p:to>
                                        <p:strVal val="visible"/>
                                      </p:to>
                                    </p:set>
                                    <p:animEffect filter="fade" transition="in">
                                      <p:cBhvr>
                                        <p:cTn dur="1"/>
                                        <p:tgtEl>
                                          <p:spTgt spid="1245"/>
                                        </p:tgtEl>
                                      </p:cBhvr>
                                    </p:animEffect>
                                  </p:childTnLst>
                                </p:cTn>
                              </p:par>
                              <p:par>
                                <p:cTn fill="hold" nodeType="withEffect" presetClass="entr" presetID="10" presetSubtype="0">
                                  <p:stCondLst>
                                    <p:cond delay="0"/>
                                  </p:stCondLst>
                                  <p:childTnLst>
                                    <p:set>
                                      <p:cBhvr>
                                        <p:cTn dur="1" fill="hold">
                                          <p:stCondLst>
                                            <p:cond delay="0"/>
                                          </p:stCondLst>
                                        </p:cTn>
                                        <p:tgtEl>
                                          <p:spTgt spid="1246"/>
                                        </p:tgtEl>
                                        <p:attrNameLst>
                                          <p:attrName>style.visibility</p:attrName>
                                        </p:attrNameLst>
                                      </p:cBhvr>
                                      <p:to>
                                        <p:strVal val="visible"/>
                                      </p:to>
                                    </p:set>
                                    <p:animEffect filter="fade" transition="in">
                                      <p:cBhvr>
                                        <p:cTn dur="1"/>
                                        <p:tgtEl>
                                          <p:spTgt spid="1246"/>
                                        </p:tgtEl>
                                      </p:cBhvr>
                                    </p:animEffect>
                                  </p:childTnLst>
                                </p:cTn>
                              </p:par>
                              <p:par>
                                <p:cTn fill="hold" nodeType="withEffect" presetClass="entr" presetID="10" presetSubtype="0">
                                  <p:stCondLst>
                                    <p:cond delay="0"/>
                                  </p:stCondLst>
                                  <p:childTnLst>
                                    <p:set>
                                      <p:cBhvr>
                                        <p:cTn dur="1" fill="hold">
                                          <p:stCondLst>
                                            <p:cond delay="0"/>
                                          </p:stCondLst>
                                        </p:cTn>
                                        <p:tgtEl>
                                          <p:spTgt spid="1247"/>
                                        </p:tgtEl>
                                        <p:attrNameLst>
                                          <p:attrName>style.visibility</p:attrName>
                                        </p:attrNameLst>
                                      </p:cBhvr>
                                      <p:to>
                                        <p:strVal val="visible"/>
                                      </p:to>
                                    </p:set>
                                    <p:animEffect filter="fade" transition="in">
                                      <p:cBhvr>
                                        <p:cTn dur="1"/>
                                        <p:tgtEl>
                                          <p:spTgt spid="1247"/>
                                        </p:tgtEl>
                                      </p:cBhvr>
                                    </p:animEffect>
                                  </p:childTnLst>
                                </p:cTn>
                              </p:par>
                              <p:par>
                                <p:cTn fill="hold" nodeType="withEffect" presetClass="entr" presetID="10" presetSubtype="0">
                                  <p:stCondLst>
                                    <p:cond delay="0"/>
                                  </p:stCondLst>
                                  <p:childTnLst>
                                    <p:set>
                                      <p:cBhvr>
                                        <p:cTn dur="1" fill="hold">
                                          <p:stCondLst>
                                            <p:cond delay="0"/>
                                          </p:stCondLst>
                                        </p:cTn>
                                        <p:tgtEl>
                                          <p:spTgt spid="1248"/>
                                        </p:tgtEl>
                                        <p:attrNameLst>
                                          <p:attrName>style.visibility</p:attrName>
                                        </p:attrNameLst>
                                      </p:cBhvr>
                                      <p:to>
                                        <p:strVal val="visible"/>
                                      </p:to>
                                    </p:set>
                                    <p:animEffect filter="fade" transition="in">
                                      <p:cBhvr>
                                        <p:cTn dur="1"/>
                                        <p:tgtEl>
                                          <p:spTgt spid="1248"/>
                                        </p:tgtEl>
                                      </p:cBhvr>
                                    </p:animEffect>
                                  </p:childTnLst>
                                </p:cTn>
                              </p:par>
                              <p:par>
                                <p:cTn fill="hold" nodeType="withEffect" presetClass="entr" presetID="10" presetSubtype="0">
                                  <p:stCondLst>
                                    <p:cond delay="0"/>
                                  </p:stCondLst>
                                  <p:childTnLst>
                                    <p:set>
                                      <p:cBhvr>
                                        <p:cTn dur="1" fill="hold">
                                          <p:stCondLst>
                                            <p:cond delay="0"/>
                                          </p:stCondLst>
                                        </p:cTn>
                                        <p:tgtEl>
                                          <p:spTgt spid="1249"/>
                                        </p:tgtEl>
                                        <p:attrNameLst>
                                          <p:attrName>style.visibility</p:attrName>
                                        </p:attrNameLst>
                                      </p:cBhvr>
                                      <p:to>
                                        <p:strVal val="visible"/>
                                      </p:to>
                                    </p:set>
                                    <p:animEffect filter="fade" transition="in">
                                      <p:cBhvr>
                                        <p:cTn dur="1"/>
                                        <p:tgtEl>
                                          <p:spTgt spid="1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8" name="Shape 1318"/>
        <p:cNvGrpSpPr/>
        <p:nvPr/>
      </p:nvGrpSpPr>
      <p:grpSpPr>
        <a:xfrm>
          <a:off x="0" y="0"/>
          <a:ext cx="0" cy="0"/>
          <a:chOff x="0" y="0"/>
          <a:chExt cx="0" cy="0"/>
        </a:xfrm>
      </p:grpSpPr>
      <p:sp>
        <p:nvSpPr>
          <p:cNvPr id="1319" name="Google Shape;1319;p49"/>
          <p:cNvSpPr/>
          <p:nvPr/>
        </p:nvSpPr>
        <p:spPr>
          <a:xfrm>
            <a:off x="0" y="0"/>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9"/>
          <p:cNvSpPr txBox="1"/>
          <p:nvPr/>
        </p:nvSpPr>
        <p:spPr>
          <a:xfrm>
            <a:off x="4677" y="110825"/>
            <a:ext cx="6869100" cy="569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500">
                <a:latin typeface="Cambria"/>
                <a:ea typeface="Cambria"/>
                <a:cs typeface="Cambria"/>
                <a:sym typeface="Cambria"/>
              </a:rPr>
              <a:t>Graph Databases 101: Storage</a:t>
            </a:r>
            <a:endParaRPr b="1" sz="2500">
              <a:latin typeface="Cambria"/>
              <a:ea typeface="Cambria"/>
              <a:cs typeface="Cambria"/>
              <a:sym typeface="Cambria"/>
            </a:endParaRPr>
          </a:p>
        </p:txBody>
      </p:sp>
      <p:pic>
        <p:nvPicPr>
          <p:cNvPr id="1321" name="Google Shape;1321;p49"/>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grpSp>
        <p:nvGrpSpPr>
          <p:cNvPr id="1322" name="Google Shape;1322;p49"/>
          <p:cNvGrpSpPr/>
          <p:nvPr/>
        </p:nvGrpSpPr>
        <p:grpSpPr>
          <a:xfrm>
            <a:off x="323421" y="872098"/>
            <a:ext cx="2422575" cy="2325349"/>
            <a:chOff x="221601" y="611275"/>
            <a:chExt cx="2686675" cy="2578850"/>
          </a:xfrm>
        </p:grpSpPr>
        <p:sp>
          <p:nvSpPr>
            <p:cNvPr id="1323" name="Google Shape;1323;p49"/>
            <p:cNvSpPr/>
            <p:nvPr/>
          </p:nvSpPr>
          <p:spPr>
            <a:xfrm>
              <a:off x="221601" y="2679825"/>
              <a:ext cx="510300" cy="510300"/>
            </a:xfrm>
            <a:prstGeom prst="ellipse">
              <a:avLst/>
            </a:prstGeom>
            <a:solidFill>
              <a:srgbClr val="B4EF19"/>
            </a:solidFill>
            <a:ln cap="flat" cmpd="sng" w="19050">
              <a:solidFill>
                <a:srgbClr val="666666"/>
              </a:solidFill>
              <a:prstDash val="solid"/>
              <a:round/>
              <a:headEnd len="sm" w="sm" type="none"/>
              <a:tailEnd len="sm" w="sm" type="none"/>
            </a:ln>
          </p:spPr>
          <p:txBody>
            <a:bodyPr anchorCtr="0" anchor="ctr" bIns="91425" lIns="0" spcFirstLastPara="1" rIns="91425" wrap="square" tIns="0">
              <a:noAutofit/>
            </a:bodyPr>
            <a:lstStyle/>
            <a:p>
              <a:pPr indent="0" lvl="0" marL="0" rtl="0" algn="l">
                <a:spcBef>
                  <a:spcPts val="0"/>
                </a:spcBef>
                <a:spcAft>
                  <a:spcPts val="0"/>
                </a:spcAft>
                <a:buNone/>
              </a:pPr>
              <a:r>
                <a:t/>
              </a:r>
              <a:endParaRPr/>
            </a:p>
          </p:txBody>
        </p:sp>
        <p:sp>
          <p:nvSpPr>
            <p:cNvPr id="1324" name="Google Shape;1324;p49"/>
            <p:cNvSpPr/>
            <p:nvPr/>
          </p:nvSpPr>
          <p:spPr>
            <a:xfrm>
              <a:off x="2397976" y="611275"/>
              <a:ext cx="510300" cy="510300"/>
            </a:xfrm>
            <a:prstGeom prst="ellipse">
              <a:avLst/>
            </a:prstGeom>
            <a:solidFill>
              <a:srgbClr val="B4EF1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9"/>
            <p:cNvSpPr txBox="1"/>
            <p:nvPr/>
          </p:nvSpPr>
          <p:spPr>
            <a:xfrm>
              <a:off x="2437383" y="688163"/>
              <a:ext cx="423300" cy="3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Open Sans ExtraBold"/>
                  <a:ea typeface="Open Sans ExtraBold"/>
                  <a:cs typeface="Open Sans ExtraBold"/>
                  <a:sym typeface="Open Sans ExtraBold"/>
                </a:rPr>
                <a:t>o1</a:t>
              </a:r>
              <a:endParaRPr sz="1000">
                <a:latin typeface="Open Sans ExtraBold"/>
                <a:ea typeface="Open Sans ExtraBold"/>
                <a:cs typeface="Open Sans ExtraBold"/>
                <a:sym typeface="Open Sans ExtraBold"/>
              </a:endParaRPr>
            </a:p>
          </p:txBody>
        </p:sp>
        <p:sp>
          <p:nvSpPr>
            <p:cNvPr id="1326" name="Google Shape;1326;p49"/>
            <p:cNvSpPr txBox="1"/>
            <p:nvPr/>
          </p:nvSpPr>
          <p:spPr>
            <a:xfrm>
              <a:off x="252983" y="2744388"/>
              <a:ext cx="423300" cy="3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Open Sans ExtraBold"/>
                  <a:ea typeface="Open Sans ExtraBold"/>
                  <a:cs typeface="Open Sans ExtraBold"/>
                  <a:sym typeface="Open Sans ExtraBold"/>
                </a:rPr>
                <a:t>o2</a:t>
              </a:r>
              <a:endParaRPr sz="1000">
                <a:latin typeface="Open Sans ExtraBold"/>
                <a:ea typeface="Open Sans ExtraBold"/>
                <a:cs typeface="Open Sans ExtraBold"/>
                <a:sym typeface="Open Sans ExtraBold"/>
              </a:endParaRPr>
            </a:p>
          </p:txBody>
        </p:sp>
      </p:grpSp>
      <p:sp>
        <p:nvSpPr>
          <p:cNvPr id="1327" name="Google Shape;1327;p49"/>
          <p:cNvSpPr/>
          <p:nvPr/>
        </p:nvSpPr>
        <p:spPr>
          <a:xfrm>
            <a:off x="1286388" y="1987233"/>
            <a:ext cx="460200" cy="460200"/>
          </a:xfrm>
          <a:prstGeom prst="ellipse">
            <a:avLst/>
          </a:prstGeom>
          <a:solidFill>
            <a:srgbClr val="FFAD3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900"/>
          </a:p>
        </p:txBody>
      </p:sp>
      <p:sp>
        <p:nvSpPr>
          <p:cNvPr id="1328" name="Google Shape;1328;p49"/>
          <p:cNvSpPr/>
          <p:nvPr/>
        </p:nvSpPr>
        <p:spPr>
          <a:xfrm>
            <a:off x="3221249" y="3934597"/>
            <a:ext cx="460200" cy="460200"/>
          </a:xfrm>
          <a:prstGeom prst="ellipse">
            <a:avLst/>
          </a:prstGeom>
          <a:solidFill>
            <a:srgbClr val="FFAD3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9"/>
          <p:cNvSpPr/>
          <p:nvPr/>
        </p:nvSpPr>
        <p:spPr>
          <a:xfrm>
            <a:off x="3221240" y="1987233"/>
            <a:ext cx="460200" cy="460200"/>
          </a:xfrm>
          <a:prstGeom prst="ellipse">
            <a:avLst/>
          </a:prstGeom>
          <a:solidFill>
            <a:srgbClr val="FFAD3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9"/>
          <p:cNvSpPr/>
          <p:nvPr/>
        </p:nvSpPr>
        <p:spPr>
          <a:xfrm>
            <a:off x="1286376" y="3934597"/>
            <a:ext cx="460200" cy="460200"/>
          </a:xfrm>
          <a:prstGeom prst="ellipse">
            <a:avLst/>
          </a:prstGeom>
          <a:solidFill>
            <a:srgbClr val="FFAD3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9"/>
          <p:cNvSpPr txBox="1"/>
          <p:nvPr/>
        </p:nvSpPr>
        <p:spPr>
          <a:xfrm>
            <a:off x="1321286" y="2040781"/>
            <a:ext cx="381600" cy="35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Open Sans ExtraBold"/>
                <a:ea typeface="Open Sans ExtraBold"/>
                <a:cs typeface="Open Sans ExtraBold"/>
                <a:sym typeface="Open Sans ExtraBold"/>
              </a:rPr>
              <a:t>p1</a:t>
            </a:r>
            <a:endParaRPr sz="1000">
              <a:latin typeface="Open Sans ExtraBold"/>
              <a:ea typeface="Open Sans ExtraBold"/>
              <a:cs typeface="Open Sans ExtraBold"/>
              <a:sym typeface="Open Sans ExtraBold"/>
            </a:endParaRPr>
          </a:p>
        </p:txBody>
      </p:sp>
      <p:sp>
        <p:nvSpPr>
          <p:cNvPr id="1332" name="Google Shape;1332;p49"/>
          <p:cNvSpPr txBox="1"/>
          <p:nvPr/>
        </p:nvSpPr>
        <p:spPr>
          <a:xfrm>
            <a:off x="3277810" y="2040781"/>
            <a:ext cx="3816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ExtraBold"/>
                <a:ea typeface="Open Sans ExtraBold"/>
                <a:cs typeface="Open Sans ExtraBold"/>
                <a:sym typeface="Open Sans ExtraBold"/>
              </a:rPr>
              <a:t>p2</a:t>
            </a:r>
            <a:endParaRPr sz="1000">
              <a:latin typeface="Open Sans ExtraBold"/>
              <a:ea typeface="Open Sans ExtraBold"/>
              <a:cs typeface="Open Sans ExtraBold"/>
              <a:sym typeface="Open Sans ExtraBold"/>
            </a:endParaRPr>
          </a:p>
        </p:txBody>
      </p:sp>
      <p:grpSp>
        <p:nvGrpSpPr>
          <p:cNvPr id="1333" name="Google Shape;1333;p49"/>
          <p:cNvGrpSpPr/>
          <p:nvPr/>
        </p:nvGrpSpPr>
        <p:grpSpPr>
          <a:xfrm>
            <a:off x="610398" y="1240342"/>
            <a:ext cx="2619602" cy="2841472"/>
            <a:chOff x="539864" y="1019663"/>
            <a:chExt cx="2905181" cy="3151239"/>
          </a:xfrm>
        </p:grpSpPr>
        <p:sp>
          <p:nvSpPr>
            <p:cNvPr id="1334" name="Google Shape;1334;p49"/>
            <p:cNvSpPr/>
            <p:nvPr/>
          </p:nvSpPr>
          <p:spPr>
            <a:xfrm rot="-2699274">
              <a:off x="1485577" y="1411001"/>
              <a:ext cx="1129331" cy="53649"/>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32BCDC"/>
              </a:solidFill>
              <a:prstDash val="lgDash"/>
              <a:round/>
              <a:headEnd len="med" w="med" type="none"/>
              <a:tailEnd len="med" w="med" type="triangle"/>
            </a:ln>
          </p:spPr>
        </p:sp>
        <p:sp>
          <p:nvSpPr>
            <p:cNvPr id="1335" name="Google Shape;1335;p49"/>
            <p:cNvSpPr/>
            <p:nvPr/>
          </p:nvSpPr>
          <p:spPr>
            <a:xfrm rot="-7629220">
              <a:off x="316515" y="3661983"/>
              <a:ext cx="1202486" cy="37059"/>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32BCDC"/>
              </a:solidFill>
              <a:prstDash val="lgDash"/>
              <a:round/>
              <a:headEnd len="med" w="med" type="none"/>
              <a:tailEnd len="med" w="med" type="triangle"/>
            </a:ln>
          </p:spPr>
        </p:sp>
        <p:sp>
          <p:nvSpPr>
            <p:cNvPr id="1336" name="Google Shape;1336;p49"/>
            <p:cNvSpPr/>
            <p:nvPr/>
          </p:nvSpPr>
          <p:spPr>
            <a:xfrm rot="9914549">
              <a:off x="694680" y="2536830"/>
              <a:ext cx="2795037" cy="11208"/>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32BCDC"/>
              </a:solidFill>
              <a:prstDash val="lgDash"/>
              <a:round/>
              <a:headEnd len="med" w="med" type="none"/>
              <a:tailEnd len="med" w="med" type="triangle"/>
            </a:ln>
          </p:spPr>
        </p:sp>
        <p:sp>
          <p:nvSpPr>
            <p:cNvPr id="1337" name="Google Shape;1337;p49"/>
            <p:cNvSpPr txBox="1"/>
            <p:nvPr/>
          </p:nvSpPr>
          <p:spPr>
            <a:xfrm>
              <a:off x="1949982" y="1339642"/>
              <a:ext cx="228600" cy="223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3D85C6"/>
                  </a:solidFill>
                  <a:latin typeface="Open Sans ExtraBold"/>
                  <a:ea typeface="Open Sans ExtraBold"/>
                  <a:cs typeface="Open Sans ExtraBold"/>
                  <a:sym typeface="Open Sans ExtraBold"/>
                </a:rPr>
                <a:t>e4</a:t>
              </a:r>
              <a:endParaRPr sz="1000">
                <a:solidFill>
                  <a:srgbClr val="3D85C6"/>
                </a:solidFill>
                <a:latin typeface="Open Sans ExtraBold"/>
                <a:ea typeface="Open Sans ExtraBold"/>
                <a:cs typeface="Open Sans ExtraBold"/>
                <a:sym typeface="Open Sans ExtraBold"/>
              </a:endParaRPr>
            </a:p>
          </p:txBody>
        </p:sp>
        <p:sp>
          <p:nvSpPr>
            <p:cNvPr id="1338" name="Google Shape;1338;p49"/>
            <p:cNvSpPr txBox="1"/>
            <p:nvPr/>
          </p:nvSpPr>
          <p:spPr>
            <a:xfrm>
              <a:off x="756887" y="3459242"/>
              <a:ext cx="228600" cy="223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3D85C6"/>
                  </a:solidFill>
                  <a:latin typeface="Open Sans ExtraBold"/>
                  <a:ea typeface="Open Sans ExtraBold"/>
                  <a:cs typeface="Open Sans ExtraBold"/>
                  <a:sym typeface="Open Sans ExtraBold"/>
                </a:rPr>
                <a:t>e8</a:t>
              </a:r>
              <a:endParaRPr sz="1000">
                <a:solidFill>
                  <a:srgbClr val="3D85C6"/>
                </a:solidFill>
                <a:latin typeface="Open Sans ExtraBold"/>
                <a:ea typeface="Open Sans ExtraBold"/>
                <a:cs typeface="Open Sans ExtraBold"/>
                <a:sym typeface="Open Sans ExtraBold"/>
              </a:endParaRPr>
            </a:p>
          </p:txBody>
        </p:sp>
        <p:sp>
          <p:nvSpPr>
            <p:cNvPr id="1339" name="Google Shape;1339;p49"/>
            <p:cNvSpPr txBox="1"/>
            <p:nvPr/>
          </p:nvSpPr>
          <p:spPr>
            <a:xfrm>
              <a:off x="2431117" y="2306133"/>
              <a:ext cx="335400" cy="223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3D85C6"/>
                  </a:solidFill>
                  <a:latin typeface="Open Sans ExtraBold"/>
                  <a:ea typeface="Open Sans ExtraBold"/>
                  <a:cs typeface="Open Sans ExtraBold"/>
                  <a:sym typeface="Open Sans ExtraBold"/>
                </a:rPr>
                <a:t>e12</a:t>
              </a:r>
              <a:endParaRPr sz="1000">
                <a:solidFill>
                  <a:srgbClr val="3D85C6"/>
                </a:solidFill>
                <a:latin typeface="Open Sans ExtraBold"/>
                <a:ea typeface="Open Sans ExtraBold"/>
                <a:cs typeface="Open Sans ExtraBold"/>
                <a:sym typeface="Open Sans ExtraBold"/>
              </a:endParaRPr>
            </a:p>
          </p:txBody>
        </p:sp>
      </p:grpSp>
      <p:sp>
        <p:nvSpPr>
          <p:cNvPr id="1340" name="Google Shape;1340;p49"/>
          <p:cNvSpPr txBox="1"/>
          <p:nvPr/>
        </p:nvSpPr>
        <p:spPr>
          <a:xfrm>
            <a:off x="1333532" y="3982939"/>
            <a:ext cx="381600" cy="35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Open Sans ExtraBold"/>
                <a:ea typeface="Open Sans ExtraBold"/>
                <a:cs typeface="Open Sans ExtraBold"/>
                <a:sym typeface="Open Sans ExtraBold"/>
              </a:rPr>
              <a:t>p3</a:t>
            </a:r>
            <a:endParaRPr sz="1000">
              <a:latin typeface="Open Sans ExtraBold"/>
              <a:ea typeface="Open Sans ExtraBold"/>
              <a:cs typeface="Open Sans ExtraBold"/>
              <a:sym typeface="Open Sans ExtraBold"/>
            </a:endParaRPr>
          </a:p>
        </p:txBody>
      </p:sp>
      <p:sp>
        <p:nvSpPr>
          <p:cNvPr id="1341" name="Google Shape;1341;p49"/>
          <p:cNvSpPr txBox="1"/>
          <p:nvPr/>
        </p:nvSpPr>
        <p:spPr>
          <a:xfrm>
            <a:off x="3273728" y="3982939"/>
            <a:ext cx="3816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ExtraBold"/>
                <a:ea typeface="Open Sans ExtraBold"/>
                <a:cs typeface="Open Sans ExtraBold"/>
                <a:sym typeface="Open Sans ExtraBold"/>
              </a:rPr>
              <a:t>p4</a:t>
            </a:r>
            <a:endParaRPr sz="1000">
              <a:latin typeface="Open Sans ExtraBold"/>
              <a:ea typeface="Open Sans ExtraBold"/>
              <a:cs typeface="Open Sans ExtraBold"/>
              <a:sym typeface="Open Sans ExtraBold"/>
            </a:endParaRPr>
          </a:p>
        </p:txBody>
      </p:sp>
      <p:grpSp>
        <p:nvGrpSpPr>
          <p:cNvPr id="1342" name="Google Shape;1342;p49"/>
          <p:cNvGrpSpPr/>
          <p:nvPr/>
        </p:nvGrpSpPr>
        <p:grpSpPr>
          <a:xfrm>
            <a:off x="105395" y="813829"/>
            <a:ext cx="4123504" cy="4119666"/>
            <a:chOff x="573052" y="995668"/>
            <a:chExt cx="4573033" cy="4568777"/>
          </a:xfrm>
        </p:grpSpPr>
        <p:sp>
          <p:nvSpPr>
            <p:cNvPr id="1343" name="Google Shape;1343;p49"/>
            <p:cNvSpPr txBox="1"/>
            <p:nvPr/>
          </p:nvSpPr>
          <p:spPr>
            <a:xfrm>
              <a:off x="3874085" y="1654497"/>
              <a:ext cx="12720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name: “alice”</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age: 45</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gender: F</a:t>
              </a:r>
              <a:endParaRPr b="1" sz="900">
                <a:solidFill>
                  <a:srgbClr val="A64D79"/>
                </a:solidFill>
                <a:latin typeface="Courier New"/>
                <a:ea typeface="Courier New"/>
                <a:cs typeface="Courier New"/>
                <a:sym typeface="Courier New"/>
              </a:endParaRPr>
            </a:p>
          </p:txBody>
        </p:sp>
        <p:sp>
          <p:nvSpPr>
            <p:cNvPr id="1344" name="Google Shape;1344;p49"/>
            <p:cNvSpPr txBox="1"/>
            <p:nvPr/>
          </p:nvSpPr>
          <p:spPr>
            <a:xfrm>
              <a:off x="3786326" y="4933244"/>
              <a:ext cx="10455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name: “bob”</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age: 54</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gender: M</a:t>
              </a:r>
              <a:endParaRPr b="1" sz="900">
                <a:solidFill>
                  <a:srgbClr val="A64D79"/>
                </a:solidFill>
                <a:latin typeface="Courier New"/>
                <a:ea typeface="Courier New"/>
                <a:cs typeface="Courier New"/>
                <a:sym typeface="Courier New"/>
              </a:endParaRPr>
            </a:p>
          </p:txBody>
        </p:sp>
        <p:sp>
          <p:nvSpPr>
            <p:cNvPr id="1345" name="Google Shape;1345;p49"/>
            <p:cNvSpPr txBox="1"/>
            <p:nvPr/>
          </p:nvSpPr>
          <p:spPr>
            <a:xfrm>
              <a:off x="983128" y="1972168"/>
              <a:ext cx="13293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name: “peter”</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age: 17</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gender: M</a:t>
              </a:r>
              <a:endParaRPr b="1" sz="900">
                <a:solidFill>
                  <a:srgbClr val="A64D79"/>
                </a:solidFill>
                <a:latin typeface="Courier New"/>
                <a:ea typeface="Courier New"/>
                <a:cs typeface="Courier New"/>
                <a:sym typeface="Courier New"/>
              </a:endParaRPr>
            </a:p>
          </p:txBody>
        </p:sp>
        <p:sp>
          <p:nvSpPr>
            <p:cNvPr id="1346" name="Google Shape;1346;p49"/>
            <p:cNvSpPr txBox="1"/>
            <p:nvPr/>
          </p:nvSpPr>
          <p:spPr>
            <a:xfrm>
              <a:off x="1433904" y="4915065"/>
              <a:ext cx="13293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name: “jenny”</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age: 23</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gender: F</a:t>
              </a:r>
              <a:endParaRPr b="1" sz="900">
                <a:solidFill>
                  <a:srgbClr val="A64D79"/>
                </a:solidFill>
                <a:latin typeface="Courier New"/>
                <a:ea typeface="Courier New"/>
                <a:cs typeface="Courier New"/>
                <a:sym typeface="Courier New"/>
              </a:endParaRPr>
            </a:p>
          </p:txBody>
        </p:sp>
        <p:sp>
          <p:nvSpPr>
            <p:cNvPr id="1347" name="Google Shape;1347;p49"/>
            <p:cNvSpPr txBox="1"/>
            <p:nvPr/>
          </p:nvSpPr>
          <p:spPr>
            <a:xfrm>
              <a:off x="573052" y="2652976"/>
              <a:ext cx="11052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name: “UW”</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estd: 1934</a:t>
              </a:r>
              <a:endParaRPr b="1" sz="900">
                <a:solidFill>
                  <a:srgbClr val="A64D79"/>
                </a:solidFill>
                <a:latin typeface="Courier New"/>
                <a:ea typeface="Courier New"/>
                <a:cs typeface="Courier New"/>
                <a:sym typeface="Courier New"/>
              </a:endParaRPr>
            </a:p>
          </p:txBody>
        </p:sp>
        <p:sp>
          <p:nvSpPr>
            <p:cNvPr id="1348" name="Google Shape;1348;p49"/>
            <p:cNvSpPr txBox="1"/>
            <p:nvPr/>
          </p:nvSpPr>
          <p:spPr>
            <a:xfrm>
              <a:off x="1781914" y="995668"/>
              <a:ext cx="15054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name: “UofT”</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estd: 1885</a:t>
              </a:r>
              <a:endParaRPr b="1" sz="900">
                <a:solidFill>
                  <a:srgbClr val="A64D79"/>
                </a:solidFill>
                <a:latin typeface="Courier New"/>
                <a:ea typeface="Courier New"/>
                <a:cs typeface="Courier New"/>
                <a:sym typeface="Courier New"/>
              </a:endParaRPr>
            </a:p>
          </p:txBody>
        </p:sp>
      </p:grpSp>
      <p:grpSp>
        <p:nvGrpSpPr>
          <p:cNvPr id="1349" name="Google Shape;1349;p49"/>
          <p:cNvGrpSpPr/>
          <p:nvPr/>
        </p:nvGrpSpPr>
        <p:grpSpPr>
          <a:xfrm>
            <a:off x="492220" y="1292832"/>
            <a:ext cx="2524308" cy="2840154"/>
            <a:chOff x="590634" y="1724104"/>
            <a:chExt cx="2524308" cy="2840154"/>
          </a:xfrm>
        </p:grpSpPr>
        <p:sp>
          <p:nvSpPr>
            <p:cNvPr id="1350" name="Google Shape;1350;p49"/>
            <p:cNvSpPr txBox="1"/>
            <p:nvPr/>
          </p:nvSpPr>
          <p:spPr>
            <a:xfrm rot="-919146">
              <a:off x="2167299" y="2915430"/>
              <a:ext cx="942487" cy="166948"/>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b="1" lang="en" sz="900">
                  <a:latin typeface="Courier New"/>
                  <a:ea typeface="Courier New"/>
                  <a:cs typeface="Courier New"/>
                  <a:sym typeface="Courier New"/>
                </a:rPr>
                <a:t>doj: 2014</a:t>
              </a:r>
              <a:endParaRPr b="1" sz="900">
                <a:latin typeface="Courier New"/>
                <a:ea typeface="Courier New"/>
                <a:cs typeface="Courier New"/>
                <a:sym typeface="Courier New"/>
              </a:endParaRPr>
            </a:p>
          </p:txBody>
        </p:sp>
        <p:sp>
          <p:nvSpPr>
            <p:cNvPr id="1351" name="Google Shape;1351;p49"/>
            <p:cNvSpPr txBox="1"/>
            <p:nvPr/>
          </p:nvSpPr>
          <p:spPr>
            <a:xfrm rot="3068111">
              <a:off x="524228" y="3969370"/>
              <a:ext cx="942811" cy="28017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doj: 2006</a:t>
              </a:r>
              <a:endParaRPr b="1" sz="900">
                <a:latin typeface="Courier New"/>
                <a:ea typeface="Courier New"/>
                <a:cs typeface="Courier New"/>
                <a:sym typeface="Courier New"/>
              </a:endParaRPr>
            </a:p>
          </p:txBody>
        </p:sp>
        <p:sp>
          <p:nvSpPr>
            <p:cNvPr id="1352" name="Google Shape;1352;p49"/>
            <p:cNvSpPr txBox="1"/>
            <p:nvPr/>
          </p:nvSpPr>
          <p:spPr>
            <a:xfrm rot="-2698276">
              <a:off x="1725452" y="1998264"/>
              <a:ext cx="845983" cy="169281"/>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b="1" lang="en" sz="900">
                  <a:latin typeface="Courier New"/>
                  <a:ea typeface="Courier New"/>
                  <a:cs typeface="Courier New"/>
                  <a:sym typeface="Courier New"/>
                </a:rPr>
                <a:t>doj: 2019</a:t>
              </a:r>
              <a:endParaRPr b="1" sz="900">
                <a:latin typeface="Courier New"/>
                <a:ea typeface="Courier New"/>
                <a:cs typeface="Courier New"/>
                <a:sym typeface="Courier New"/>
              </a:endParaRPr>
            </a:p>
          </p:txBody>
        </p:sp>
      </p:grpSp>
      <p:grpSp>
        <p:nvGrpSpPr>
          <p:cNvPr id="1353" name="Google Shape;1353;p49"/>
          <p:cNvGrpSpPr/>
          <p:nvPr/>
        </p:nvGrpSpPr>
        <p:grpSpPr>
          <a:xfrm>
            <a:off x="1225773" y="2180048"/>
            <a:ext cx="2508859" cy="2272163"/>
            <a:chOff x="1324187" y="2611321"/>
            <a:chExt cx="2508859" cy="2272163"/>
          </a:xfrm>
        </p:grpSpPr>
        <p:sp>
          <p:nvSpPr>
            <p:cNvPr id="1354" name="Google Shape;1354;p49"/>
            <p:cNvSpPr txBox="1"/>
            <p:nvPr/>
          </p:nvSpPr>
          <p:spPr>
            <a:xfrm>
              <a:off x="2073143" y="4603584"/>
              <a:ext cx="942600" cy="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since: 2003</a:t>
              </a:r>
              <a:endParaRPr b="1" sz="900">
                <a:latin typeface="Courier New"/>
                <a:ea typeface="Courier New"/>
                <a:cs typeface="Courier New"/>
                <a:sym typeface="Courier New"/>
              </a:endParaRPr>
            </a:p>
          </p:txBody>
        </p:sp>
        <p:sp>
          <p:nvSpPr>
            <p:cNvPr id="1355" name="Google Shape;1355;p49"/>
            <p:cNvSpPr txBox="1"/>
            <p:nvPr/>
          </p:nvSpPr>
          <p:spPr>
            <a:xfrm rot="2700000">
              <a:off x="2473100" y="3913060"/>
              <a:ext cx="942715" cy="28001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since: 2011</a:t>
              </a:r>
              <a:endParaRPr b="1" sz="900">
                <a:latin typeface="Courier New"/>
                <a:ea typeface="Courier New"/>
                <a:cs typeface="Courier New"/>
                <a:sym typeface="Courier New"/>
              </a:endParaRPr>
            </a:p>
          </p:txBody>
        </p:sp>
        <p:sp>
          <p:nvSpPr>
            <p:cNvPr id="1356" name="Google Shape;1356;p49"/>
            <p:cNvSpPr txBox="1"/>
            <p:nvPr/>
          </p:nvSpPr>
          <p:spPr>
            <a:xfrm rot="-2912071">
              <a:off x="1443867" y="3816081"/>
              <a:ext cx="942811" cy="28013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since: 2009</a:t>
              </a:r>
              <a:endParaRPr b="1" sz="900">
                <a:latin typeface="Courier New"/>
                <a:ea typeface="Courier New"/>
                <a:cs typeface="Courier New"/>
                <a:sym typeface="Courier New"/>
              </a:endParaRPr>
            </a:p>
          </p:txBody>
        </p:sp>
        <p:sp>
          <p:nvSpPr>
            <p:cNvPr id="1357" name="Google Shape;1357;p49"/>
            <p:cNvSpPr txBox="1"/>
            <p:nvPr/>
          </p:nvSpPr>
          <p:spPr>
            <a:xfrm rot="-2789927">
              <a:off x="1772126" y="3829461"/>
              <a:ext cx="997574" cy="27990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since: 2012</a:t>
              </a:r>
              <a:endParaRPr b="1" sz="900">
                <a:latin typeface="Courier New"/>
                <a:ea typeface="Courier New"/>
                <a:cs typeface="Courier New"/>
                <a:sym typeface="Courier New"/>
              </a:endParaRPr>
            </a:p>
          </p:txBody>
        </p:sp>
        <p:sp>
          <p:nvSpPr>
            <p:cNvPr id="1358" name="Google Shape;1358;p49"/>
            <p:cNvSpPr txBox="1"/>
            <p:nvPr/>
          </p:nvSpPr>
          <p:spPr>
            <a:xfrm rot="-5400000">
              <a:off x="2931432" y="3303669"/>
              <a:ext cx="942600" cy="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since: 1999</a:t>
              </a:r>
              <a:endParaRPr b="1" sz="900">
                <a:latin typeface="Courier New"/>
                <a:ea typeface="Courier New"/>
                <a:cs typeface="Courier New"/>
                <a:sym typeface="Courier New"/>
              </a:endParaRPr>
            </a:p>
          </p:txBody>
        </p:sp>
        <p:sp>
          <p:nvSpPr>
            <p:cNvPr id="1359" name="Google Shape;1359;p49"/>
            <p:cNvSpPr txBox="1"/>
            <p:nvPr/>
          </p:nvSpPr>
          <p:spPr>
            <a:xfrm rot="-5400000">
              <a:off x="3221796" y="3545803"/>
              <a:ext cx="942600" cy="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since: 1992</a:t>
              </a:r>
              <a:endParaRPr b="1" sz="900">
                <a:latin typeface="Courier New"/>
                <a:ea typeface="Courier New"/>
                <a:cs typeface="Courier New"/>
                <a:sym typeface="Courier New"/>
              </a:endParaRPr>
            </a:p>
          </p:txBody>
        </p:sp>
        <p:sp>
          <p:nvSpPr>
            <p:cNvPr id="1360" name="Google Shape;1360;p49"/>
            <p:cNvSpPr txBox="1"/>
            <p:nvPr/>
          </p:nvSpPr>
          <p:spPr>
            <a:xfrm rot="-5402188">
              <a:off x="993287" y="3491864"/>
              <a:ext cx="942600" cy="2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since: 2006</a:t>
              </a:r>
              <a:endParaRPr b="1" sz="900">
                <a:latin typeface="Courier New"/>
                <a:ea typeface="Courier New"/>
                <a:cs typeface="Courier New"/>
                <a:sym typeface="Courier New"/>
              </a:endParaRPr>
            </a:p>
          </p:txBody>
        </p:sp>
        <p:sp>
          <p:nvSpPr>
            <p:cNvPr id="1361" name="Google Shape;1361;p49"/>
            <p:cNvSpPr txBox="1"/>
            <p:nvPr/>
          </p:nvSpPr>
          <p:spPr>
            <a:xfrm>
              <a:off x="2010896" y="2611321"/>
              <a:ext cx="942600" cy="1239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b="1" lang="en" sz="900">
                  <a:latin typeface="Courier New"/>
                  <a:ea typeface="Courier New"/>
                  <a:cs typeface="Courier New"/>
                  <a:sym typeface="Courier New"/>
                </a:rPr>
                <a:t>since: 2015</a:t>
              </a:r>
              <a:endParaRPr b="1" sz="900">
                <a:latin typeface="Courier New"/>
                <a:ea typeface="Courier New"/>
                <a:cs typeface="Courier New"/>
                <a:sym typeface="Courier New"/>
              </a:endParaRPr>
            </a:p>
          </p:txBody>
        </p:sp>
      </p:grpSp>
      <p:sp>
        <p:nvSpPr>
          <p:cNvPr id="1362" name="Google Shape;1362;p49"/>
          <p:cNvSpPr txBox="1"/>
          <p:nvPr/>
        </p:nvSpPr>
        <p:spPr>
          <a:xfrm rot="3187104">
            <a:off x="627459" y="3275758"/>
            <a:ext cx="881760" cy="280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doj: 2006</a:t>
            </a:r>
            <a:endParaRPr b="1" sz="900">
              <a:latin typeface="Courier New"/>
              <a:ea typeface="Courier New"/>
              <a:cs typeface="Courier New"/>
              <a:sym typeface="Courier New"/>
            </a:endParaRPr>
          </a:p>
        </p:txBody>
      </p:sp>
      <p:sp>
        <p:nvSpPr>
          <p:cNvPr id="1363" name="Google Shape;1363;p49"/>
          <p:cNvSpPr txBox="1"/>
          <p:nvPr/>
        </p:nvSpPr>
        <p:spPr>
          <a:xfrm rot="4443437">
            <a:off x="2684956" y="3089216"/>
            <a:ext cx="881402" cy="2806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doj: 1980</a:t>
            </a:r>
            <a:endParaRPr b="1" sz="900">
              <a:latin typeface="Courier New"/>
              <a:ea typeface="Courier New"/>
              <a:cs typeface="Courier New"/>
              <a:sym typeface="Courier New"/>
            </a:endParaRPr>
          </a:p>
        </p:txBody>
      </p:sp>
      <p:sp>
        <p:nvSpPr>
          <p:cNvPr id="1364" name="Google Shape;1364;p49"/>
          <p:cNvSpPr txBox="1"/>
          <p:nvPr/>
        </p:nvSpPr>
        <p:spPr>
          <a:xfrm>
            <a:off x="4572002" y="1287325"/>
            <a:ext cx="32364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990000"/>
                </a:solidFill>
                <a:latin typeface="Open Sans"/>
                <a:ea typeface="Open Sans"/>
                <a:cs typeface="Open Sans"/>
                <a:sym typeface="Open Sans"/>
              </a:rPr>
              <a:t>Storing the properties:  </a:t>
            </a:r>
            <a:endParaRPr b="1" sz="1500">
              <a:solidFill>
                <a:srgbClr val="990000"/>
              </a:solidFill>
              <a:latin typeface="Open Sans"/>
              <a:ea typeface="Open Sans"/>
              <a:cs typeface="Open Sans"/>
              <a:sym typeface="Open Sans"/>
            </a:endParaRPr>
          </a:p>
          <a:p>
            <a:pPr indent="0" lvl="0" marL="0" rtl="0" algn="l">
              <a:lnSpc>
                <a:spcPct val="150000"/>
              </a:lnSpc>
              <a:spcBef>
                <a:spcPts val="1000"/>
              </a:spcBef>
              <a:spcAft>
                <a:spcPts val="1000"/>
              </a:spcAft>
              <a:buNone/>
            </a:pPr>
            <a:r>
              <a:t/>
            </a:r>
            <a:endParaRPr/>
          </a:p>
        </p:txBody>
      </p:sp>
      <p:grpSp>
        <p:nvGrpSpPr>
          <p:cNvPr id="1365" name="Google Shape;1365;p49"/>
          <p:cNvGrpSpPr/>
          <p:nvPr/>
        </p:nvGrpSpPr>
        <p:grpSpPr>
          <a:xfrm>
            <a:off x="730285" y="1306277"/>
            <a:ext cx="2662837" cy="2674209"/>
            <a:chOff x="828699" y="1737550"/>
            <a:chExt cx="2662837" cy="2674209"/>
          </a:xfrm>
        </p:grpSpPr>
        <p:sp>
          <p:nvSpPr>
            <p:cNvPr id="1366" name="Google Shape;1366;p49"/>
            <p:cNvSpPr/>
            <p:nvPr/>
          </p:nvSpPr>
          <p:spPr>
            <a:xfrm rot="-7628783">
              <a:off x="633541" y="3965486"/>
              <a:ext cx="1052515" cy="33414"/>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61A245"/>
              </a:solidFill>
              <a:prstDash val="lgDash"/>
              <a:round/>
              <a:headEnd len="med" w="med" type="none"/>
              <a:tailEnd len="med" w="med" type="triangle"/>
            </a:ln>
          </p:spPr>
        </p:sp>
        <p:sp>
          <p:nvSpPr>
            <p:cNvPr id="1367" name="Google Shape;1367;p49"/>
            <p:cNvSpPr txBox="1"/>
            <p:nvPr/>
          </p:nvSpPr>
          <p:spPr>
            <a:xfrm>
              <a:off x="2857120" y="2312253"/>
              <a:ext cx="2061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38761D"/>
                  </a:solidFill>
                  <a:latin typeface="Open Sans ExtraBold"/>
                  <a:ea typeface="Open Sans ExtraBold"/>
                  <a:cs typeface="Open Sans ExtraBold"/>
                  <a:sym typeface="Open Sans ExtraBold"/>
                </a:rPr>
                <a:t>e6</a:t>
              </a:r>
              <a:endParaRPr sz="1000">
                <a:solidFill>
                  <a:srgbClr val="38761D"/>
                </a:solidFill>
                <a:latin typeface="Open Sans ExtraBold"/>
                <a:ea typeface="Open Sans ExtraBold"/>
                <a:cs typeface="Open Sans ExtraBold"/>
                <a:sym typeface="Open Sans ExtraBold"/>
              </a:endParaRPr>
            </a:p>
          </p:txBody>
        </p:sp>
        <p:sp>
          <p:nvSpPr>
            <p:cNvPr id="1368" name="Google Shape;1368;p49"/>
            <p:cNvSpPr txBox="1"/>
            <p:nvPr/>
          </p:nvSpPr>
          <p:spPr>
            <a:xfrm>
              <a:off x="1274524" y="4112800"/>
              <a:ext cx="2691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38761D"/>
                  </a:solidFill>
                  <a:latin typeface="Open Sans ExtraBold"/>
                  <a:ea typeface="Open Sans ExtraBold"/>
                  <a:cs typeface="Open Sans ExtraBold"/>
                  <a:sym typeface="Open Sans ExtraBold"/>
                </a:rPr>
                <a:t>e10</a:t>
              </a:r>
              <a:endParaRPr sz="1000">
                <a:solidFill>
                  <a:srgbClr val="38761D"/>
                </a:solidFill>
                <a:latin typeface="Open Sans ExtraBold"/>
                <a:ea typeface="Open Sans ExtraBold"/>
                <a:cs typeface="Open Sans ExtraBold"/>
                <a:sym typeface="Open Sans ExtraBold"/>
              </a:endParaRPr>
            </a:p>
          </p:txBody>
        </p:sp>
        <p:sp>
          <p:nvSpPr>
            <p:cNvPr id="1369" name="Google Shape;1369;p49"/>
            <p:cNvSpPr/>
            <p:nvPr/>
          </p:nvSpPr>
          <p:spPr>
            <a:xfrm rot="4458109">
              <a:off x="1728935" y="3043638"/>
              <a:ext cx="2743942" cy="40338"/>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61A245"/>
              </a:solidFill>
              <a:prstDash val="lgDash"/>
              <a:round/>
              <a:headEnd len="med" w="med" type="triangle"/>
              <a:tailEnd len="med" w="med" type="none"/>
            </a:ln>
          </p:spPr>
        </p:sp>
      </p:grpSp>
      <p:grpSp>
        <p:nvGrpSpPr>
          <p:cNvPr id="1370" name="Google Shape;1370;p49"/>
          <p:cNvGrpSpPr/>
          <p:nvPr/>
        </p:nvGrpSpPr>
        <p:grpSpPr>
          <a:xfrm>
            <a:off x="1493217" y="2066811"/>
            <a:ext cx="2287072" cy="2249705"/>
            <a:chOff x="1591631" y="2498083"/>
            <a:chExt cx="2287072" cy="2249705"/>
          </a:xfrm>
        </p:grpSpPr>
        <p:sp>
          <p:nvSpPr>
            <p:cNvPr id="1371" name="Google Shape;1371;p49"/>
            <p:cNvSpPr/>
            <p:nvPr/>
          </p:nvSpPr>
          <p:spPr>
            <a:xfrm rot="5400000">
              <a:off x="2886257" y="3619230"/>
              <a:ext cx="1504297" cy="25470"/>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CC0000"/>
              </a:solidFill>
              <a:prstDash val="lgDash"/>
              <a:round/>
              <a:headEnd len="med" w="med" type="none"/>
              <a:tailEnd len="med" w="med" type="triangle"/>
            </a:ln>
          </p:spPr>
        </p:sp>
        <p:sp>
          <p:nvSpPr>
            <p:cNvPr id="1372" name="Google Shape;1372;p49"/>
            <p:cNvSpPr/>
            <p:nvPr/>
          </p:nvSpPr>
          <p:spPr>
            <a:xfrm rot="-5400000">
              <a:off x="869769" y="3613234"/>
              <a:ext cx="1487105" cy="20267"/>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CC0000"/>
              </a:solidFill>
              <a:prstDash val="lgDash"/>
              <a:round/>
              <a:headEnd len="med" w="med" type="none"/>
              <a:tailEnd len="med" w="med" type="triangle"/>
            </a:ln>
          </p:spPr>
        </p:sp>
        <p:sp>
          <p:nvSpPr>
            <p:cNvPr id="1373" name="Google Shape;1373;p49"/>
            <p:cNvSpPr/>
            <p:nvPr/>
          </p:nvSpPr>
          <p:spPr>
            <a:xfrm rot="10800000">
              <a:off x="1842220" y="4596996"/>
              <a:ext cx="1487329" cy="33726"/>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CC0000"/>
              </a:solidFill>
              <a:prstDash val="lgDash"/>
              <a:round/>
              <a:headEnd len="med" w="med" type="triangle"/>
              <a:tailEnd len="med" w="med" type="none"/>
            </a:ln>
          </p:spPr>
        </p:sp>
        <p:sp>
          <p:nvSpPr>
            <p:cNvPr id="1374" name="Google Shape;1374;p49"/>
            <p:cNvSpPr/>
            <p:nvPr/>
          </p:nvSpPr>
          <p:spPr>
            <a:xfrm rot="5400000">
              <a:off x="2766840" y="3601854"/>
              <a:ext cx="1470024" cy="25950"/>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CC0000"/>
              </a:solidFill>
              <a:prstDash val="lgDash"/>
              <a:round/>
              <a:headEnd len="med" w="med" type="triangle"/>
              <a:tailEnd len="med" w="med" type="none"/>
            </a:ln>
          </p:spPr>
        </p:sp>
        <p:sp>
          <p:nvSpPr>
            <p:cNvPr id="1375" name="Google Shape;1375;p49"/>
            <p:cNvSpPr/>
            <p:nvPr/>
          </p:nvSpPr>
          <p:spPr>
            <a:xfrm flipH="1" rot="-2671309">
              <a:off x="1436589" y="3590460"/>
              <a:ext cx="2284962" cy="60872"/>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CC0000"/>
              </a:solidFill>
              <a:prstDash val="lgDash"/>
              <a:round/>
              <a:headEnd len="med" w="med" type="none"/>
              <a:tailEnd len="med" w="med" type="triangle"/>
            </a:ln>
          </p:spPr>
        </p:sp>
        <p:sp>
          <p:nvSpPr>
            <p:cNvPr id="1376" name="Google Shape;1376;p49"/>
            <p:cNvSpPr/>
            <p:nvPr/>
          </p:nvSpPr>
          <p:spPr>
            <a:xfrm flipH="1" rot="-8100727">
              <a:off x="1478621" y="3597729"/>
              <a:ext cx="2255324" cy="7456"/>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CC0000"/>
              </a:solidFill>
              <a:prstDash val="lgDash"/>
              <a:round/>
              <a:headEnd len="med" w="med" type="none"/>
              <a:tailEnd len="med" w="med" type="triangle"/>
            </a:ln>
          </p:spPr>
        </p:sp>
        <p:sp>
          <p:nvSpPr>
            <p:cNvPr id="1377" name="Google Shape;1377;p49"/>
            <p:cNvSpPr/>
            <p:nvPr/>
          </p:nvSpPr>
          <p:spPr>
            <a:xfrm flipH="1" rot="-2671309">
              <a:off x="1351096" y="3509242"/>
              <a:ext cx="2284962" cy="60872"/>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CC0000"/>
              </a:solidFill>
              <a:prstDash val="lgDash"/>
              <a:round/>
              <a:headEnd len="med" w="med" type="triangle"/>
              <a:tailEnd len="med" w="med" type="none"/>
            </a:ln>
          </p:spPr>
        </p:sp>
        <p:sp>
          <p:nvSpPr>
            <p:cNvPr id="1378" name="Google Shape;1378;p49"/>
            <p:cNvSpPr txBox="1"/>
            <p:nvPr/>
          </p:nvSpPr>
          <p:spPr>
            <a:xfrm>
              <a:off x="2447493" y="2498083"/>
              <a:ext cx="2061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rgbClr val="C11212"/>
                  </a:solidFill>
                  <a:latin typeface="Open Sans ExtraBold"/>
                  <a:ea typeface="Open Sans ExtraBold"/>
                  <a:cs typeface="Open Sans ExtraBold"/>
                  <a:sym typeface="Open Sans ExtraBold"/>
                </a:rPr>
                <a:t>e1</a:t>
              </a:r>
              <a:endParaRPr sz="1100">
                <a:solidFill>
                  <a:srgbClr val="C11212"/>
                </a:solidFill>
                <a:latin typeface="Open Sans ExtraBold"/>
                <a:ea typeface="Open Sans ExtraBold"/>
                <a:cs typeface="Open Sans ExtraBold"/>
                <a:sym typeface="Open Sans ExtraBold"/>
              </a:endParaRPr>
            </a:p>
          </p:txBody>
        </p:sp>
        <p:sp>
          <p:nvSpPr>
            <p:cNvPr id="1379" name="Google Shape;1379;p49"/>
            <p:cNvSpPr txBox="1"/>
            <p:nvPr/>
          </p:nvSpPr>
          <p:spPr>
            <a:xfrm>
              <a:off x="1591631" y="3231418"/>
              <a:ext cx="2061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C11212"/>
                  </a:solidFill>
                  <a:latin typeface="Open Sans ExtraBold"/>
                  <a:ea typeface="Open Sans ExtraBold"/>
                  <a:cs typeface="Open Sans ExtraBold"/>
                  <a:sym typeface="Open Sans ExtraBold"/>
                </a:rPr>
                <a:t>e2</a:t>
              </a:r>
              <a:endParaRPr sz="1000">
                <a:solidFill>
                  <a:srgbClr val="C11212"/>
                </a:solidFill>
                <a:latin typeface="Open Sans ExtraBold"/>
                <a:ea typeface="Open Sans ExtraBold"/>
                <a:cs typeface="Open Sans ExtraBold"/>
                <a:sym typeface="Open Sans ExtraBold"/>
              </a:endParaRPr>
            </a:p>
          </p:txBody>
        </p:sp>
        <p:sp>
          <p:nvSpPr>
            <p:cNvPr id="1380" name="Google Shape;1380;p49"/>
            <p:cNvSpPr txBox="1"/>
            <p:nvPr/>
          </p:nvSpPr>
          <p:spPr>
            <a:xfrm>
              <a:off x="2291080" y="3516375"/>
              <a:ext cx="2061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C11212"/>
                  </a:solidFill>
                  <a:latin typeface="Open Sans ExtraBold"/>
                  <a:ea typeface="Open Sans ExtraBold"/>
                  <a:cs typeface="Open Sans ExtraBold"/>
                  <a:sym typeface="Open Sans ExtraBold"/>
                </a:rPr>
                <a:t>e5</a:t>
              </a:r>
              <a:endParaRPr sz="1000">
                <a:solidFill>
                  <a:srgbClr val="C11212"/>
                </a:solidFill>
                <a:latin typeface="Open Sans ExtraBold"/>
                <a:ea typeface="Open Sans ExtraBold"/>
                <a:cs typeface="Open Sans ExtraBold"/>
                <a:sym typeface="Open Sans ExtraBold"/>
              </a:endParaRPr>
            </a:p>
          </p:txBody>
        </p:sp>
        <p:sp>
          <p:nvSpPr>
            <p:cNvPr id="1381" name="Google Shape;1381;p49"/>
            <p:cNvSpPr txBox="1"/>
            <p:nvPr/>
          </p:nvSpPr>
          <p:spPr>
            <a:xfrm>
              <a:off x="2706890" y="3344337"/>
              <a:ext cx="2061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C11212"/>
                  </a:solidFill>
                  <a:latin typeface="Open Sans ExtraBold"/>
                  <a:ea typeface="Open Sans ExtraBold"/>
                  <a:cs typeface="Open Sans ExtraBold"/>
                  <a:sym typeface="Open Sans ExtraBold"/>
                </a:rPr>
                <a:t>e7</a:t>
              </a:r>
              <a:endParaRPr sz="1000">
                <a:solidFill>
                  <a:srgbClr val="C11212"/>
                </a:solidFill>
                <a:latin typeface="Open Sans ExtraBold"/>
                <a:ea typeface="Open Sans ExtraBold"/>
                <a:cs typeface="Open Sans ExtraBold"/>
                <a:sym typeface="Open Sans ExtraBold"/>
              </a:endParaRPr>
            </a:p>
          </p:txBody>
        </p:sp>
        <p:sp>
          <p:nvSpPr>
            <p:cNvPr id="1382" name="Google Shape;1382;p49"/>
            <p:cNvSpPr txBox="1"/>
            <p:nvPr/>
          </p:nvSpPr>
          <p:spPr>
            <a:xfrm>
              <a:off x="3405700" y="3871900"/>
              <a:ext cx="2658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C11212"/>
                  </a:solidFill>
                  <a:latin typeface="Open Sans ExtraBold"/>
                  <a:ea typeface="Open Sans ExtraBold"/>
                  <a:cs typeface="Open Sans ExtraBold"/>
                  <a:sym typeface="Open Sans ExtraBold"/>
                </a:rPr>
                <a:t>e13</a:t>
              </a:r>
              <a:endParaRPr sz="1000">
                <a:solidFill>
                  <a:srgbClr val="C11212"/>
                </a:solidFill>
                <a:latin typeface="Open Sans ExtraBold"/>
                <a:ea typeface="Open Sans ExtraBold"/>
                <a:cs typeface="Open Sans ExtraBold"/>
                <a:sym typeface="Open Sans ExtraBold"/>
              </a:endParaRPr>
            </a:p>
          </p:txBody>
        </p:sp>
        <p:sp>
          <p:nvSpPr>
            <p:cNvPr id="1383" name="Google Shape;1383;p49"/>
            <p:cNvSpPr txBox="1"/>
            <p:nvPr/>
          </p:nvSpPr>
          <p:spPr>
            <a:xfrm>
              <a:off x="3612902" y="3052275"/>
              <a:ext cx="2658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C11212"/>
                  </a:solidFill>
                  <a:latin typeface="Open Sans ExtraBold"/>
                  <a:ea typeface="Open Sans ExtraBold"/>
                  <a:cs typeface="Open Sans ExtraBold"/>
                  <a:sym typeface="Open Sans ExtraBold"/>
                </a:rPr>
                <a:t>e11</a:t>
              </a:r>
              <a:endParaRPr sz="1000">
                <a:solidFill>
                  <a:srgbClr val="C11212"/>
                </a:solidFill>
                <a:latin typeface="Open Sans ExtraBold"/>
                <a:ea typeface="Open Sans ExtraBold"/>
                <a:cs typeface="Open Sans ExtraBold"/>
                <a:sym typeface="Open Sans ExtraBold"/>
              </a:endParaRPr>
            </a:p>
          </p:txBody>
        </p:sp>
        <p:sp>
          <p:nvSpPr>
            <p:cNvPr id="1384" name="Google Shape;1384;p49"/>
            <p:cNvSpPr txBox="1"/>
            <p:nvPr/>
          </p:nvSpPr>
          <p:spPr>
            <a:xfrm>
              <a:off x="2438096" y="4546489"/>
              <a:ext cx="2061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rgbClr val="C11212"/>
                  </a:solidFill>
                  <a:latin typeface="Open Sans ExtraBold"/>
                  <a:ea typeface="Open Sans ExtraBold"/>
                  <a:cs typeface="Open Sans ExtraBold"/>
                  <a:sym typeface="Open Sans ExtraBold"/>
                </a:rPr>
                <a:t>e3</a:t>
              </a:r>
              <a:endParaRPr sz="1100">
                <a:solidFill>
                  <a:srgbClr val="C11212"/>
                </a:solidFill>
                <a:latin typeface="Open Sans ExtraBold"/>
                <a:ea typeface="Open Sans ExtraBold"/>
                <a:cs typeface="Open Sans ExtraBold"/>
                <a:sym typeface="Open Sans ExtraBold"/>
              </a:endParaRPr>
            </a:p>
          </p:txBody>
        </p:sp>
        <p:sp>
          <p:nvSpPr>
            <p:cNvPr id="1385" name="Google Shape;1385;p49"/>
            <p:cNvSpPr txBox="1"/>
            <p:nvPr/>
          </p:nvSpPr>
          <p:spPr>
            <a:xfrm>
              <a:off x="2836037" y="3785964"/>
              <a:ext cx="2061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C11212"/>
                  </a:solidFill>
                  <a:latin typeface="Open Sans ExtraBold"/>
                  <a:ea typeface="Open Sans ExtraBold"/>
                  <a:cs typeface="Open Sans ExtraBold"/>
                  <a:sym typeface="Open Sans ExtraBold"/>
                </a:rPr>
                <a:t>e9</a:t>
              </a:r>
              <a:endParaRPr sz="1000">
                <a:solidFill>
                  <a:srgbClr val="C11212"/>
                </a:solidFill>
                <a:latin typeface="Open Sans ExtraBold"/>
                <a:ea typeface="Open Sans ExtraBold"/>
                <a:cs typeface="Open Sans ExtraBold"/>
                <a:sym typeface="Open Sans ExtraBold"/>
              </a:endParaRPr>
            </a:p>
          </p:txBody>
        </p:sp>
        <p:sp>
          <p:nvSpPr>
            <p:cNvPr id="1386" name="Google Shape;1386;p49"/>
            <p:cNvSpPr/>
            <p:nvPr/>
          </p:nvSpPr>
          <p:spPr>
            <a:xfrm>
              <a:off x="1837957" y="2592185"/>
              <a:ext cx="1487329" cy="33726"/>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CC0000"/>
              </a:solidFill>
              <a:prstDash val="lgDash"/>
              <a:round/>
              <a:headEnd len="med" w="med" type="none"/>
              <a:tailEnd len="med" w="med" type="triangle"/>
            </a:ln>
          </p:spPr>
        </p:sp>
      </p:grpSp>
      <p:graphicFrame>
        <p:nvGraphicFramePr>
          <p:cNvPr id="1387" name="Google Shape;1387;p49"/>
          <p:cNvGraphicFramePr/>
          <p:nvPr/>
        </p:nvGraphicFramePr>
        <p:xfrm>
          <a:off x="5238351" y="1841906"/>
          <a:ext cx="3000000" cy="3000000"/>
        </p:xfrm>
        <a:graphic>
          <a:graphicData uri="http://schemas.openxmlformats.org/drawingml/2006/table">
            <a:tbl>
              <a:tblPr>
                <a:noFill/>
                <a:tableStyleId>{2B07F4FD-3250-4024-B014-AF7E3F9752D0}</a:tableStyleId>
              </a:tblPr>
              <a:tblGrid>
                <a:gridCol w="372100"/>
                <a:gridCol w="597150"/>
                <a:gridCol w="329675"/>
                <a:gridCol w="264825"/>
                <a:gridCol w="568900"/>
                <a:gridCol w="289900"/>
              </a:tblGrid>
              <a:tr h="307275">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name</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“alice”</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age</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45</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gender</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F</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r>
            </a:tbl>
          </a:graphicData>
        </a:graphic>
      </p:graphicFrame>
      <p:graphicFrame>
        <p:nvGraphicFramePr>
          <p:cNvPr id="1388" name="Google Shape;1388;p49"/>
          <p:cNvGraphicFramePr/>
          <p:nvPr/>
        </p:nvGraphicFramePr>
        <p:xfrm>
          <a:off x="5238351" y="2222906"/>
          <a:ext cx="3000000" cy="3000000"/>
        </p:xfrm>
        <a:graphic>
          <a:graphicData uri="http://schemas.openxmlformats.org/drawingml/2006/table">
            <a:tbl>
              <a:tblPr>
                <a:noFill/>
                <a:tableStyleId>{2B07F4FD-3250-4024-B014-AF7E3F9752D0}</a:tableStyleId>
              </a:tblPr>
              <a:tblGrid>
                <a:gridCol w="363650"/>
                <a:gridCol w="390100"/>
                <a:gridCol w="333000"/>
                <a:gridCol w="287625"/>
                <a:gridCol w="586450"/>
                <a:gridCol w="266550"/>
              </a:tblGrid>
              <a:tr h="307275">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name</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“bob”</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age</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54</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gender</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M</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r>
            </a:tbl>
          </a:graphicData>
        </a:graphic>
      </p:graphicFrame>
      <p:graphicFrame>
        <p:nvGraphicFramePr>
          <p:cNvPr id="1389" name="Google Shape;1389;p49"/>
          <p:cNvGraphicFramePr/>
          <p:nvPr/>
        </p:nvGraphicFramePr>
        <p:xfrm>
          <a:off x="5238351" y="2813980"/>
          <a:ext cx="3000000" cy="3000000"/>
        </p:xfrm>
        <a:graphic>
          <a:graphicData uri="http://schemas.openxmlformats.org/drawingml/2006/table">
            <a:tbl>
              <a:tblPr>
                <a:noFill/>
                <a:tableStyleId>{2B07F4FD-3250-4024-B014-AF7E3F9752D0}</a:tableStyleId>
              </a:tblPr>
              <a:tblGrid>
                <a:gridCol w="372100"/>
                <a:gridCol w="401400"/>
                <a:gridCol w="410875"/>
                <a:gridCol w="379375"/>
              </a:tblGrid>
              <a:tr h="307275">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name</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“UW”</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estd</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1934</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r>
            </a:tbl>
          </a:graphicData>
        </a:graphic>
      </p:graphicFrame>
      <p:grpSp>
        <p:nvGrpSpPr>
          <p:cNvPr id="1390" name="Google Shape;1390;p49"/>
          <p:cNvGrpSpPr/>
          <p:nvPr/>
        </p:nvGrpSpPr>
        <p:grpSpPr>
          <a:xfrm>
            <a:off x="4609037" y="1845581"/>
            <a:ext cx="456900" cy="1269187"/>
            <a:chOff x="748387" y="2203454"/>
            <a:chExt cx="456900" cy="1269187"/>
          </a:xfrm>
        </p:grpSpPr>
        <p:sp>
          <p:nvSpPr>
            <p:cNvPr id="1391" name="Google Shape;1391;p49"/>
            <p:cNvSpPr/>
            <p:nvPr/>
          </p:nvSpPr>
          <p:spPr>
            <a:xfrm>
              <a:off x="748387" y="2203454"/>
              <a:ext cx="456900" cy="324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lang="en" sz="1000">
                  <a:solidFill>
                    <a:srgbClr val="434343"/>
                  </a:solidFill>
                  <a:latin typeface="Open Sans ExtraBold"/>
                  <a:ea typeface="Open Sans ExtraBold"/>
                  <a:cs typeface="Open Sans ExtraBold"/>
                  <a:sym typeface="Open Sans ExtraBold"/>
                </a:rPr>
                <a:t>p2</a:t>
              </a:r>
              <a:endParaRPr sz="1000">
                <a:solidFill>
                  <a:srgbClr val="434343"/>
                </a:solidFill>
                <a:latin typeface="Open Sans ExtraBold"/>
                <a:ea typeface="Open Sans ExtraBold"/>
                <a:cs typeface="Open Sans ExtraBold"/>
                <a:sym typeface="Open Sans ExtraBold"/>
              </a:endParaRPr>
            </a:p>
          </p:txBody>
        </p:sp>
        <p:sp>
          <p:nvSpPr>
            <p:cNvPr id="1392" name="Google Shape;1392;p49"/>
            <p:cNvSpPr/>
            <p:nvPr/>
          </p:nvSpPr>
          <p:spPr>
            <a:xfrm>
              <a:off x="748387" y="2560904"/>
              <a:ext cx="456900" cy="324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lang="en" sz="1000">
                  <a:solidFill>
                    <a:srgbClr val="434343"/>
                  </a:solidFill>
                  <a:latin typeface="Open Sans ExtraBold"/>
                  <a:ea typeface="Open Sans ExtraBold"/>
                  <a:cs typeface="Open Sans ExtraBold"/>
                  <a:sym typeface="Open Sans ExtraBold"/>
                </a:rPr>
                <a:t>p4</a:t>
              </a:r>
              <a:endParaRPr sz="1000">
                <a:solidFill>
                  <a:srgbClr val="434343"/>
                </a:solidFill>
                <a:latin typeface="Open Sans ExtraBold"/>
                <a:ea typeface="Open Sans ExtraBold"/>
                <a:cs typeface="Open Sans ExtraBold"/>
                <a:sym typeface="Open Sans ExtraBold"/>
              </a:endParaRPr>
            </a:p>
          </p:txBody>
        </p:sp>
        <p:sp>
          <p:nvSpPr>
            <p:cNvPr id="1393" name="Google Shape;1393;p49"/>
            <p:cNvSpPr/>
            <p:nvPr/>
          </p:nvSpPr>
          <p:spPr>
            <a:xfrm>
              <a:off x="748387" y="3147742"/>
              <a:ext cx="456900" cy="324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lang="en" sz="1000">
                  <a:solidFill>
                    <a:srgbClr val="434343"/>
                  </a:solidFill>
                  <a:latin typeface="Open Sans ExtraBold"/>
                  <a:ea typeface="Open Sans ExtraBold"/>
                  <a:cs typeface="Open Sans ExtraBold"/>
                  <a:sym typeface="Open Sans ExtraBold"/>
                </a:rPr>
                <a:t>o2</a:t>
              </a:r>
              <a:endParaRPr sz="1000">
                <a:solidFill>
                  <a:srgbClr val="434343"/>
                </a:solidFill>
                <a:latin typeface="Open Sans ExtraBold"/>
                <a:ea typeface="Open Sans ExtraBold"/>
                <a:cs typeface="Open Sans ExtraBold"/>
                <a:sym typeface="Open Sans ExtraBold"/>
              </a:endParaRPr>
            </a:p>
          </p:txBody>
        </p:sp>
        <p:sp>
          <p:nvSpPr>
            <p:cNvPr id="1394" name="Google Shape;1394;p49"/>
            <p:cNvSpPr/>
            <p:nvPr/>
          </p:nvSpPr>
          <p:spPr>
            <a:xfrm>
              <a:off x="748387" y="2824417"/>
              <a:ext cx="456900" cy="324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lang="en" sz="1000">
                  <a:solidFill>
                    <a:srgbClr val="434343"/>
                  </a:solidFill>
                  <a:latin typeface="Open Sans ExtraBold"/>
                  <a:ea typeface="Open Sans ExtraBold"/>
                  <a:cs typeface="Open Sans ExtraBold"/>
                  <a:sym typeface="Open Sans ExtraBold"/>
                </a:rPr>
                <a:t>...</a:t>
              </a:r>
              <a:endParaRPr sz="1000">
                <a:solidFill>
                  <a:srgbClr val="434343"/>
                </a:solidFill>
                <a:latin typeface="Open Sans ExtraBold"/>
                <a:ea typeface="Open Sans ExtraBold"/>
                <a:cs typeface="Open Sans ExtraBold"/>
                <a:sym typeface="Open Sans ExtraBold"/>
              </a:endParaRPr>
            </a:p>
          </p:txBody>
        </p:sp>
      </p:grpSp>
      <p:graphicFrame>
        <p:nvGraphicFramePr>
          <p:cNvPr id="1395" name="Google Shape;1395;p49"/>
          <p:cNvGraphicFramePr/>
          <p:nvPr/>
        </p:nvGraphicFramePr>
        <p:xfrm>
          <a:off x="5261560" y="3354930"/>
          <a:ext cx="3000000" cy="3000000"/>
        </p:xfrm>
        <a:graphic>
          <a:graphicData uri="http://schemas.openxmlformats.org/drawingml/2006/table">
            <a:tbl>
              <a:tblPr>
                <a:noFill/>
                <a:tableStyleId>{2B07F4FD-3250-4024-B014-AF7E3F9752D0}</a:tableStyleId>
              </a:tblPr>
              <a:tblGrid>
                <a:gridCol w="427675"/>
                <a:gridCol w="419925"/>
              </a:tblGrid>
              <a:tr h="307275">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since</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2015</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r>
            </a:tbl>
          </a:graphicData>
        </a:graphic>
      </p:graphicFrame>
      <p:graphicFrame>
        <p:nvGraphicFramePr>
          <p:cNvPr id="1396" name="Google Shape;1396;p49"/>
          <p:cNvGraphicFramePr/>
          <p:nvPr/>
        </p:nvGraphicFramePr>
        <p:xfrm>
          <a:off x="5261560" y="3735930"/>
          <a:ext cx="3000000" cy="3000000"/>
        </p:xfrm>
        <a:graphic>
          <a:graphicData uri="http://schemas.openxmlformats.org/drawingml/2006/table">
            <a:tbl>
              <a:tblPr>
                <a:noFill/>
                <a:tableStyleId>{2B07F4FD-3250-4024-B014-AF7E3F9752D0}</a:tableStyleId>
              </a:tblPr>
              <a:tblGrid>
                <a:gridCol w="427675"/>
                <a:gridCol w="419925"/>
              </a:tblGrid>
              <a:tr h="307275">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since</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1992</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r>
            </a:tbl>
          </a:graphicData>
        </a:graphic>
      </p:graphicFrame>
      <p:graphicFrame>
        <p:nvGraphicFramePr>
          <p:cNvPr id="1397" name="Google Shape;1397;p49"/>
          <p:cNvGraphicFramePr/>
          <p:nvPr/>
        </p:nvGraphicFramePr>
        <p:xfrm>
          <a:off x="5261560" y="4116930"/>
          <a:ext cx="3000000" cy="3000000"/>
        </p:xfrm>
        <a:graphic>
          <a:graphicData uri="http://schemas.openxmlformats.org/drawingml/2006/table">
            <a:tbl>
              <a:tblPr>
                <a:noFill/>
                <a:tableStyleId>{2B07F4FD-3250-4024-B014-AF7E3F9752D0}</a:tableStyleId>
              </a:tblPr>
              <a:tblGrid>
                <a:gridCol w="427675"/>
                <a:gridCol w="419925"/>
              </a:tblGrid>
              <a:tr h="307275">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since</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2006</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r>
            </a:tbl>
          </a:graphicData>
        </a:graphic>
      </p:graphicFrame>
      <p:graphicFrame>
        <p:nvGraphicFramePr>
          <p:cNvPr id="1398" name="Google Shape;1398;p49"/>
          <p:cNvGraphicFramePr/>
          <p:nvPr/>
        </p:nvGraphicFramePr>
        <p:xfrm>
          <a:off x="7242760" y="3354930"/>
          <a:ext cx="3000000" cy="3000000"/>
        </p:xfrm>
        <a:graphic>
          <a:graphicData uri="http://schemas.openxmlformats.org/drawingml/2006/table">
            <a:tbl>
              <a:tblPr>
                <a:noFill/>
                <a:tableStyleId>{2B07F4FD-3250-4024-B014-AF7E3F9752D0}</a:tableStyleId>
              </a:tblPr>
              <a:tblGrid>
                <a:gridCol w="359725"/>
                <a:gridCol w="470075"/>
              </a:tblGrid>
              <a:tr h="307275">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doj</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2019</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r>
            </a:tbl>
          </a:graphicData>
        </a:graphic>
      </p:graphicFrame>
      <p:graphicFrame>
        <p:nvGraphicFramePr>
          <p:cNvPr id="1399" name="Google Shape;1399;p49"/>
          <p:cNvGraphicFramePr/>
          <p:nvPr/>
        </p:nvGraphicFramePr>
        <p:xfrm>
          <a:off x="7242760" y="3754456"/>
          <a:ext cx="3000000" cy="3000000"/>
        </p:xfrm>
        <a:graphic>
          <a:graphicData uri="http://schemas.openxmlformats.org/drawingml/2006/table">
            <a:tbl>
              <a:tblPr>
                <a:noFill/>
                <a:tableStyleId>{2B07F4FD-3250-4024-B014-AF7E3F9752D0}</a:tableStyleId>
              </a:tblPr>
              <a:tblGrid>
                <a:gridCol w="359725"/>
                <a:gridCol w="470075"/>
              </a:tblGrid>
              <a:tr h="307275">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doj</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c>
                  <a:txBody>
                    <a:bodyPr/>
                    <a:lstStyle/>
                    <a:p>
                      <a:pPr indent="0" lvl="0" marL="0" rtl="0" algn="ctr">
                        <a:spcBef>
                          <a:spcPts val="0"/>
                        </a:spcBef>
                        <a:spcAft>
                          <a:spcPts val="0"/>
                        </a:spcAft>
                        <a:buNone/>
                      </a:pPr>
                      <a:r>
                        <a:rPr b="1" lang="en" sz="900">
                          <a:solidFill>
                            <a:srgbClr val="A64D79"/>
                          </a:solidFill>
                          <a:latin typeface="Courier New"/>
                          <a:ea typeface="Courier New"/>
                          <a:cs typeface="Courier New"/>
                          <a:sym typeface="Courier New"/>
                        </a:rPr>
                        <a:t>2006</a:t>
                      </a:r>
                      <a:endParaRPr b="1" sz="900">
                        <a:solidFill>
                          <a:srgbClr val="A64D79"/>
                        </a:solidFill>
                        <a:latin typeface="Courier New"/>
                        <a:ea typeface="Courier New"/>
                        <a:cs typeface="Courier New"/>
                        <a:sym typeface="Courier New"/>
                      </a:endParaRPr>
                    </a:p>
                  </a:txBody>
                  <a:tcPr marT="0" marB="0" marR="0" marL="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486"/>
                    </a:solidFill>
                  </a:tcPr>
                </a:tc>
              </a:tr>
            </a:tbl>
          </a:graphicData>
        </a:graphic>
      </p:graphicFrame>
      <p:grpSp>
        <p:nvGrpSpPr>
          <p:cNvPr id="1400" name="Google Shape;1400;p49"/>
          <p:cNvGrpSpPr/>
          <p:nvPr/>
        </p:nvGrpSpPr>
        <p:grpSpPr>
          <a:xfrm>
            <a:off x="4632247" y="3349343"/>
            <a:ext cx="2545701" cy="1347487"/>
            <a:chOff x="748387" y="4305439"/>
            <a:chExt cx="2545701" cy="1347487"/>
          </a:xfrm>
        </p:grpSpPr>
        <p:sp>
          <p:nvSpPr>
            <p:cNvPr id="1401" name="Google Shape;1401;p49"/>
            <p:cNvSpPr/>
            <p:nvPr/>
          </p:nvSpPr>
          <p:spPr>
            <a:xfrm>
              <a:off x="748387" y="4316801"/>
              <a:ext cx="456900" cy="324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lang="en" sz="1000">
                  <a:solidFill>
                    <a:srgbClr val="434343"/>
                  </a:solidFill>
                  <a:latin typeface="Open Sans ExtraBold"/>
                  <a:ea typeface="Open Sans ExtraBold"/>
                  <a:cs typeface="Open Sans ExtraBold"/>
                  <a:sym typeface="Open Sans ExtraBold"/>
                </a:rPr>
                <a:t>e1</a:t>
              </a:r>
              <a:endParaRPr sz="1000">
                <a:solidFill>
                  <a:srgbClr val="434343"/>
                </a:solidFill>
                <a:latin typeface="Open Sans ExtraBold"/>
                <a:ea typeface="Open Sans ExtraBold"/>
                <a:cs typeface="Open Sans ExtraBold"/>
                <a:sym typeface="Open Sans ExtraBold"/>
              </a:endParaRPr>
            </a:p>
          </p:txBody>
        </p:sp>
        <p:sp>
          <p:nvSpPr>
            <p:cNvPr id="1402" name="Google Shape;1402;p49"/>
            <p:cNvSpPr/>
            <p:nvPr/>
          </p:nvSpPr>
          <p:spPr>
            <a:xfrm>
              <a:off x="779789" y="4695701"/>
              <a:ext cx="456900" cy="324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lang="en" sz="1000">
                  <a:solidFill>
                    <a:srgbClr val="434343"/>
                  </a:solidFill>
                  <a:latin typeface="Open Sans ExtraBold"/>
                  <a:ea typeface="Open Sans ExtraBold"/>
                  <a:cs typeface="Open Sans ExtraBold"/>
                  <a:sym typeface="Open Sans ExtraBold"/>
                </a:rPr>
                <a:t>e11</a:t>
              </a:r>
              <a:endParaRPr sz="1000">
                <a:solidFill>
                  <a:srgbClr val="434343"/>
                </a:solidFill>
                <a:latin typeface="Open Sans ExtraBold"/>
                <a:ea typeface="Open Sans ExtraBold"/>
                <a:cs typeface="Open Sans ExtraBold"/>
                <a:sym typeface="Open Sans ExtraBold"/>
              </a:endParaRPr>
            </a:p>
          </p:txBody>
        </p:sp>
        <p:sp>
          <p:nvSpPr>
            <p:cNvPr id="1403" name="Google Shape;1403;p49"/>
            <p:cNvSpPr/>
            <p:nvPr/>
          </p:nvSpPr>
          <p:spPr>
            <a:xfrm>
              <a:off x="748387" y="5067439"/>
              <a:ext cx="456900" cy="324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lang="en" sz="1000">
                  <a:solidFill>
                    <a:srgbClr val="434343"/>
                  </a:solidFill>
                  <a:latin typeface="Open Sans ExtraBold"/>
                  <a:ea typeface="Open Sans ExtraBold"/>
                  <a:cs typeface="Open Sans ExtraBold"/>
                  <a:sym typeface="Open Sans ExtraBold"/>
                </a:rPr>
                <a:t>e2</a:t>
              </a:r>
              <a:endParaRPr sz="1000">
                <a:solidFill>
                  <a:srgbClr val="434343"/>
                </a:solidFill>
                <a:latin typeface="Open Sans ExtraBold"/>
                <a:ea typeface="Open Sans ExtraBold"/>
                <a:cs typeface="Open Sans ExtraBold"/>
                <a:sym typeface="Open Sans ExtraBold"/>
              </a:endParaRPr>
            </a:p>
          </p:txBody>
        </p:sp>
        <p:sp>
          <p:nvSpPr>
            <p:cNvPr id="1404" name="Google Shape;1404;p49"/>
            <p:cNvSpPr/>
            <p:nvPr/>
          </p:nvSpPr>
          <p:spPr>
            <a:xfrm>
              <a:off x="748387" y="5328025"/>
              <a:ext cx="456900" cy="324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lang="en" sz="1000">
                  <a:solidFill>
                    <a:srgbClr val="434343"/>
                  </a:solidFill>
                  <a:latin typeface="Open Sans ExtraBold"/>
                  <a:ea typeface="Open Sans ExtraBold"/>
                  <a:cs typeface="Open Sans ExtraBold"/>
                  <a:sym typeface="Open Sans ExtraBold"/>
                </a:rPr>
                <a:t>...</a:t>
              </a:r>
              <a:endParaRPr sz="1000">
                <a:solidFill>
                  <a:srgbClr val="434343"/>
                </a:solidFill>
                <a:latin typeface="Open Sans ExtraBold"/>
                <a:ea typeface="Open Sans ExtraBold"/>
                <a:cs typeface="Open Sans ExtraBold"/>
                <a:sym typeface="Open Sans ExtraBold"/>
              </a:endParaRPr>
            </a:p>
          </p:txBody>
        </p:sp>
        <p:sp>
          <p:nvSpPr>
            <p:cNvPr id="1405" name="Google Shape;1405;p49"/>
            <p:cNvSpPr/>
            <p:nvPr/>
          </p:nvSpPr>
          <p:spPr>
            <a:xfrm>
              <a:off x="2805787" y="4305439"/>
              <a:ext cx="456900" cy="324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lang="en" sz="1000">
                  <a:solidFill>
                    <a:srgbClr val="434343"/>
                  </a:solidFill>
                  <a:latin typeface="Open Sans ExtraBold"/>
                  <a:ea typeface="Open Sans ExtraBold"/>
                  <a:cs typeface="Open Sans ExtraBold"/>
                  <a:sym typeface="Open Sans ExtraBold"/>
                </a:rPr>
                <a:t>e4</a:t>
              </a:r>
              <a:endParaRPr sz="1000">
                <a:solidFill>
                  <a:srgbClr val="434343"/>
                </a:solidFill>
                <a:latin typeface="Open Sans ExtraBold"/>
                <a:ea typeface="Open Sans ExtraBold"/>
                <a:cs typeface="Open Sans ExtraBold"/>
                <a:sym typeface="Open Sans ExtraBold"/>
              </a:endParaRPr>
            </a:p>
          </p:txBody>
        </p:sp>
        <p:sp>
          <p:nvSpPr>
            <p:cNvPr id="1406" name="Google Shape;1406;p49"/>
            <p:cNvSpPr/>
            <p:nvPr/>
          </p:nvSpPr>
          <p:spPr>
            <a:xfrm>
              <a:off x="2837189" y="4704964"/>
              <a:ext cx="456900" cy="324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lang="en" sz="1000">
                  <a:solidFill>
                    <a:srgbClr val="434343"/>
                  </a:solidFill>
                  <a:latin typeface="Open Sans ExtraBold"/>
                  <a:ea typeface="Open Sans ExtraBold"/>
                  <a:cs typeface="Open Sans ExtraBold"/>
                  <a:sym typeface="Open Sans ExtraBold"/>
                </a:rPr>
                <a:t>e10</a:t>
              </a:r>
              <a:endParaRPr sz="1000">
                <a:solidFill>
                  <a:srgbClr val="434343"/>
                </a:solidFill>
                <a:latin typeface="Open Sans ExtraBold"/>
                <a:ea typeface="Open Sans ExtraBold"/>
                <a:cs typeface="Open Sans ExtraBold"/>
                <a:sym typeface="Open Sans ExtraBold"/>
              </a:endParaRPr>
            </a:p>
          </p:txBody>
        </p:sp>
        <p:sp>
          <p:nvSpPr>
            <p:cNvPr id="1407" name="Google Shape;1407;p49"/>
            <p:cNvSpPr/>
            <p:nvPr/>
          </p:nvSpPr>
          <p:spPr>
            <a:xfrm>
              <a:off x="2780375" y="4977550"/>
              <a:ext cx="456900" cy="324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lang="en" sz="1000">
                  <a:solidFill>
                    <a:srgbClr val="434343"/>
                  </a:solidFill>
                  <a:latin typeface="Open Sans ExtraBold"/>
                  <a:ea typeface="Open Sans ExtraBold"/>
                  <a:cs typeface="Open Sans ExtraBold"/>
                  <a:sym typeface="Open Sans ExtraBold"/>
                </a:rPr>
                <a:t>...</a:t>
              </a:r>
              <a:endParaRPr sz="1000">
                <a:solidFill>
                  <a:srgbClr val="434343"/>
                </a:solidFill>
                <a:latin typeface="Open Sans ExtraBold"/>
                <a:ea typeface="Open Sans ExtraBold"/>
                <a:cs typeface="Open Sans ExtraBold"/>
                <a:sym typeface="Open Sans ExtraBold"/>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4"/>
                                        </p:tgtEl>
                                        <p:attrNameLst>
                                          <p:attrName>style.visibility</p:attrName>
                                        </p:attrNameLst>
                                      </p:cBhvr>
                                      <p:to>
                                        <p:strVal val="visible"/>
                                      </p:to>
                                    </p:set>
                                    <p:animEffect filter="fade" transition="in">
                                      <p:cBhvr>
                                        <p:cTn dur="1"/>
                                        <p:tgtEl>
                                          <p:spTgt spid="1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7"/>
                                        </p:tgtEl>
                                        <p:attrNameLst>
                                          <p:attrName>style.visibility</p:attrName>
                                        </p:attrNameLst>
                                      </p:cBhvr>
                                      <p:to>
                                        <p:strVal val="visible"/>
                                      </p:to>
                                    </p:set>
                                    <p:animEffect filter="fade" transition="in">
                                      <p:cBhvr>
                                        <p:cTn dur="1000"/>
                                        <p:tgtEl>
                                          <p:spTgt spid="1387"/>
                                        </p:tgtEl>
                                      </p:cBhvr>
                                    </p:animEffect>
                                  </p:childTnLst>
                                </p:cTn>
                              </p:par>
                              <p:par>
                                <p:cTn fill="hold" nodeType="withEffect" presetClass="entr" presetID="10" presetSubtype="0">
                                  <p:stCondLst>
                                    <p:cond delay="0"/>
                                  </p:stCondLst>
                                  <p:childTnLst>
                                    <p:set>
                                      <p:cBhvr>
                                        <p:cTn dur="1" fill="hold">
                                          <p:stCondLst>
                                            <p:cond delay="0"/>
                                          </p:stCondLst>
                                        </p:cTn>
                                        <p:tgtEl>
                                          <p:spTgt spid="1388"/>
                                        </p:tgtEl>
                                        <p:attrNameLst>
                                          <p:attrName>style.visibility</p:attrName>
                                        </p:attrNameLst>
                                      </p:cBhvr>
                                      <p:to>
                                        <p:strVal val="visible"/>
                                      </p:to>
                                    </p:set>
                                    <p:animEffect filter="fade" transition="in">
                                      <p:cBhvr>
                                        <p:cTn dur="100"/>
                                        <p:tgtEl>
                                          <p:spTgt spid="1388"/>
                                        </p:tgtEl>
                                      </p:cBhvr>
                                    </p:animEffect>
                                  </p:childTnLst>
                                </p:cTn>
                              </p:par>
                              <p:par>
                                <p:cTn fill="hold" nodeType="withEffect" presetClass="entr" presetID="10" presetSubtype="0">
                                  <p:stCondLst>
                                    <p:cond delay="0"/>
                                  </p:stCondLst>
                                  <p:childTnLst>
                                    <p:set>
                                      <p:cBhvr>
                                        <p:cTn dur="1" fill="hold">
                                          <p:stCondLst>
                                            <p:cond delay="0"/>
                                          </p:stCondLst>
                                        </p:cTn>
                                        <p:tgtEl>
                                          <p:spTgt spid="1389"/>
                                        </p:tgtEl>
                                        <p:attrNameLst>
                                          <p:attrName>style.visibility</p:attrName>
                                        </p:attrNameLst>
                                      </p:cBhvr>
                                      <p:to>
                                        <p:strVal val="visible"/>
                                      </p:to>
                                    </p:set>
                                    <p:animEffect filter="fade" transition="in">
                                      <p:cBhvr>
                                        <p:cTn dur="1"/>
                                        <p:tgtEl>
                                          <p:spTgt spid="1389"/>
                                        </p:tgtEl>
                                      </p:cBhvr>
                                    </p:animEffect>
                                  </p:childTnLst>
                                </p:cTn>
                              </p:par>
                              <p:par>
                                <p:cTn fill="hold" nodeType="withEffect" presetClass="entr" presetID="10" presetSubtype="0">
                                  <p:stCondLst>
                                    <p:cond delay="0"/>
                                  </p:stCondLst>
                                  <p:childTnLst>
                                    <p:set>
                                      <p:cBhvr>
                                        <p:cTn dur="1" fill="hold">
                                          <p:stCondLst>
                                            <p:cond delay="0"/>
                                          </p:stCondLst>
                                        </p:cTn>
                                        <p:tgtEl>
                                          <p:spTgt spid="1390"/>
                                        </p:tgtEl>
                                        <p:attrNameLst>
                                          <p:attrName>style.visibility</p:attrName>
                                        </p:attrNameLst>
                                      </p:cBhvr>
                                      <p:to>
                                        <p:strVal val="visible"/>
                                      </p:to>
                                    </p:set>
                                    <p:animEffect filter="fade" transition="in">
                                      <p:cBhvr>
                                        <p:cTn dur="1"/>
                                        <p:tgtEl>
                                          <p:spTgt spid="1390"/>
                                        </p:tgtEl>
                                      </p:cBhvr>
                                    </p:animEffect>
                                  </p:childTnLst>
                                </p:cTn>
                              </p:par>
                              <p:par>
                                <p:cTn fill="hold" nodeType="withEffect" presetClass="entr" presetID="10" presetSubtype="0">
                                  <p:stCondLst>
                                    <p:cond delay="0"/>
                                  </p:stCondLst>
                                  <p:childTnLst>
                                    <p:set>
                                      <p:cBhvr>
                                        <p:cTn dur="1" fill="hold">
                                          <p:stCondLst>
                                            <p:cond delay="0"/>
                                          </p:stCondLst>
                                        </p:cTn>
                                        <p:tgtEl>
                                          <p:spTgt spid="1395"/>
                                        </p:tgtEl>
                                        <p:attrNameLst>
                                          <p:attrName>style.visibility</p:attrName>
                                        </p:attrNameLst>
                                      </p:cBhvr>
                                      <p:to>
                                        <p:strVal val="visible"/>
                                      </p:to>
                                    </p:set>
                                    <p:animEffect filter="fade" transition="in">
                                      <p:cBhvr>
                                        <p:cTn dur="1"/>
                                        <p:tgtEl>
                                          <p:spTgt spid="1395"/>
                                        </p:tgtEl>
                                      </p:cBhvr>
                                    </p:animEffect>
                                  </p:childTnLst>
                                </p:cTn>
                              </p:par>
                              <p:par>
                                <p:cTn fill="hold" nodeType="withEffect" presetClass="entr" presetID="10" presetSubtype="0">
                                  <p:stCondLst>
                                    <p:cond delay="0"/>
                                  </p:stCondLst>
                                  <p:childTnLst>
                                    <p:set>
                                      <p:cBhvr>
                                        <p:cTn dur="1" fill="hold">
                                          <p:stCondLst>
                                            <p:cond delay="0"/>
                                          </p:stCondLst>
                                        </p:cTn>
                                        <p:tgtEl>
                                          <p:spTgt spid="1396"/>
                                        </p:tgtEl>
                                        <p:attrNameLst>
                                          <p:attrName>style.visibility</p:attrName>
                                        </p:attrNameLst>
                                      </p:cBhvr>
                                      <p:to>
                                        <p:strVal val="visible"/>
                                      </p:to>
                                    </p:set>
                                    <p:animEffect filter="fade" transition="in">
                                      <p:cBhvr>
                                        <p:cTn dur="1"/>
                                        <p:tgtEl>
                                          <p:spTgt spid="1396"/>
                                        </p:tgtEl>
                                      </p:cBhvr>
                                    </p:animEffect>
                                  </p:childTnLst>
                                </p:cTn>
                              </p:par>
                              <p:par>
                                <p:cTn fill="hold" nodeType="withEffect" presetClass="entr" presetID="10" presetSubtype="0">
                                  <p:stCondLst>
                                    <p:cond delay="0"/>
                                  </p:stCondLst>
                                  <p:childTnLst>
                                    <p:set>
                                      <p:cBhvr>
                                        <p:cTn dur="1" fill="hold">
                                          <p:stCondLst>
                                            <p:cond delay="0"/>
                                          </p:stCondLst>
                                        </p:cTn>
                                        <p:tgtEl>
                                          <p:spTgt spid="1397"/>
                                        </p:tgtEl>
                                        <p:attrNameLst>
                                          <p:attrName>style.visibility</p:attrName>
                                        </p:attrNameLst>
                                      </p:cBhvr>
                                      <p:to>
                                        <p:strVal val="visible"/>
                                      </p:to>
                                    </p:set>
                                    <p:animEffect filter="fade" transition="in">
                                      <p:cBhvr>
                                        <p:cTn dur="1"/>
                                        <p:tgtEl>
                                          <p:spTgt spid="1397"/>
                                        </p:tgtEl>
                                      </p:cBhvr>
                                    </p:animEffect>
                                  </p:childTnLst>
                                </p:cTn>
                              </p:par>
                              <p:par>
                                <p:cTn fill="hold" nodeType="withEffect" presetClass="entr" presetID="10" presetSubtype="0">
                                  <p:stCondLst>
                                    <p:cond delay="0"/>
                                  </p:stCondLst>
                                  <p:childTnLst>
                                    <p:set>
                                      <p:cBhvr>
                                        <p:cTn dur="1" fill="hold">
                                          <p:stCondLst>
                                            <p:cond delay="0"/>
                                          </p:stCondLst>
                                        </p:cTn>
                                        <p:tgtEl>
                                          <p:spTgt spid="1398"/>
                                        </p:tgtEl>
                                        <p:attrNameLst>
                                          <p:attrName>style.visibility</p:attrName>
                                        </p:attrNameLst>
                                      </p:cBhvr>
                                      <p:to>
                                        <p:strVal val="visible"/>
                                      </p:to>
                                    </p:set>
                                    <p:animEffect filter="fade" transition="in">
                                      <p:cBhvr>
                                        <p:cTn dur="1"/>
                                        <p:tgtEl>
                                          <p:spTgt spid="1398"/>
                                        </p:tgtEl>
                                      </p:cBhvr>
                                    </p:animEffect>
                                  </p:childTnLst>
                                </p:cTn>
                              </p:par>
                              <p:par>
                                <p:cTn fill="hold" nodeType="withEffect" presetClass="entr" presetID="10" presetSubtype="0">
                                  <p:stCondLst>
                                    <p:cond delay="0"/>
                                  </p:stCondLst>
                                  <p:childTnLst>
                                    <p:set>
                                      <p:cBhvr>
                                        <p:cTn dur="1" fill="hold">
                                          <p:stCondLst>
                                            <p:cond delay="0"/>
                                          </p:stCondLst>
                                        </p:cTn>
                                        <p:tgtEl>
                                          <p:spTgt spid="1399"/>
                                        </p:tgtEl>
                                        <p:attrNameLst>
                                          <p:attrName>style.visibility</p:attrName>
                                        </p:attrNameLst>
                                      </p:cBhvr>
                                      <p:to>
                                        <p:strVal val="visible"/>
                                      </p:to>
                                    </p:set>
                                    <p:animEffect filter="fade" transition="in">
                                      <p:cBhvr>
                                        <p:cTn dur="1"/>
                                        <p:tgtEl>
                                          <p:spTgt spid="1399"/>
                                        </p:tgtEl>
                                      </p:cBhvr>
                                    </p:animEffect>
                                  </p:childTnLst>
                                </p:cTn>
                              </p:par>
                              <p:par>
                                <p:cTn fill="hold" nodeType="withEffect" presetClass="entr" presetID="10" presetSubtype="0">
                                  <p:stCondLst>
                                    <p:cond delay="0"/>
                                  </p:stCondLst>
                                  <p:childTnLst>
                                    <p:set>
                                      <p:cBhvr>
                                        <p:cTn dur="1" fill="hold">
                                          <p:stCondLst>
                                            <p:cond delay="0"/>
                                          </p:stCondLst>
                                        </p:cTn>
                                        <p:tgtEl>
                                          <p:spTgt spid="1400"/>
                                        </p:tgtEl>
                                        <p:attrNameLst>
                                          <p:attrName>style.visibility</p:attrName>
                                        </p:attrNameLst>
                                      </p:cBhvr>
                                      <p:to>
                                        <p:strVal val="visible"/>
                                      </p:to>
                                    </p:set>
                                    <p:animEffect filter="fade" transition="in">
                                      <p:cBhvr>
                                        <p:cTn dur="1000"/>
                                        <p:tgtEl>
                                          <p:spTgt spid="14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1" name="Shape 1411"/>
        <p:cNvGrpSpPr/>
        <p:nvPr/>
      </p:nvGrpSpPr>
      <p:grpSpPr>
        <a:xfrm>
          <a:off x="0" y="0"/>
          <a:ext cx="0" cy="0"/>
          <a:chOff x="0" y="0"/>
          <a:chExt cx="0" cy="0"/>
        </a:xfrm>
      </p:grpSpPr>
      <p:sp>
        <p:nvSpPr>
          <p:cNvPr id="1412" name="Google Shape;1412;p50"/>
          <p:cNvSpPr/>
          <p:nvPr/>
        </p:nvSpPr>
        <p:spPr>
          <a:xfrm>
            <a:off x="0" y="0"/>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0"/>
          <p:cNvSpPr txBox="1"/>
          <p:nvPr/>
        </p:nvSpPr>
        <p:spPr>
          <a:xfrm>
            <a:off x="4675" y="110825"/>
            <a:ext cx="6344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Graph Databases 101: Query Processing</a:t>
            </a:r>
            <a:endParaRPr b="1" sz="2500">
              <a:latin typeface="Cambria"/>
              <a:ea typeface="Cambria"/>
              <a:cs typeface="Cambria"/>
              <a:sym typeface="Cambria"/>
            </a:endParaRPr>
          </a:p>
        </p:txBody>
      </p:sp>
      <p:pic>
        <p:nvPicPr>
          <p:cNvPr id="1414" name="Google Shape;1414;p50"/>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sp>
        <p:nvSpPr>
          <p:cNvPr id="1415" name="Google Shape;1415;p50"/>
          <p:cNvSpPr txBox="1"/>
          <p:nvPr/>
        </p:nvSpPr>
        <p:spPr>
          <a:xfrm>
            <a:off x="4675287" y="1111206"/>
            <a:ext cx="3637800" cy="15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B45F06"/>
                </a:solidFill>
                <a:latin typeface="Courier New"/>
                <a:ea typeface="Courier New"/>
                <a:cs typeface="Courier New"/>
                <a:sym typeface="Courier New"/>
              </a:rPr>
              <a:t>MATCH </a:t>
            </a:r>
            <a:endParaRPr b="1" sz="1200">
              <a:solidFill>
                <a:srgbClr val="B45F06"/>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B45F06"/>
                </a:solidFill>
                <a:latin typeface="Courier New"/>
                <a:ea typeface="Courier New"/>
                <a:cs typeface="Courier New"/>
                <a:sym typeface="Courier New"/>
              </a:rPr>
              <a:t>(a:PERSON) - [e:FOLLOWS] </a:t>
            </a:r>
            <a:r>
              <a:rPr lang="en" sz="1200">
                <a:solidFill>
                  <a:srgbClr val="B45F06"/>
                </a:solidFill>
                <a:latin typeface="Courier New"/>
                <a:ea typeface="Courier New"/>
                <a:cs typeface="Courier New"/>
                <a:sym typeface="Courier New"/>
              </a:rPr>
              <a:t>➔</a:t>
            </a:r>
            <a:r>
              <a:rPr b="1" lang="en" sz="1200">
                <a:solidFill>
                  <a:srgbClr val="B45F06"/>
                </a:solidFill>
                <a:latin typeface="Courier New"/>
                <a:ea typeface="Courier New"/>
                <a:cs typeface="Courier New"/>
                <a:sym typeface="Courier New"/>
              </a:rPr>
              <a:t> (b:PERSON)</a:t>
            </a:r>
            <a:endParaRPr b="1" sz="1200">
              <a:solidFill>
                <a:srgbClr val="B45F06"/>
              </a:solidFill>
              <a:latin typeface="Courier New"/>
              <a:ea typeface="Courier New"/>
              <a:cs typeface="Courier New"/>
              <a:sym typeface="Courier New"/>
            </a:endParaRPr>
          </a:p>
          <a:p>
            <a:pPr indent="0" lvl="0" marL="0" rtl="0" algn="l">
              <a:spcBef>
                <a:spcPts val="0"/>
              </a:spcBef>
              <a:spcAft>
                <a:spcPts val="0"/>
              </a:spcAft>
              <a:buNone/>
            </a:pPr>
            <a:r>
              <a:t/>
            </a:r>
            <a:endParaRPr b="1" sz="600">
              <a:latin typeface="Courier New"/>
              <a:ea typeface="Courier New"/>
              <a:cs typeface="Courier New"/>
              <a:sym typeface="Courier New"/>
            </a:endParaRPr>
          </a:p>
          <a:p>
            <a:pPr indent="0" lvl="0" marL="0" rtl="0" algn="l">
              <a:spcBef>
                <a:spcPts val="0"/>
              </a:spcBef>
              <a:spcAft>
                <a:spcPts val="0"/>
              </a:spcAft>
              <a:buNone/>
            </a:pPr>
            <a:r>
              <a:rPr b="1" lang="en" sz="1200">
                <a:solidFill>
                  <a:srgbClr val="38761D"/>
                </a:solidFill>
                <a:latin typeface="Courier New"/>
                <a:ea typeface="Courier New"/>
                <a:cs typeface="Courier New"/>
                <a:sym typeface="Courier New"/>
              </a:rPr>
              <a:t>WHERE </a:t>
            </a:r>
            <a:endParaRPr b="1" sz="1200">
              <a:solidFill>
                <a:srgbClr val="38761D"/>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38761D"/>
                </a:solidFill>
                <a:latin typeface="Courier New"/>
                <a:ea typeface="Courier New"/>
                <a:cs typeface="Courier New"/>
                <a:sym typeface="Courier New"/>
              </a:rPr>
              <a:t>a.age &gt; 30 &amp; e.since &gt; 2000</a:t>
            </a:r>
            <a:endParaRPr b="1" sz="1200">
              <a:solidFill>
                <a:srgbClr val="38761D"/>
              </a:solidFill>
              <a:latin typeface="Courier New"/>
              <a:ea typeface="Courier New"/>
              <a:cs typeface="Courier New"/>
              <a:sym typeface="Courier New"/>
            </a:endParaRPr>
          </a:p>
          <a:p>
            <a:pPr indent="0" lvl="0" marL="0" rtl="0" algn="l">
              <a:spcBef>
                <a:spcPts val="0"/>
              </a:spcBef>
              <a:spcAft>
                <a:spcPts val="0"/>
              </a:spcAft>
              <a:buNone/>
            </a:pPr>
            <a:r>
              <a:t/>
            </a:r>
            <a:endParaRPr b="1" sz="700">
              <a:latin typeface="Courier New"/>
              <a:ea typeface="Courier New"/>
              <a:cs typeface="Courier New"/>
              <a:sym typeface="Courier New"/>
            </a:endParaRPr>
          </a:p>
          <a:p>
            <a:pPr indent="0" lvl="0" marL="0" rtl="0" algn="l">
              <a:spcBef>
                <a:spcPts val="0"/>
              </a:spcBef>
              <a:spcAft>
                <a:spcPts val="0"/>
              </a:spcAft>
              <a:buNone/>
            </a:pPr>
            <a:r>
              <a:rPr b="1" lang="en" sz="1200">
                <a:solidFill>
                  <a:srgbClr val="3C78D8"/>
                </a:solidFill>
                <a:latin typeface="Courier New"/>
                <a:ea typeface="Courier New"/>
                <a:cs typeface="Courier New"/>
                <a:sym typeface="Courier New"/>
              </a:rPr>
              <a:t>RETURN ...</a:t>
            </a:r>
            <a:endParaRPr b="1" sz="1200">
              <a:solidFill>
                <a:srgbClr val="3C78D8"/>
              </a:solidFill>
              <a:latin typeface="Courier New"/>
              <a:ea typeface="Courier New"/>
              <a:cs typeface="Courier New"/>
              <a:sym typeface="Courier New"/>
            </a:endParaRPr>
          </a:p>
        </p:txBody>
      </p:sp>
      <p:sp>
        <p:nvSpPr>
          <p:cNvPr id="1416" name="Google Shape;1416;p50"/>
          <p:cNvSpPr txBox="1"/>
          <p:nvPr/>
        </p:nvSpPr>
        <p:spPr>
          <a:xfrm>
            <a:off x="4530198" y="673735"/>
            <a:ext cx="16920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990000"/>
                </a:solidFill>
                <a:latin typeface="Open Sans"/>
                <a:ea typeface="Open Sans"/>
                <a:cs typeface="Open Sans"/>
                <a:sym typeface="Open Sans"/>
              </a:rPr>
              <a:t>Cypher query:</a:t>
            </a:r>
            <a:endParaRPr b="1" sz="1500">
              <a:solidFill>
                <a:srgbClr val="990000"/>
              </a:solidFill>
              <a:latin typeface="Open Sans"/>
              <a:ea typeface="Open Sans"/>
              <a:cs typeface="Open Sans"/>
              <a:sym typeface="Open Sans"/>
            </a:endParaRPr>
          </a:p>
          <a:p>
            <a:pPr indent="0" lvl="0" marL="0" rtl="0" algn="l">
              <a:lnSpc>
                <a:spcPct val="150000"/>
              </a:lnSpc>
              <a:spcBef>
                <a:spcPts val="1000"/>
              </a:spcBef>
              <a:spcAft>
                <a:spcPts val="1000"/>
              </a:spcAft>
              <a:buNone/>
            </a:pPr>
            <a:r>
              <a:t/>
            </a:r>
            <a:endParaRPr/>
          </a:p>
        </p:txBody>
      </p:sp>
      <p:sp>
        <p:nvSpPr>
          <p:cNvPr id="1417" name="Google Shape;1417;p50"/>
          <p:cNvSpPr/>
          <p:nvPr/>
        </p:nvSpPr>
        <p:spPr>
          <a:xfrm>
            <a:off x="6829967" y="2137110"/>
            <a:ext cx="945000" cy="279900"/>
          </a:xfrm>
          <a:prstGeom prst="wedgeRectCallout">
            <a:avLst>
              <a:gd fmla="val -20812" name="adj1"/>
              <a:gd fmla="val -74048" name="adj2"/>
            </a:avLst>
          </a:prstGeom>
          <a:solidFill>
            <a:srgbClr val="4C113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FFFFFF"/>
                </a:solidFill>
                <a:latin typeface="Open Sans"/>
                <a:ea typeface="Open Sans"/>
                <a:cs typeface="Open Sans"/>
                <a:sym typeface="Open Sans"/>
              </a:rPr>
              <a:t>constraints</a:t>
            </a:r>
            <a:endParaRPr b="1">
              <a:solidFill>
                <a:srgbClr val="FFFFFF"/>
              </a:solidFill>
              <a:latin typeface="Open Sans"/>
              <a:ea typeface="Open Sans"/>
              <a:cs typeface="Open Sans"/>
              <a:sym typeface="Open Sans"/>
            </a:endParaRPr>
          </a:p>
        </p:txBody>
      </p:sp>
      <p:sp>
        <p:nvSpPr>
          <p:cNvPr id="1418" name="Google Shape;1418;p50"/>
          <p:cNvSpPr/>
          <p:nvPr/>
        </p:nvSpPr>
        <p:spPr>
          <a:xfrm>
            <a:off x="8129717" y="1594100"/>
            <a:ext cx="854400" cy="401100"/>
          </a:xfrm>
          <a:prstGeom prst="wedgeRectCallout">
            <a:avLst>
              <a:gd fmla="val -39381" name="adj1"/>
              <a:gd fmla="val -72912" name="adj2"/>
            </a:avLst>
          </a:prstGeom>
          <a:solidFill>
            <a:srgbClr val="4C113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FFFFFF"/>
                </a:solidFill>
                <a:latin typeface="Open Sans"/>
                <a:ea typeface="Open Sans"/>
                <a:cs typeface="Open Sans"/>
                <a:sym typeface="Open Sans"/>
              </a:rPr>
              <a:t>subgraph patterns </a:t>
            </a:r>
            <a:endParaRPr b="1" sz="1000">
              <a:solidFill>
                <a:srgbClr val="FFFFFF"/>
              </a:solidFill>
              <a:latin typeface="Open Sans"/>
              <a:ea typeface="Open Sans"/>
              <a:cs typeface="Open Sans"/>
              <a:sym typeface="Open Sans"/>
            </a:endParaRPr>
          </a:p>
        </p:txBody>
      </p:sp>
      <p:sp>
        <p:nvSpPr>
          <p:cNvPr id="1419" name="Google Shape;1419;p50"/>
          <p:cNvSpPr txBox="1"/>
          <p:nvPr/>
        </p:nvSpPr>
        <p:spPr>
          <a:xfrm>
            <a:off x="4523276" y="2682265"/>
            <a:ext cx="36465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990000"/>
                </a:solidFill>
                <a:latin typeface="Open Sans"/>
                <a:ea typeface="Open Sans"/>
                <a:cs typeface="Open Sans"/>
                <a:sym typeface="Open Sans"/>
              </a:rPr>
              <a:t>Operators for query execution:</a:t>
            </a:r>
            <a:endParaRPr b="1" sz="1500">
              <a:solidFill>
                <a:srgbClr val="990000"/>
              </a:solidFill>
              <a:latin typeface="Open Sans"/>
              <a:ea typeface="Open Sans"/>
              <a:cs typeface="Open Sans"/>
              <a:sym typeface="Open Sans"/>
            </a:endParaRPr>
          </a:p>
          <a:p>
            <a:pPr indent="0" lvl="0" marL="0" rtl="0" algn="l">
              <a:lnSpc>
                <a:spcPct val="150000"/>
              </a:lnSpc>
              <a:spcBef>
                <a:spcPts val="1000"/>
              </a:spcBef>
              <a:spcAft>
                <a:spcPts val="1000"/>
              </a:spcAft>
              <a:buNone/>
            </a:pPr>
            <a:r>
              <a:t/>
            </a:r>
            <a:endParaRPr sz="1500">
              <a:latin typeface="Open Sans"/>
              <a:ea typeface="Open Sans"/>
              <a:cs typeface="Open Sans"/>
              <a:sym typeface="Open Sans"/>
            </a:endParaRPr>
          </a:p>
        </p:txBody>
      </p:sp>
      <p:sp>
        <p:nvSpPr>
          <p:cNvPr id="1420" name="Google Shape;1420;p50"/>
          <p:cNvSpPr txBox="1"/>
          <p:nvPr/>
        </p:nvSpPr>
        <p:spPr>
          <a:xfrm>
            <a:off x="4565867" y="3018921"/>
            <a:ext cx="1217400" cy="471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434343"/>
              </a:buClr>
              <a:buSzPts val="1500"/>
              <a:buFont typeface="Open Sans"/>
              <a:buChar char="●"/>
            </a:pPr>
            <a:r>
              <a:rPr lang="en" sz="1500">
                <a:solidFill>
                  <a:srgbClr val="434343"/>
                </a:solidFill>
                <a:latin typeface="Open Sans"/>
                <a:ea typeface="Open Sans"/>
                <a:cs typeface="Open Sans"/>
                <a:sym typeface="Open Sans"/>
              </a:rPr>
              <a:t>Scan</a:t>
            </a:r>
            <a:endParaRPr b="1" sz="1500">
              <a:solidFill>
                <a:srgbClr val="434343"/>
              </a:solidFill>
              <a:latin typeface="Open Sans"/>
              <a:ea typeface="Open Sans"/>
              <a:cs typeface="Open Sans"/>
              <a:sym typeface="Open Sans"/>
            </a:endParaRPr>
          </a:p>
        </p:txBody>
      </p:sp>
      <p:sp>
        <p:nvSpPr>
          <p:cNvPr id="1421" name="Google Shape;1421;p50"/>
          <p:cNvSpPr txBox="1"/>
          <p:nvPr/>
        </p:nvSpPr>
        <p:spPr>
          <a:xfrm>
            <a:off x="4565867" y="3350971"/>
            <a:ext cx="1217400" cy="471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434343"/>
              </a:buClr>
              <a:buSzPts val="1500"/>
              <a:buFont typeface="Open Sans"/>
              <a:buChar char="●"/>
            </a:pPr>
            <a:r>
              <a:rPr lang="en" sz="1500">
                <a:solidFill>
                  <a:srgbClr val="434343"/>
                </a:solidFill>
                <a:latin typeface="Open Sans"/>
                <a:ea typeface="Open Sans"/>
                <a:cs typeface="Open Sans"/>
                <a:sym typeface="Open Sans"/>
              </a:rPr>
              <a:t>Join</a:t>
            </a:r>
            <a:endParaRPr b="1" sz="1500">
              <a:solidFill>
                <a:srgbClr val="434343"/>
              </a:solidFill>
              <a:latin typeface="Open Sans"/>
              <a:ea typeface="Open Sans"/>
              <a:cs typeface="Open Sans"/>
              <a:sym typeface="Open Sans"/>
            </a:endParaRPr>
          </a:p>
        </p:txBody>
      </p:sp>
      <p:sp>
        <p:nvSpPr>
          <p:cNvPr id="1422" name="Google Shape;1422;p50"/>
          <p:cNvSpPr txBox="1"/>
          <p:nvPr/>
        </p:nvSpPr>
        <p:spPr>
          <a:xfrm>
            <a:off x="5861267" y="3010596"/>
            <a:ext cx="1273500" cy="471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434343"/>
              </a:buClr>
              <a:buSzPts val="1500"/>
              <a:buFont typeface="Open Sans"/>
              <a:buChar char="●"/>
            </a:pPr>
            <a:r>
              <a:rPr lang="en" sz="1500">
                <a:solidFill>
                  <a:srgbClr val="434343"/>
                </a:solidFill>
                <a:latin typeface="Open Sans"/>
                <a:ea typeface="Open Sans"/>
                <a:cs typeface="Open Sans"/>
                <a:sym typeface="Open Sans"/>
              </a:rPr>
              <a:t>Filter</a:t>
            </a:r>
            <a:endParaRPr b="1" sz="1500">
              <a:solidFill>
                <a:srgbClr val="434343"/>
              </a:solidFill>
              <a:latin typeface="Open Sans"/>
              <a:ea typeface="Open Sans"/>
              <a:cs typeface="Open Sans"/>
              <a:sym typeface="Open Sans"/>
            </a:endParaRPr>
          </a:p>
        </p:txBody>
      </p:sp>
      <p:sp>
        <p:nvSpPr>
          <p:cNvPr id="1423" name="Google Shape;1423;p50"/>
          <p:cNvSpPr txBox="1"/>
          <p:nvPr/>
        </p:nvSpPr>
        <p:spPr>
          <a:xfrm>
            <a:off x="5861266" y="3342653"/>
            <a:ext cx="3057900" cy="471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434343"/>
              </a:buClr>
              <a:buSzPts val="1500"/>
              <a:buFont typeface="Open Sans"/>
              <a:buChar char="●"/>
            </a:pPr>
            <a:r>
              <a:rPr lang="en" sz="1500">
                <a:solidFill>
                  <a:srgbClr val="434343"/>
                </a:solidFill>
                <a:latin typeface="Open Sans"/>
                <a:ea typeface="Open Sans"/>
                <a:cs typeface="Open Sans"/>
                <a:sym typeface="Open Sans"/>
              </a:rPr>
              <a:t>GroupBy and Aggregate</a:t>
            </a:r>
            <a:endParaRPr b="1" sz="1500">
              <a:solidFill>
                <a:srgbClr val="434343"/>
              </a:solidFill>
              <a:latin typeface="Open Sans"/>
              <a:ea typeface="Open Sans"/>
              <a:cs typeface="Open Sans"/>
              <a:sym typeface="Open Sans"/>
            </a:endParaRPr>
          </a:p>
        </p:txBody>
      </p:sp>
      <p:sp>
        <p:nvSpPr>
          <p:cNvPr id="1424" name="Google Shape;1424;p50"/>
          <p:cNvSpPr txBox="1"/>
          <p:nvPr/>
        </p:nvSpPr>
        <p:spPr>
          <a:xfrm>
            <a:off x="4528635" y="3834708"/>
            <a:ext cx="36465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990000"/>
                </a:solidFill>
                <a:latin typeface="Open Sans"/>
                <a:ea typeface="Open Sans"/>
                <a:cs typeface="Open Sans"/>
                <a:sym typeface="Open Sans"/>
              </a:rPr>
              <a:t>Query plan:</a:t>
            </a:r>
            <a:endParaRPr b="1" sz="1500">
              <a:solidFill>
                <a:srgbClr val="990000"/>
              </a:solidFill>
              <a:latin typeface="Open Sans"/>
              <a:ea typeface="Open Sans"/>
              <a:cs typeface="Open Sans"/>
              <a:sym typeface="Open Sans"/>
            </a:endParaRPr>
          </a:p>
          <a:p>
            <a:pPr indent="0" lvl="0" marL="0" rtl="0" algn="l">
              <a:lnSpc>
                <a:spcPct val="150000"/>
              </a:lnSpc>
              <a:spcBef>
                <a:spcPts val="1000"/>
              </a:spcBef>
              <a:spcAft>
                <a:spcPts val="1000"/>
              </a:spcAft>
              <a:buNone/>
            </a:pPr>
            <a:r>
              <a:t/>
            </a:r>
            <a:endParaRPr sz="1500">
              <a:latin typeface="Open Sans"/>
              <a:ea typeface="Open Sans"/>
              <a:cs typeface="Open Sans"/>
              <a:sym typeface="Open Sans"/>
            </a:endParaRPr>
          </a:p>
        </p:txBody>
      </p:sp>
      <p:sp>
        <p:nvSpPr>
          <p:cNvPr id="1425" name="Google Shape;1425;p50"/>
          <p:cNvSpPr txBox="1"/>
          <p:nvPr/>
        </p:nvSpPr>
        <p:spPr>
          <a:xfrm>
            <a:off x="4701979" y="4213050"/>
            <a:ext cx="4259700" cy="611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000"/>
              </a:spcAft>
              <a:buNone/>
            </a:pPr>
            <a:r>
              <a:rPr lang="en" sz="1500">
                <a:solidFill>
                  <a:srgbClr val="434343"/>
                </a:solidFill>
                <a:latin typeface="Open Sans"/>
                <a:ea typeface="Open Sans"/>
                <a:cs typeface="Open Sans"/>
                <a:sym typeface="Open Sans"/>
              </a:rPr>
              <a:t>[Scan a ] ➔ [Filter on a.age] ➔ [Join a with b] ➔ [Filter on e.since] ➔ RETURN ...</a:t>
            </a:r>
            <a:endParaRPr sz="1500">
              <a:solidFill>
                <a:srgbClr val="434343"/>
              </a:solidFill>
              <a:latin typeface="Open Sans"/>
              <a:ea typeface="Open Sans"/>
              <a:cs typeface="Open Sans"/>
              <a:sym typeface="Open Sans"/>
            </a:endParaRPr>
          </a:p>
        </p:txBody>
      </p:sp>
      <p:grpSp>
        <p:nvGrpSpPr>
          <p:cNvPr id="1426" name="Google Shape;1426;p50"/>
          <p:cNvGrpSpPr/>
          <p:nvPr/>
        </p:nvGrpSpPr>
        <p:grpSpPr>
          <a:xfrm>
            <a:off x="323421" y="872098"/>
            <a:ext cx="2422575" cy="2325349"/>
            <a:chOff x="221601" y="611275"/>
            <a:chExt cx="2686675" cy="2578850"/>
          </a:xfrm>
        </p:grpSpPr>
        <p:sp>
          <p:nvSpPr>
            <p:cNvPr id="1427" name="Google Shape;1427;p50"/>
            <p:cNvSpPr/>
            <p:nvPr/>
          </p:nvSpPr>
          <p:spPr>
            <a:xfrm>
              <a:off x="221601" y="2679825"/>
              <a:ext cx="510300" cy="510300"/>
            </a:xfrm>
            <a:prstGeom prst="ellipse">
              <a:avLst/>
            </a:prstGeom>
            <a:solidFill>
              <a:srgbClr val="B4EF19"/>
            </a:solidFill>
            <a:ln cap="flat" cmpd="sng" w="19050">
              <a:solidFill>
                <a:srgbClr val="666666"/>
              </a:solidFill>
              <a:prstDash val="solid"/>
              <a:round/>
              <a:headEnd len="sm" w="sm" type="none"/>
              <a:tailEnd len="sm" w="sm" type="none"/>
            </a:ln>
          </p:spPr>
          <p:txBody>
            <a:bodyPr anchorCtr="0" anchor="ctr" bIns="91425" lIns="0" spcFirstLastPara="1" rIns="91425" wrap="square" tIns="0">
              <a:noAutofit/>
            </a:bodyPr>
            <a:lstStyle/>
            <a:p>
              <a:pPr indent="0" lvl="0" marL="0" rtl="0" algn="l">
                <a:spcBef>
                  <a:spcPts val="0"/>
                </a:spcBef>
                <a:spcAft>
                  <a:spcPts val="0"/>
                </a:spcAft>
                <a:buNone/>
              </a:pPr>
              <a:r>
                <a:t/>
              </a:r>
              <a:endParaRPr/>
            </a:p>
          </p:txBody>
        </p:sp>
        <p:sp>
          <p:nvSpPr>
            <p:cNvPr id="1428" name="Google Shape;1428;p50"/>
            <p:cNvSpPr/>
            <p:nvPr/>
          </p:nvSpPr>
          <p:spPr>
            <a:xfrm>
              <a:off x="2397976" y="611275"/>
              <a:ext cx="510300" cy="510300"/>
            </a:xfrm>
            <a:prstGeom prst="ellipse">
              <a:avLst/>
            </a:prstGeom>
            <a:solidFill>
              <a:srgbClr val="B4EF1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0"/>
            <p:cNvSpPr txBox="1"/>
            <p:nvPr/>
          </p:nvSpPr>
          <p:spPr>
            <a:xfrm>
              <a:off x="2437383" y="688163"/>
              <a:ext cx="423300" cy="3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Open Sans ExtraBold"/>
                  <a:ea typeface="Open Sans ExtraBold"/>
                  <a:cs typeface="Open Sans ExtraBold"/>
                  <a:sym typeface="Open Sans ExtraBold"/>
                </a:rPr>
                <a:t>o1</a:t>
              </a:r>
              <a:endParaRPr sz="1000">
                <a:latin typeface="Open Sans ExtraBold"/>
                <a:ea typeface="Open Sans ExtraBold"/>
                <a:cs typeface="Open Sans ExtraBold"/>
                <a:sym typeface="Open Sans ExtraBold"/>
              </a:endParaRPr>
            </a:p>
          </p:txBody>
        </p:sp>
        <p:sp>
          <p:nvSpPr>
            <p:cNvPr id="1430" name="Google Shape;1430;p50"/>
            <p:cNvSpPr txBox="1"/>
            <p:nvPr/>
          </p:nvSpPr>
          <p:spPr>
            <a:xfrm>
              <a:off x="252983" y="2744388"/>
              <a:ext cx="423300" cy="3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Open Sans ExtraBold"/>
                  <a:ea typeface="Open Sans ExtraBold"/>
                  <a:cs typeface="Open Sans ExtraBold"/>
                  <a:sym typeface="Open Sans ExtraBold"/>
                </a:rPr>
                <a:t>o2</a:t>
              </a:r>
              <a:endParaRPr sz="1000">
                <a:latin typeface="Open Sans ExtraBold"/>
                <a:ea typeface="Open Sans ExtraBold"/>
                <a:cs typeface="Open Sans ExtraBold"/>
                <a:sym typeface="Open Sans ExtraBold"/>
              </a:endParaRPr>
            </a:p>
          </p:txBody>
        </p:sp>
      </p:grpSp>
      <p:grpSp>
        <p:nvGrpSpPr>
          <p:cNvPr id="1431" name="Google Shape;1431;p50"/>
          <p:cNvGrpSpPr/>
          <p:nvPr/>
        </p:nvGrpSpPr>
        <p:grpSpPr>
          <a:xfrm>
            <a:off x="610398" y="1240342"/>
            <a:ext cx="2619602" cy="2841472"/>
            <a:chOff x="539864" y="1019663"/>
            <a:chExt cx="2905181" cy="3151239"/>
          </a:xfrm>
        </p:grpSpPr>
        <p:sp>
          <p:nvSpPr>
            <p:cNvPr id="1432" name="Google Shape;1432;p50"/>
            <p:cNvSpPr/>
            <p:nvPr/>
          </p:nvSpPr>
          <p:spPr>
            <a:xfrm rot="-2699274">
              <a:off x="1485577" y="1411001"/>
              <a:ext cx="1129331" cy="53649"/>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32BCDC"/>
              </a:solidFill>
              <a:prstDash val="lgDash"/>
              <a:round/>
              <a:headEnd len="med" w="med" type="none"/>
              <a:tailEnd len="med" w="med" type="triangle"/>
            </a:ln>
          </p:spPr>
        </p:sp>
        <p:sp>
          <p:nvSpPr>
            <p:cNvPr id="1433" name="Google Shape;1433;p50"/>
            <p:cNvSpPr/>
            <p:nvPr/>
          </p:nvSpPr>
          <p:spPr>
            <a:xfrm rot="-7629220">
              <a:off x="316515" y="3661983"/>
              <a:ext cx="1202486" cy="37059"/>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32BCDC"/>
              </a:solidFill>
              <a:prstDash val="lgDash"/>
              <a:round/>
              <a:headEnd len="med" w="med" type="none"/>
              <a:tailEnd len="med" w="med" type="triangle"/>
            </a:ln>
          </p:spPr>
        </p:sp>
        <p:sp>
          <p:nvSpPr>
            <p:cNvPr id="1434" name="Google Shape;1434;p50"/>
            <p:cNvSpPr/>
            <p:nvPr/>
          </p:nvSpPr>
          <p:spPr>
            <a:xfrm rot="9914549">
              <a:off x="694680" y="2536830"/>
              <a:ext cx="2795037" cy="11208"/>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32BCDC"/>
              </a:solidFill>
              <a:prstDash val="lgDash"/>
              <a:round/>
              <a:headEnd len="med" w="med" type="none"/>
              <a:tailEnd len="med" w="med" type="triangle"/>
            </a:ln>
          </p:spPr>
        </p:sp>
        <p:sp>
          <p:nvSpPr>
            <p:cNvPr id="1435" name="Google Shape;1435;p50"/>
            <p:cNvSpPr txBox="1"/>
            <p:nvPr/>
          </p:nvSpPr>
          <p:spPr>
            <a:xfrm>
              <a:off x="1949982" y="1339642"/>
              <a:ext cx="228600" cy="223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3D85C6"/>
                  </a:solidFill>
                  <a:latin typeface="Open Sans ExtraBold"/>
                  <a:ea typeface="Open Sans ExtraBold"/>
                  <a:cs typeface="Open Sans ExtraBold"/>
                  <a:sym typeface="Open Sans ExtraBold"/>
                </a:rPr>
                <a:t>e4</a:t>
              </a:r>
              <a:endParaRPr sz="1000">
                <a:solidFill>
                  <a:srgbClr val="3D85C6"/>
                </a:solidFill>
                <a:latin typeface="Open Sans ExtraBold"/>
                <a:ea typeface="Open Sans ExtraBold"/>
                <a:cs typeface="Open Sans ExtraBold"/>
                <a:sym typeface="Open Sans ExtraBold"/>
              </a:endParaRPr>
            </a:p>
          </p:txBody>
        </p:sp>
        <p:sp>
          <p:nvSpPr>
            <p:cNvPr id="1436" name="Google Shape;1436;p50"/>
            <p:cNvSpPr txBox="1"/>
            <p:nvPr/>
          </p:nvSpPr>
          <p:spPr>
            <a:xfrm>
              <a:off x="756887" y="3459242"/>
              <a:ext cx="228600" cy="223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3D85C6"/>
                  </a:solidFill>
                  <a:latin typeface="Open Sans ExtraBold"/>
                  <a:ea typeface="Open Sans ExtraBold"/>
                  <a:cs typeface="Open Sans ExtraBold"/>
                  <a:sym typeface="Open Sans ExtraBold"/>
                </a:rPr>
                <a:t>e8</a:t>
              </a:r>
              <a:endParaRPr sz="1000">
                <a:solidFill>
                  <a:srgbClr val="3D85C6"/>
                </a:solidFill>
                <a:latin typeface="Open Sans ExtraBold"/>
                <a:ea typeface="Open Sans ExtraBold"/>
                <a:cs typeface="Open Sans ExtraBold"/>
                <a:sym typeface="Open Sans ExtraBold"/>
              </a:endParaRPr>
            </a:p>
          </p:txBody>
        </p:sp>
        <p:sp>
          <p:nvSpPr>
            <p:cNvPr id="1437" name="Google Shape;1437;p50"/>
            <p:cNvSpPr txBox="1"/>
            <p:nvPr/>
          </p:nvSpPr>
          <p:spPr>
            <a:xfrm>
              <a:off x="2431117" y="2306133"/>
              <a:ext cx="335400" cy="223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3D85C6"/>
                  </a:solidFill>
                  <a:latin typeface="Open Sans ExtraBold"/>
                  <a:ea typeface="Open Sans ExtraBold"/>
                  <a:cs typeface="Open Sans ExtraBold"/>
                  <a:sym typeface="Open Sans ExtraBold"/>
                </a:rPr>
                <a:t>e12</a:t>
              </a:r>
              <a:endParaRPr sz="1000">
                <a:solidFill>
                  <a:srgbClr val="3D85C6"/>
                </a:solidFill>
                <a:latin typeface="Open Sans ExtraBold"/>
                <a:ea typeface="Open Sans ExtraBold"/>
                <a:cs typeface="Open Sans ExtraBold"/>
                <a:sym typeface="Open Sans ExtraBold"/>
              </a:endParaRPr>
            </a:p>
          </p:txBody>
        </p:sp>
      </p:grpSp>
      <p:sp>
        <p:nvSpPr>
          <p:cNvPr id="1438" name="Google Shape;1438;p50"/>
          <p:cNvSpPr/>
          <p:nvPr/>
        </p:nvSpPr>
        <p:spPr>
          <a:xfrm>
            <a:off x="1286388" y="1987233"/>
            <a:ext cx="460200" cy="460200"/>
          </a:xfrm>
          <a:prstGeom prst="ellipse">
            <a:avLst/>
          </a:prstGeom>
          <a:solidFill>
            <a:srgbClr val="FFAD3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900"/>
          </a:p>
        </p:txBody>
      </p:sp>
      <p:sp>
        <p:nvSpPr>
          <p:cNvPr id="1439" name="Google Shape;1439;p50"/>
          <p:cNvSpPr/>
          <p:nvPr/>
        </p:nvSpPr>
        <p:spPr>
          <a:xfrm>
            <a:off x="3221249" y="3934597"/>
            <a:ext cx="460200" cy="460200"/>
          </a:xfrm>
          <a:prstGeom prst="ellipse">
            <a:avLst/>
          </a:prstGeom>
          <a:solidFill>
            <a:srgbClr val="FFAD3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50"/>
          <p:cNvSpPr/>
          <p:nvPr/>
        </p:nvSpPr>
        <p:spPr>
          <a:xfrm>
            <a:off x="3221240" y="1987233"/>
            <a:ext cx="460200" cy="460200"/>
          </a:xfrm>
          <a:prstGeom prst="ellipse">
            <a:avLst/>
          </a:prstGeom>
          <a:solidFill>
            <a:srgbClr val="FFAD3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50"/>
          <p:cNvSpPr/>
          <p:nvPr/>
        </p:nvSpPr>
        <p:spPr>
          <a:xfrm>
            <a:off x="1286376" y="3934597"/>
            <a:ext cx="460200" cy="460200"/>
          </a:xfrm>
          <a:prstGeom prst="ellipse">
            <a:avLst/>
          </a:prstGeom>
          <a:solidFill>
            <a:srgbClr val="FFAD3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50"/>
          <p:cNvSpPr txBox="1"/>
          <p:nvPr/>
        </p:nvSpPr>
        <p:spPr>
          <a:xfrm>
            <a:off x="1321286" y="2040781"/>
            <a:ext cx="381600" cy="35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Open Sans ExtraBold"/>
                <a:ea typeface="Open Sans ExtraBold"/>
                <a:cs typeface="Open Sans ExtraBold"/>
                <a:sym typeface="Open Sans ExtraBold"/>
              </a:rPr>
              <a:t>p1</a:t>
            </a:r>
            <a:endParaRPr sz="1000">
              <a:latin typeface="Open Sans ExtraBold"/>
              <a:ea typeface="Open Sans ExtraBold"/>
              <a:cs typeface="Open Sans ExtraBold"/>
              <a:sym typeface="Open Sans ExtraBold"/>
            </a:endParaRPr>
          </a:p>
        </p:txBody>
      </p:sp>
      <p:sp>
        <p:nvSpPr>
          <p:cNvPr id="1443" name="Google Shape;1443;p50"/>
          <p:cNvSpPr txBox="1"/>
          <p:nvPr/>
        </p:nvSpPr>
        <p:spPr>
          <a:xfrm>
            <a:off x="3277810" y="2040781"/>
            <a:ext cx="3816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ExtraBold"/>
                <a:ea typeface="Open Sans ExtraBold"/>
                <a:cs typeface="Open Sans ExtraBold"/>
                <a:sym typeface="Open Sans ExtraBold"/>
              </a:rPr>
              <a:t>p2</a:t>
            </a:r>
            <a:endParaRPr sz="1000">
              <a:latin typeface="Open Sans ExtraBold"/>
              <a:ea typeface="Open Sans ExtraBold"/>
              <a:cs typeface="Open Sans ExtraBold"/>
              <a:sym typeface="Open Sans ExtraBold"/>
            </a:endParaRPr>
          </a:p>
        </p:txBody>
      </p:sp>
      <p:sp>
        <p:nvSpPr>
          <p:cNvPr id="1444" name="Google Shape;1444;p50"/>
          <p:cNvSpPr txBox="1"/>
          <p:nvPr/>
        </p:nvSpPr>
        <p:spPr>
          <a:xfrm>
            <a:off x="1333532" y="3982939"/>
            <a:ext cx="381600" cy="35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Open Sans ExtraBold"/>
                <a:ea typeface="Open Sans ExtraBold"/>
                <a:cs typeface="Open Sans ExtraBold"/>
                <a:sym typeface="Open Sans ExtraBold"/>
              </a:rPr>
              <a:t>p3</a:t>
            </a:r>
            <a:endParaRPr sz="1000">
              <a:latin typeface="Open Sans ExtraBold"/>
              <a:ea typeface="Open Sans ExtraBold"/>
              <a:cs typeface="Open Sans ExtraBold"/>
              <a:sym typeface="Open Sans ExtraBold"/>
            </a:endParaRPr>
          </a:p>
        </p:txBody>
      </p:sp>
      <p:sp>
        <p:nvSpPr>
          <p:cNvPr id="1445" name="Google Shape;1445;p50"/>
          <p:cNvSpPr txBox="1"/>
          <p:nvPr/>
        </p:nvSpPr>
        <p:spPr>
          <a:xfrm>
            <a:off x="3273728" y="3982939"/>
            <a:ext cx="3816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ExtraBold"/>
                <a:ea typeface="Open Sans ExtraBold"/>
                <a:cs typeface="Open Sans ExtraBold"/>
                <a:sym typeface="Open Sans ExtraBold"/>
              </a:rPr>
              <a:t>p4</a:t>
            </a:r>
            <a:endParaRPr sz="1000">
              <a:latin typeface="Open Sans ExtraBold"/>
              <a:ea typeface="Open Sans ExtraBold"/>
              <a:cs typeface="Open Sans ExtraBold"/>
              <a:sym typeface="Open Sans ExtraBold"/>
            </a:endParaRPr>
          </a:p>
        </p:txBody>
      </p:sp>
      <p:grpSp>
        <p:nvGrpSpPr>
          <p:cNvPr id="1446" name="Google Shape;1446;p50"/>
          <p:cNvGrpSpPr/>
          <p:nvPr/>
        </p:nvGrpSpPr>
        <p:grpSpPr>
          <a:xfrm>
            <a:off x="105395" y="813829"/>
            <a:ext cx="4123504" cy="4119666"/>
            <a:chOff x="573052" y="995668"/>
            <a:chExt cx="4573033" cy="4568777"/>
          </a:xfrm>
        </p:grpSpPr>
        <p:sp>
          <p:nvSpPr>
            <p:cNvPr id="1447" name="Google Shape;1447;p50"/>
            <p:cNvSpPr txBox="1"/>
            <p:nvPr/>
          </p:nvSpPr>
          <p:spPr>
            <a:xfrm>
              <a:off x="3874085" y="1654497"/>
              <a:ext cx="12720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name: “alice”</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age: 45</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gender: F</a:t>
              </a:r>
              <a:endParaRPr b="1" sz="900">
                <a:solidFill>
                  <a:srgbClr val="A64D79"/>
                </a:solidFill>
                <a:latin typeface="Courier New"/>
                <a:ea typeface="Courier New"/>
                <a:cs typeface="Courier New"/>
                <a:sym typeface="Courier New"/>
              </a:endParaRPr>
            </a:p>
          </p:txBody>
        </p:sp>
        <p:sp>
          <p:nvSpPr>
            <p:cNvPr id="1448" name="Google Shape;1448;p50"/>
            <p:cNvSpPr txBox="1"/>
            <p:nvPr/>
          </p:nvSpPr>
          <p:spPr>
            <a:xfrm>
              <a:off x="3786326" y="4933244"/>
              <a:ext cx="10455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name: “bob”</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age: 54</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gender: M</a:t>
              </a:r>
              <a:endParaRPr b="1" sz="900">
                <a:solidFill>
                  <a:srgbClr val="A64D79"/>
                </a:solidFill>
                <a:latin typeface="Courier New"/>
                <a:ea typeface="Courier New"/>
                <a:cs typeface="Courier New"/>
                <a:sym typeface="Courier New"/>
              </a:endParaRPr>
            </a:p>
          </p:txBody>
        </p:sp>
        <p:sp>
          <p:nvSpPr>
            <p:cNvPr id="1449" name="Google Shape;1449;p50"/>
            <p:cNvSpPr txBox="1"/>
            <p:nvPr/>
          </p:nvSpPr>
          <p:spPr>
            <a:xfrm>
              <a:off x="983128" y="1972168"/>
              <a:ext cx="13293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name: “peter”</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age: 17</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gender: M</a:t>
              </a:r>
              <a:endParaRPr b="1" sz="900">
                <a:solidFill>
                  <a:srgbClr val="A64D79"/>
                </a:solidFill>
                <a:latin typeface="Courier New"/>
                <a:ea typeface="Courier New"/>
                <a:cs typeface="Courier New"/>
                <a:sym typeface="Courier New"/>
              </a:endParaRPr>
            </a:p>
          </p:txBody>
        </p:sp>
        <p:sp>
          <p:nvSpPr>
            <p:cNvPr id="1450" name="Google Shape;1450;p50"/>
            <p:cNvSpPr txBox="1"/>
            <p:nvPr/>
          </p:nvSpPr>
          <p:spPr>
            <a:xfrm>
              <a:off x="1433904" y="4915065"/>
              <a:ext cx="13293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name: “jenny”</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age: 23</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gender: F</a:t>
              </a:r>
              <a:endParaRPr b="1" sz="900">
                <a:solidFill>
                  <a:srgbClr val="A64D79"/>
                </a:solidFill>
                <a:latin typeface="Courier New"/>
                <a:ea typeface="Courier New"/>
                <a:cs typeface="Courier New"/>
                <a:sym typeface="Courier New"/>
              </a:endParaRPr>
            </a:p>
          </p:txBody>
        </p:sp>
        <p:sp>
          <p:nvSpPr>
            <p:cNvPr id="1451" name="Google Shape;1451;p50"/>
            <p:cNvSpPr txBox="1"/>
            <p:nvPr/>
          </p:nvSpPr>
          <p:spPr>
            <a:xfrm>
              <a:off x="573052" y="2652976"/>
              <a:ext cx="11052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name: “UW”</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estd: 1934</a:t>
              </a:r>
              <a:endParaRPr b="1" sz="900">
                <a:solidFill>
                  <a:srgbClr val="A64D79"/>
                </a:solidFill>
                <a:latin typeface="Courier New"/>
                <a:ea typeface="Courier New"/>
                <a:cs typeface="Courier New"/>
                <a:sym typeface="Courier New"/>
              </a:endParaRPr>
            </a:p>
          </p:txBody>
        </p:sp>
        <p:sp>
          <p:nvSpPr>
            <p:cNvPr id="1452" name="Google Shape;1452;p50"/>
            <p:cNvSpPr txBox="1"/>
            <p:nvPr/>
          </p:nvSpPr>
          <p:spPr>
            <a:xfrm>
              <a:off x="1781914" y="995668"/>
              <a:ext cx="15054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name: “UofT”</a:t>
              </a:r>
              <a:endParaRPr b="1" sz="900">
                <a:solidFill>
                  <a:srgbClr val="A64D79"/>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A64D79"/>
                  </a:solidFill>
                  <a:latin typeface="Courier New"/>
                  <a:ea typeface="Courier New"/>
                  <a:cs typeface="Courier New"/>
                  <a:sym typeface="Courier New"/>
                </a:rPr>
                <a:t>estd: 1885</a:t>
              </a:r>
              <a:endParaRPr b="1" sz="900">
                <a:solidFill>
                  <a:srgbClr val="A64D79"/>
                </a:solidFill>
                <a:latin typeface="Courier New"/>
                <a:ea typeface="Courier New"/>
                <a:cs typeface="Courier New"/>
                <a:sym typeface="Courier New"/>
              </a:endParaRPr>
            </a:p>
          </p:txBody>
        </p:sp>
      </p:grpSp>
      <p:grpSp>
        <p:nvGrpSpPr>
          <p:cNvPr id="1453" name="Google Shape;1453;p50"/>
          <p:cNvGrpSpPr/>
          <p:nvPr/>
        </p:nvGrpSpPr>
        <p:grpSpPr>
          <a:xfrm>
            <a:off x="492220" y="1292832"/>
            <a:ext cx="2524308" cy="2840154"/>
            <a:chOff x="590634" y="1724104"/>
            <a:chExt cx="2524308" cy="2840154"/>
          </a:xfrm>
        </p:grpSpPr>
        <p:sp>
          <p:nvSpPr>
            <p:cNvPr id="1454" name="Google Shape;1454;p50"/>
            <p:cNvSpPr txBox="1"/>
            <p:nvPr/>
          </p:nvSpPr>
          <p:spPr>
            <a:xfrm rot="-919146">
              <a:off x="2167299" y="2915430"/>
              <a:ext cx="942487" cy="166948"/>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b="1" lang="en" sz="900">
                  <a:latin typeface="Courier New"/>
                  <a:ea typeface="Courier New"/>
                  <a:cs typeface="Courier New"/>
                  <a:sym typeface="Courier New"/>
                </a:rPr>
                <a:t>doj: 2014</a:t>
              </a:r>
              <a:endParaRPr b="1" sz="900">
                <a:latin typeface="Courier New"/>
                <a:ea typeface="Courier New"/>
                <a:cs typeface="Courier New"/>
                <a:sym typeface="Courier New"/>
              </a:endParaRPr>
            </a:p>
          </p:txBody>
        </p:sp>
        <p:sp>
          <p:nvSpPr>
            <p:cNvPr id="1455" name="Google Shape;1455;p50"/>
            <p:cNvSpPr txBox="1"/>
            <p:nvPr/>
          </p:nvSpPr>
          <p:spPr>
            <a:xfrm rot="3068111">
              <a:off x="524228" y="3969370"/>
              <a:ext cx="942811" cy="28017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doj: 2006</a:t>
              </a:r>
              <a:endParaRPr b="1" sz="900">
                <a:latin typeface="Courier New"/>
                <a:ea typeface="Courier New"/>
                <a:cs typeface="Courier New"/>
                <a:sym typeface="Courier New"/>
              </a:endParaRPr>
            </a:p>
          </p:txBody>
        </p:sp>
        <p:sp>
          <p:nvSpPr>
            <p:cNvPr id="1456" name="Google Shape;1456;p50"/>
            <p:cNvSpPr txBox="1"/>
            <p:nvPr/>
          </p:nvSpPr>
          <p:spPr>
            <a:xfrm rot="-2698276">
              <a:off x="1725452" y="1998264"/>
              <a:ext cx="845983" cy="169281"/>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b="1" lang="en" sz="900">
                  <a:latin typeface="Courier New"/>
                  <a:ea typeface="Courier New"/>
                  <a:cs typeface="Courier New"/>
                  <a:sym typeface="Courier New"/>
                </a:rPr>
                <a:t>doj: 2019</a:t>
              </a:r>
              <a:endParaRPr b="1" sz="900">
                <a:latin typeface="Courier New"/>
                <a:ea typeface="Courier New"/>
                <a:cs typeface="Courier New"/>
                <a:sym typeface="Courier New"/>
              </a:endParaRPr>
            </a:p>
          </p:txBody>
        </p:sp>
      </p:grpSp>
      <p:grpSp>
        <p:nvGrpSpPr>
          <p:cNvPr id="1457" name="Google Shape;1457;p50"/>
          <p:cNvGrpSpPr/>
          <p:nvPr/>
        </p:nvGrpSpPr>
        <p:grpSpPr>
          <a:xfrm>
            <a:off x="1225773" y="2180048"/>
            <a:ext cx="2508859" cy="2272163"/>
            <a:chOff x="1324187" y="2611321"/>
            <a:chExt cx="2508859" cy="2272163"/>
          </a:xfrm>
        </p:grpSpPr>
        <p:sp>
          <p:nvSpPr>
            <p:cNvPr id="1458" name="Google Shape;1458;p50"/>
            <p:cNvSpPr txBox="1"/>
            <p:nvPr/>
          </p:nvSpPr>
          <p:spPr>
            <a:xfrm>
              <a:off x="2073143" y="4603584"/>
              <a:ext cx="942600" cy="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since: 2003</a:t>
              </a:r>
              <a:endParaRPr b="1" sz="900">
                <a:latin typeface="Courier New"/>
                <a:ea typeface="Courier New"/>
                <a:cs typeface="Courier New"/>
                <a:sym typeface="Courier New"/>
              </a:endParaRPr>
            </a:p>
          </p:txBody>
        </p:sp>
        <p:sp>
          <p:nvSpPr>
            <p:cNvPr id="1459" name="Google Shape;1459;p50"/>
            <p:cNvSpPr txBox="1"/>
            <p:nvPr/>
          </p:nvSpPr>
          <p:spPr>
            <a:xfrm rot="2700000">
              <a:off x="2473100" y="3913060"/>
              <a:ext cx="942715" cy="28001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since: 2011</a:t>
              </a:r>
              <a:endParaRPr b="1" sz="900">
                <a:latin typeface="Courier New"/>
                <a:ea typeface="Courier New"/>
                <a:cs typeface="Courier New"/>
                <a:sym typeface="Courier New"/>
              </a:endParaRPr>
            </a:p>
          </p:txBody>
        </p:sp>
        <p:sp>
          <p:nvSpPr>
            <p:cNvPr id="1460" name="Google Shape;1460;p50"/>
            <p:cNvSpPr txBox="1"/>
            <p:nvPr/>
          </p:nvSpPr>
          <p:spPr>
            <a:xfrm rot="-2912071">
              <a:off x="1443867" y="3816081"/>
              <a:ext cx="942811" cy="28013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since: 2009</a:t>
              </a:r>
              <a:endParaRPr b="1" sz="900">
                <a:latin typeface="Courier New"/>
                <a:ea typeface="Courier New"/>
                <a:cs typeface="Courier New"/>
                <a:sym typeface="Courier New"/>
              </a:endParaRPr>
            </a:p>
          </p:txBody>
        </p:sp>
        <p:sp>
          <p:nvSpPr>
            <p:cNvPr id="1461" name="Google Shape;1461;p50"/>
            <p:cNvSpPr txBox="1"/>
            <p:nvPr/>
          </p:nvSpPr>
          <p:spPr>
            <a:xfrm rot="-2789927">
              <a:off x="1772126" y="3829461"/>
              <a:ext cx="997574" cy="27990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since: 2012</a:t>
              </a:r>
              <a:endParaRPr b="1" sz="900">
                <a:latin typeface="Courier New"/>
                <a:ea typeface="Courier New"/>
                <a:cs typeface="Courier New"/>
                <a:sym typeface="Courier New"/>
              </a:endParaRPr>
            </a:p>
          </p:txBody>
        </p:sp>
        <p:sp>
          <p:nvSpPr>
            <p:cNvPr id="1462" name="Google Shape;1462;p50"/>
            <p:cNvSpPr txBox="1"/>
            <p:nvPr/>
          </p:nvSpPr>
          <p:spPr>
            <a:xfrm rot="-5400000">
              <a:off x="2931432" y="3303669"/>
              <a:ext cx="942600" cy="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since: 1999</a:t>
              </a:r>
              <a:endParaRPr b="1" sz="900">
                <a:latin typeface="Courier New"/>
                <a:ea typeface="Courier New"/>
                <a:cs typeface="Courier New"/>
                <a:sym typeface="Courier New"/>
              </a:endParaRPr>
            </a:p>
          </p:txBody>
        </p:sp>
        <p:sp>
          <p:nvSpPr>
            <p:cNvPr id="1463" name="Google Shape;1463;p50"/>
            <p:cNvSpPr txBox="1"/>
            <p:nvPr/>
          </p:nvSpPr>
          <p:spPr>
            <a:xfrm rot="-5400000">
              <a:off x="3221796" y="3545803"/>
              <a:ext cx="942600" cy="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since: 1992</a:t>
              </a:r>
              <a:endParaRPr b="1" sz="900">
                <a:latin typeface="Courier New"/>
                <a:ea typeface="Courier New"/>
                <a:cs typeface="Courier New"/>
                <a:sym typeface="Courier New"/>
              </a:endParaRPr>
            </a:p>
          </p:txBody>
        </p:sp>
        <p:sp>
          <p:nvSpPr>
            <p:cNvPr id="1464" name="Google Shape;1464;p50"/>
            <p:cNvSpPr txBox="1"/>
            <p:nvPr/>
          </p:nvSpPr>
          <p:spPr>
            <a:xfrm rot="-5402188">
              <a:off x="993287" y="3491864"/>
              <a:ext cx="942600" cy="2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since: 2006</a:t>
              </a:r>
              <a:endParaRPr b="1" sz="900">
                <a:latin typeface="Courier New"/>
                <a:ea typeface="Courier New"/>
                <a:cs typeface="Courier New"/>
                <a:sym typeface="Courier New"/>
              </a:endParaRPr>
            </a:p>
          </p:txBody>
        </p:sp>
        <p:sp>
          <p:nvSpPr>
            <p:cNvPr id="1465" name="Google Shape;1465;p50"/>
            <p:cNvSpPr txBox="1"/>
            <p:nvPr/>
          </p:nvSpPr>
          <p:spPr>
            <a:xfrm>
              <a:off x="2010896" y="2611321"/>
              <a:ext cx="942600" cy="1239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b="1" lang="en" sz="900">
                  <a:latin typeface="Courier New"/>
                  <a:ea typeface="Courier New"/>
                  <a:cs typeface="Courier New"/>
                  <a:sym typeface="Courier New"/>
                </a:rPr>
                <a:t>since: 2015</a:t>
              </a:r>
              <a:endParaRPr b="1" sz="900">
                <a:latin typeface="Courier New"/>
                <a:ea typeface="Courier New"/>
                <a:cs typeface="Courier New"/>
                <a:sym typeface="Courier New"/>
              </a:endParaRPr>
            </a:p>
          </p:txBody>
        </p:sp>
      </p:grpSp>
      <p:grpSp>
        <p:nvGrpSpPr>
          <p:cNvPr id="1466" name="Google Shape;1466;p50"/>
          <p:cNvGrpSpPr/>
          <p:nvPr/>
        </p:nvGrpSpPr>
        <p:grpSpPr>
          <a:xfrm>
            <a:off x="1493217" y="2066811"/>
            <a:ext cx="2287072" cy="2249705"/>
            <a:chOff x="1591631" y="2498083"/>
            <a:chExt cx="2287072" cy="2249705"/>
          </a:xfrm>
        </p:grpSpPr>
        <p:sp>
          <p:nvSpPr>
            <p:cNvPr id="1467" name="Google Shape;1467;p50"/>
            <p:cNvSpPr/>
            <p:nvPr/>
          </p:nvSpPr>
          <p:spPr>
            <a:xfrm>
              <a:off x="1837957" y="2592185"/>
              <a:ext cx="1487329" cy="33726"/>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CC0000"/>
              </a:solidFill>
              <a:prstDash val="lgDash"/>
              <a:round/>
              <a:headEnd len="med" w="med" type="none"/>
              <a:tailEnd len="med" w="med" type="triangle"/>
            </a:ln>
          </p:spPr>
        </p:sp>
        <p:sp>
          <p:nvSpPr>
            <p:cNvPr id="1468" name="Google Shape;1468;p50"/>
            <p:cNvSpPr/>
            <p:nvPr/>
          </p:nvSpPr>
          <p:spPr>
            <a:xfrm rot="5400000">
              <a:off x="2886257" y="3619230"/>
              <a:ext cx="1504297" cy="25470"/>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CC0000"/>
              </a:solidFill>
              <a:prstDash val="lgDash"/>
              <a:round/>
              <a:headEnd len="med" w="med" type="none"/>
              <a:tailEnd len="med" w="med" type="triangle"/>
            </a:ln>
          </p:spPr>
        </p:sp>
        <p:sp>
          <p:nvSpPr>
            <p:cNvPr id="1469" name="Google Shape;1469;p50"/>
            <p:cNvSpPr/>
            <p:nvPr/>
          </p:nvSpPr>
          <p:spPr>
            <a:xfrm rot="-5400000">
              <a:off x="869769" y="3613234"/>
              <a:ext cx="1487105" cy="20267"/>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CC0000"/>
              </a:solidFill>
              <a:prstDash val="lgDash"/>
              <a:round/>
              <a:headEnd len="med" w="med" type="none"/>
              <a:tailEnd len="med" w="med" type="triangle"/>
            </a:ln>
          </p:spPr>
        </p:sp>
        <p:sp>
          <p:nvSpPr>
            <p:cNvPr id="1470" name="Google Shape;1470;p50"/>
            <p:cNvSpPr/>
            <p:nvPr/>
          </p:nvSpPr>
          <p:spPr>
            <a:xfrm rot="10800000">
              <a:off x="1842220" y="4596996"/>
              <a:ext cx="1487329" cy="33726"/>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CC0000"/>
              </a:solidFill>
              <a:prstDash val="lgDash"/>
              <a:round/>
              <a:headEnd len="med" w="med" type="triangle"/>
              <a:tailEnd len="med" w="med" type="none"/>
            </a:ln>
          </p:spPr>
        </p:sp>
        <p:sp>
          <p:nvSpPr>
            <p:cNvPr id="1471" name="Google Shape;1471;p50"/>
            <p:cNvSpPr/>
            <p:nvPr/>
          </p:nvSpPr>
          <p:spPr>
            <a:xfrm rot="5400000">
              <a:off x="2766840" y="3601854"/>
              <a:ext cx="1470024" cy="25950"/>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CC0000"/>
              </a:solidFill>
              <a:prstDash val="lgDash"/>
              <a:round/>
              <a:headEnd len="med" w="med" type="triangle"/>
              <a:tailEnd len="med" w="med" type="none"/>
            </a:ln>
          </p:spPr>
        </p:sp>
        <p:sp>
          <p:nvSpPr>
            <p:cNvPr id="1472" name="Google Shape;1472;p50"/>
            <p:cNvSpPr/>
            <p:nvPr/>
          </p:nvSpPr>
          <p:spPr>
            <a:xfrm flipH="1" rot="-2671309">
              <a:off x="1436589" y="3590460"/>
              <a:ext cx="2284962" cy="60872"/>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CC0000"/>
              </a:solidFill>
              <a:prstDash val="lgDash"/>
              <a:round/>
              <a:headEnd len="med" w="med" type="none"/>
              <a:tailEnd len="med" w="med" type="triangle"/>
            </a:ln>
          </p:spPr>
        </p:sp>
        <p:sp>
          <p:nvSpPr>
            <p:cNvPr id="1473" name="Google Shape;1473;p50"/>
            <p:cNvSpPr/>
            <p:nvPr/>
          </p:nvSpPr>
          <p:spPr>
            <a:xfrm flipH="1" rot="-8100727">
              <a:off x="1478621" y="3597729"/>
              <a:ext cx="2255324" cy="7456"/>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CC0000"/>
              </a:solidFill>
              <a:prstDash val="lgDash"/>
              <a:round/>
              <a:headEnd len="med" w="med" type="none"/>
              <a:tailEnd len="med" w="med" type="triangle"/>
            </a:ln>
          </p:spPr>
        </p:sp>
        <p:sp>
          <p:nvSpPr>
            <p:cNvPr id="1474" name="Google Shape;1474;p50"/>
            <p:cNvSpPr/>
            <p:nvPr/>
          </p:nvSpPr>
          <p:spPr>
            <a:xfrm flipH="1" rot="-2671309">
              <a:off x="1351096" y="3509242"/>
              <a:ext cx="2284962" cy="60872"/>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CC0000"/>
              </a:solidFill>
              <a:prstDash val="lgDash"/>
              <a:round/>
              <a:headEnd len="med" w="med" type="triangle"/>
              <a:tailEnd len="med" w="med" type="none"/>
            </a:ln>
          </p:spPr>
        </p:sp>
        <p:sp>
          <p:nvSpPr>
            <p:cNvPr id="1475" name="Google Shape;1475;p50"/>
            <p:cNvSpPr txBox="1"/>
            <p:nvPr/>
          </p:nvSpPr>
          <p:spPr>
            <a:xfrm>
              <a:off x="2447493" y="2498083"/>
              <a:ext cx="2061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rgbClr val="C11212"/>
                  </a:solidFill>
                  <a:latin typeface="Open Sans ExtraBold"/>
                  <a:ea typeface="Open Sans ExtraBold"/>
                  <a:cs typeface="Open Sans ExtraBold"/>
                  <a:sym typeface="Open Sans ExtraBold"/>
                </a:rPr>
                <a:t>e1</a:t>
              </a:r>
              <a:endParaRPr sz="1100">
                <a:solidFill>
                  <a:srgbClr val="C11212"/>
                </a:solidFill>
                <a:latin typeface="Open Sans ExtraBold"/>
                <a:ea typeface="Open Sans ExtraBold"/>
                <a:cs typeface="Open Sans ExtraBold"/>
                <a:sym typeface="Open Sans ExtraBold"/>
              </a:endParaRPr>
            </a:p>
          </p:txBody>
        </p:sp>
        <p:sp>
          <p:nvSpPr>
            <p:cNvPr id="1476" name="Google Shape;1476;p50"/>
            <p:cNvSpPr txBox="1"/>
            <p:nvPr/>
          </p:nvSpPr>
          <p:spPr>
            <a:xfrm>
              <a:off x="1591631" y="3231418"/>
              <a:ext cx="2061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C11212"/>
                  </a:solidFill>
                  <a:latin typeface="Open Sans ExtraBold"/>
                  <a:ea typeface="Open Sans ExtraBold"/>
                  <a:cs typeface="Open Sans ExtraBold"/>
                  <a:sym typeface="Open Sans ExtraBold"/>
                </a:rPr>
                <a:t>e2</a:t>
              </a:r>
              <a:endParaRPr sz="1000">
                <a:solidFill>
                  <a:srgbClr val="C11212"/>
                </a:solidFill>
                <a:latin typeface="Open Sans ExtraBold"/>
                <a:ea typeface="Open Sans ExtraBold"/>
                <a:cs typeface="Open Sans ExtraBold"/>
                <a:sym typeface="Open Sans ExtraBold"/>
              </a:endParaRPr>
            </a:p>
          </p:txBody>
        </p:sp>
        <p:sp>
          <p:nvSpPr>
            <p:cNvPr id="1477" name="Google Shape;1477;p50"/>
            <p:cNvSpPr txBox="1"/>
            <p:nvPr/>
          </p:nvSpPr>
          <p:spPr>
            <a:xfrm>
              <a:off x="2291080" y="3516375"/>
              <a:ext cx="2061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C11212"/>
                  </a:solidFill>
                  <a:latin typeface="Open Sans ExtraBold"/>
                  <a:ea typeface="Open Sans ExtraBold"/>
                  <a:cs typeface="Open Sans ExtraBold"/>
                  <a:sym typeface="Open Sans ExtraBold"/>
                </a:rPr>
                <a:t>e5</a:t>
              </a:r>
              <a:endParaRPr sz="1000">
                <a:solidFill>
                  <a:srgbClr val="C11212"/>
                </a:solidFill>
                <a:latin typeface="Open Sans ExtraBold"/>
                <a:ea typeface="Open Sans ExtraBold"/>
                <a:cs typeface="Open Sans ExtraBold"/>
                <a:sym typeface="Open Sans ExtraBold"/>
              </a:endParaRPr>
            </a:p>
          </p:txBody>
        </p:sp>
        <p:sp>
          <p:nvSpPr>
            <p:cNvPr id="1478" name="Google Shape;1478;p50"/>
            <p:cNvSpPr txBox="1"/>
            <p:nvPr/>
          </p:nvSpPr>
          <p:spPr>
            <a:xfrm>
              <a:off x="2706890" y="3344337"/>
              <a:ext cx="2061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C11212"/>
                  </a:solidFill>
                  <a:latin typeface="Open Sans ExtraBold"/>
                  <a:ea typeface="Open Sans ExtraBold"/>
                  <a:cs typeface="Open Sans ExtraBold"/>
                  <a:sym typeface="Open Sans ExtraBold"/>
                </a:rPr>
                <a:t>e7</a:t>
              </a:r>
              <a:endParaRPr sz="1000">
                <a:solidFill>
                  <a:srgbClr val="C11212"/>
                </a:solidFill>
                <a:latin typeface="Open Sans ExtraBold"/>
                <a:ea typeface="Open Sans ExtraBold"/>
                <a:cs typeface="Open Sans ExtraBold"/>
                <a:sym typeface="Open Sans ExtraBold"/>
              </a:endParaRPr>
            </a:p>
          </p:txBody>
        </p:sp>
        <p:sp>
          <p:nvSpPr>
            <p:cNvPr id="1479" name="Google Shape;1479;p50"/>
            <p:cNvSpPr txBox="1"/>
            <p:nvPr/>
          </p:nvSpPr>
          <p:spPr>
            <a:xfrm>
              <a:off x="3405700" y="3871900"/>
              <a:ext cx="2658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C11212"/>
                  </a:solidFill>
                  <a:latin typeface="Open Sans ExtraBold"/>
                  <a:ea typeface="Open Sans ExtraBold"/>
                  <a:cs typeface="Open Sans ExtraBold"/>
                  <a:sym typeface="Open Sans ExtraBold"/>
                </a:rPr>
                <a:t>e13</a:t>
              </a:r>
              <a:endParaRPr sz="1000">
                <a:solidFill>
                  <a:srgbClr val="C11212"/>
                </a:solidFill>
                <a:latin typeface="Open Sans ExtraBold"/>
                <a:ea typeface="Open Sans ExtraBold"/>
                <a:cs typeface="Open Sans ExtraBold"/>
                <a:sym typeface="Open Sans ExtraBold"/>
              </a:endParaRPr>
            </a:p>
          </p:txBody>
        </p:sp>
        <p:sp>
          <p:nvSpPr>
            <p:cNvPr id="1480" name="Google Shape;1480;p50"/>
            <p:cNvSpPr txBox="1"/>
            <p:nvPr/>
          </p:nvSpPr>
          <p:spPr>
            <a:xfrm>
              <a:off x="3612902" y="3052275"/>
              <a:ext cx="2658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C11212"/>
                  </a:solidFill>
                  <a:latin typeface="Open Sans ExtraBold"/>
                  <a:ea typeface="Open Sans ExtraBold"/>
                  <a:cs typeface="Open Sans ExtraBold"/>
                  <a:sym typeface="Open Sans ExtraBold"/>
                </a:rPr>
                <a:t>e11</a:t>
              </a:r>
              <a:endParaRPr sz="1000">
                <a:solidFill>
                  <a:srgbClr val="C11212"/>
                </a:solidFill>
                <a:latin typeface="Open Sans ExtraBold"/>
                <a:ea typeface="Open Sans ExtraBold"/>
                <a:cs typeface="Open Sans ExtraBold"/>
                <a:sym typeface="Open Sans ExtraBold"/>
              </a:endParaRPr>
            </a:p>
          </p:txBody>
        </p:sp>
        <p:sp>
          <p:nvSpPr>
            <p:cNvPr id="1481" name="Google Shape;1481;p50"/>
            <p:cNvSpPr txBox="1"/>
            <p:nvPr/>
          </p:nvSpPr>
          <p:spPr>
            <a:xfrm>
              <a:off x="2438096" y="4546489"/>
              <a:ext cx="2061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solidFill>
                    <a:srgbClr val="C11212"/>
                  </a:solidFill>
                  <a:latin typeface="Open Sans ExtraBold"/>
                  <a:ea typeface="Open Sans ExtraBold"/>
                  <a:cs typeface="Open Sans ExtraBold"/>
                  <a:sym typeface="Open Sans ExtraBold"/>
                </a:rPr>
                <a:t>e3</a:t>
              </a:r>
              <a:endParaRPr sz="1100">
                <a:solidFill>
                  <a:srgbClr val="C11212"/>
                </a:solidFill>
                <a:latin typeface="Open Sans ExtraBold"/>
                <a:ea typeface="Open Sans ExtraBold"/>
                <a:cs typeface="Open Sans ExtraBold"/>
                <a:sym typeface="Open Sans ExtraBold"/>
              </a:endParaRPr>
            </a:p>
          </p:txBody>
        </p:sp>
        <p:sp>
          <p:nvSpPr>
            <p:cNvPr id="1482" name="Google Shape;1482;p50"/>
            <p:cNvSpPr txBox="1"/>
            <p:nvPr/>
          </p:nvSpPr>
          <p:spPr>
            <a:xfrm>
              <a:off x="2836037" y="3785964"/>
              <a:ext cx="2061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C11212"/>
                  </a:solidFill>
                  <a:latin typeface="Open Sans ExtraBold"/>
                  <a:ea typeface="Open Sans ExtraBold"/>
                  <a:cs typeface="Open Sans ExtraBold"/>
                  <a:sym typeface="Open Sans ExtraBold"/>
                </a:rPr>
                <a:t>e9</a:t>
              </a:r>
              <a:endParaRPr sz="1000">
                <a:solidFill>
                  <a:srgbClr val="C11212"/>
                </a:solidFill>
                <a:latin typeface="Open Sans ExtraBold"/>
                <a:ea typeface="Open Sans ExtraBold"/>
                <a:cs typeface="Open Sans ExtraBold"/>
                <a:sym typeface="Open Sans ExtraBold"/>
              </a:endParaRPr>
            </a:p>
          </p:txBody>
        </p:sp>
      </p:grpSp>
      <p:sp>
        <p:nvSpPr>
          <p:cNvPr id="1483" name="Google Shape;1483;p50"/>
          <p:cNvSpPr txBox="1"/>
          <p:nvPr/>
        </p:nvSpPr>
        <p:spPr>
          <a:xfrm rot="3187104">
            <a:off x="627459" y="3275758"/>
            <a:ext cx="881760" cy="2801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doj: 2006</a:t>
            </a:r>
            <a:endParaRPr b="1" sz="900">
              <a:latin typeface="Courier New"/>
              <a:ea typeface="Courier New"/>
              <a:cs typeface="Courier New"/>
              <a:sym typeface="Courier New"/>
            </a:endParaRPr>
          </a:p>
        </p:txBody>
      </p:sp>
      <p:sp>
        <p:nvSpPr>
          <p:cNvPr id="1484" name="Google Shape;1484;p50"/>
          <p:cNvSpPr txBox="1"/>
          <p:nvPr/>
        </p:nvSpPr>
        <p:spPr>
          <a:xfrm rot="4443437">
            <a:off x="2684956" y="3089216"/>
            <a:ext cx="881402" cy="2806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doj: 1980</a:t>
            </a:r>
            <a:endParaRPr b="1" sz="900">
              <a:latin typeface="Courier New"/>
              <a:ea typeface="Courier New"/>
              <a:cs typeface="Courier New"/>
              <a:sym typeface="Courier New"/>
            </a:endParaRPr>
          </a:p>
        </p:txBody>
      </p:sp>
      <p:grpSp>
        <p:nvGrpSpPr>
          <p:cNvPr id="1485" name="Google Shape;1485;p50"/>
          <p:cNvGrpSpPr/>
          <p:nvPr/>
        </p:nvGrpSpPr>
        <p:grpSpPr>
          <a:xfrm>
            <a:off x="730285" y="1306277"/>
            <a:ext cx="2662837" cy="2674209"/>
            <a:chOff x="828699" y="1737550"/>
            <a:chExt cx="2662837" cy="2674209"/>
          </a:xfrm>
        </p:grpSpPr>
        <p:sp>
          <p:nvSpPr>
            <p:cNvPr id="1486" name="Google Shape;1486;p50"/>
            <p:cNvSpPr/>
            <p:nvPr/>
          </p:nvSpPr>
          <p:spPr>
            <a:xfrm rot="-7628783">
              <a:off x="633541" y="3965486"/>
              <a:ext cx="1052515" cy="33414"/>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61A245"/>
              </a:solidFill>
              <a:prstDash val="lgDash"/>
              <a:round/>
              <a:headEnd len="med" w="med" type="none"/>
              <a:tailEnd len="med" w="med" type="triangle"/>
            </a:ln>
          </p:spPr>
        </p:sp>
        <p:sp>
          <p:nvSpPr>
            <p:cNvPr id="1487" name="Google Shape;1487;p50"/>
            <p:cNvSpPr txBox="1"/>
            <p:nvPr/>
          </p:nvSpPr>
          <p:spPr>
            <a:xfrm>
              <a:off x="2857120" y="2312253"/>
              <a:ext cx="2061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38761D"/>
                  </a:solidFill>
                  <a:latin typeface="Open Sans ExtraBold"/>
                  <a:ea typeface="Open Sans ExtraBold"/>
                  <a:cs typeface="Open Sans ExtraBold"/>
                  <a:sym typeface="Open Sans ExtraBold"/>
                </a:rPr>
                <a:t>e6</a:t>
              </a:r>
              <a:endParaRPr sz="1000">
                <a:solidFill>
                  <a:srgbClr val="38761D"/>
                </a:solidFill>
                <a:latin typeface="Open Sans ExtraBold"/>
                <a:ea typeface="Open Sans ExtraBold"/>
                <a:cs typeface="Open Sans ExtraBold"/>
                <a:sym typeface="Open Sans ExtraBold"/>
              </a:endParaRPr>
            </a:p>
          </p:txBody>
        </p:sp>
        <p:sp>
          <p:nvSpPr>
            <p:cNvPr id="1488" name="Google Shape;1488;p50"/>
            <p:cNvSpPr txBox="1"/>
            <p:nvPr/>
          </p:nvSpPr>
          <p:spPr>
            <a:xfrm>
              <a:off x="1274524" y="4112800"/>
              <a:ext cx="269100" cy="20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000">
                  <a:solidFill>
                    <a:srgbClr val="38761D"/>
                  </a:solidFill>
                  <a:latin typeface="Open Sans ExtraBold"/>
                  <a:ea typeface="Open Sans ExtraBold"/>
                  <a:cs typeface="Open Sans ExtraBold"/>
                  <a:sym typeface="Open Sans ExtraBold"/>
                </a:rPr>
                <a:t>e10</a:t>
              </a:r>
              <a:endParaRPr sz="1000">
                <a:solidFill>
                  <a:srgbClr val="38761D"/>
                </a:solidFill>
                <a:latin typeface="Open Sans ExtraBold"/>
                <a:ea typeface="Open Sans ExtraBold"/>
                <a:cs typeface="Open Sans ExtraBold"/>
                <a:sym typeface="Open Sans ExtraBold"/>
              </a:endParaRPr>
            </a:p>
          </p:txBody>
        </p:sp>
        <p:sp>
          <p:nvSpPr>
            <p:cNvPr id="1489" name="Google Shape;1489;p50"/>
            <p:cNvSpPr/>
            <p:nvPr/>
          </p:nvSpPr>
          <p:spPr>
            <a:xfrm rot="4458109">
              <a:off x="1728935" y="3043638"/>
              <a:ext cx="2743942" cy="40338"/>
            </a:xfrm>
            <a:custGeom>
              <a:rect b="b" l="l" r="r" t="t"/>
              <a:pathLst>
                <a:path extrusionOk="0" h="3257" w="44948">
                  <a:moveTo>
                    <a:pt x="0" y="2948"/>
                  </a:moveTo>
                  <a:cubicBezTo>
                    <a:pt x="3913" y="2459"/>
                    <a:pt x="15987" y="-38"/>
                    <a:pt x="23478" y="13"/>
                  </a:cubicBezTo>
                  <a:cubicBezTo>
                    <a:pt x="30969" y="65"/>
                    <a:pt x="41370" y="2716"/>
                    <a:pt x="44948" y="3257"/>
                  </a:cubicBezTo>
                </a:path>
              </a:pathLst>
            </a:custGeom>
            <a:noFill/>
            <a:ln cap="flat" cmpd="sng" w="9525">
              <a:solidFill>
                <a:srgbClr val="61A245"/>
              </a:solidFill>
              <a:prstDash val="lgDash"/>
              <a:round/>
              <a:headEnd len="med" w="med" type="triangle"/>
              <a:tailEnd len="med" w="med" type="none"/>
            </a:ln>
          </p:spPr>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6"/>
                                        </p:tgtEl>
                                        <p:attrNameLst>
                                          <p:attrName>style.visibility</p:attrName>
                                        </p:attrNameLst>
                                      </p:cBhvr>
                                      <p:to>
                                        <p:strVal val="visible"/>
                                      </p:to>
                                    </p:set>
                                    <p:animEffect filter="fade" transition="in">
                                      <p:cBhvr>
                                        <p:cTn dur="1"/>
                                        <p:tgtEl>
                                          <p:spTgt spid="1416"/>
                                        </p:tgtEl>
                                      </p:cBhvr>
                                    </p:animEffect>
                                  </p:childTnLst>
                                </p:cTn>
                              </p:par>
                              <p:par>
                                <p:cTn fill="hold" nodeType="withEffect" presetClass="entr" presetID="10" presetSubtype="0">
                                  <p:stCondLst>
                                    <p:cond delay="0"/>
                                  </p:stCondLst>
                                  <p:childTnLst>
                                    <p:set>
                                      <p:cBhvr>
                                        <p:cTn dur="1" fill="hold">
                                          <p:stCondLst>
                                            <p:cond delay="0"/>
                                          </p:stCondLst>
                                        </p:cTn>
                                        <p:tgtEl>
                                          <p:spTgt spid="1415"/>
                                        </p:tgtEl>
                                        <p:attrNameLst>
                                          <p:attrName>style.visibility</p:attrName>
                                        </p:attrNameLst>
                                      </p:cBhvr>
                                      <p:to>
                                        <p:strVal val="visible"/>
                                      </p:to>
                                    </p:set>
                                    <p:animEffect filter="fade" transition="in">
                                      <p:cBhvr>
                                        <p:cTn dur="1"/>
                                        <p:tgtEl>
                                          <p:spTgt spid="1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8"/>
                                        </p:tgtEl>
                                        <p:attrNameLst>
                                          <p:attrName>style.visibility</p:attrName>
                                        </p:attrNameLst>
                                      </p:cBhvr>
                                      <p:to>
                                        <p:strVal val="visible"/>
                                      </p:to>
                                    </p:set>
                                    <p:animEffect filter="fade" transition="in">
                                      <p:cBhvr>
                                        <p:cTn dur="1"/>
                                        <p:tgtEl>
                                          <p:spTgt spid="14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7"/>
                                        </p:tgtEl>
                                        <p:attrNameLst>
                                          <p:attrName>style.visibility</p:attrName>
                                        </p:attrNameLst>
                                      </p:cBhvr>
                                      <p:to>
                                        <p:strVal val="visible"/>
                                      </p:to>
                                    </p:set>
                                    <p:animEffect filter="fade" transition="in">
                                      <p:cBhvr>
                                        <p:cTn dur="1"/>
                                        <p:tgtEl>
                                          <p:spTgt spid="14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9"/>
                                        </p:tgtEl>
                                        <p:attrNameLst>
                                          <p:attrName>style.visibility</p:attrName>
                                        </p:attrNameLst>
                                      </p:cBhvr>
                                      <p:to>
                                        <p:strVal val="visible"/>
                                      </p:to>
                                    </p:set>
                                    <p:animEffect filter="fade" transition="in">
                                      <p:cBhvr>
                                        <p:cTn dur="1"/>
                                        <p:tgtEl>
                                          <p:spTgt spid="14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0"/>
                                        </p:tgtEl>
                                        <p:attrNameLst>
                                          <p:attrName>style.visibility</p:attrName>
                                        </p:attrNameLst>
                                      </p:cBhvr>
                                      <p:to>
                                        <p:strVal val="visible"/>
                                      </p:to>
                                    </p:set>
                                    <p:animEffect filter="fade" transition="in">
                                      <p:cBhvr>
                                        <p:cTn dur="1"/>
                                        <p:tgtEl>
                                          <p:spTgt spid="14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1"/>
                                        </p:tgtEl>
                                        <p:attrNameLst>
                                          <p:attrName>style.visibility</p:attrName>
                                        </p:attrNameLst>
                                      </p:cBhvr>
                                      <p:to>
                                        <p:strVal val="visible"/>
                                      </p:to>
                                    </p:set>
                                    <p:animEffect filter="fade" transition="in">
                                      <p:cBhvr>
                                        <p:cTn dur="1"/>
                                        <p:tgtEl>
                                          <p:spTgt spid="1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2"/>
                                        </p:tgtEl>
                                        <p:attrNameLst>
                                          <p:attrName>style.visibility</p:attrName>
                                        </p:attrNameLst>
                                      </p:cBhvr>
                                      <p:to>
                                        <p:strVal val="visible"/>
                                      </p:to>
                                    </p:set>
                                    <p:animEffect filter="fade" transition="in">
                                      <p:cBhvr>
                                        <p:cTn dur="1"/>
                                        <p:tgtEl>
                                          <p:spTgt spid="14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3"/>
                                        </p:tgtEl>
                                        <p:attrNameLst>
                                          <p:attrName>style.visibility</p:attrName>
                                        </p:attrNameLst>
                                      </p:cBhvr>
                                      <p:to>
                                        <p:strVal val="visible"/>
                                      </p:to>
                                    </p:set>
                                    <p:animEffect filter="fade" transition="in">
                                      <p:cBhvr>
                                        <p:cTn dur="1"/>
                                        <p:tgtEl>
                                          <p:spTgt spid="14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4"/>
                                        </p:tgtEl>
                                        <p:attrNameLst>
                                          <p:attrName>style.visibility</p:attrName>
                                        </p:attrNameLst>
                                      </p:cBhvr>
                                      <p:to>
                                        <p:strVal val="visible"/>
                                      </p:to>
                                    </p:set>
                                    <p:animEffect filter="fade" transition="in">
                                      <p:cBhvr>
                                        <p:cTn dur="1000"/>
                                        <p:tgtEl>
                                          <p:spTgt spid="1424"/>
                                        </p:tgtEl>
                                      </p:cBhvr>
                                    </p:animEffect>
                                  </p:childTnLst>
                                </p:cTn>
                              </p:par>
                              <p:par>
                                <p:cTn fill="hold" nodeType="withEffect" presetClass="entr" presetID="10" presetSubtype="0">
                                  <p:stCondLst>
                                    <p:cond delay="0"/>
                                  </p:stCondLst>
                                  <p:childTnLst>
                                    <p:set>
                                      <p:cBhvr>
                                        <p:cTn dur="1" fill="hold">
                                          <p:stCondLst>
                                            <p:cond delay="0"/>
                                          </p:stCondLst>
                                        </p:cTn>
                                        <p:tgtEl>
                                          <p:spTgt spid="1425"/>
                                        </p:tgtEl>
                                        <p:attrNameLst>
                                          <p:attrName>style.visibility</p:attrName>
                                        </p:attrNameLst>
                                      </p:cBhvr>
                                      <p:to>
                                        <p:strVal val="visible"/>
                                      </p:to>
                                    </p:set>
                                    <p:animEffect filter="fade" transition="in">
                                      <p:cBhvr>
                                        <p:cTn dur="1"/>
                                        <p:tgtEl>
                                          <p:spTgt spid="14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3" name="Shape 1493"/>
        <p:cNvGrpSpPr/>
        <p:nvPr/>
      </p:nvGrpSpPr>
      <p:grpSpPr>
        <a:xfrm>
          <a:off x="0" y="0"/>
          <a:ext cx="0" cy="0"/>
          <a:chOff x="0" y="0"/>
          <a:chExt cx="0" cy="0"/>
        </a:xfrm>
      </p:grpSpPr>
      <p:pic>
        <p:nvPicPr>
          <p:cNvPr id="1494" name="Google Shape;1494;p51"/>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sp>
        <p:nvSpPr>
          <p:cNvPr id="1495" name="Google Shape;1495;p51"/>
          <p:cNvSpPr/>
          <p:nvPr/>
        </p:nvSpPr>
        <p:spPr>
          <a:xfrm>
            <a:off x="0" y="0"/>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1"/>
          <p:cNvSpPr txBox="1"/>
          <p:nvPr/>
        </p:nvSpPr>
        <p:spPr>
          <a:xfrm>
            <a:off x="4677" y="110825"/>
            <a:ext cx="6869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Column-oriented RDBMS</a:t>
            </a:r>
            <a:endParaRPr b="1" sz="2500">
              <a:latin typeface="Cambria"/>
              <a:ea typeface="Cambria"/>
              <a:cs typeface="Cambria"/>
              <a:sym typeface="Cambria"/>
            </a:endParaRPr>
          </a:p>
        </p:txBody>
      </p:sp>
      <p:sp>
        <p:nvSpPr>
          <p:cNvPr id="1497" name="Google Shape;1497;p51"/>
          <p:cNvSpPr txBox="1"/>
          <p:nvPr/>
        </p:nvSpPr>
        <p:spPr>
          <a:xfrm>
            <a:off x="242050" y="755013"/>
            <a:ext cx="80397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Introduces a plethora of techniques to make analytical queries fast.</a:t>
            </a:r>
            <a:endParaRPr sz="1500">
              <a:solidFill>
                <a:srgbClr val="434343"/>
              </a:solidFill>
              <a:latin typeface="Open Sans"/>
              <a:ea typeface="Open Sans"/>
              <a:cs typeface="Open Sans"/>
              <a:sym typeface="Open Sans"/>
            </a:endParaRPr>
          </a:p>
        </p:txBody>
      </p:sp>
      <p:sp>
        <p:nvSpPr>
          <p:cNvPr id="1498" name="Google Shape;1498;p51"/>
          <p:cNvSpPr txBox="1"/>
          <p:nvPr/>
        </p:nvSpPr>
        <p:spPr>
          <a:xfrm>
            <a:off x="221930" y="1371325"/>
            <a:ext cx="2433600" cy="415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434343"/>
              </a:buClr>
              <a:buSzPts val="1500"/>
              <a:buFont typeface="Open Sans"/>
              <a:buChar char="●"/>
            </a:pPr>
            <a:r>
              <a:rPr lang="en" sz="1500">
                <a:solidFill>
                  <a:srgbClr val="434343"/>
                </a:solidFill>
                <a:latin typeface="Open Sans"/>
                <a:ea typeface="Open Sans"/>
                <a:cs typeface="Open Sans"/>
                <a:sym typeface="Open Sans"/>
              </a:rPr>
              <a:t>Columnar storage</a:t>
            </a:r>
            <a:endParaRPr b="1" sz="1500">
              <a:solidFill>
                <a:srgbClr val="434343"/>
              </a:solidFill>
              <a:latin typeface="Open Sans"/>
              <a:ea typeface="Open Sans"/>
              <a:cs typeface="Open Sans"/>
              <a:sym typeface="Open Sans"/>
            </a:endParaRPr>
          </a:p>
        </p:txBody>
      </p:sp>
      <p:graphicFrame>
        <p:nvGraphicFramePr>
          <p:cNvPr id="1499" name="Google Shape;1499;p51"/>
          <p:cNvGraphicFramePr/>
          <p:nvPr/>
        </p:nvGraphicFramePr>
        <p:xfrm>
          <a:off x="4607732" y="1291327"/>
          <a:ext cx="3000000" cy="3000000"/>
        </p:xfrm>
        <a:graphic>
          <a:graphicData uri="http://schemas.openxmlformats.org/drawingml/2006/table">
            <a:tbl>
              <a:tblPr>
                <a:noFill/>
                <a:tableStyleId>{2B07F4FD-3250-4024-B014-AF7E3F9752D0}</a:tableStyleId>
              </a:tblPr>
              <a:tblGrid>
                <a:gridCol w="430325"/>
              </a:tblGrid>
              <a:tr h="100000">
                <a:tc>
                  <a:txBody>
                    <a:bodyPr/>
                    <a:lstStyle/>
                    <a:p>
                      <a:pPr indent="0" lvl="0" marL="0" rtl="0" algn="ctr">
                        <a:spcBef>
                          <a:spcPts val="0"/>
                        </a:spcBef>
                        <a:spcAft>
                          <a:spcPts val="0"/>
                        </a:spcAft>
                        <a:buNone/>
                      </a:pPr>
                      <a:r>
                        <a:rPr b="1" lang="en" sz="1000"/>
                        <a:t>54</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23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45</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17</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bl>
          </a:graphicData>
        </a:graphic>
      </p:graphicFrame>
      <p:graphicFrame>
        <p:nvGraphicFramePr>
          <p:cNvPr id="1500" name="Google Shape;1500;p51"/>
          <p:cNvGraphicFramePr/>
          <p:nvPr/>
        </p:nvGraphicFramePr>
        <p:xfrm>
          <a:off x="5598332" y="1291327"/>
          <a:ext cx="3000000" cy="3000000"/>
        </p:xfrm>
        <a:graphic>
          <a:graphicData uri="http://schemas.openxmlformats.org/drawingml/2006/table">
            <a:tbl>
              <a:tblPr>
                <a:noFill/>
                <a:tableStyleId>{2B07F4FD-3250-4024-B014-AF7E3F9752D0}</a:tableStyleId>
              </a:tblPr>
              <a:tblGrid>
                <a:gridCol w="430325"/>
              </a:tblGrid>
              <a:tr h="100000">
                <a:tc>
                  <a:txBody>
                    <a:bodyPr/>
                    <a:lstStyle/>
                    <a:p>
                      <a:pPr indent="0" lvl="0" marL="0" rtl="0" algn="ctr">
                        <a:spcBef>
                          <a:spcPts val="0"/>
                        </a:spcBef>
                        <a:spcAft>
                          <a:spcPts val="0"/>
                        </a:spcAft>
                        <a:buNone/>
                      </a:pPr>
                      <a:r>
                        <a:rPr b="1" lang="en" sz="1000"/>
                        <a:t>M</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F</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F</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F</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bl>
          </a:graphicData>
        </a:graphic>
      </p:graphicFrame>
      <p:grpSp>
        <p:nvGrpSpPr>
          <p:cNvPr id="1501" name="Google Shape;1501;p51"/>
          <p:cNvGrpSpPr/>
          <p:nvPr/>
        </p:nvGrpSpPr>
        <p:grpSpPr>
          <a:xfrm>
            <a:off x="4136414" y="1294090"/>
            <a:ext cx="2431893" cy="1653690"/>
            <a:chOff x="4136414" y="1294090"/>
            <a:chExt cx="2431893" cy="1653690"/>
          </a:xfrm>
        </p:grpSpPr>
        <p:sp>
          <p:nvSpPr>
            <p:cNvPr id="1502" name="Google Shape;1502;p51"/>
            <p:cNvSpPr/>
            <p:nvPr/>
          </p:nvSpPr>
          <p:spPr>
            <a:xfrm>
              <a:off x="4177974" y="2555768"/>
              <a:ext cx="12972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PERSON.age</a:t>
              </a:r>
              <a:endParaRPr b="1" sz="1000">
                <a:solidFill>
                  <a:schemeClr val="dk1"/>
                </a:solidFill>
                <a:latin typeface="Open Sans"/>
                <a:ea typeface="Open Sans"/>
                <a:cs typeface="Open Sans"/>
                <a:sym typeface="Open Sans"/>
              </a:endParaRPr>
            </a:p>
          </p:txBody>
        </p:sp>
        <p:sp>
          <p:nvSpPr>
            <p:cNvPr id="1503" name="Google Shape;1503;p51"/>
            <p:cNvSpPr txBox="1"/>
            <p:nvPr/>
          </p:nvSpPr>
          <p:spPr>
            <a:xfrm>
              <a:off x="4136414" y="1294090"/>
              <a:ext cx="47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p4</a:t>
              </a:r>
              <a:endParaRPr/>
            </a:p>
          </p:txBody>
        </p:sp>
        <p:sp>
          <p:nvSpPr>
            <p:cNvPr id="1504" name="Google Shape;1504;p51"/>
            <p:cNvSpPr txBox="1"/>
            <p:nvPr/>
          </p:nvSpPr>
          <p:spPr>
            <a:xfrm>
              <a:off x="4136414" y="1620057"/>
              <a:ext cx="47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p2</a:t>
              </a:r>
              <a:endParaRPr/>
            </a:p>
          </p:txBody>
        </p:sp>
        <p:sp>
          <p:nvSpPr>
            <p:cNvPr id="1505" name="Google Shape;1505;p51"/>
            <p:cNvSpPr txBox="1"/>
            <p:nvPr/>
          </p:nvSpPr>
          <p:spPr>
            <a:xfrm>
              <a:off x="4136414" y="1965779"/>
              <a:ext cx="47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p3</a:t>
              </a:r>
              <a:endParaRPr/>
            </a:p>
          </p:txBody>
        </p:sp>
        <p:sp>
          <p:nvSpPr>
            <p:cNvPr id="1506" name="Google Shape;1506;p51"/>
            <p:cNvSpPr txBox="1"/>
            <p:nvPr/>
          </p:nvSpPr>
          <p:spPr>
            <a:xfrm>
              <a:off x="4136414" y="2305857"/>
              <a:ext cx="47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p1</a:t>
              </a:r>
              <a:endParaRPr/>
            </a:p>
          </p:txBody>
        </p:sp>
        <p:sp>
          <p:nvSpPr>
            <p:cNvPr id="1507" name="Google Shape;1507;p51"/>
            <p:cNvSpPr/>
            <p:nvPr/>
          </p:nvSpPr>
          <p:spPr>
            <a:xfrm>
              <a:off x="5183807" y="2556880"/>
              <a:ext cx="13845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PERSON.gender</a:t>
              </a:r>
              <a:endParaRPr b="1" sz="1000">
                <a:solidFill>
                  <a:schemeClr val="dk1"/>
                </a:solidFill>
                <a:latin typeface="Open Sans"/>
                <a:ea typeface="Open Sans"/>
                <a:cs typeface="Open Sans"/>
                <a:sym typeface="Open Sans"/>
              </a:endParaRPr>
            </a:p>
          </p:txBody>
        </p:sp>
      </p:grpSp>
      <p:sp>
        <p:nvSpPr>
          <p:cNvPr id="1508" name="Google Shape;1508;p51"/>
          <p:cNvSpPr txBox="1"/>
          <p:nvPr/>
        </p:nvSpPr>
        <p:spPr>
          <a:xfrm>
            <a:off x="228613" y="2958107"/>
            <a:ext cx="5028900" cy="415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434343"/>
              </a:buClr>
              <a:buSzPts val="1500"/>
              <a:buFont typeface="Open Sans"/>
              <a:buChar char="●"/>
            </a:pPr>
            <a:r>
              <a:rPr lang="en" sz="1500">
                <a:solidFill>
                  <a:srgbClr val="434343"/>
                </a:solidFill>
                <a:latin typeface="Open Sans"/>
                <a:ea typeface="Open Sans"/>
                <a:cs typeface="Open Sans"/>
                <a:sym typeface="Open Sans"/>
              </a:rPr>
              <a:t>Columnar compression on homogenous data</a:t>
            </a:r>
            <a:endParaRPr b="1" sz="1500">
              <a:solidFill>
                <a:srgbClr val="434343"/>
              </a:solidFill>
              <a:latin typeface="Open Sans"/>
              <a:ea typeface="Open Sans"/>
              <a:cs typeface="Open Sans"/>
              <a:sym typeface="Open Sans"/>
            </a:endParaRPr>
          </a:p>
        </p:txBody>
      </p:sp>
      <p:graphicFrame>
        <p:nvGraphicFramePr>
          <p:cNvPr id="1509" name="Google Shape;1509;p51"/>
          <p:cNvGraphicFramePr/>
          <p:nvPr/>
        </p:nvGraphicFramePr>
        <p:xfrm>
          <a:off x="6826672" y="2918351"/>
          <a:ext cx="3000000" cy="3000000"/>
        </p:xfrm>
        <a:graphic>
          <a:graphicData uri="http://schemas.openxmlformats.org/drawingml/2006/table">
            <a:tbl>
              <a:tblPr>
                <a:noFill/>
                <a:tableStyleId>{2B07F4FD-3250-4024-B014-AF7E3F9752D0}</a:tableStyleId>
              </a:tblPr>
              <a:tblGrid>
                <a:gridCol w="929225"/>
              </a:tblGrid>
              <a:tr h="100000">
                <a:tc>
                  <a:txBody>
                    <a:bodyPr/>
                    <a:lstStyle/>
                    <a:p>
                      <a:pPr indent="0" lvl="0" marL="0" rtl="0" algn="ctr">
                        <a:spcBef>
                          <a:spcPts val="0"/>
                        </a:spcBef>
                        <a:spcAft>
                          <a:spcPts val="0"/>
                        </a:spcAft>
                        <a:buNone/>
                      </a:pPr>
                      <a:r>
                        <a:rPr b="1" lang="en" sz="1000">
                          <a:latin typeface="Consolas"/>
                          <a:ea typeface="Consolas"/>
                          <a:cs typeface="Consolas"/>
                          <a:sym typeface="Consolas"/>
                        </a:rPr>
                        <a:t>0111</a:t>
                      </a:r>
                      <a:r>
                        <a:rPr b="1" lang="en" sz="700">
                          <a:latin typeface="Consolas"/>
                          <a:ea typeface="Consolas"/>
                          <a:cs typeface="Consolas"/>
                          <a:sym typeface="Consolas"/>
                        </a:rPr>
                        <a:t>b</a:t>
                      </a:r>
                      <a:endParaRPr b="1" sz="700">
                        <a:latin typeface="Consolas"/>
                        <a:ea typeface="Consolas"/>
                        <a:cs typeface="Consolas"/>
                        <a:sym typeface="Consola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bl>
          </a:graphicData>
        </a:graphic>
      </p:graphicFrame>
      <p:sp>
        <p:nvSpPr>
          <p:cNvPr id="1510" name="Google Shape;1510;p51"/>
          <p:cNvSpPr/>
          <p:nvPr/>
        </p:nvSpPr>
        <p:spPr>
          <a:xfrm>
            <a:off x="6253017" y="3179892"/>
            <a:ext cx="28230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Dictionary-encoded PERSON gender</a:t>
            </a:r>
            <a:endParaRPr b="1" sz="1000">
              <a:solidFill>
                <a:schemeClr val="dk1"/>
              </a:solidFill>
              <a:latin typeface="Open Sans"/>
              <a:ea typeface="Open Sans"/>
              <a:cs typeface="Open Sans"/>
              <a:sym typeface="Open Sans"/>
            </a:endParaRPr>
          </a:p>
        </p:txBody>
      </p:sp>
      <p:sp>
        <p:nvSpPr>
          <p:cNvPr id="1511" name="Google Shape;1511;p51"/>
          <p:cNvSpPr/>
          <p:nvPr/>
        </p:nvSpPr>
        <p:spPr>
          <a:xfrm>
            <a:off x="7694132" y="2901916"/>
            <a:ext cx="9741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M=0, F=1</a:t>
            </a:r>
            <a:endParaRPr b="1" sz="1000">
              <a:solidFill>
                <a:srgbClr val="434343"/>
              </a:solidFill>
              <a:latin typeface="Open Sans"/>
              <a:ea typeface="Open Sans"/>
              <a:cs typeface="Open Sans"/>
              <a:sym typeface="Open Sans"/>
            </a:endParaRPr>
          </a:p>
        </p:txBody>
      </p:sp>
      <p:sp>
        <p:nvSpPr>
          <p:cNvPr id="1512" name="Google Shape;1512;p51"/>
          <p:cNvSpPr txBox="1"/>
          <p:nvPr/>
        </p:nvSpPr>
        <p:spPr>
          <a:xfrm>
            <a:off x="228613" y="4105379"/>
            <a:ext cx="5028900" cy="415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434343"/>
              </a:buClr>
              <a:buSzPts val="1500"/>
              <a:buFont typeface="Open Sans"/>
              <a:buChar char="●"/>
            </a:pPr>
            <a:r>
              <a:rPr lang="en" sz="1500">
                <a:solidFill>
                  <a:srgbClr val="434343"/>
                </a:solidFill>
                <a:latin typeface="Open Sans"/>
                <a:ea typeface="Open Sans"/>
                <a:cs typeface="Open Sans"/>
                <a:sym typeface="Open Sans"/>
              </a:rPr>
              <a:t>Block-based Processing</a:t>
            </a:r>
            <a:endParaRPr b="1" sz="1500">
              <a:solidFill>
                <a:srgbClr val="434343"/>
              </a:solidFill>
              <a:latin typeface="Open Sans"/>
              <a:ea typeface="Open Sans"/>
              <a:cs typeface="Open Sans"/>
              <a:sym typeface="Open Sans"/>
            </a:endParaRPr>
          </a:p>
        </p:txBody>
      </p:sp>
      <p:sp>
        <p:nvSpPr>
          <p:cNvPr id="1513" name="Google Shape;1513;p51"/>
          <p:cNvSpPr txBox="1"/>
          <p:nvPr/>
        </p:nvSpPr>
        <p:spPr>
          <a:xfrm>
            <a:off x="699227" y="4472975"/>
            <a:ext cx="19563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Good cache locality.</a:t>
            </a:r>
            <a:endParaRPr b="1" sz="1500">
              <a:solidFill>
                <a:srgbClr val="434343"/>
              </a:solidFill>
              <a:latin typeface="Open Sans"/>
              <a:ea typeface="Open Sans"/>
              <a:cs typeface="Open Sans"/>
              <a:sym typeface="Open Sans"/>
            </a:endParaRPr>
          </a:p>
        </p:txBody>
      </p:sp>
      <p:sp>
        <p:nvSpPr>
          <p:cNvPr id="1514" name="Google Shape;1514;p51"/>
          <p:cNvSpPr txBox="1"/>
          <p:nvPr/>
        </p:nvSpPr>
        <p:spPr>
          <a:xfrm>
            <a:off x="2590797" y="4479700"/>
            <a:ext cx="4008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 sz="1500">
                <a:solidFill>
                  <a:srgbClr val="C11212"/>
                </a:solidFill>
                <a:latin typeface="Open Sans"/>
                <a:ea typeface="Open Sans"/>
                <a:cs typeface="Open Sans"/>
                <a:sym typeface="Open Sans"/>
              </a:rPr>
              <a:t>Not optimized for many-to-many joins</a:t>
            </a:r>
            <a:endParaRPr b="1" sz="1500">
              <a:solidFill>
                <a:srgbClr val="C11212"/>
              </a:solidFill>
              <a:latin typeface="Open Sans"/>
              <a:ea typeface="Open Sans"/>
              <a:cs typeface="Open Sans"/>
              <a:sym typeface="Open Sans"/>
            </a:endParaRPr>
          </a:p>
        </p:txBody>
      </p:sp>
      <p:sp>
        <p:nvSpPr>
          <p:cNvPr id="1515" name="Google Shape;1515;p51"/>
          <p:cNvSpPr txBox="1"/>
          <p:nvPr/>
        </p:nvSpPr>
        <p:spPr>
          <a:xfrm>
            <a:off x="699225" y="1729775"/>
            <a:ext cx="34719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61A245"/>
                </a:solidFill>
                <a:latin typeface="Open Sans"/>
                <a:ea typeface="Open Sans"/>
                <a:cs typeface="Open Sans"/>
                <a:sym typeface="Open Sans"/>
              </a:rPr>
              <a:t>Positional offset based access to values in the column</a:t>
            </a:r>
            <a:endParaRPr b="1" sz="1500">
              <a:solidFill>
                <a:srgbClr val="61A245"/>
              </a:solidFill>
              <a:latin typeface="Open Sans"/>
              <a:ea typeface="Open Sans"/>
              <a:cs typeface="Open Sans"/>
              <a:sym typeface="Open Sans"/>
            </a:endParaRPr>
          </a:p>
        </p:txBody>
      </p:sp>
      <p:sp>
        <p:nvSpPr>
          <p:cNvPr id="1516" name="Google Shape;1516;p51"/>
          <p:cNvSpPr txBox="1"/>
          <p:nvPr/>
        </p:nvSpPr>
        <p:spPr>
          <a:xfrm>
            <a:off x="228625" y="3518324"/>
            <a:ext cx="6189000" cy="415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434343"/>
              </a:buClr>
              <a:buSzPts val="1500"/>
              <a:buFont typeface="Open Sans"/>
              <a:buChar char="●"/>
            </a:pPr>
            <a:r>
              <a:rPr lang="en" sz="1500">
                <a:solidFill>
                  <a:srgbClr val="434343"/>
                </a:solidFill>
                <a:latin typeface="Open Sans"/>
                <a:ea typeface="Open Sans"/>
                <a:cs typeface="Open Sans"/>
                <a:sym typeface="Open Sans"/>
              </a:rPr>
              <a:t>Late Materialization and Operations over Compressed Data</a:t>
            </a:r>
            <a:endParaRPr b="1" sz="1500">
              <a:solidFill>
                <a:srgbClr val="434343"/>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7"/>
                                        </p:tgtEl>
                                        <p:attrNameLst>
                                          <p:attrName>style.visibility</p:attrName>
                                        </p:attrNameLst>
                                      </p:cBhvr>
                                      <p:to>
                                        <p:strVal val="visible"/>
                                      </p:to>
                                    </p:set>
                                    <p:animEffect filter="fade" transition="in">
                                      <p:cBhvr>
                                        <p:cTn dur="1"/>
                                        <p:tgtEl>
                                          <p:spTgt spid="14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8"/>
                                        </p:tgtEl>
                                        <p:attrNameLst>
                                          <p:attrName>style.visibility</p:attrName>
                                        </p:attrNameLst>
                                      </p:cBhvr>
                                      <p:to>
                                        <p:strVal val="visible"/>
                                      </p:to>
                                    </p:set>
                                    <p:animEffect filter="fade" transition="in">
                                      <p:cBhvr>
                                        <p:cTn dur="1"/>
                                        <p:tgtEl>
                                          <p:spTgt spid="1498"/>
                                        </p:tgtEl>
                                      </p:cBhvr>
                                    </p:animEffect>
                                  </p:childTnLst>
                                </p:cTn>
                              </p:par>
                              <p:par>
                                <p:cTn fill="hold" nodeType="withEffect" presetClass="entr" presetID="10" presetSubtype="0">
                                  <p:stCondLst>
                                    <p:cond delay="0"/>
                                  </p:stCondLst>
                                  <p:childTnLst>
                                    <p:set>
                                      <p:cBhvr>
                                        <p:cTn dur="1" fill="hold">
                                          <p:stCondLst>
                                            <p:cond delay="0"/>
                                          </p:stCondLst>
                                        </p:cTn>
                                        <p:tgtEl>
                                          <p:spTgt spid="1499"/>
                                        </p:tgtEl>
                                        <p:attrNameLst>
                                          <p:attrName>style.visibility</p:attrName>
                                        </p:attrNameLst>
                                      </p:cBhvr>
                                      <p:to>
                                        <p:strVal val="visible"/>
                                      </p:to>
                                    </p:set>
                                    <p:animEffect filter="fade" transition="in">
                                      <p:cBhvr>
                                        <p:cTn dur="1"/>
                                        <p:tgtEl>
                                          <p:spTgt spid="1499"/>
                                        </p:tgtEl>
                                      </p:cBhvr>
                                    </p:animEffect>
                                  </p:childTnLst>
                                </p:cTn>
                              </p:par>
                              <p:par>
                                <p:cTn fill="hold" nodeType="withEffect" presetClass="entr" presetID="10" presetSubtype="0">
                                  <p:stCondLst>
                                    <p:cond delay="0"/>
                                  </p:stCondLst>
                                  <p:childTnLst>
                                    <p:set>
                                      <p:cBhvr>
                                        <p:cTn dur="1" fill="hold">
                                          <p:stCondLst>
                                            <p:cond delay="0"/>
                                          </p:stCondLst>
                                        </p:cTn>
                                        <p:tgtEl>
                                          <p:spTgt spid="1500"/>
                                        </p:tgtEl>
                                        <p:attrNameLst>
                                          <p:attrName>style.visibility</p:attrName>
                                        </p:attrNameLst>
                                      </p:cBhvr>
                                      <p:to>
                                        <p:strVal val="visible"/>
                                      </p:to>
                                    </p:set>
                                    <p:animEffect filter="fade" transition="in">
                                      <p:cBhvr>
                                        <p:cTn dur="1"/>
                                        <p:tgtEl>
                                          <p:spTgt spid="1500"/>
                                        </p:tgtEl>
                                      </p:cBhvr>
                                    </p:animEffect>
                                  </p:childTnLst>
                                </p:cTn>
                              </p:par>
                              <p:par>
                                <p:cTn fill="hold" nodeType="withEffect" presetClass="entr" presetID="10" presetSubtype="0">
                                  <p:stCondLst>
                                    <p:cond delay="0"/>
                                  </p:stCondLst>
                                  <p:childTnLst>
                                    <p:set>
                                      <p:cBhvr>
                                        <p:cTn dur="1" fill="hold">
                                          <p:stCondLst>
                                            <p:cond delay="0"/>
                                          </p:stCondLst>
                                        </p:cTn>
                                        <p:tgtEl>
                                          <p:spTgt spid="1501"/>
                                        </p:tgtEl>
                                        <p:attrNameLst>
                                          <p:attrName>style.visibility</p:attrName>
                                        </p:attrNameLst>
                                      </p:cBhvr>
                                      <p:to>
                                        <p:strVal val="visible"/>
                                      </p:to>
                                    </p:set>
                                    <p:animEffect filter="fade" transition="in">
                                      <p:cBhvr>
                                        <p:cTn dur="1"/>
                                        <p:tgtEl>
                                          <p:spTgt spid="15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5"/>
                                        </p:tgtEl>
                                        <p:attrNameLst>
                                          <p:attrName>style.visibility</p:attrName>
                                        </p:attrNameLst>
                                      </p:cBhvr>
                                      <p:to>
                                        <p:strVal val="visible"/>
                                      </p:to>
                                    </p:set>
                                    <p:animEffect filter="fade" transition="in">
                                      <p:cBhvr>
                                        <p:cTn dur="1"/>
                                        <p:tgtEl>
                                          <p:spTgt spid="15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8"/>
                                        </p:tgtEl>
                                        <p:attrNameLst>
                                          <p:attrName>style.visibility</p:attrName>
                                        </p:attrNameLst>
                                      </p:cBhvr>
                                      <p:to>
                                        <p:strVal val="visible"/>
                                      </p:to>
                                    </p:set>
                                    <p:animEffect filter="fade" transition="in">
                                      <p:cBhvr>
                                        <p:cTn dur="1"/>
                                        <p:tgtEl>
                                          <p:spTgt spid="15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9"/>
                                        </p:tgtEl>
                                        <p:attrNameLst>
                                          <p:attrName>style.visibility</p:attrName>
                                        </p:attrNameLst>
                                      </p:cBhvr>
                                      <p:to>
                                        <p:strVal val="visible"/>
                                      </p:to>
                                    </p:set>
                                    <p:animEffect filter="fade" transition="in">
                                      <p:cBhvr>
                                        <p:cTn dur="1"/>
                                        <p:tgtEl>
                                          <p:spTgt spid="1509"/>
                                        </p:tgtEl>
                                      </p:cBhvr>
                                    </p:animEffect>
                                  </p:childTnLst>
                                </p:cTn>
                              </p:par>
                              <p:par>
                                <p:cTn fill="hold" nodeType="withEffect" presetClass="entr" presetID="10" presetSubtype="0">
                                  <p:stCondLst>
                                    <p:cond delay="0"/>
                                  </p:stCondLst>
                                  <p:childTnLst>
                                    <p:set>
                                      <p:cBhvr>
                                        <p:cTn dur="1" fill="hold">
                                          <p:stCondLst>
                                            <p:cond delay="0"/>
                                          </p:stCondLst>
                                        </p:cTn>
                                        <p:tgtEl>
                                          <p:spTgt spid="1510"/>
                                        </p:tgtEl>
                                        <p:attrNameLst>
                                          <p:attrName>style.visibility</p:attrName>
                                        </p:attrNameLst>
                                      </p:cBhvr>
                                      <p:to>
                                        <p:strVal val="visible"/>
                                      </p:to>
                                    </p:set>
                                    <p:animEffect filter="fade" transition="in">
                                      <p:cBhvr>
                                        <p:cTn dur="1"/>
                                        <p:tgtEl>
                                          <p:spTgt spid="1510"/>
                                        </p:tgtEl>
                                      </p:cBhvr>
                                    </p:animEffect>
                                  </p:childTnLst>
                                </p:cTn>
                              </p:par>
                              <p:par>
                                <p:cTn fill="hold" nodeType="withEffect" presetClass="entr" presetID="10" presetSubtype="0">
                                  <p:stCondLst>
                                    <p:cond delay="0"/>
                                  </p:stCondLst>
                                  <p:childTnLst>
                                    <p:set>
                                      <p:cBhvr>
                                        <p:cTn dur="1" fill="hold">
                                          <p:stCondLst>
                                            <p:cond delay="0"/>
                                          </p:stCondLst>
                                        </p:cTn>
                                        <p:tgtEl>
                                          <p:spTgt spid="1511"/>
                                        </p:tgtEl>
                                        <p:attrNameLst>
                                          <p:attrName>style.visibility</p:attrName>
                                        </p:attrNameLst>
                                      </p:cBhvr>
                                      <p:to>
                                        <p:strVal val="visible"/>
                                      </p:to>
                                    </p:set>
                                    <p:animEffect filter="fade" transition="in">
                                      <p:cBhvr>
                                        <p:cTn dur="1"/>
                                        <p:tgtEl>
                                          <p:spTgt spid="15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6"/>
                                        </p:tgtEl>
                                        <p:attrNameLst>
                                          <p:attrName>style.visibility</p:attrName>
                                        </p:attrNameLst>
                                      </p:cBhvr>
                                      <p:to>
                                        <p:strVal val="visible"/>
                                      </p:to>
                                    </p:set>
                                    <p:animEffect filter="fade" transition="in">
                                      <p:cBhvr>
                                        <p:cTn dur="1"/>
                                        <p:tgtEl>
                                          <p:spTgt spid="15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2"/>
                                        </p:tgtEl>
                                        <p:attrNameLst>
                                          <p:attrName>style.visibility</p:attrName>
                                        </p:attrNameLst>
                                      </p:cBhvr>
                                      <p:to>
                                        <p:strVal val="visible"/>
                                      </p:to>
                                    </p:set>
                                    <p:animEffect filter="fade" transition="in">
                                      <p:cBhvr>
                                        <p:cTn dur="1"/>
                                        <p:tgtEl>
                                          <p:spTgt spid="15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3"/>
                                        </p:tgtEl>
                                        <p:attrNameLst>
                                          <p:attrName>style.visibility</p:attrName>
                                        </p:attrNameLst>
                                      </p:cBhvr>
                                      <p:to>
                                        <p:strVal val="visible"/>
                                      </p:to>
                                    </p:set>
                                    <p:animEffect filter="fade" transition="in">
                                      <p:cBhvr>
                                        <p:cTn dur="1"/>
                                        <p:tgtEl>
                                          <p:spTgt spid="15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4"/>
                                        </p:tgtEl>
                                        <p:attrNameLst>
                                          <p:attrName>style.visibility</p:attrName>
                                        </p:attrNameLst>
                                      </p:cBhvr>
                                      <p:to>
                                        <p:strVal val="visible"/>
                                      </p:to>
                                    </p:set>
                                    <p:animEffect filter="fade" transition="in">
                                      <p:cBhvr>
                                        <p:cTn dur="1"/>
                                        <p:tgtEl>
                                          <p:spTgt spid="15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6"/>
          <p:cNvSpPr/>
          <p:nvPr/>
        </p:nvSpPr>
        <p:spPr>
          <a:xfrm>
            <a:off x="0" y="7"/>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txBox="1"/>
          <p:nvPr/>
        </p:nvSpPr>
        <p:spPr>
          <a:xfrm>
            <a:off x="4675" y="110825"/>
            <a:ext cx="6977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Difference </a:t>
            </a:r>
            <a:r>
              <a:rPr b="1" lang="en" sz="2500">
                <a:latin typeface="Cambria"/>
                <a:ea typeface="Cambria"/>
                <a:cs typeface="Cambria"/>
                <a:sym typeface="Cambria"/>
              </a:rPr>
              <a:t>in Access Patterns &amp; Workloads</a:t>
            </a:r>
            <a:r>
              <a:rPr b="1" lang="en" sz="2500">
                <a:latin typeface="Cambria"/>
                <a:ea typeface="Cambria"/>
                <a:cs typeface="Cambria"/>
                <a:sym typeface="Cambria"/>
              </a:rPr>
              <a:t> (1)</a:t>
            </a:r>
            <a:endParaRPr b="1" sz="2500">
              <a:latin typeface="Cambria"/>
              <a:ea typeface="Cambria"/>
              <a:cs typeface="Cambria"/>
              <a:sym typeface="Cambria"/>
            </a:endParaRPr>
          </a:p>
        </p:txBody>
      </p:sp>
      <p:pic>
        <p:nvPicPr>
          <p:cNvPr id="146" name="Google Shape;146;p16"/>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sp>
        <p:nvSpPr>
          <p:cNvPr id="147" name="Google Shape;147;p16"/>
          <p:cNvSpPr txBox="1"/>
          <p:nvPr/>
        </p:nvSpPr>
        <p:spPr>
          <a:xfrm>
            <a:off x="1003409" y="946076"/>
            <a:ext cx="2433300" cy="47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b="1" lang="en" sz="1500">
                <a:solidFill>
                  <a:srgbClr val="C11212"/>
                </a:solidFill>
                <a:latin typeface="Open Sans"/>
                <a:ea typeface="Open Sans"/>
                <a:cs typeface="Open Sans"/>
                <a:sym typeface="Open Sans"/>
              </a:rPr>
              <a:t>Columnar RDBMSs</a:t>
            </a:r>
            <a:endParaRPr b="1" sz="1500">
              <a:solidFill>
                <a:srgbClr val="C11212"/>
              </a:solidFill>
              <a:latin typeface="Open Sans"/>
              <a:ea typeface="Open Sans"/>
              <a:cs typeface="Open Sans"/>
              <a:sym typeface="Open Sans"/>
            </a:endParaRPr>
          </a:p>
        </p:txBody>
      </p:sp>
      <p:sp>
        <p:nvSpPr>
          <p:cNvPr id="148" name="Google Shape;148;p16"/>
          <p:cNvSpPr txBox="1"/>
          <p:nvPr/>
        </p:nvSpPr>
        <p:spPr>
          <a:xfrm>
            <a:off x="112824" y="1339389"/>
            <a:ext cx="42564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Queries are predominantly operations over large </a:t>
            </a:r>
            <a:r>
              <a:rPr lang="en" sz="1500">
                <a:solidFill>
                  <a:srgbClr val="434343"/>
                </a:solidFill>
                <a:latin typeface="Open Sans"/>
                <a:ea typeface="Open Sans"/>
                <a:cs typeface="Open Sans"/>
                <a:sym typeface="Open Sans"/>
              </a:rPr>
              <a:t>chunks </a:t>
            </a:r>
            <a:r>
              <a:rPr b="1" i="1" lang="en" sz="1500">
                <a:solidFill>
                  <a:srgbClr val="434343"/>
                </a:solidFill>
                <a:latin typeface="Open Sans"/>
                <a:ea typeface="Open Sans"/>
                <a:cs typeface="Open Sans"/>
                <a:sym typeface="Open Sans"/>
              </a:rPr>
              <a:t>sequential</a:t>
            </a:r>
            <a:r>
              <a:rPr lang="en" sz="1500">
                <a:solidFill>
                  <a:srgbClr val="434343"/>
                </a:solidFill>
                <a:latin typeface="Open Sans"/>
                <a:ea typeface="Open Sans"/>
                <a:cs typeface="Open Sans"/>
                <a:sym typeface="Open Sans"/>
              </a:rPr>
              <a:t> column data.</a:t>
            </a:r>
            <a:endParaRPr sz="1500">
              <a:solidFill>
                <a:srgbClr val="434343"/>
              </a:solidFill>
              <a:latin typeface="Open Sans"/>
              <a:ea typeface="Open Sans"/>
              <a:cs typeface="Open Sans"/>
              <a:sym typeface="Open Sans"/>
            </a:endParaRPr>
          </a:p>
        </p:txBody>
      </p:sp>
      <p:grpSp>
        <p:nvGrpSpPr>
          <p:cNvPr id="149" name="Google Shape;149;p16"/>
          <p:cNvGrpSpPr/>
          <p:nvPr/>
        </p:nvGrpSpPr>
        <p:grpSpPr>
          <a:xfrm>
            <a:off x="4604296" y="946076"/>
            <a:ext cx="2871032" cy="3230988"/>
            <a:chOff x="4604296" y="946076"/>
            <a:chExt cx="2871032" cy="3230988"/>
          </a:xfrm>
        </p:grpSpPr>
        <p:sp>
          <p:nvSpPr>
            <p:cNvPr id="150" name="Google Shape;150;p16"/>
            <p:cNvSpPr txBox="1"/>
            <p:nvPr/>
          </p:nvSpPr>
          <p:spPr>
            <a:xfrm>
              <a:off x="5855028" y="946076"/>
              <a:ext cx="1620300" cy="47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b="1" lang="en" sz="1500">
                  <a:solidFill>
                    <a:srgbClr val="C11212"/>
                  </a:solidFill>
                  <a:latin typeface="Open Sans"/>
                  <a:ea typeface="Open Sans"/>
                  <a:cs typeface="Open Sans"/>
                  <a:sym typeface="Open Sans"/>
                </a:rPr>
                <a:t>GDBMSs</a:t>
              </a:r>
              <a:endParaRPr b="1" sz="1500">
                <a:solidFill>
                  <a:srgbClr val="C11212"/>
                </a:solidFill>
                <a:latin typeface="Open Sans"/>
                <a:ea typeface="Open Sans"/>
                <a:cs typeface="Open Sans"/>
                <a:sym typeface="Open Sans"/>
              </a:endParaRPr>
            </a:p>
          </p:txBody>
        </p:sp>
        <p:cxnSp>
          <p:nvCxnSpPr>
            <p:cNvPr id="151" name="Google Shape;151;p16"/>
            <p:cNvCxnSpPr/>
            <p:nvPr/>
          </p:nvCxnSpPr>
          <p:spPr>
            <a:xfrm>
              <a:off x="4604296" y="971864"/>
              <a:ext cx="0" cy="3205200"/>
            </a:xfrm>
            <a:prstGeom prst="straightConnector1">
              <a:avLst/>
            </a:prstGeom>
            <a:noFill/>
            <a:ln cap="flat" cmpd="sng" w="9525">
              <a:solidFill>
                <a:schemeClr val="dk2"/>
              </a:solidFill>
              <a:prstDash val="dash"/>
              <a:round/>
              <a:headEnd len="med" w="med" type="none"/>
              <a:tailEnd len="med" w="med" type="none"/>
            </a:ln>
          </p:spPr>
        </p:cxnSp>
      </p:grpSp>
      <p:sp>
        <p:nvSpPr>
          <p:cNvPr id="152" name="Google Shape;152;p16"/>
          <p:cNvSpPr txBox="1"/>
          <p:nvPr/>
        </p:nvSpPr>
        <p:spPr>
          <a:xfrm>
            <a:off x="4728450" y="1339400"/>
            <a:ext cx="42564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Queries requires </a:t>
            </a:r>
            <a:r>
              <a:rPr b="1" i="1" lang="en" sz="1500">
                <a:solidFill>
                  <a:srgbClr val="434343"/>
                </a:solidFill>
                <a:latin typeface="Open Sans"/>
                <a:ea typeface="Open Sans"/>
                <a:cs typeface="Open Sans"/>
                <a:sym typeface="Open Sans"/>
              </a:rPr>
              <a:t>random</a:t>
            </a:r>
            <a:r>
              <a:rPr lang="en" sz="1500">
                <a:solidFill>
                  <a:srgbClr val="434343"/>
                </a:solidFill>
                <a:latin typeface="Open Sans"/>
                <a:ea typeface="Open Sans"/>
                <a:cs typeface="Open Sans"/>
                <a:sym typeface="Open Sans"/>
              </a:rPr>
              <a:t> access to large chunks of data.</a:t>
            </a:r>
            <a:endParaRPr sz="1500">
              <a:solidFill>
                <a:srgbClr val="434343"/>
              </a:solidFill>
              <a:latin typeface="Open Sans"/>
              <a:ea typeface="Open Sans"/>
              <a:cs typeface="Open Sans"/>
              <a:sym typeface="Open Sans"/>
            </a:endParaRPr>
          </a:p>
        </p:txBody>
      </p:sp>
      <p:sp>
        <p:nvSpPr>
          <p:cNvPr id="153" name="Google Shape;153;p16"/>
          <p:cNvSpPr txBox="1"/>
          <p:nvPr/>
        </p:nvSpPr>
        <p:spPr>
          <a:xfrm>
            <a:off x="112824" y="1982497"/>
            <a:ext cx="42564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Eg. Group by and Aggregates, Filter etc.</a:t>
            </a:r>
            <a:endParaRPr sz="1500">
              <a:solidFill>
                <a:srgbClr val="434343"/>
              </a:solidFill>
              <a:latin typeface="Open Sans"/>
              <a:ea typeface="Open Sans"/>
              <a:cs typeface="Open Sans"/>
              <a:sym typeface="Open Sans"/>
            </a:endParaRPr>
          </a:p>
        </p:txBody>
      </p:sp>
      <p:sp>
        <p:nvSpPr>
          <p:cNvPr id="154" name="Google Shape;154;p16"/>
          <p:cNvSpPr txBox="1"/>
          <p:nvPr/>
        </p:nvSpPr>
        <p:spPr>
          <a:xfrm>
            <a:off x="157483" y="2422688"/>
            <a:ext cx="2339100" cy="6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B45F06"/>
                </a:solidFill>
                <a:latin typeface="Courier New"/>
                <a:ea typeface="Courier New"/>
                <a:cs typeface="Courier New"/>
                <a:sym typeface="Courier New"/>
              </a:rPr>
              <a:t>SELECT p.city, count(*)</a:t>
            </a:r>
            <a:r>
              <a:rPr b="1" lang="en" sz="500">
                <a:latin typeface="Courier New"/>
                <a:ea typeface="Courier New"/>
                <a:cs typeface="Courier New"/>
                <a:sym typeface="Courier New"/>
              </a:rPr>
              <a:t> </a:t>
            </a:r>
            <a:endParaRPr b="1" sz="500">
              <a:latin typeface="Courier New"/>
              <a:ea typeface="Courier New"/>
              <a:cs typeface="Courier New"/>
              <a:sym typeface="Courier New"/>
            </a:endParaRPr>
          </a:p>
          <a:p>
            <a:pPr indent="0" lvl="0" marL="0" rtl="0" algn="l">
              <a:spcBef>
                <a:spcPts val="0"/>
              </a:spcBef>
              <a:spcAft>
                <a:spcPts val="0"/>
              </a:spcAft>
              <a:buNone/>
            </a:pPr>
            <a:r>
              <a:rPr b="1" lang="en" sz="1100">
                <a:solidFill>
                  <a:srgbClr val="38761D"/>
                </a:solidFill>
                <a:latin typeface="Courier New"/>
                <a:ea typeface="Courier New"/>
                <a:cs typeface="Courier New"/>
                <a:sym typeface="Courier New"/>
              </a:rPr>
              <a:t>FROM Person p</a:t>
            </a:r>
            <a:endParaRPr b="1" sz="600">
              <a:latin typeface="Courier New"/>
              <a:ea typeface="Courier New"/>
              <a:cs typeface="Courier New"/>
              <a:sym typeface="Courier New"/>
            </a:endParaRPr>
          </a:p>
          <a:p>
            <a:pPr indent="0" lvl="0" marL="0" rtl="0" algn="l">
              <a:spcBef>
                <a:spcPts val="0"/>
              </a:spcBef>
              <a:spcAft>
                <a:spcPts val="0"/>
              </a:spcAft>
              <a:buNone/>
            </a:pPr>
            <a:r>
              <a:rPr b="1" lang="en" sz="1100">
                <a:solidFill>
                  <a:srgbClr val="3C78D8"/>
                </a:solidFill>
                <a:latin typeface="Courier New"/>
                <a:ea typeface="Courier New"/>
                <a:cs typeface="Courier New"/>
                <a:sym typeface="Courier New"/>
              </a:rPr>
              <a:t>GROUP BY p.city</a:t>
            </a:r>
            <a:endParaRPr b="1" sz="1100">
              <a:solidFill>
                <a:srgbClr val="3C78D8"/>
              </a:solidFill>
              <a:latin typeface="Courier New"/>
              <a:ea typeface="Courier New"/>
              <a:cs typeface="Courier New"/>
              <a:sym typeface="Courier New"/>
            </a:endParaRPr>
          </a:p>
        </p:txBody>
      </p:sp>
      <p:graphicFrame>
        <p:nvGraphicFramePr>
          <p:cNvPr id="155" name="Google Shape;155;p16"/>
          <p:cNvGraphicFramePr/>
          <p:nvPr/>
        </p:nvGraphicFramePr>
        <p:xfrm>
          <a:off x="2822518" y="2493140"/>
          <a:ext cx="3000000" cy="3000000"/>
        </p:xfrm>
        <a:graphic>
          <a:graphicData uri="http://schemas.openxmlformats.org/drawingml/2006/table">
            <a:tbl>
              <a:tblPr>
                <a:noFill/>
                <a:tableStyleId>{2B07F4FD-3250-4024-B014-AF7E3F9752D0}</a:tableStyleId>
              </a:tblPr>
              <a:tblGrid>
                <a:gridCol w="430325"/>
              </a:tblGrid>
              <a:tr h="100000">
                <a:tc>
                  <a:txBody>
                    <a:bodyPr/>
                    <a:lstStyle/>
                    <a:p>
                      <a:pPr indent="0" lvl="0" marL="0" rtl="0" algn="ctr">
                        <a:spcBef>
                          <a:spcPts val="0"/>
                        </a:spcBef>
                        <a:spcAft>
                          <a:spcPts val="0"/>
                        </a:spcAft>
                        <a:buNone/>
                      </a:pPr>
                      <a:r>
                        <a:rPr b="1" lang="en" sz="1000"/>
                        <a:t>TO</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TO</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VC</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VC</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bl>
          </a:graphicData>
        </a:graphic>
      </p:graphicFrame>
      <p:graphicFrame>
        <p:nvGraphicFramePr>
          <p:cNvPr id="156" name="Google Shape;156;p16"/>
          <p:cNvGraphicFramePr/>
          <p:nvPr/>
        </p:nvGraphicFramePr>
        <p:xfrm>
          <a:off x="3646382" y="2874140"/>
          <a:ext cx="3000000" cy="3000000"/>
        </p:xfrm>
        <a:graphic>
          <a:graphicData uri="http://schemas.openxmlformats.org/drawingml/2006/table">
            <a:tbl>
              <a:tblPr>
                <a:noFill/>
                <a:tableStyleId>{2B07F4FD-3250-4024-B014-AF7E3F9752D0}</a:tableStyleId>
              </a:tblPr>
              <a:tblGrid>
                <a:gridCol w="382850"/>
                <a:gridCol w="382850"/>
              </a:tblGrid>
              <a:tr h="100000">
                <a:tc>
                  <a:txBody>
                    <a:bodyPr/>
                    <a:lstStyle/>
                    <a:p>
                      <a:pPr indent="0" lvl="0" marL="0" rtl="0" algn="ctr">
                        <a:spcBef>
                          <a:spcPts val="0"/>
                        </a:spcBef>
                        <a:spcAft>
                          <a:spcPts val="0"/>
                        </a:spcAft>
                        <a:buNone/>
                      </a:pPr>
                      <a:r>
                        <a:rPr b="1" lang="en" sz="1000"/>
                        <a:t>TO</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2</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VC</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2</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bl>
          </a:graphicData>
        </a:graphic>
      </p:graphicFrame>
      <p:grpSp>
        <p:nvGrpSpPr>
          <p:cNvPr id="157" name="Google Shape;157;p16"/>
          <p:cNvGrpSpPr/>
          <p:nvPr/>
        </p:nvGrpSpPr>
        <p:grpSpPr>
          <a:xfrm>
            <a:off x="2403263" y="2480603"/>
            <a:ext cx="1138163" cy="1729885"/>
            <a:chOff x="2403263" y="2480603"/>
            <a:chExt cx="1138163" cy="1729885"/>
          </a:xfrm>
        </p:grpSpPr>
        <p:sp>
          <p:nvSpPr>
            <p:cNvPr id="158" name="Google Shape;158;p16"/>
            <p:cNvSpPr txBox="1"/>
            <p:nvPr/>
          </p:nvSpPr>
          <p:spPr>
            <a:xfrm>
              <a:off x="2403263" y="2480603"/>
              <a:ext cx="47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p4</a:t>
              </a:r>
              <a:endParaRPr/>
            </a:p>
          </p:txBody>
        </p:sp>
        <p:sp>
          <p:nvSpPr>
            <p:cNvPr id="159" name="Google Shape;159;p16"/>
            <p:cNvSpPr txBox="1"/>
            <p:nvPr/>
          </p:nvSpPr>
          <p:spPr>
            <a:xfrm>
              <a:off x="2403263" y="2806570"/>
              <a:ext cx="47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p2</a:t>
              </a:r>
              <a:endParaRPr/>
            </a:p>
          </p:txBody>
        </p:sp>
        <p:sp>
          <p:nvSpPr>
            <p:cNvPr id="160" name="Google Shape;160;p16"/>
            <p:cNvSpPr txBox="1"/>
            <p:nvPr/>
          </p:nvSpPr>
          <p:spPr>
            <a:xfrm>
              <a:off x="2403263" y="3152292"/>
              <a:ext cx="47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p3</a:t>
              </a:r>
              <a:endParaRPr/>
            </a:p>
          </p:txBody>
        </p:sp>
        <p:sp>
          <p:nvSpPr>
            <p:cNvPr id="161" name="Google Shape;161;p16"/>
            <p:cNvSpPr txBox="1"/>
            <p:nvPr/>
          </p:nvSpPr>
          <p:spPr>
            <a:xfrm>
              <a:off x="2403263" y="3492370"/>
              <a:ext cx="47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p1</a:t>
              </a:r>
              <a:endParaRPr/>
            </a:p>
          </p:txBody>
        </p:sp>
        <p:sp>
          <p:nvSpPr>
            <p:cNvPr id="162" name="Google Shape;162;p16"/>
            <p:cNvSpPr/>
            <p:nvPr/>
          </p:nvSpPr>
          <p:spPr>
            <a:xfrm>
              <a:off x="2621287" y="3819588"/>
              <a:ext cx="8469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PERSON</a:t>
              </a:r>
              <a:endParaRPr b="1" sz="1000">
                <a:solidFill>
                  <a:schemeClr val="dk1"/>
                </a:solidFill>
                <a:latin typeface="Open Sans"/>
                <a:ea typeface="Open Sans"/>
                <a:cs typeface="Open Sans"/>
                <a:sym typeface="Open Sans"/>
              </a:endParaRPr>
            </a:p>
            <a:p>
              <a:pPr indent="0" lvl="0" marL="0" rtl="0" algn="ctr">
                <a:spcBef>
                  <a:spcPts val="0"/>
                </a:spcBef>
                <a:spcAft>
                  <a:spcPts val="0"/>
                </a:spcAft>
                <a:buNone/>
              </a:pPr>
              <a:r>
                <a:rPr b="1" lang="en" sz="1000">
                  <a:solidFill>
                    <a:schemeClr val="dk1"/>
                  </a:solidFill>
                  <a:latin typeface="Open Sans"/>
                  <a:ea typeface="Open Sans"/>
                  <a:cs typeface="Open Sans"/>
                  <a:sym typeface="Open Sans"/>
                </a:rPr>
                <a:t>.city</a:t>
              </a:r>
              <a:endParaRPr b="1" sz="1000">
                <a:solidFill>
                  <a:schemeClr val="dk1"/>
                </a:solidFill>
                <a:latin typeface="Open Sans"/>
                <a:ea typeface="Open Sans"/>
                <a:cs typeface="Open Sans"/>
                <a:sym typeface="Open Sans"/>
              </a:endParaRPr>
            </a:p>
          </p:txBody>
        </p:sp>
        <p:cxnSp>
          <p:nvCxnSpPr>
            <p:cNvPr id="163" name="Google Shape;163;p16"/>
            <p:cNvCxnSpPr/>
            <p:nvPr/>
          </p:nvCxnSpPr>
          <p:spPr>
            <a:xfrm>
              <a:off x="3329626" y="3163639"/>
              <a:ext cx="211800" cy="0"/>
            </a:xfrm>
            <a:prstGeom prst="straightConnector1">
              <a:avLst/>
            </a:prstGeom>
            <a:noFill/>
            <a:ln cap="flat" cmpd="sng" w="19050">
              <a:solidFill>
                <a:schemeClr val="dk2"/>
              </a:solidFill>
              <a:prstDash val="solid"/>
              <a:round/>
              <a:headEnd len="med" w="med" type="none"/>
              <a:tailEnd len="med" w="med" type="triangle"/>
            </a:ln>
          </p:spPr>
        </p:cxnSp>
      </p:grpSp>
      <p:sp>
        <p:nvSpPr>
          <p:cNvPr id="164" name="Google Shape;164;p16"/>
          <p:cNvSpPr txBox="1"/>
          <p:nvPr/>
        </p:nvSpPr>
        <p:spPr>
          <a:xfrm>
            <a:off x="325644" y="4197774"/>
            <a:ext cx="65061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C11212"/>
                </a:solidFill>
                <a:latin typeface="Open Sans"/>
                <a:ea typeface="Open Sans"/>
                <a:cs typeface="Open Sans"/>
                <a:sym typeface="Open Sans"/>
              </a:rPr>
              <a:t>Cannot use vanilla columnar compression techniques directly.</a:t>
            </a:r>
            <a:endParaRPr b="1" i="1" sz="1000">
              <a:solidFill>
                <a:srgbClr val="C11212"/>
              </a:solidFill>
              <a:latin typeface="Open Sans"/>
              <a:ea typeface="Open Sans"/>
              <a:cs typeface="Open Sans"/>
              <a:sym typeface="Open Sans"/>
            </a:endParaRPr>
          </a:p>
        </p:txBody>
      </p:sp>
      <p:sp>
        <p:nvSpPr>
          <p:cNvPr id="165" name="Google Shape;165;p16"/>
          <p:cNvSpPr txBox="1"/>
          <p:nvPr/>
        </p:nvSpPr>
        <p:spPr>
          <a:xfrm>
            <a:off x="325651" y="4554279"/>
            <a:ext cx="72099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C11212"/>
                </a:solidFill>
                <a:latin typeface="Open Sans"/>
                <a:ea typeface="Open Sans"/>
                <a:cs typeface="Open Sans"/>
                <a:sym typeface="Open Sans"/>
              </a:rPr>
              <a:t>Because these techniques require decompressing an entire block sequentially </a:t>
            </a:r>
            <a:endParaRPr b="1" i="1" sz="1000">
              <a:solidFill>
                <a:srgbClr val="C11212"/>
              </a:solidFill>
              <a:latin typeface="Open Sans"/>
              <a:ea typeface="Open Sans"/>
              <a:cs typeface="Open Sans"/>
              <a:sym typeface="Open Sans"/>
            </a:endParaRPr>
          </a:p>
        </p:txBody>
      </p:sp>
      <p:sp>
        <p:nvSpPr>
          <p:cNvPr id="166" name="Google Shape;166;p16"/>
          <p:cNvSpPr txBox="1"/>
          <p:nvPr/>
        </p:nvSpPr>
        <p:spPr>
          <a:xfrm>
            <a:off x="4728450" y="1948200"/>
            <a:ext cx="36618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Eg. n-hop queries</a:t>
            </a:r>
            <a:endParaRPr sz="1500">
              <a:solidFill>
                <a:srgbClr val="434343"/>
              </a:solidFill>
              <a:latin typeface="Open Sans"/>
              <a:ea typeface="Open Sans"/>
              <a:cs typeface="Open Sans"/>
              <a:sym typeface="Open Sans"/>
            </a:endParaRPr>
          </a:p>
        </p:txBody>
      </p:sp>
      <p:sp>
        <p:nvSpPr>
          <p:cNvPr id="167" name="Google Shape;167;p16"/>
          <p:cNvSpPr txBox="1"/>
          <p:nvPr/>
        </p:nvSpPr>
        <p:spPr>
          <a:xfrm>
            <a:off x="4729475" y="2361460"/>
            <a:ext cx="3584700" cy="6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B45F06"/>
                </a:solidFill>
                <a:latin typeface="Courier New"/>
                <a:ea typeface="Courier New"/>
                <a:cs typeface="Courier New"/>
                <a:sym typeface="Courier New"/>
              </a:rPr>
              <a:t>MATCH (a:Person)-[e:Knows]-&gt;(b.Person)</a:t>
            </a:r>
            <a:endParaRPr b="1" sz="1100">
              <a:latin typeface="Courier New"/>
              <a:ea typeface="Courier New"/>
              <a:cs typeface="Courier New"/>
              <a:sym typeface="Courier New"/>
            </a:endParaRPr>
          </a:p>
          <a:p>
            <a:pPr indent="0" lvl="0" marL="0" rtl="0" algn="l">
              <a:spcBef>
                <a:spcPts val="0"/>
              </a:spcBef>
              <a:spcAft>
                <a:spcPts val="0"/>
              </a:spcAft>
              <a:buNone/>
            </a:pPr>
            <a:r>
              <a:rPr b="1" lang="en" sz="1100">
                <a:solidFill>
                  <a:srgbClr val="38761D"/>
                </a:solidFill>
                <a:latin typeface="Courier New"/>
                <a:ea typeface="Courier New"/>
                <a:cs typeface="Courier New"/>
                <a:sym typeface="Courier New"/>
              </a:rPr>
              <a:t>WHERE a.name = ‘alice’</a:t>
            </a:r>
            <a:endParaRPr b="1" sz="1100">
              <a:latin typeface="Courier New"/>
              <a:ea typeface="Courier New"/>
              <a:cs typeface="Courier New"/>
              <a:sym typeface="Courier New"/>
            </a:endParaRPr>
          </a:p>
          <a:p>
            <a:pPr indent="0" lvl="0" marL="0" rtl="0" algn="l">
              <a:spcBef>
                <a:spcPts val="0"/>
              </a:spcBef>
              <a:spcAft>
                <a:spcPts val="0"/>
              </a:spcAft>
              <a:buNone/>
            </a:pPr>
            <a:r>
              <a:rPr b="1" lang="en" sz="1100">
                <a:solidFill>
                  <a:srgbClr val="3C78D8"/>
                </a:solidFill>
                <a:latin typeface="Courier New"/>
                <a:ea typeface="Courier New"/>
                <a:cs typeface="Courier New"/>
                <a:sym typeface="Courier New"/>
              </a:rPr>
              <a:t>RETURN b.age</a:t>
            </a:r>
            <a:endParaRPr b="1" sz="1100">
              <a:solidFill>
                <a:srgbClr val="3C78D8"/>
              </a:solidFill>
              <a:latin typeface="Courier New"/>
              <a:ea typeface="Courier New"/>
              <a:cs typeface="Courier New"/>
              <a:sym typeface="Courier New"/>
            </a:endParaRPr>
          </a:p>
        </p:txBody>
      </p:sp>
      <p:graphicFrame>
        <p:nvGraphicFramePr>
          <p:cNvPr id="168" name="Google Shape;168;p16"/>
          <p:cNvGraphicFramePr/>
          <p:nvPr/>
        </p:nvGraphicFramePr>
        <p:xfrm>
          <a:off x="5730699" y="3500802"/>
          <a:ext cx="3000000" cy="3000000"/>
        </p:xfrm>
        <a:graphic>
          <a:graphicData uri="http://schemas.openxmlformats.org/drawingml/2006/table">
            <a:tbl>
              <a:tblPr>
                <a:noFill/>
                <a:tableStyleId>{2B07F4FD-3250-4024-B014-AF7E3F9752D0}</a:tableStyleId>
              </a:tblPr>
              <a:tblGrid>
                <a:gridCol w="583000"/>
                <a:gridCol w="583000"/>
                <a:gridCol w="583000"/>
              </a:tblGrid>
              <a:tr h="338150">
                <a:tc>
                  <a:txBody>
                    <a:bodyPr/>
                    <a:lstStyle/>
                    <a:p>
                      <a:pPr indent="0" lvl="0" marL="0" rtl="0" algn="ctr">
                        <a:spcBef>
                          <a:spcPts val="0"/>
                        </a:spcBef>
                        <a:spcAft>
                          <a:spcPts val="0"/>
                        </a:spcAft>
                        <a:buNone/>
                      </a:pPr>
                      <a:r>
                        <a:rPr b="1" lang="en" sz="1000">
                          <a:solidFill>
                            <a:schemeClr val="dk1"/>
                          </a:solidFill>
                        </a:rPr>
                        <a:t>e5,p2</a:t>
                      </a:r>
                      <a:endParaRPr b="1" sz="1000"/>
                    </a:p>
                  </a:txBody>
                  <a:tcPr marT="0" marB="0" marR="0" marL="0"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e3,p4</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e2,p1</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bl>
          </a:graphicData>
        </a:graphic>
      </p:graphicFrame>
      <p:graphicFrame>
        <p:nvGraphicFramePr>
          <p:cNvPr id="169" name="Google Shape;169;p16"/>
          <p:cNvGraphicFramePr/>
          <p:nvPr/>
        </p:nvGraphicFramePr>
        <p:xfrm>
          <a:off x="8543473" y="2659689"/>
          <a:ext cx="3000000" cy="3000000"/>
        </p:xfrm>
        <a:graphic>
          <a:graphicData uri="http://schemas.openxmlformats.org/drawingml/2006/table">
            <a:tbl>
              <a:tblPr>
                <a:noFill/>
                <a:tableStyleId>{2B07F4FD-3250-4024-B014-AF7E3F9752D0}</a:tableStyleId>
              </a:tblPr>
              <a:tblGrid>
                <a:gridCol w="430325"/>
              </a:tblGrid>
              <a:tr h="330425">
                <a:tc>
                  <a:txBody>
                    <a:bodyPr/>
                    <a:lstStyle/>
                    <a:p>
                      <a:pPr indent="0" lvl="0" marL="0" rtl="0" algn="ctr">
                        <a:spcBef>
                          <a:spcPts val="0"/>
                        </a:spcBef>
                        <a:spcAft>
                          <a:spcPts val="0"/>
                        </a:spcAft>
                        <a:buNone/>
                      </a:pPr>
                      <a:r>
                        <a:rPr b="1" lang="en" sz="1000"/>
                        <a:t>54</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23</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45</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17</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bl>
          </a:graphicData>
        </a:graphic>
      </p:graphicFrame>
      <p:sp>
        <p:nvSpPr>
          <p:cNvPr id="170" name="Google Shape;170;p16"/>
          <p:cNvSpPr/>
          <p:nvPr/>
        </p:nvSpPr>
        <p:spPr>
          <a:xfrm>
            <a:off x="8536790" y="3657877"/>
            <a:ext cx="430200" cy="3159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8536790" y="2988406"/>
            <a:ext cx="430200" cy="3159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8536790" y="2667277"/>
            <a:ext cx="430200" cy="3159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a:off x="5736388" y="3475416"/>
            <a:ext cx="577200" cy="3588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6315088" y="3475416"/>
            <a:ext cx="577200" cy="3588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6900589" y="3475416"/>
            <a:ext cx="577200" cy="3588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txBox="1"/>
          <p:nvPr/>
        </p:nvSpPr>
        <p:spPr>
          <a:xfrm>
            <a:off x="4966350" y="3454487"/>
            <a:ext cx="577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a:t>
            </a:r>
            <a:r>
              <a:rPr b="1" lang="en" sz="1000">
                <a:solidFill>
                  <a:schemeClr val="dk1"/>
                </a:solidFill>
              </a:rPr>
              <a:t>3 (alice)</a:t>
            </a:r>
            <a:endParaRPr/>
          </a:p>
        </p:txBody>
      </p:sp>
      <p:cxnSp>
        <p:nvCxnSpPr>
          <p:cNvPr id="177" name="Google Shape;177;p16"/>
          <p:cNvCxnSpPr/>
          <p:nvPr/>
        </p:nvCxnSpPr>
        <p:spPr>
          <a:xfrm>
            <a:off x="5439163" y="3676896"/>
            <a:ext cx="211800" cy="0"/>
          </a:xfrm>
          <a:prstGeom prst="straightConnector1">
            <a:avLst/>
          </a:prstGeom>
          <a:noFill/>
          <a:ln cap="flat" cmpd="sng" w="19050">
            <a:solidFill>
              <a:schemeClr val="dk2"/>
            </a:solidFill>
            <a:prstDash val="solid"/>
            <a:round/>
            <a:headEnd len="med" w="med" type="none"/>
            <a:tailEnd len="med" w="med" type="triangle"/>
          </a:ln>
        </p:spPr>
      </p:cxnSp>
      <p:grpSp>
        <p:nvGrpSpPr>
          <p:cNvPr id="178" name="Google Shape;178;p16"/>
          <p:cNvGrpSpPr/>
          <p:nvPr/>
        </p:nvGrpSpPr>
        <p:grpSpPr>
          <a:xfrm>
            <a:off x="8098645" y="2661116"/>
            <a:ext cx="1018141" cy="1734260"/>
            <a:chOff x="7125606" y="2711378"/>
            <a:chExt cx="1018141" cy="1734260"/>
          </a:xfrm>
        </p:grpSpPr>
        <p:sp>
          <p:nvSpPr>
            <p:cNvPr id="179" name="Google Shape;179;p16"/>
            <p:cNvSpPr txBox="1"/>
            <p:nvPr/>
          </p:nvSpPr>
          <p:spPr>
            <a:xfrm>
              <a:off x="7125606" y="2711378"/>
              <a:ext cx="47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p4</a:t>
              </a:r>
              <a:endParaRPr/>
            </a:p>
          </p:txBody>
        </p:sp>
        <p:sp>
          <p:nvSpPr>
            <p:cNvPr id="180" name="Google Shape;180;p16"/>
            <p:cNvSpPr txBox="1"/>
            <p:nvPr/>
          </p:nvSpPr>
          <p:spPr>
            <a:xfrm>
              <a:off x="7125606" y="3037345"/>
              <a:ext cx="47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p2</a:t>
              </a:r>
              <a:endParaRPr/>
            </a:p>
          </p:txBody>
        </p:sp>
        <p:sp>
          <p:nvSpPr>
            <p:cNvPr id="181" name="Google Shape;181;p16"/>
            <p:cNvSpPr txBox="1"/>
            <p:nvPr/>
          </p:nvSpPr>
          <p:spPr>
            <a:xfrm>
              <a:off x="7125606" y="3383067"/>
              <a:ext cx="47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p3</a:t>
              </a:r>
              <a:endParaRPr/>
            </a:p>
          </p:txBody>
        </p:sp>
        <p:sp>
          <p:nvSpPr>
            <p:cNvPr id="182" name="Google Shape;182;p16"/>
            <p:cNvSpPr txBox="1"/>
            <p:nvPr/>
          </p:nvSpPr>
          <p:spPr>
            <a:xfrm>
              <a:off x="7125606" y="3723145"/>
              <a:ext cx="47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p1</a:t>
              </a:r>
              <a:endParaRPr/>
            </a:p>
          </p:txBody>
        </p:sp>
        <p:sp>
          <p:nvSpPr>
            <p:cNvPr id="183" name="Google Shape;183;p16"/>
            <p:cNvSpPr/>
            <p:nvPr/>
          </p:nvSpPr>
          <p:spPr>
            <a:xfrm>
              <a:off x="7296847" y="4054738"/>
              <a:ext cx="8469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PERSON</a:t>
              </a:r>
              <a:endParaRPr b="1" sz="1000">
                <a:solidFill>
                  <a:schemeClr val="dk1"/>
                </a:solidFill>
                <a:latin typeface="Open Sans"/>
                <a:ea typeface="Open Sans"/>
                <a:cs typeface="Open Sans"/>
                <a:sym typeface="Open Sans"/>
              </a:endParaRPr>
            </a:p>
            <a:p>
              <a:pPr indent="0" lvl="0" marL="0" rtl="0" algn="ctr">
                <a:spcBef>
                  <a:spcPts val="0"/>
                </a:spcBef>
                <a:spcAft>
                  <a:spcPts val="0"/>
                </a:spcAft>
                <a:buNone/>
              </a:pPr>
              <a:r>
                <a:rPr b="1" lang="en" sz="1000">
                  <a:solidFill>
                    <a:schemeClr val="dk1"/>
                  </a:solidFill>
                  <a:latin typeface="Open Sans"/>
                  <a:ea typeface="Open Sans"/>
                  <a:cs typeface="Open Sans"/>
                  <a:sym typeface="Open Sans"/>
                </a:rPr>
                <a:t>.age</a:t>
              </a:r>
              <a:endParaRPr b="1" sz="1000">
                <a:solidFill>
                  <a:schemeClr val="dk1"/>
                </a:solidFill>
                <a:latin typeface="Open Sans"/>
                <a:ea typeface="Open Sans"/>
                <a:cs typeface="Open Sans"/>
                <a:sym typeface="Open Sans"/>
              </a:endParaRPr>
            </a:p>
          </p:txBody>
        </p:sp>
      </p:grpSp>
      <p:sp>
        <p:nvSpPr>
          <p:cNvPr id="184" name="Google Shape;184;p16"/>
          <p:cNvSpPr/>
          <p:nvPr/>
        </p:nvSpPr>
        <p:spPr>
          <a:xfrm>
            <a:off x="4432216" y="3007333"/>
            <a:ext cx="39177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lang="en" sz="1000">
                <a:solidFill>
                  <a:schemeClr val="dk1"/>
                </a:solidFill>
                <a:latin typeface="Open Sans"/>
                <a:ea typeface="Open Sans"/>
                <a:cs typeface="Open Sans"/>
                <a:sym typeface="Open Sans"/>
              </a:rPr>
              <a:t>Scan(a)    ➞    Filter(a.name)   ➞ Join(b) </a:t>
            </a:r>
            <a:r>
              <a:rPr lang="en" sz="1000">
                <a:solidFill>
                  <a:schemeClr val="dk1"/>
                </a:solidFill>
                <a:latin typeface="Open Sans"/>
                <a:ea typeface="Open Sans"/>
                <a:cs typeface="Open Sans"/>
                <a:sym typeface="Open Sans"/>
              </a:rPr>
              <a:t> ➞</a:t>
            </a:r>
            <a:r>
              <a:rPr lang="en" sz="1000">
                <a:solidFill>
                  <a:schemeClr val="dk1"/>
                </a:solidFill>
                <a:latin typeface="Open Sans"/>
                <a:ea typeface="Open Sans"/>
                <a:cs typeface="Open Sans"/>
                <a:sym typeface="Open Sans"/>
              </a:rPr>
              <a:t>  Return b.age</a:t>
            </a:r>
            <a:endParaRPr sz="1000">
              <a:solidFill>
                <a:schemeClr val="dk1"/>
              </a:solidFill>
              <a:latin typeface="Open Sans"/>
              <a:ea typeface="Open Sans"/>
              <a:cs typeface="Open Sans"/>
              <a:sym typeface="Open Sans"/>
            </a:endParaRPr>
          </a:p>
        </p:txBody>
      </p:sp>
      <p:sp>
        <p:nvSpPr>
          <p:cNvPr id="185" name="Google Shape;185;p16"/>
          <p:cNvSpPr/>
          <p:nvPr/>
        </p:nvSpPr>
        <p:spPr>
          <a:xfrm>
            <a:off x="6489132" y="3075900"/>
            <a:ext cx="628200" cy="2658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7119335" y="3075900"/>
            <a:ext cx="942000" cy="2658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85"/>
                                        </p:tgtEl>
                                      </p:cBhvr>
                                    </p:animEffect>
                                    <p:set>
                                      <p:cBhvr>
                                        <p:cTn dur="1" fill="hold">
                                          <p:stCondLst>
                                            <p:cond delay="0"/>
                                          </p:stCondLst>
                                        </p:cTn>
                                        <p:tgtEl>
                                          <p:spTgt spid="18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71"/>
                                        </p:tgtEl>
                                      </p:cBhvr>
                                    </p:animEffect>
                                    <p:set>
                                      <p:cBhvr>
                                        <p:cTn dur="1" fill="hold">
                                          <p:stCondLst>
                                            <p:cond delay="0"/>
                                          </p:stCondLst>
                                        </p:cTn>
                                        <p:tgtEl>
                                          <p:spTgt spid="17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86"/>
                                        </p:tgtEl>
                                      </p:cBhvr>
                                    </p:animEffect>
                                    <p:set>
                                      <p:cBhvr>
                                        <p:cTn dur="1" fill="hold">
                                          <p:stCondLst>
                                            <p:cond delay="0"/>
                                          </p:stCondLst>
                                        </p:cTn>
                                        <p:tgtEl>
                                          <p:spTgt spid="18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73"/>
                                        </p:tgtEl>
                                      </p:cBhvr>
                                    </p:animEffect>
                                    <p:set>
                                      <p:cBhvr>
                                        <p:cTn dur="1" fill="hold">
                                          <p:stCondLst>
                                            <p:cond delay="0"/>
                                          </p:stCondLst>
                                        </p:cTn>
                                        <p:tgtEl>
                                          <p:spTgt spid="17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85"/>
                                        </p:tgtEl>
                                      </p:cBhvr>
                                    </p:animEffect>
                                    <p:set>
                                      <p:cBhvr>
                                        <p:cTn dur="1" fill="hold">
                                          <p:stCondLst>
                                            <p:cond delay="0"/>
                                          </p:stCondLst>
                                        </p:cTn>
                                        <p:tgtEl>
                                          <p:spTgt spid="18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72"/>
                                        </p:tgtEl>
                                      </p:cBhvr>
                                    </p:animEffect>
                                    <p:set>
                                      <p:cBhvr>
                                        <p:cTn dur="1" fill="hold">
                                          <p:stCondLst>
                                            <p:cond delay="0"/>
                                          </p:stCondLst>
                                        </p:cTn>
                                        <p:tgtEl>
                                          <p:spTgt spid="17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86"/>
                                        </p:tgtEl>
                                      </p:cBhvr>
                                    </p:animEffect>
                                    <p:set>
                                      <p:cBhvr>
                                        <p:cTn dur="1" fill="hold">
                                          <p:stCondLst>
                                            <p:cond delay="0"/>
                                          </p:stCondLst>
                                        </p:cTn>
                                        <p:tgtEl>
                                          <p:spTgt spid="18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74"/>
                                        </p:tgtEl>
                                      </p:cBhvr>
                                    </p:animEffect>
                                    <p:set>
                                      <p:cBhvr>
                                        <p:cTn dur="1" fill="hold">
                                          <p:stCondLst>
                                            <p:cond delay="0"/>
                                          </p:stCondLst>
                                        </p:cTn>
                                        <p:tgtEl>
                                          <p:spTgt spid="17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85"/>
                                        </p:tgtEl>
                                      </p:cBhvr>
                                    </p:animEffect>
                                    <p:set>
                                      <p:cBhvr>
                                        <p:cTn dur="1" fill="hold">
                                          <p:stCondLst>
                                            <p:cond delay="0"/>
                                          </p:stCondLst>
                                        </p:cTn>
                                        <p:tgtEl>
                                          <p:spTgt spid="18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0" name="Shape 1520"/>
        <p:cNvGrpSpPr/>
        <p:nvPr/>
      </p:nvGrpSpPr>
      <p:grpSpPr>
        <a:xfrm>
          <a:off x="0" y="0"/>
          <a:ext cx="0" cy="0"/>
          <a:chOff x="0" y="0"/>
          <a:chExt cx="0" cy="0"/>
        </a:xfrm>
      </p:grpSpPr>
      <p:pic>
        <p:nvPicPr>
          <p:cNvPr id="1521" name="Google Shape;1521;p52"/>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sp>
        <p:nvSpPr>
          <p:cNvPr id="1522" name="Google Shape;1522;p52"/>
          <p:cNvSpPr/>
          <p:nvPr/>
        </p:nvSpPr>
        <p:spPr>
          <a:xfrm>
            <a:off x="0" y="0"/>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52"/>
          <p:cNvSpPr txBox="1"/>
          <p:nvPr/>
        </p:nvSpPr>
        <p:spPr>
          <a:xfrm>
            <a:off x="4677" y="110825"/>
            <a:ext cx="6869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Motivation</a:t>
            </a:r>
            <a:endParaRPr b="1" sz="2500">
              <a:latin typeface="Cambria"/>
              <a:ea typeface="Cambria"/>
              <a:cs typeface="Cambria"/>
              <a:sym typeface="Cambria"/>
            </a:endParaRPr>
          </a:p>
        </p:txBody>
      </p:sp>
      <p:sp>
        <p:nvSpPr>
          <p:cNvPr id="1524" name="Google Shape;1524;p52"/>
          <p:cNvSpPr txBox="1"/>
          <p:nvPr/>
        </p:nvSpPr>
        <p:spPr>
          <a:xfrm>
            <a:off x="245250" y="749524"/>
            <a:ext cx="71298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Workloads on GDBMSs and Columnar RDBMS are similar but have fundamentally different access patterns.</a:t>
            </a:r>
            <a:endParaRPr sz="1500">
              <a:solidFill>
                <a:srgbClr val="434343"/>
              </a:solidFill>
              <a:latin typeface="Open Sans"/>
              <a:ea typeface="Open Sans"/>
              <a:cs typeface="Open Sans"/>
              <a:sym typeface="Open Sans"/>
            </a:endParaRPr>
          </a:p>
        </p:txBody>
      </p:sp>
      <p:sp>
        <p:nvSpPr>
          <p:cNvPr id="1525" name="Google Shape;1525;p52"/>
          <p:cNvSpPr txBox="1"/>
          <p:nvPr/>
        </p:nvSpPr>
        <p:spPr>
          <a:xfrm>
            <a:off x="245250" y="2708775"/>
            <a:ext cx="16425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Sub questions:</a:t>
            </a:r>
            <a:endParaRPr sz="1500">
              <a:solidFill>
                <a:srgbClr val="434343"/>
              </a:solidFill>
              <a:latin typeface="Open Sans"/>
              <a:ea typeface="Open Sans"/>
              <a:cs typeface="Open Sans"/>
              <a:sym typeface="Open Sans"/>
            </a:endParaRPr>
          </a:p>
        </p:txBody>
      </p:sp>
      <p:sp>
        <p:nvSpPr>
          <p:cNvPr id="1526" name="Google Shape;1526;p52"/>
          <p:cNvSpPr txBox="1"/>
          <p:nvPr/>
        </p:nvSpPr>
        <p:spPr>
          <a:xfrm>
            <a:off x="461500" y="3410064"/>
            <a:ext cx="7799400" cy="6465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SzPts val="1500"/>
              <a:buFont typeface="Cambria"/>
              <a:buChar char="●"/>
            </a:pPr>
            <a:r>
              <a:rPr b="1" lang="en" sz="1500">
                <a:latin typeface="Cambria"/>
                <a:ea typeface="Cambria"/>
                <a:cs typeface="Cambria"/>
                <a:sym typeface="Cambria"/>
              </a:rPr>
              <a:t>Can the existing columnar techniques directly apply to various components of the GDBMSs ?</a:t>
            </a:r>
            <a:endParaRPr b="1" sz="1500">
              <a:latin typeface="Cambria"/>
              <a:ea typeface="Cambria"/>
              <a:cs typeface="Cambria"/>
              <a:sym typeface="Cambria"/>
            </a:endParaRPr>
          </a:p>
        </p:txBody>
      </p:sp>
      <p:sp>
        <p:nvSpPr>
          <p:cNvPr id="1527" name="Google Shape;1527;p52"/>
          <p:cNvSpPr txBox="1"/>
          <p:nvPr/>
        </p:nvSpPr>
        <p:spPr>
          <a:xfrm>
            <a:off x="461500" y="3062027"/>
            <a:ext cx="7799400" cy="4155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SzPts val="1500"/>
              <a:buFont typeface="Cambria"/>
              <a:buChar char="●"/>
            </a:pPr>
            <a:r>
              <a:rPr b="1" lang="en" sz="1500">
                <a:latin typeface="Cambria"/>
                <a:ea typeface="Cambria"/>
                <a:cs typeface="Cambria"/>
                <a:sym typeface="Cambria"/>
              </a:rPr>
              <a:t>What are the specific requirements for designing the storage layer of GDBMSs ?</a:t>
            </a:r>
            <a:endParaRPr b="1" sz="1500">
              <a:latin typeface="Cambria"/>
              <a:ea typeface="Cambria"/>
              <a:cs typeface="Cambria"/>
              <a:sym typeface="Cambria"/>
            </a:endParaRPr>
          </a:p>
        </p:txBody>
      </p:sp>
      <p:sp>
        <p:nvSpPr>
          <p:cNvPr id="1528" name="Google Shape;1528;p52"/>
          <p:cNvSpPr txBox="1"/>
          <p:nvPr/>
        </p:nvSpPr>
        <p:spPr>
          <a:xfrm>
            <a:off x="461500" y="4000212"/>
            <a:ext cx="7799400" cy="4155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SzPts val="1500"/>
              <a:buFont typeface="Cambria"/>
              <a:buChar char="●"/>
            </a:pPr>
            <a:r>
              <a:rPr b="1" lang="en" sz="1500">
                <a:latin typeface="Cambria"/>
                <a:ea typeface="Cambria"/>
                <a:cs typeface="Cambria"/>
                <a:sym typeface="Cambria"/>
              </a:rPr>
              <a:t>Can we present new techniques where existing techniques do not directly apply ?</a:t>
            </a:r>
            <a:endParaRPr b="1" sz="1500">
              <a:latin typeface="Cambria"/>
              <a:ea typeface="Cambria"/>
              <a:cs typeface="Cambria"/>
              <a:sym typeface="Cambria"/>
            </a:endParaRPr>
          </a:p>
        </p:txBody>
      </p:sp>
      <p:sp>
        <p:nvSpPr>
          <p:cNvPr id="1529" name="Google Shape;1529;p52"/>
          <p:cNvSpPr txBox="1"/>
          <p:nvPr/>
        </p:nvSpPr>
        <p:spPr>
          <a:xfrm>
            <a:off x="461500" y="4386719"/>
            <a:ext cx="7799400" cy="4155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SzPts val="1500"/>
              <a:buFont typeface="Cambria"/>
              <a:buChar char="●"/>
            </a:pPr>
            <a:r>
              <a:rPr b="1" lang="en" sz="1500">
                <a:latin typeface="Cambria"/>
                <a:ea typeface="Cambria"/>
                <a:cs typeface="Cambria"/>
                <a:sym typeface="Cambria"/>
              </a:rPr>
              <a:t>How can we adapt query processor to perform better with many-to-many joins ?</a:t>
            </a:r>
            <a:endParaRPr b="1" sz="1500">
              <a:latin typeface="Cambria"/>
              <a:ea typeface="Cambria"/>
              <a:cs typeface="Cambria"/>
              <a:sym typeface="Cambria"/>
            </a:endParaRPr>
          </a:p>
        </p:txBody>
      </p:sp>
      <p:sp>
        <p:nvSpPr>
          <p:cNvPr id="1530" name="Google Shape;1530;p52"/>
          <p:cNvSpPr txBox="1"/>
          <p:nvPr/>
        </p:nvSpPr>
        <p:spPr>
          <a:xfrm>
            <a:off x="537700" y="1690427"/>
            <a:ext cx="77994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sz="1500">
                <a:latin typeface="Cambria"/>
                <a:ea typeface="Cambria"/>
                <a:cs typeface="Cambria"/>
                <a:sym typeface="Cambria"/>
              </a:rPr>
              <a:t>Can we push the storage and performance limits of GDBMs by using the techniques that are tailored for achieving high performance in columnar RDBMSs ?</a:t>
            </a:r>
            <a:endParaRPr b="1" sz="1500">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4"/>
                                        </p:tgtEl>
                                        <p:attrNameLst>
                                          <p:attrName>style.visibility</p:attrName>
                                        </p:attrNameLst>
                                      </p:cBhvr>
                                      <p:to>
                                        <p:strVal val="visible"/>
                                      </p:to>
                                    </p:set>
                                    <p:animEffect filter="fade" transition="in">
                                      <p:cBhvr>
                                        <p:cTn dur="1"/>
                                        <p:tgtEl>
                                          <p:spTgt spid="15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0"/>
                                        </p:tgtEl>
                                        <p:attrNameLst>
                                          <p:attrName>style.visibility</p:attrName>
                                        </p:attrNameLst>
                                      </p:cBhvr>
                                      <p:to>
                                        <p:strVal val="visible"/>
                                      </p:to>
                                    </p:set>
                                    <p:animEffect filter="fade" transition="in">
                                      <p:cBhvr>
                                        <p:cTn dur="1"/>
                                        <p:tgtEl>
                                          <p:spTgt spid="15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5"/>
                                        </p:tgtEl>
                                        <p:attrNameLst>
                                          <p:attrName>style.visibility</p:attrName>
                                        </p:attrNameLst>
                                      </p:cBhvr>
                                      <p:to>
                                        <p:strVal val="visible"/>
                                      </p:to>
                                    </p:set>
                                    <p:animEffect filter="fade" transition="in">
                                      <p:cBhvr>
                                        <p:cTn dur="1"/>
                                        <p:tgtEl>
                                          <p:spTgt spid="15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7"/>
                                        </p:tgtEl>
                                        <p:attrNameLst>
                                          <p:attrName>style.visibility</p:attrName>
                                        </p:attrNameLst>
                                      </p:cBhvr>
                                      <p:to>
                                        <p:strVal val="visible"/>
                                      </p:to>
                                    </p:set>
                                    <p:animEffect filter="fade" transition="in">
                                      <p:cBhvr>
                                        <p:cTn dur="1"/>
                                        <p:tgtEl>
                                          <p:spTgt spid="15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6"/>
                                        </p:tgtEl>
                                        <p:attrNameLst>
                                          <p:attrName>style.visibility</p:attrName>
                                        </p:attrNameLst>
                                      </p:cBhvr>
                                      <p:to>
                                        <p:strVal val="visible"/>
                                      </p:to>
                                    </p:set>
                                    <p:animEffect filter="fade" transition="in">
                                      <p:cBhvr>
                                        <p:cTn dur="1"/>
                                        <p:tgtEl>
                                          <p:spTgt spid="15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8"/>
                                        </p:tgtEl>
                                        <p:attrNameLst>
                                          <p:attrName>style.visibility</p:attrName>
                                        </p:attrNameLst>
                                      </p:cBhvr>
                                      <p:to>
                                        <p:strVal val="visible"/>
                                      </p:to>
                                    </p:set>
                                    <p:animEffect filter="fade" transition="in">
                                      <p:cBhvr>
                                        <p:cTn dur="1"/>
                                        <p:tgtEl>
                                          <p:spTgt spid="15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9"/>
                                        </p:tgtEl>
                                        <p:attrNameLst>
                                          <p:attrName>style.visibility</p:attrName>
                                        </p:attrNameLst>
                                      </p:cBhvr>
                                      <p:to>
                                        <p:strVal val="visible"/>
                                      </p:to>
                                    </p:set>
                                    <p:animEffect filter="fade" transition="in">
                                      <p:cBhvr>
                                        <p:cTn dur="1"/>
                                        <p:tgtEl>
                                          <p:spTgt spid="15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7"/>
          <p:cNvSpPr/>
          <p:nvPr/>
        </p:nvSpPr>
        <p:spPr>
          <a:xfrm>
            <a:off x="0" y="0"/>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2" name="Google Shape;192;p17"/>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sp>
        <p:nvSpPr>
          <p:cNvPr id="193" name="Google Shape;193;p17"/>
          <p:cNvSpPr txBox="1"/>
          <p:nvPr/>
        </p:nvSpPr>
        <p:spPr>
          <a:xfrm>
            <a:off x="4675" y="110825"/>
            <a:ext cx="6977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Difference in </a:t>
            </a:r>
            <a:r>
              <a:rPr b="1" lang="en" sz="2500">
                <a:solidFill>
                  <a:schemeClr val="dk1"/>
                </a:solidFill>
                <a:latin typeface="Cambria"/>
                <a:ea typeface="Cambria"/>
                <a:cs typeface="Cambria"/>
                <a:sym typeface="Cambria"/>
              </a:rPr>
              <a:t>Access Patterns &amp; Workloads (2)</a:t>
            </a:r>
            <a:endParaRPr b="1" sz="2500">
              <a:latin typeface="Cambria"/>
              <a:ea typeface="Cambria"/>
              <a:cs typeface="Cambria"/>
              <a:sym typeface="Cambria"/>
            </a:endParaRPr>
          </a:p>
        </p:txBody>
      </p:sp>
      <p:sp>
        <p:nvSpPr>
          <p:cNvPr id="194" name="Google Shape;194;p17"/>
          <p:cNvSpPr txBox="1"/>
          <p:nvPr/>
        </p:nvSpPr>
        <p:spPr>
          <a:xfrm>
            <a:off x="1003409" y="946076"/>
            <a:ext cx="2433300" cy="47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b="1" lang="en" sz="1500">
                <a:solidFill>
                  <a:srgbClr val="C11212"/>
                </a:solidFill>
                <a:latin typeface="Open Sans"/>
                <a:ea typeface="Open Sans"/>
                <a:cs typeface="Open Sans"/>
                <a:sym typeface="Open Sans"/>
              </a:rPr>
              <a:t>Columnar RDBMSs</a:t>
            </a:r>
            <a:endParaRPr b="1" sz="1500">
              <a:solidFill>
                <a:srgbClr val="C11212"/>
              </a:solidFill>
              <a:latin typeface="Open Sans"/>
              <a:ea typeface="Open Sans"/>
              <a:cs typeface="Open Sans"/>
              <a:sym typeface="Open Sans"/>
            </a:endParaRPr>
          </a:p>
        </p:txBody>
      </p:sp>
      <p:grpSp>
        <p:nvGrpSpPr>
          <p:cNvPr id="195" name="Google Shape;195;p17"/>
          <p:cNvGrpSpPr/>
          <p:nvPr/>
        </p:nvGrpSpPr>
        <p:grpSpPr>
          <a:xfrm>
            <a:off x="4522824" y="946076"/>
            <a:ext cx="2952504" cy="3230988"/>
            <a:chOff x="4522824" y="946076"/>
            <a:chExt cx="2952504" cy="3230988"/>
          </a:xfrm>
        </p:grpSpPr>
        <p:sp>
          <p:nvSpPr>
            <p:cNvPr id="196" name="Google Shape;196;p17"/>
            <p:cNvSpPr txBox="1"/>
            <p:nvPr/>
          </p:nvSpPr>
          <p:spPr>
            <a:xfrm>
              <a:off x="5855028" y="946076"/>
              <a:ext cx="1620300" cy="47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b="1" lang="en" sz="1500">
                  <a:solidFill>
                    <a:srgbClr val="C11212"/>
                  </a:solidFill>
                  <a:latin typeface="Open Sans"/>
                  <a:ea typeface="Open Sans"/>
                  <a:cs typeface="Open Sans"/>
                  <a:sym typeface="Open Sans"/>
                </a:rPr>
                <a:t>GDBMSs</a:t>
              </a:r>
              <a:endParaRPr b="1" sz="1500">
                <a:solidFill>
                  <a:srgbClr val="C11212"/>
                </a:solidFill>
                <a:latin typeface="Open Sans"/>
                <a:ea typeface="Open Sans"/>
                <a:cs typeface="Open Sans"/>
                <a:sym typeface="Open Sans"/>
              </a:endParaRPr>
            </a:p>
          </p:txBody>
        </p:sp>
        <p:cxnSp>
          <p:nvCxnSpPr>
            <p:cNvPr id="197" name="Google Shape;197;p17"/>
            <p:cNvCxnSpPr/>
            <p:nvPr/>
          </p:nvCxnSpPr>
          <p:spPr>
            <a:xfrm>
              <a:off x="4522824" y="971864"/>
              <a:ext cx="0" cy="3205200"/>
            </a:xfrm>
            <a:prstGeom prst="straightConnector1">
              <a:avLst/>
            </a:prstGeom>
            <a:noFill/>
            <a:ln cap="flat" cmpd="sng" w="9525">
              <a:solidFill>
                <a:schemeClr val="dk2"/>
              </a:solidFill>
              <a:prstDash val="dash"/>
              <a:round/>
              <a:headEnd len="med" w="med" type="none"/>
              <a:tailEnd len="med" w="med" type="none"/>
            </a:ln>
          </p:spPr>
        </p:cxnSp>
      </p:grpSp>
      <p:sp>
        <p:nvSpPr>
          <p:cNvPr id="198" name="Google Shape;198;p17"/>
          <p:cNvSpPr txBox="1"/>
          <p:nvPr/>
        </p:nvSpPr>
        <p:spPr>
          <a:xfrm>
            <a:off x="112824" y="1368992"/>
            <a:ext cx="42564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Primary Key - Foreign Key joins are </a:t>
            </a:r>
            <a:r>
              <a:rPr lang="en" sz="1500">
                <a:solidFill>
                  <a:srgbClr val="434343"/>
                </a:solidFill>
                <a:latin typeface="Open Sans"/>
                <a:ea typeface="Open Sans"/>
                <a:cs typeface="Open Sans"/>
                <a:sym typeface="Open Sans"/>
              </a:rPr>
              <a:t>prevalent.</a:t>
            </a:r>
            <a:r>
              <a:rPr lang="en" sz="1500">
                <a:solidFill>
                  <a:srgbClr val="434343"/>
                </a:solidFill>
                <a:latin typeface="Open Sans"/>
                <a:ea typeface="Open Sans"/>
                <a:cs typeface="Open Sans"/>
                <a:sym typeface="Open Sans"/>
              </a:rPr>
              <a:t> </a:t>
            </a:r>
            <a:endParaRPr sz="1500">
              <a:solidFill>
                <a:srgbClr val="434343"/>
              </a:solidFill>
              <a:latin typeface="Open Sans"/>
              <a:ea typeface="Open Sans"/>
              <a:cs typeface="Open Sans"/>
              <a:sym typeface="Open Sans"/>
            </a:endParaRPr>
          </a:p>
        </p:txBody>
      </p:sp>
      <p:sp>
        <p:nvSpPr>
          <p:cNvPr id="199" name="Google Shape;199;p17"/>
          <p:cNvSpPr txBox="1"/>
          <p:nvPr/>
        </p:nvSpPr>
        <p:spPr>
          <a:xfrm>
            <a:off x="4563248" y="1339389"/>
            <a:ext cx="42564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Many-to-many joins are </a:t>
            </a:r>
            <a:r>
              <a:rPr lang="en" sz="1500">
                <a:solidFill>
                  <a:srgbClr val="434343"/>
                </a:solidFill>
                <a:latin typeface="Open Sans"/>
                <a:ea typeface="Open Sans"/>
                <a:cs typeface="Open Sans"/>
                <a:sym typeface="Open Sans"/>
              </a:rPr>
              <a:t>prevalent.</a:t>
            </a:r>
            <a:endParaRPr sz="1500">
              <a:solidFill>
                <a:srgbClr val="434343"/>
              </a:solidFill>
              <a:latin typeface="Open Sans"/>
              <a:ea typeface="Open Sans"/>
              <a:cs typeface="Open Sans"/>
              <a:sym typeface="Open Sans"/>
            </a:endParaRPr>
          </a:p>
        </p:txBody>
      </p:sp>
      <p:sp>
        <p:nvSpPr>
          <p:cNvPr id="200" name="Google Shape;200;p17"/>
          <p:cNvSpPr txBox="1"/>
          <p:nvPr/>
        </p:nvSpPr>
        <p:spPr>
          <a:xfrm>
            <a:off x="105423" y="1817791"/>
            <a:ext cx="42564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Intermediate join results do not grow.</a:t>
            </a:r>
            <a:endParaRPr sz="1500">
              <a:solidFill>
                <a:srgbClr val="434343"/>
              </a:solidFill>
              <a:latin typeface="Open Sans"/>
              <a:ea typeface="Open Sans"/>
              <a:cs typeface="Open Sans"/>
              <a:sym typeface="Open Sans"/>
            </a:endParaRPr>
          </a:p>
        </p:txBody>
      </p:sp>
      <p:sp>
        <p:nvSpPr>
          <p:cNvPr id="201" name="Google Shape;201;p17"/>
          <p:cNvSpPr txBox="1"/>
          <p:nvPr/>
        </p:nvSpPr>
        <p:spPr>
          <a:xfrm>
            <a:off x="4586423" y="1720400"/>
            <a:ext cx="45144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I</a:t>
            </a:r>
            <a:r>
              <a:rPr lang="en" sz="1500">
                <a:solidFill>
                  <a:srgbClr val="434343"/>
                </a:solidFill>
                <a:latin typeface="Open Sans"/>
                <a:ea typeface="Open Sans"/>
                <a:cs typeface="Open Sans"/>
                <a:sym typeface="Open Sans"/>
              </a:rPr>
              <a:t>ntermediate results grow with </a:t>
            </a:r>
            <a:r>
              <a:rPr b="1" i="1" lang="en" sz="1500">
                <a:solidFill>
                  <a:srgbClr val="434343"/>
                </a:solidFill>
                <a:latin typeface="Open Sans"/>
                <a:ea typeface="Open Sans"/>
                <a:cs typeface="Open Sans"/>
                <a:sym typeface="Open Sans"/>
              </a:rPr>
              <a:t>value replication</a:t>
            </a:r>
            <a:r>
              <a:rPr lang="en" sz="1500">
                <a:solidFill>
                  <a:srgbClr val="434343"/>
                </a:solidFill>
                <a:latin typeface="Open Sans"/>
                <a:ea typeface="Open Sans"/>
                <a:cs typeface="Open Sans"/>
                <a:sym typeface="Open Sans"/>
              </a:rPr>
              <a:t>.</a:t>
            </a:r>
            <a:endParaRPr sz="1500">
              <a:solidFill>
                <a:srgbClr val="434343"/>
              </a:solidFill>
              <a:latin typeface="Open Sans"/>
              <a:ea typeface="Open Sans"/>
              <a:cs typeface="Open Sans"/>
              <a:sym typeface="Open Sans"/>
            </a:endParaRPr>
          </a:p>
        </p:txBody>
      </p:sp>
      <p:graphicFrame>
        <p:nvGraphicFramePr>
          <p:cNvPr id="202" name="Google Shape;202;p17"/>
          <p:cNvGraphicFramePr/>
          <p:nvPr/>
        </p:nvGraphicFramePr>
        <p:xfrm>
          <a:off x="440282" y="3064290"/>
          <a:ext cx="3000000" cy="3000000"/>
        </p:xfrm>
        <a:graphic>
          <a:graphicData uri="http://schemas.openxmlformats.org/drawingml/2006/table">
            <a:tbl>
              <a:tblPr>
                <a:noFill/>
                <a:tableStyleId>{2B07F4FD-3250-4024-B014-AF7E3F9752D0}</a:tableStyleId>
              </a:tblPr>
              <a:tblGrid>
                <a:gridCol w="319675"/>
                <a:gridCol w="319675"/>
              </a:tblGrid>
              <a:tr h="262500">
                <a:tc>
                  <a:txBody>
                    <a:bodyPr/>
                    <a:lstStyle/>
                    <a:p>
                      <a:pPr indent="0" lvl="0" marL="0" rtl="0" algn="ctr">
                        <a:spcBef>
                          <a:spcPts val="0"/>
                        </a:spcBef>
                        <a:spcAft>
                          <a:spcPts val="0"/>
                        </a:spcAft>
                        <a:buNone/>
                      </a:pPr>
                      <a:r>
                        <a:rPr b="1" lang="en" sz="1000"/>
                        <a:t>...</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2</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256675">
                <a:tc>
                  <a:txBody>
                    <a:bodyPr/>
                    <a:lstStyle/>
                    <a:p>
                      <a:pPr indent="0" lvl="0" marL="0" rtl="0" algn="ctr">
                        <a:spcBef>
                          <a:spcPts val="0"/>
                        </a:spcBef>
                        <a:spcAft>
                          <a:spcPts val="0"/>
                        </a:spcAft>
                        <a:buNone/>
                      </a:pPr>
                      <a:r>
                        <a:rPr b="1" lang="en" sz="1000"/>
                        <a:t>...</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1</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bl>
          </a:graphicData>
        </a:graphic>
      </p:graphicFrame>
      <p:grpSp>
        <p:nvGrpSpPr>
          <p:cNvPr id="203" name="Google Shape;203;p17"/>
          <p:cNvGrpSpPr/>
          <p:nvPr/>
        </p:nvGrpSpPr>
        <p:grpSpPr>
          <a:xfrm>
            <a:off x="471938" y="2769040"/>
            <a:ext cx="2414157" cy="1171522"/>
            <a:chOff x="471938" y="2769040"/>
            <a:chExt cx="2414157" cy="1171522"/>
          </a:xfrm>
        </p:grpSpPr>
        <p:sp>
          <p:nvSpPr>
            <p:cNvPr id="204" name="Google Shape;204;p17"/>
            <p:cNvSpPr/>
            <p:nvPr/>
          </p:nvSpPr>
          <p:spPr>
            <a:xfrm>
              <a:off x="471938" y="3549662"/>
              <a:ext cx="846900" cy="390900"/>
            </a:xfrm>
            <a:prstGeom prst="rect">
              <a:avLst/>
            </a:prstGeom>
            <a:noFill/>
            <a:ln>
              <a:noFill/>
            </a:ln>
          </p:spPr>
          <p:txBody>
            <a:bodyPr anchorCtr="0" anchor="ctr" bIns="91425" lIns="91425" spcFirstLastPara="1" rIns="91425" wrap="square" tIns="73150">
              <a:noAutofit/>
            </a:bodyPr>
            <a:lstStyle/>
            <a:p>
              <a:pPr indent="0" lvl="0" marL="0" rtl="0" algn="l">
                <a:spcBef>
                  <a:spcPts val="0"/>
                </a:spcBef>
                <a:spcAft>
                  <a:spcPts val="0"/>
                </a:spcAft>
                <a:buNone/>
              </a:pPr>
              <a:r>
                <a:rPr b="1" lang="en" sz="1000">
                  <a:solidFill>
                    <a:schemeClr val="dk1"/>
                  </a:solidFill>
                  <a:latin typeface="Open Sans"/>
                  <a:ea typeface="Open Sans"/>
                  <a:cs typeface="Open Sans"/>
                  <a:sym typeface="Open Sans"/>
                </a:rPr>
                <a:t>Table A</a:t>
              </a:r>
              <a:endParaRPr b="1" sz="1000">
                <a:solidFill>
                  <a:schemeClr val="dk1"/>
                </a:solidFill>
                <a:latin typeface="Open Sans"/>
                <a:ea typeface="Open Sans"/>
                <a:cs typeface="Open Sans"/>
                <a:sym typeface="Open Sans"/>
              </a:endParaRPr>
            </a:p>
          </p:txBody>
        </p:sp>
        <p:sp>
          <p:nvSpPr>
            <p:cNvPr id="205" name="Google Shape;205;p17"/>
            <p:cNvSpPr/>
            <p:nvPr/>
          </p:nvSpPr>
          <p:spPr>
            <a:xfrm>
              <a:off x="1691138" y="3549662"/>
              <a:ext cx="846900" cy="390900"/>
            </a:xfrm>
            <a:prstGeom prst="rect">
              <a:avLst/>
            </a:prstGeom>
            <a:noFill/>
            <a:ln>
              <a:noFill/>
            </a:ln>
          </p:spPr>
          <p:txBody>
            <a:bodyPr anchorCtr="0" anchor="ctr" bIns="91425" lIns="91425" spcFirstLastPara="1" rIns="91425" wrap="square" tIns="73150">
              <a:noAutofit/>
            </a:bodyPr>
            <a:lstStyle/>
            <a:p>
              <a:pPr indent="0" lvl="0" marL="0" rtl="0" algn="l">
                <a:spcBef>
                  <a:spcPts val="0"/>
                </a:spcBef>
                <a:spcAft>
                  <a:spcPts val="0"/>
                </a:spcAft>
                <a:buNone/>
              </a:pPr>
              <a:r>
                <a:rPr b="1" lang="en" sz="1000">
                  <a:solidFill>
                    <a:schemeClr val="dk1"/>
                  </a:solidFill>
                  <a:latin typeface="Open Sans"/>
                  <a:ea typeface="Open Sans"/>
                  <a:cs typeface="Open Sans"/>
                  <a:sym typeface="Open Sans"/>
                </a:rPr>
                <a:t>Table B</a:t>
              </a:r>
              <a:endParaRPr b="1" sz="1000">
                <a:solidFill>
                  <a:schemeClr val="dk1"/>
                </a:solidFill>
                <a:latin typeface="Open Sans"/>
                <a:ea typeface="Open Sans"/>
                <a:cs typeface="Open Sans"/>
                <a:sym typeface="Open Sans"/>
              </a:endParaRPr>
            </a:p>
          </p:txBody>
        </p:sp>
        <p:pic>
          <p:nvPicPr>
            <p:cNvPr descr="Natural Join Symbol SVG Picture" id="206" name="Google Shape;206;p17"/>
            <p:cNvPicPr preferRelativeResize="0"/>
            <p:nvPr/>
          </p:nvPicPr>
          <p:blipFill>
            <a:blip r:embed="rId4">
              <a:alphaModFix/>
            </a:blip>
            <a:stretch>
              <a:fillRect/>
            </a:stretch>
          </p:blipFill>
          <p:spPr>
            <a:xfrm>
              <a:off x="1286449" y="3203200"/>
              <a:ext cx="220663" cy="178925"/>
            </a:xfrm>
            <a:prstGeom prst="rect">
              <a:avLst/>
            </a:prstGeom>
            <a:noFill/>
            <a:ln>
              <a:noFill/>
            </a:ln>
          </p:spPr>
        </p:pic>
        <p:sp>
          <p:nvSpPr>
            <p:cNvPr id="207" name="Google Shape;207;p17"/>
            <p:cNvSpPr/>
            <p:nvPr/>
          </p:nvSpPr>
          <p:spPr>
            <a:xfrm>
              <a:off x="773942" y="2769040"/>
              <a:ext cx="415800" cy="390900"/>
            </a:xfrm>
            <a:prstGeom prst="rect">
              <a:avLst/>
            </a:prstGeom>
            <a:noFill/>
            <a:ln>
              <a:noFill/>
            </a:ln>
          </p:spPr>
          <p:txBody>
            <a:bodyPr anchorCtr="0" anchor="ctr" bIns="91425" lIns="91425" spcFirstLastPara="1" rIns="91425" wrap="square" tIns="73150">
              <a:noAutofit/>
            </a:bodyPr>
            <a:lstStyle/>
            <a:p>
              <a:pPr indent="0" lvl="0" marL="0" rtl="0" algn="l">
                <a:spcBef>
                  <a:spcPts val="0"/>
                </a:spcBef>
                <a:spcAft>
                  <a:spcPts val="0"/>
                </a:spcAft>
                <a:buNone/>
              </a:pPr>
              <a:r>
                <a:rPr b="1" lang="en" sz="1000">
                  <a:solidFill>
                    <a:schemeClr val="dk1"/>
                  </a:solidFill>
                  <a:latin typeface="Open Sans"/>
                  <a:ea typeface="Open Sans"/>
                  <a:cs typeface="Open Sans"/>
                  <a:sym typeface="Open Sans"/>
                </a:rPr>
                <a:t>PK</a:t>
              </a:r>
              <a:endParaRPr b="1" sz="1000">
                <a:solidFill>
                  <a:schemeClr val="dk1"/>
                </a:solidFill>
                <a:latin typeface="Open Sans"/>
                <a:ea typeface="Open Sans"/>
                <a:cs typeface="Open Sans"/>
                <a:sym typeface="Open Sans"/>
              </a:endParaRPr>
            </a:p>
          </p:txBody>
        </p:sp>
        <p:sp>
          <p:nvSpPr>
            <p:cNvPr id="208" name="Google Shape;208;p17"/>
            <p:cNvSpPr/>
            <p:nvPr/>
          </p:nvSpPr>
          <p:spPr>
            <a:xfrm>
              <a:off x="1635845" y="2769040"/>
              <a:ext cx="415800" cy="390900"/>
            </a:xfrm>
            <a:prstGeom prst="rect">
              <a:avLst/>
            </a:prstGeom>
            <a:noFill/>
            <a:ln>
              <a:noFill/>
            </a:ln>
          </p:spPr>
          <p:txBody>
            <a:bodyPr anchorCtr="0" anchor="ctr" bIns="91425" lIns="91425" spcFirstLastPara="1" rIns="91425" wrap="square" tIns="73150">
              <a:noAutofit/>
            </a:bodyPr>
            <a:lstStyle/>
            <a:p>
              <a:pPr indent="0" lvl="0" marL="0" rtl="0" algn="l">
                <a:spcBef>
                  <a:spcPts val="0"/>
                </a:spcBef>
                <a:spcAft>
                  <a:spcPts val="0"/>
                </a:spcAft>
                <a:buNone/>
              </a:pPr>
              <a:r>
                <a:rPr b="1" lang="en" sz="1000">
                  <a:solidFill>
                    <a:schemeClr val="dk1"/>
                  </a:solidFill>
                  <a:latin typeface="Open Sans"/>
                  <a:ea typeface="Open Sans"/>
                  <a:cs typeface="Open Sans"/>
                  <a:sym typeface="Open Sans"/>
                </a:rPr>
                <a:t>F</a:t>
              </a:r>
              <a:r>
                <a:rPr b="1" lang="en" sz="1000">
                  <a:solidFill>
                    <a:schemeClr val="dk1"/>
                  </a:solidFill>
                  <a:latin typeface="Open Sans"/>
                  <a:ea typeface="Open Sans"/>
                  <a:cs typeface="Open Sans"/>
                  <a:sym typeface="Open Sans"/>
                </a:rPr>
                <a:t>K</a:t>
              </a:r>
              <a:endParaRPr b="1" sz="1000">
                <a:solidFill>
                  <a:schemeClr val="dk1"/>
                </a:solidFill>
                <a:latin typeface="Open Sans"/>
                <a:ea typeface="Open Sans"/>
                <a:cs typeface="Open Sans"/>
                <a:sym typeface="Open Sans"/>
              </a:endParaRPr>
            </a:p>
          </p:txBody>
        </p:sp>
        <p:cxnSp>
          <p:nvCxnSpPr>
            <p:cNvPr id="209" name="Google Shape;209;p17"/>
            <p:cNvCxnSpPr/>
            <p:nvPr/>
          </p:nvCxnSpPr>
          <p:spPr>
            <a:xfrm>
              <a:off x="2577995" y="3312234"/>
              <a:ext cx="308100" cy="0"/>
            </a:xfrm>
            <a:prstGeom prst="straightConnector1">
              <a:avLst/>
            </a:prstGeom>
            <a:noFill/>
            <a:ln cap="flat" cmpd="sng" w="28575">
              <a:solidFill>
                <a:schemeClr val="dk2"/>
              </a:solidFill>
              <a:prstDash val="solid"/>
              <a:round/>
              <a:headEnd len="med" w="med" type="none"/>
              <a:tailEnd len="med" w="med" type="triangle"/>
            </a:ln>
          </p:spPr>
        </p:cxnSp>
      </p:grpSp>
      <p:sp>
        <p:nvSpPr>
          <p:cNvPr id="210" name="Google Shape;210;p17"/>
          <p:cNvSpPr txBox="1"/>
          <p:nvPr/>
        </p:nvSpPr>
        <p:spPr>
          <a:xfrm>
            <a:off x="325644" y="4291725"/>
            <a:ext cx="65061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C11212"/>
                </a:solidFill>
                <a:latin typeface="Open Sans"/>
                <a:ea typeface="Open Sans"/>
                <a:cs typeface="Open Sans"/>
                <a:sym typeface="Open Sans"/>
              </a:rPr>
              <a:t>Vanilla</a:t>
            </a:r>
            <a:r>
              <a:rPr lang="en" sz="1500">
                <a:solidFill>
                  <a:srgbClr val="C11212"/>
                </a:solidFill>
                <a:latin typeface="Open Sans"/>
                <a:ea typeface="Open Sans"/>
                <a:cs typeface="Open Sans"/>
                <a:sym typeface="Open Sans"/>
              </a:rPr>
              <a:t> Block-based Processing do not </a:t>
            </a:r>
            <a:r>
              <a:rPr lang="en" sz="1500">
                <a:solidFill>
                  <a:srgbClr val="C11212"/>
                </a:solidFill>
                <a:latin typeface="Open Sans"/>
                <a:ea typeface="Open Sans"/>
                <a:cs typeface="Open Sans"/>
                <a:sym typeface="Open Sans"/>
              </a:rPr>
              <a:t>avoid value replication and hence, can be inefficient</a:t>
            </a:r>
            <a:r>
              <a:rPr lang="en" sz="1500">
                <a:solidFill>
                  <a:srgbClr val="C11212"/>
                </a:solidFill>
                <a:latin typeface="Open Sans"/>
                <a:ea typeface="Open Sans"/>
                <a:cs typeface="Open Sans"/>
                <a:sym typeface="Open Sans"/>
              </a:rPr>
              <a:t>.</a:t>
            </a:r>
            <a:endParaRPr b="1" i="1" sz="1000">
              <a:solidFill>
                <a:srgbClr val="C11212"/>
              </a:solidFill>
              <a:latin typeface="Open Sans"/>
              <a:ea typeface="Open Sans"/>
              <a:cs typeface="Open Sans"/>
              <a:sym typeface="Open Sans"/>
            </a:endParaRPr>
          </a:p>
        </p:txBody>
      </p:sp>
      <p:graphicFrame>
        <p:nvGraphicFramePr>
          <p:cNvPr id="211" name="Google Shape;211;p17"/>
          <p:cNvGraphicFramePr/>
          <p:nvPr/>
        </p:nvGraphicFramePr>
        <p:xfrm>
          <a:off x="1735682" y="3064290"/>
          <a:ext cx="3000000" cy="3000000"/>
        </p:xfrm>
        <a:graphic>
          <a:graphicData uri="http://schemas.openxmlformats.org/drawingml/2006/table">
            <a:tbl>
              <a:tblPr>
                <a:noFill/>
                <a:tableStyleId>{2B07F4FD-3250-4024-B014-AF7E3F9752D0}</a:tableStyleId>
              </a:tblPr>
              <a:tblGrid>
                <a:gridCol w="319675"/>
                <a:gridCol w="319675"/>
              </a:tblGrid>
              <a:tr h="262500">
                <a:tc>
                  <a:txBody>
                    <a:bodyPr/>
                    <a:lstStyle/>
                    <a:p>
                      <a:pPr indent="0" lvl="0" marL="0" rtl="0" algn="ctr">
                        <a:spcBef>
                          <a:spcPts val="0"/>
                        </a:spcBef>
                        <a:spcAft>
                          <a:spcPts val="0"/>
                        </a:spcAft>
                        <a:buNone/>
                      </a:pPr>
                      <a:r>
                        <a:rPr b="1" lang="en" sz="1000"/>
                        <a:t>1</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256675">
                <a:tc>
                  <a:txBody>
                    <a:bodyPr/>
                    <a:lstStyle/>
                    <a:p>
                      <a:pPr indent="0" lvl="0" marL="0" rtl="0" algn="ctr">
                        <a:spcBef>
                          <a:spcPts val="0"/>
                        </a:spcBef>
                        <a:spcAft>
                          <a:spcPts val="0"/>
                        </a:spcAft>
                        <a:buNone/>
                      </a:pPr>
                      <a:r>
                        <a:rPr b="1" lang="en" sz="1000"/>
                        <a:t>2</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bl>
          </a:graphicData>
        </a:graphic>
      </p:graphicFrame>
      <p:graphicFrame>
        <p:nvGraphicFramePr>
          <p:cNvPr id="212" name="Google Shape;212;p17"/>
          <p:cNvGraphicFramePr/>
          <p:nvPr/>
        </p:nvGraphicFramePr>
        <p:xfrm>
          <a:off x="3037307" y="3064290"/>
          <a:ext cx="3000000" cy="3000000"/>
        </p:xfrm>
        <a:graphic>
          <a:graphicData uri="http://schemas.openxmlformats.org/drawingml/2006/table">
            <a:tbl>
              <a:tblPr>
                <a:noFill/>
                <a:tableStyleId>{2B07F4FD-3250-4024-B014-AF7E3F9752D0}</a:tableStyleId>
              </a:tblPr>
              <a:tblGrid>
                <a:gridCol w="312650"/>
                <a:gridCol w="312650"/>
                <a:gridCol w="312650"/>
              </a:tblGrid>
              <a:tr h="262500">
                <a:tc>
                  <a:txBody>
                    <a:bodyPr/>
                    <a:lstStyle/>
                    <a:p>
                      <a:pPr indent="0" lvl="0" marL="0" rtl="0" algn="ctr">
                        <a:spcBef>
                          <a:spcPts val="0"/>
                        </a:spcBef>
                        <a:spcAft>
                          <a:spcPts val="0"/>
                        </a:spcAft>
                        <a:buNone/>
                      </a:pPr>
                      <a:r>
                        <a:rPr b="1" lang="en" sz="1000"/>
                        <a:t>...</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1</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256675">
                <a:tc>
                  <a:txBody>
                    <a:bodyPr/>
                    <a:lstStyle/>
                    <a:p>
                      <a:pPr indent="0" lvl="0" marL="0" rtl="0" algn="ctr">
                        <a:spcBef>
                          <a:spcPts val="0"/>
                        </a:spcBef>
                        <a:spcAft>
                          <a:spcPts val="0"/>
                        </a:spcAft>
                        <a:buNone/>
                      </a:pPr>
                      <a:r>
                        <a:rPr b="1" lang="en" sz="1000"/>
                        <a:t>...</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2</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bl>
          </a:graphicData>
        </a:graphic>
      </p:graphicFrame>
      <p:graphicFrame>
        <p:nvGraphicFramePr>
          <p:cNvPr id="213" name="Google Shape;213;p17"/>
          <p:cNvGraphicFramePr/>
          <p:nvPr/>
        </p:nvGraphicFramePr>
        <p:xfrm>
          <a:off x="7417777" y="2429559"/>
          <a:ext cx="3000000" cy="3000000"/>
        </p:xfrm>
        <a:graphic>
          <a:graphicData uri="http://schemas.openxmlformats.org/drawingml/2006/table">
            <a:tbl>
              <a:tblPr>
                <a:noFill/>
                <a:tableStyleId>{2B07F4FD-3250-4024-B014-AF7E3F9752D0}</a:tableStyleId>
              </a:tblPr>
              <a:tblGrid>
                <a:gridCol w="462400"/>
                <a:gridCol w="362500"/>
                <a:gridCol w="337050"/>
              </a:tblGrid>
              <a:tr h="254325">
                <a:tc>
                  <a:txBody>
                    <a:bodyPr/>
                    <a:lstStyle/>
                    <a:p>
                      <a:pPr indent="0" lvl="0" marL="0" rtl="0" algn="ctr">
                        <a:spcBef>
                          <a:spcPts val="0"/>
                        </a:spcBef>
                        <a:spcAft>
                          <a:spcPts val="0"/>
                        </a:spcAft>
                        <a:buNone/>
                      </a:pPr>
                      <a:r>
                        <a:rPr b="1" lang="en" sz="1000"/>
                        <a:t>alice</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k</a:t>
                      </a:r>
                      <a:r>
                        <a:rPr b="1" lang="en" sz="700">
                          <a:solidFill>
                            <a:schemeClr val="dk1"/>
                          </a:solidFill>
                          <a:latin typeface="Open Sans"/>
                          <a:ea typeface="Open Sans"/>
                          <a:cs typeface="Open Sans"/>
                          <a:sym typeface="Open Sans"/>
                        </a:rPr>
                        <a:t>1</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Clr>
                          <a:schemeClr val="dk1"/>
                        </a:buClr>
                        <a:buSzPts val="1100"/>
                        <a:buFont typeface="Arial"/>
                        <a:buNone/>
                      </a:pPr>
                      <a:r>
                        <a:rPr b="1" lang="en" sz="1000">
                          <a:solidFill>
                            <a:schemeClr val="dk1"/>
                          </a:solidFill>
                          <a:latin typeface="Open Sans"/>
                          <a:ea typeface="Open Sans"/>
                          <a:cs typeface="Open Sans"/>
                          <a:sym typeface="Open Sans"/>
                        </a:rPr>
                        <a:t>k</a:t>
                      </a:r>
                      <a:r>
                        <a:rPr b="1" lang="en" sz="700">
                          <a:solidFill>
                            <a:schemeClr val="dk1"/>
                          </a:solidFill>
                          <a:latin typeface="Open Sans"/>
                          <a:ea typeface="Open Sans"/>
                          <a:cs typeface="Open Sans"/>
                          <a:sym typeface="Open Sans"/>
                        </a:rPr>
                        <a:t>11</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248700">
                <a:tc>
                  <a:txBody>
                    <a:bodyPr/>
                    <a:lstStyle/>
                    <a:p>
                      <a:pPr indent="0" lvl="0" marL="0" rtl="0" algn="ctr">
                        <a:spcBef>
                          <a:spcPts val="0"/>
                        </a:spcBef>
                        <a:spcAft>
                          <a:spcPts val="0"/>
                        </a:spcAft>
                        <a:buClr>
                          <a:schemeClr val="dk1"/>
                        </a:buClr>
                        <a:buSzPts val="1100"/>
                        <a:buFont typeface="Arial"/>
                        <a:buNone/>
                      </a:pPr>
                      <a:r>
                        <a:rPr b="1" lang="en" sz="1000">
                          <a:solidFill>
                            <a:schemeClr val="dk1"/>
                          </a:solidFill>
                        </a:rPr>
                        <a:t>alice</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solidFill>
                            <a:schemeClr val="dk1"/>
                          </a:solidFill>
                          <a:latin typeface="Open Sans"/>
                          <a:ea typeface="Open Sans"/>
                          <a:cs typeface="Open Sans"/>
                          <a:sym typeface="Open Sans"/>
                        </a:rPr>
                        <a:t> </a:t>
                      </a:r>
                      <a:r>
                        <a:rPr b="1" lang="en" sz="1000">
                          <a:solidFill>
                            <a:schemeClr val="dk1"/>
                          </a:solidFill>
                          <a:latin typeface="Open Sans"/>
                          <a:ea typeface="Open Sans"/>
                          <a:cs typeface="Open Sans"/>
                          <a:sym typeface="Open Sans"/>
                        </a:rPr>
                        <a:t>k</a:t>
                      </a:r>
                      <a:r>
                        <a:rPr b="1" lang="en" sz="700">
                          <a:solidFill>
                            <a:schemeClr val="dk1"/>
                          </a:solidFill>
                          <a:latin typeface="Open Sans"/>
                          <a:ea typeface="Open Sans"/>
                          <a:cs typeface="Open Sans"/>
                          <a:sym typeface="Open Sans"/>
                        </a:rPr>
                        <a:t>1</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Clr>
                          <a:schemeClr val="dk1"/>
                        </a:buClr>
                        <a:buSzPts val="1100"/>
                        <a:buFont typeface="Arial"/>
                        <a:buNone/>
                      </a:pPr>
                      <a:r>
                        <a:rPr b="1" lang="en" sz="1000">
                          <a:solidFill>
                            <a:schemeClr val="dk1"/>
                          </a:solidFill>
                          <a:latin typeface="Open Sans"/>
                          <a:ea typeface="Open Sans"/>
                          <a:cs typeface="Open Sans"/>
                          <a:sym typeface="Open Sans"/>
                        </a:rPr>
                        <a:t>k</a:t>
                      </a:r>
                      <a:r>
                        <a:rPr b="1" lang="en" sz="700">
                          <a:solidFill>
                            <a:schemeClr val="dk1"/>
                          </a:solidFill>
                          <a:latin typeface="Open Sans"/>
                          <a:ea typeface="Open Sans"/>
                          <a:cs typeface="Open Sans"/>
                          <a:sym typeface="Open Sans"/>
                        </a:rPr>
                        <a:t>12</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248700">
                <a:tc>
                  <a:txBody>
                    <a:bodyPr/>
                    <a:lstStyle/>
                    <a:p>
                      <a:pPr indent="0" lvl="0" marL="0" rtl="0" algn="ctr">
                        <a:spcBef>
                          <a:spcPts val="0"/>
                        </a:spcBef>
                        <a:spcAft>
                          <a:spcPts val="0"/>
                        </a:spcAft>
                        <a:buClr>
                          <a:schemeClr val="dk1"/>
                        </a:buClr>
                        <a:buSzPts val="1100"/>
                        <a:buFont typeface="Arial"/>
                        <a:buNone/>
                      </a:pPr>
                      <a:r>
                        <a:rPr b="1" lang="en" sz="1000">
                          <a:solidFill>
                            <a:schemeClr val="dk1"/>
                          </a:solidFill>
                        </a:rPr>
                        <a:t>alice</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Clr>
                          <a:schemeClr val="dk1"/>
                        </a:buClr>
                        <a:buSzPts val="1100"/>
                        <a:buFont typeface="Arial"/>
                        <a:buNone/>
                      </a:pPr>
                      <a:r>
                        <a:rPr b="1" lang="en" sz="1000">
                          <a:solidFill>
                            <a:schemeClr val="dk1"/>
                          </a:solidFill>
                          <a:latin typeface="Open Sans"/>
                          <a:ea typeface="Open Sans"/>
                          <a:cs typeface="Open Sans"/>
                          <a:sym typeface="Open Sans"/>
                        </a:rPr>
                        <a:t>k</a:t>
                      </a:r>
                      <a:r>
                        <a:rPr b="1" lang="en" sz="700">
                          <a:solidFill>
                            <a:schemeClr val="dk1"/>
                          </a:solidFill>
                          <a:latin typeface="Open Sans"/>
                          <a:ea typeface="Open Sans"/>
                          <a:cs typeface="Open Sans"/>
                          <a:sym typeface="Open Sans"/>
                        </a:rPr>
                        <a:t>1</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Clr>
                          <a:schemeClr val="dk1"/>
                        </a:buClr>
                        <a:buSzPts val="1100"/>
                        <a:buFont typeface="Arial"/>
                        <a:buNone/>
                      </a:pPr>
                      <a:r>
                        <a:rPr b="1" lang="en" sz="1000">
                          <a:solidFill>
                            <a:schemeClr val="dk1"/>
                          </a:solidFill>
                          <a:latin typeface="Open Sans"/>
                          <a:ea typeface="Open Sans"/>
                          <a:cs typeface="Open Sans"/>
                          <a:sym typeface="Open Sans"/>
                        </a:rPr>
                        <a:t>k</a:t>
                      </a:r>
                      <a:r>
                        <a:rPr b="1" lang="en" sz="700">
                          <a:solidFill>
                            <a:schemeClr val="dk1"/>
                          </a:solidFill>
                          <a:latin typeface="Open Sans"/>
                          <a:ea typeface="Open Sans"/>
                          <a:cs typeface="Open Sans"/>
                          <a:sym typeface="Open Sans"/>
                        </a:rPr>
                        <a:t>13</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248700">
                <a:tc>
                  <a:txBody>
                    <a:bodyPr/>
                    <a:lstStyle/>
                    <a:p>
                      <a:pPr indent="0" lvl="0" marL="0" rtl="0" algn="ctr">
                        <a:spcBef>
                          <a:spcPts val="0"/>
                        </a:spcBef>
                        <a:spcAft>
                          <a:spcPts val="0"/>
                        </a:spcAft>
                        <a:buClr>
                          <a:schemeClr val="dk1"/>
                        </a:buClr>
                        <a:buSzPts val="1100"/>
                        <a:buFont typeface="Arial"/>
                        <a:buNone/>
                      </a:pPr>
                      <a:r>
                        <a:rPr b="1" lang="en" sz="1000">
                          <a:solidFill>
                            <a:schemeClr val="dk1"/>
                          </a:solidFill>
                        </a:rPr>
                        <a:t>...</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248700">
                <a:tc>
                  <a:txBody>
                    <a:bodyPr/>
                    <a:lstStyle/>
                    <a:p>
                      <a:pPr indent="0" lvl="0" marL="0" rtl="0" algn="ctr">
                        <a:spcBef>
                          <a:spcPts val="0"/>
                        </a:spcBef>
                        <a:spcAft>
                          <a:spcPts val="0"/>
                        </a:spcAft>
                        <a:buClr>
                          <a:schemeClr val="dk1"/>
                        </a:buClr>
                        <a:buSzPts val="1100"/>
                        <a:buFont typeface="Arial"/>
                        <a:buNone/>
                      </a:pPr>
                      <a:r>
                        <a:rPr b="1" lang="en" sz="1000">
                          <a:solidFill>
                            <a:schemeClr val="dk1"/>
                          </a:solidFill>
                        </a:rPr>
                        <a:t>alice</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Clr>
                          <a:schemeClr val="dk1"/>
                        </a:buClr>
                        <a:buSzPts val="1100"/>
                        <a:buFont typeface="Arial"/>
                        <a:buNone/>
                      </a:pPr>
                      <a:r>
                        <a:rPr b="1" lang="en" sz="1000">
                          <a:solidFill>
                            <a:schemeClr val="dk1"/>
                          </a:solidFill>
                          <a:latin typeface="Open Sans"/>
                          <a:ea typeface="Open Sans"/>
                          <a:cs typeface="Open Sans"/>
                          <a:sym typeface="Open Sans"/>
                        </a:rPr>
                        <a:t>k</a:t>
                      </a:r>
                      <a:r>
                        <a:rPr b="1" lang="en" sz="700">
                          <a:solidFill>
                            <a:schemeClr val="dk1"/>
                          </a:solidFill>
                          <a:latin typeface="Open Sans"/>
                          <a:ea typeface="Open Sans"/>
                          <a:cs typeface="Open Sans"/>
                          <a:sym typeface="Open Sans"/>
                        </a:rPr>
                        <a:t>3</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Clr>
                          <a:schemeClr val="dk1"/>
                        </a:buClr>
                        <a:buSzPts val="1100"/>
                        <a:buFont typeface="Arial"/>
                        <a:buNone/>
                      </a:pPr>
                      <a:r>
                        <a:rPr b="1" lang="en" sz="1000">
                          <a:solidFill>
                            <a:schemeClr val="dk1"/>
                          </a:solidFill>
                          <a:latin typeface="Open Sans"/>
                          <a:ea typeface="Open Sans"/>
                          <a:cs typeface="Open Sans"/>
                          <a:sym typeface="Open Sans"/>
                        </a:rPr>
                        <a:t>k</a:t>
                      </a:r>
                      <a:r>
                        <a:rPr b="1" lang="en" sz="700">
                          <a:solidFill>
                            <a:schemeClr val="dk1"/>
                          </a:solidFill>
                          <a:latin typeface="Open Sans"/>
                          <a:ea typeface="Open Sans"/>
                          <a:cs typeface="Open Sans"/>
                          <a:sym typeface="Open Sans"/>
                        </a:rPr>
                        <a:t>32</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248700">
                <a:tc>
                  <a:txBody>
                    <a:bodyPr/>
                    <a:lstStyle/>
                    <a:p>
                      <a:pPr indent="0" lvl="0" marL="0" rtl="0" algn="ctr">
                        <a:spcBef>
                          <a:spcPts val="0"/>
                        </a:spcBef>
                        <a:spcAft>
                          <a:spcPts val="0"/>
                        </a:spcAft>
                        <a:buClr>
                          <a:schemeClr val="dk1"/>
                        </a:buClr>
                        <a:buSzPts val="1100"/>
                        <a:buFont typeface="Arial"/>
                        <a:buNone/>
                      </a:pPr>
                      <a:r>
                        <a:rPr b="1" lang="en" sz="1000">
                          <a:solidFill>
                            <a:schemeClr val="dk1"/>
                          </a:solidFill>
                        </a:rPr>
                        <a:t>alice</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Clr>
                          <a:schemeClr val="dk1"/>
                        </a:buClr>
                        <a:buSzPts val="1100"/>
                        <a:buFont typeface="Arial"/>
                        <a:buNone/>
                      </a:pPr>
                      <a:r>
                        <a:rPr b="1" lang="en" sz="1000">
                          <a:solidFill>
                            <a:schemeClr val="dk1"/>
                          </a:solidFill>
                          <a:latin typeface="Open Sans"/>
                          <a:ea typeface="Open Sans"/>
                          <a:cs typeface="Open Sans"/>
                          <a:sym typeface="Open Sans"/>
                        </a:rPr>
                        <a:t>k</a:t>
                      </a:r>
                      <a:r>
                        <a:rPr b="1" lang="en" sz="700">
                          <a:solidFill>
                            <a:schemeClr val="dk1"/>
                          </a:solidFill>
                          <a:latin typeface="Open Sans"/>
                          <a:ea typeface="Open Sans"/>
                          <a:cs typeface="Open Sans"/>
                          <a:sym typeface="Open Sans"/>
                        </a:rPr>
                        <a:t>3</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Clr>
                          <a:schemeClr val="dk1"/>
                        </a:buClr>
                        <a:buSzPts val="1100"/>
                        <a:buFont typeface="Arial"/>
                        <a:buNone/>
                      </a:pPr>
                      <a:r>
                        <a:rPr b="1" lang="en" sz="1000">
                          <a:solidFill>
                            <a:schemeClr val="dk1"/>
                          </a:solidFill>
                          <a:latin typeface="Open Sans"/>
                          <a:ea typeface="Open Sans"/>
                          <a:cs typeface="Open Sans"/>
                          <a:sym typeface="Open Sans"/>
                        </a:rPr>
                        <a:t>k</a:t>
                      </a:r>
                      <a:r>
                        <a:rPr b="1" lang="en" sz="700">
                          <a:solidFill>
                            <a:schemeClr val="dk1"/>
                          </a:solidFill>
                          <a:latin typeface="Open Sans"/>
                          <a:ea typeface="Open Sans"/>
                          <a:cs typeface="Open Sans"/>
                          <a:sym typeface="Open Sans"/>
                        </a:rPr>
                        <a:t>33</a:t>
                      </a:r>
                      <a:endParaRPr b="1" sz="1000"/>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bl>
          </a:graphicData>
        </a:graphic>
      </p:graphicFrame>
      <p:grpSp>
        <p:nvGrpSpPr>
          <p:cNvPr id="214" name="Google Shape;214;p17"/>
          <p:cNvGrpSpPr/>
          <p:nvPr/>
        </p:nvGrpSpPr>
        <p:grpSpPr>
          <a:xfrm>
            <a:off x="4938771" y="3278279"/>
            <a:ext cx="538200" cy="476809"/>
            <a:chOff x="4883166" y="3428619"/>
            <a:chExt cx="538200" cy="476809"/>
          </a:xfrm>
        </p:grpSpPr>
        <p:sp>
          <p:nvSpPr>
            <p:cNvPr id="215" name="Google Shape;215;p17"/>
            <p:cNvSpPr/>
            <p:nvPr/>
          </p:nvSpPr>
          <p:spPr>
            <a:xfrm>
              <a:off x="5085675" y="3428619"/>
              <a:ext cx="122400" cy="12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
            <p:cNvSpPr/>
            <p:nvPr/>
          </p:nvSpPr>
          <p:spPr>
            <a:xfrm>
              <a:off x="4883166" y="3514528"/>
              <a:ext cx="538200" cy="390900"/>
            </a:xfrm>
            <a:prstGeom prst="rect">
              <a:avLst/>
            </a:prstGeom>
            <a:noFill/>
            <a:ln>
              <a:noFill/>
            </a:ln>
          </p:spPr>
          <p:txBody>
            <a:bodyPr anchorCtr="0" anchor="ctr" bIns="91425" lIns="91425" spcFirstLastPara="1" rIns="91425" wrap="square" tIns="73150">
              <a:noAutofit/>
            </a:bodyPr>
            <a:lstStyle/>
            <a:p>
              <a:pPr indent="0" lvl="0" marL="0" rtl="0" algn="l">
                <a:spcBef>
                  <a:spcPts val="0"/>
                </a:spcBef>
                <a:spcAft>
                  <a:spcPts val="0"/>
                </a:spcAft>
                <a:buNone/>
              </a:pPr>
              <a:r>
                <a:rPr b="1" lang="en" sz="1000">
                  <a:solidFill>
                    <a:schemeClr val="dk1"/>
                  </a:solidFill>
                  <a:latin typeface="Open Sans"/>
                  <a:ea typeface="Open Sans"/>
                  <a:cs typeface="Open Sans"/>
                  <a:sym typeface="Open Sans"/>
                </a:rPr>
                <a:t>alice</a:t>
              </a:r>
              <a:endParaRPr b="1" sz="1000">
                <a:solidFill>
                  <a:schemeClr val="dk1"/>
                </a:solidFill>
                <a:latin typeface="Open Sans"/>
                <a:ea typeface="Open Sans"/>
                <a:cs typeface="Open Sans"/>
                <a:sym typeface="Open Sans"/>
              </a:endParaRPr>
            </a:p>
          </p:txBody>
        </p:sp>
      </p:grpSp>
      <p:grpSp>
        <p:nvGrpSpPr>
          <p:cNvPr id="217" name="Google Shape;217;p17"/>
          <p:cNvGrpSpPr/>
          <p:nvPr/>
        </p:nvGrpSpPr>
        <p:grpSpPr>
          <a:xfrm>
            <a:off x="5263680" y="2686765"/>
            <a:ext cx="848022" cy="1229100"/>
            <a:chOff x="5208075" y="2837106"/>
            <a:chExt cx="848022" cy="1229100"/>
          </a:xfrm>
        </p:grpSpPr>
        <p:sp>
          <p:nvSpPr>
            <p:cNvPr id="218" name="Google Shape;218;p17"/>
            <p:cNvSpPr/>
            <p:nvPr/>
          </p:nvSpPr>
          <p:spPr>
            <a:xfrm>
              <a:off x="5542875" y="3123819"/>
              <a:ext cx="122400" cy="12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p:nvPr/>
          </p:nvSpPr>
          <p:spPr>
            <a:xfrm>
              <a:off x="5644206" y="3376744"/>
              <a:ext cx="122400" cy="12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a:off x="5534498" y="3657219"/>
              <a:ext cx="122400" cy="12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17"/>
            <p:cNvCxnSpPr>
              <a:stCxn id="215" idx="6"/>
              <a:endCxn id="218" idx="3"/>
            </p:cNvCxnSpPr>
            <p:nvPr/>
          </p:nvCxnSpPr>
          <p:spPr>
            <a:xfrm flipH="1" rot="10800000">
              <a:off x="5208075" y="3228219"/>
              <a:ext cx="352800" cy="261600"/>
            </a:xfrm>
            <a:prstGeom prst="straightConnector1">
              <a:avLst/>
            </a:prstGeom>
            <a:noFill/>
            <a:ln cap="flat" cmpd="sng" w="9525">
              <a:solidFill>
                <a:schemeClr val="dk2"/>
              </a:solidFill>
              <a:prstDash val="dash"/>
              <a:round/>
              <a:headEnd len="med" w="med" type="none"/>
              <a:tailEnd len="med" w="med" type="none"/>
            </a:ln>
          </p:spPr>
        </p:cxnSp>
        <p:cxnSp>
          <p:nvCxnSpPr>
            <p:cNvPr id="222" name="Google Shape;222;p17"/>
            <p:cNvCxnSpPr>
              <a:stCxn id="215" idx="6"/>
              <a:endCxn id="219" idx="2"/>
            </p:cNvCxnSpPr>
            <p:nvPr/>
          </p:nvCxnSpPr>
          <p:spPr>
            <a:xfrm flipH="1" rot="10800000">
              <a:off x="5208075" y="3437919"/>
              <a:ext cx="436200" cy="51900"/>
            </a:xfrm>
            <a:prstGeom prst="straightConnector1">
              <a:avLst/>
            </a:prstGeom>
            <a:noFill/>
            <a:ln cap="flat" cmpd="sng" w="9525">
              <a:solidFill>
                <a:schemeClr val="dk2"/>
              </a:solidFill>
              <a:prstDash val="dash"/>
              <a:round/>
              <a:headEnd len="med" w="med" type="none"/>
              <a:tailEnd len="med" w="med" type="none"/>
            </a:ln>
          </p:spPr>
        </p:cxnSp>
        <p:cxnSp>
          <p:nvCxnSpPr>
            <p:cNvPr id="223" name="Google Shape;223;p17"/>
            <p:cNvCxnSpPr>
              <a:stCxn id="215" idx="6"/>
              <a:endCxn id="220" idx="1"/>
            </p:cNvCxnSpPr>
            <p:nvPr/>
          </p:nvCxnSpPr>
          <p:spPr>
            <a:xfrm>
              <a:off x="5208075" y="3489819"/>
              <a:ext cx="344400" cy="185400"/>
            </a:xfrm>
            <a:prstGeom prst="straightConnector1">
              <a:avLst/>
            </a:prstGeom>
            <a:noFill/>
            <a:ln cap="flat" cmpd="sng" w="9525">
              <a:solidFill>
                <a:schemeClr val="dk2"/>
              </a:solidFill>
              <a:prstDash val="dash"/>
              <a:round/>
              <a:headEnd len="med" w="med" type="none"/>
              <a:tailEnd len="med" w="med" type="none"/>
            </a:ln>
          </p:spPr>
        </p:cxnSp>
        <p:sp>
          <p:nvSpPr>
            <p:cNvPr id="224" name="Google Shape;224;p17"/>
            <p:cNvSpPr/>
            <p:nvPr/>
          </p:nvSpPr>
          <p:spPr>
            <a:xfrm>
              <a:off x="5365497" y="2837106"/>
              <a:ext cx="538200" cy="390900"/>
            </a:xfrm>
            <a:prstGeom prst="rect">
              <a:avLst/>
            </a:prstGeom>
            <a:noFill/>
            <a:ln>
              <a:noFill/>
            </a:ln>
          </p:spPr>
          <p:txBody>
            <a:bodyPr anchorCtr="0" anchor="ctr" bIns="91425" lIns="91425" spcFirstLastPara="1" rIns="91425" wrap="square" tIns="73150">
              <a:noAutofit/>
            </a:bodyPr>
            <a:lstStyle/>
            <a:p>
              <a:pPr indent="0" lvl="0" marL="0" rtl="0" algn="l">
                <a:spcBef>
                  <a:spcPts val="0"/>
                </a:spcBef>
                <a:spcAft>
                  <a:spcPts val="0"/>
                </a:spcAft>
                <a:buNone/>
              </a:pPr>
              <a:r>
                <a:rPr b="1" lang="en" sz="1000">
                  <a:solidFill>
                    <a:schemeClr val="dk1"/>
                  </a:solidFill>
                  <a:latin typeface="Open Sans"/>
                  <a:ea typeface="Open Sans"/>
                  <a:cs typeface="Open Sans"/>
                  <a:sym typeface="Open Sans"/>
                </a:rPr>
                <a:t>k</a:t>
              </a:r>
              <a:r>
                <a:rPr b="1" lang="en" sz="700">
                  <a:solidFill>
                    <a:schemeClr val="dk1"/>
                  </a:solidFill>
                  <a:latin typeface="Open Sans"/>
                  <a:ea typeface="Open Sans"/>
                  <a:cs typeface="Open Sans"/>
                  <a:sym typeface="Open Sans"/>
                </a:rPr>
                <a:t>1</a:t>
              </a:r>
              <a:endParaRPr b="1" sz="700">
                <a:solidFill>
                  <a:schemeClr val="dk1"/>
                </a:solidFill>
                <a:latin typeface="Open Sans"/>
                <a:ea typeface="Open Sans"/>
                <a:cs typeface="Open Sans"/>
                <a:sym typeface="Open Sans"/>
              </a:endParaRPr>
            </a:p>
          </p:txBody>
        </p:sp>
        <p:sp>
          <p:nvSpPr>
            <p:cNvPr id="225" name="Google Shape;225;p17"/>
            <p:cNvSpPr/>
            <p:nvPr/>
          </p:nvSpPr>
          <p:spPr>
            <a:xfrm>
              <a:off x="5517897" y="3370506"/>
              <a:ext cx="538200" cy="390900"/>
            </a:xfrm>
            <a:prstGeom prst="rect">
              <a:avLst/>
            </a:prstGeom>
            <a:noFill/>
            <a:ln>
              <a:noFill/>
            </a:ln>
          </p:spPr>
          <p:txBody>
            <a:bodyPr anchorCtr="0" anchor="ctr" bIns="91425" lIns="91425" spcFirstLastPara="1" rIns="91425" wrap="square" tIns="73150">
              <a:noAutofit/>
            </a:bodyPr>
            <a:lstStyle/>
            <a:p>
              <a:pPr indent="0" lvl="0" marL="0" rtl="0" algn="l">
                <a:spcBef>
                  <a:spcPts val="0"/>
                </a:spcBef>
                <a:spcAft>
                  <a:spcPts val="0"/>
                </a:spcAft>
                <a:buNone/>
              </a:pPr>
              <a:r>
                <a:rPr b="1" lang="en" sz="1000">
                  <a:solidFill>
                    <a:schemeClr val="dk1"/>
                  </a:solidFill>
                  <a:latin typeface="Open Sans"/>
                  <a:ea typeface="Open Sans"/>
                  <a:cs typeface="Open Sans"/>
                  <a:sym typeface="Open Sans"/>
                </a:rPr>
                <a:t>k</a:t>
              </a:r>
              <a:r>
                <a:rPr b="1" lang="en" sz="700">
                  <a:solidFill>
                    <a:schemeClr val="dk1"/>
                  </a:solidFill>
                  <a:latin typeface="Open Sans"/>
                  <a:ea typeface="Open Sans"/>
                  <a:cs typeface="Open Sans"/>
                  <a:sym typeface="Open Sans"/>
                </a:rPr>
                <a:t>2</a:t>
              </a:r>
              <a:endParaRPr b="1" sz="700">
                <a:solidFill>
                  <a:schemeClr val="dk1"/>
                </a:solidFill>
                <a:latin typeface="Open Sans"/>
                <a:ea typeface="Open Sans"/>
                <a:cs typeface="Open Sans"/>
                <a:sym typeface="Open Sans"/>
              </a:endParaRPr>
            </a:p>
          </p:txBody>
        </p:sp>
        <p:sp>
          <p:nvSpPr>
            <p:cNvPr id="226" name="Google Shape;226;p17"/>
            <p:cNvSpPr/>
            <p:nvPr/>
          </p:nvSpPr>
          <p:spPr>
            <a:xfrm>
              <a:off x="5365497" y="3675306"/>
              <a:ext cx="538200" cy="390900"/>
            </a:xfrm>
            <a:prstGeom prst="rect">
              <a:avLst/>
            </a:prstGeom>
            <a:noFill/>
            <a:ln>
              <a:noFill/>
            </a:ln>
          </p:spPr>
          <p:txBody>
            <a:bodyPr anchorCtr="0" anchor="ctr" bIns="91425" lIns="91425" spcFirstLastPara="1" rIns="91425" wrap="square" tIns="73150">
              <a:noAutofit/>
            </a:bodyPr>
            <a:lstStyle/>
            <a:p>
              <a:pPr indent="0" lvl="0" marL="0" rtl="0" algn="l">
                <a:spcBef>
                  <a:spcPts val="0"/>
                </a:spcBef>
                <a:spcAft>
                  <a:spcPts val="0"/>
                </a:spcAft>
                <a:buNone/>
              </a:pPr>
              <a:r>
                <a:rPr b="1" lang="en" sz="1000">
                  <a:solidFill>
                    <a:schemeClr val="dk1"/>
                  </a:solidFill>
                  <a:latin typeface="Open Sans"/>
                  <a:ea typeface="Open Sans"/>
                  <a:cs typeface="Open Sans"/>
                  <a:sym typeface="Open Sans"/>
                </a:rPr>
                <a:t>k</a:t>
              </a:r>
              <a:r>
                <a:rPr b="1" lang="en" sz="700">
                  <a:solidFill>
                    <a:schemeClr val="dk1"/>
                  </a:solidFill>
                  <a:latin typeface="Open Sans"/>
                  <a:ea typeface="Open Sans"/>
                  <a:cs typeface="Open Sans"/>
                  <a:sym typeface="Open Sans"/>
                </a:rPr>
                <a:t>3</a:t>
              </a:r>
              <a:endParaRPr b="1" sz="700">
                <a:solidFill>
                  <a:schemeClr val="dk1"/>
                </a:solidFill>
                <a:latin typeface="Open Sans"/>
                <a:ea typeface="Open Sans"/>
                <a:cs typeface="Open Sans"/>
                <a:sym typeface="Open Sans"/>
              </a:endParaRPr>
            </a:p>
          </p:txBody>
        </p:sp>
      </p:grpSp>
      <p:grpSp>
        <p:nvGrpSpPr>
          <p:cNvPr id="227" name="Google Shape;227;p17"/>
          <p:cNvGrpSpPr/>
          <p:nvPr/>
        </p:nvGrpSpPr>
        <p:grpSpPr>
          <a:xfrm>
            <a:off x="5702955" y="2381965"/>
            <a:ext cx="1323147" cy="1854647"/>
            <a:chOff x="5647350" y="2532306"/>
            <a:chExt cx="1323147" cy="1854647"/>
          </a:xfrm>
        </p:grpSpPr>
        <p:sp>
          <p:nvSpPr>
            <p:cNvPr id="228" name="Google Shape;228;p17"/>
            <p:cNvSpPr/>
            <p:nvPr/>
          </p:nvSpPr>
          <p:spPr>
            <a:xfrm>
              <a:off x="6000075" y="2742819"/>
              <a:ext cx="122400" cy="12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7"/>
            <p:cNvSpPr/>
            <p:nvPr/>
          </p:nvSpPr>
          <p:spPr>
            <a:xfrm>
              <a:off x="6220298" y="2861711"/>
              <a:ext cx="122400" cy="12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6135721" y="3107065"/>
              <a:ext cx="122400" cy="12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6152475" y="3276219"/>
              <a:ext cx="122400" cy="12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6304875" y="3724236"/>
              <a:ext cx="122400" cy="12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6127344" y="3843128"/>
              <a:ext cx="122400" cy="12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
            <p:cNvSpPr/>
            <p:nvPr/>
          </p:nvSpPr>
          <p:spPr>
            <a:xfrm>
              <a:off x="6304875" y="3428619"/>
              <a:ext cx="122400" cy="12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6228675" y="4080105"/>
              <a:ext cx="122400" cy="12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p:nvPr/>
          </p:nvSpPr>
          <p:spPr>
            <a:xfrm>
              <a:off x="6169229" y="3581019"/>
              <a:ext cx="122400" cy="12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7" name="Google Shape;237;p17"/>
            <p:cNvCxnSpPr>
              <a:stCxn id="218" idx="6"/>
              <a:endCxn id="229" idx="2"/>
            </p:cNvCxnSpPr>
            <p:nvPr/>
          </p:nvCxnSpPr>
          <p:spPr>
            <a:xfrm flipH="1" rot="10800000">
              <a:off x="5665275" y="2922819"/>
              <a:ext cx="555000" cy="262200"/>
            </a:xfrm>
            <a:prstGeom prst="straightConnector1">
              <a:avLst/>
            </a:prstGeom>
            <a:noFill/>
            <a:ln cap="flat" cmpd="sng" w="9525">
              <a:solidFill>
                <a:schemeClr val="dk2"/>
              </a:solidFill>
              <a:prstDash val="dash"/>
              <a:round/>
              <a:headEnd len="med" w="med" type="none"/>
              <a:tailEnd len="med" w="med" type="none"/>
            </a:ln>
          </p:spPr>
        </p:cxnSp>
        <p:cxnSp>
          <p:nvCxnSpPr>
            <p:cNvPr id="238" name="Google Shape;238;p17"/>
            <p:cNvCxnSpPr>
              <a:stCxn id="218" idx="6"/>
              <a:endCxn id="230" idx="2"/>
            </p:cNvCxnSpPr>
            <p:nvPr/>
          </p:nvCxnSpPr>
          <p:spPr>
            <a:xfrm flipH="1" rot="10800000">
              <a:off x="5665275" y="3168219"/>
              <a:ext cx="470400" cy="16800"/>
            </a:xfrm>
            <a:prstGeom prst="straightConnector1">
              <a:avLst/>
            </a:prstGeom>
            <a:noFill/>
            <a:ln cap="flat" cmpd="sng" w="9525">
              <a:solidFill>
                <a:schemeClr val="dk2"/>
              </a:solidFill>
              <a:prstDash val="dash"/>
              <a:round/>
              <a:headEnd len="med" w="med" type="none"/>
              <a:tailEnd len="med" w="med" type="none"/>
            </a:ln>
          </p:spPr>
        </p:cxnSp>
        <p:cxnSp>
          <p:nvCxnSpPr>
            <p:cNvPr id="239" name="Google Shape;239;p17"/>
            <p:cNvCxnSpPr>
              <a:stCxn id="218" idx="7"/>
              <a:endCxn id="228" idx="2"/>
            </p:cNvCxnSpPr>
            <p:nvPr/>
          </p:nvCxnSpPr>
          <p:spPr>
            <a:xfrm flipH="1" rot="10800000">
              <a:off x="5647350" y="2803945"/>
              <a:ext cx="352800" cy="337800"/>
            </a:xfrm>
            <a:prstGeom prst="straightConnector1">
              <a:avLst/>
            </a:prstGeom>
            <a:noFill/>
            <a:ln cap="flat" cmpd="sng" w="9525">
              <a:solidFill>
                <a:schemeClr val="dk2"/>
              </a:solidFill>
              <a:prstDash val="dash"/>
              <a:round/>
              <a:headEnd len="med" w="med" type="none"/>
              <a:tailEnd len="med" w="med" type="none"/>
            </a:ln>
          </p:spPr>
        </p:cxnSp>
        <p:cxnSp>
          <p:nvCxnSpPr>
            <p:cNvPr id="240" name="Google Shape;240;p17"/>
            <p:cNvCxnSpPr>
              <a:stCxn id="219" idx="6"/>
              <a:endCxn id="231" idx="2"/>
            </p:cNvCxnSpPr>
            <p:nvPr/>
          </p:nvCxnSpPr>
          <p:spPr>
            <a:xfrm flipH="1" rot="10800000">
              <a:off x="5766606" y="3337444"/>
              <a:ext cx="385800" cy="100500"/>
            </a:xfrm>
            <a:prstGeom prst="straightConnector1">
              <a:avLst/>
            </a:prstGeom>
            <a:noFill/>
            <a:ln cap="flat" cmpd="sng" w="9525">
              <a:solidFill>
                <a:schemeClr val="dk2"/>
              </a:solidFill>
              <a:prstDash val="dash"/>
              <a:round/>
              <a:headEnd len="med" w="med" type="none"/>
              <a:tailEnd len="med" w="med" type="none"/>
            </a:ln>
          </p:spPr>
        </p:cxnSp>
        <p:cxnSp>
          <p:nvCxnSpPr>
            <p:cNvPr id="241" name="Google Shape;241;p17"/>
            <p:cNvCxnSpPr>
              <a:stCxn id="219" idx="6"/>
              <a:endCxn id="234" idx="2"/>
            </p:cNvCxnSpPr>
            <p:nvPr/>
          </p:nvCxnSpPr>
          <p:spPr>
            <a:xfrm>
              <a:off x="5766606" y="3437944"/>
              <a:ext cx="538200" cy="51900"/>
            </a:xfrm>
            <a:prstGeom prst="straightConnector1">
              <a:avLst/>
            </a:prstGeom>
            <a:noFill/>
            <a:ln cap="flat" cmpd="sng" w="9525">
              <a:solidFill>
                <a:schemeClr val="dk2"/>
              </a:solidFill>
              <a:prstDash val="dash"/>
              <a:round/>
              <a:headEnd len="med" w="med" type="none"/>
              <a:tailEnd len="med" w="med" type="none"/>
            </a:ln>
          </p:spPr>
        </p:cxnSp>
        <p:cxnSp>
          <p:nvCxnSpPr>
            <p:cNvPr id="242" name="Google Shape;242;p17"/>
            <p:cNvCxnSpPr>
              <a:stCxn id="219" idx="6"/>
              <a:endCxn id="236" idx="2"/>
            </p:cNvCxnSpPr>
            <p:nvPr/>
          </p:nvCxnSpPr>
          <p:spPr>
            <a:xfrm>
              <a:off x="5766606" y="3437944"/>
              <a:ext cx="402600" cy="204300"/>
            </a:xfrm>
            <a:prstGeom prst="straightConnector1">
              <a:avLst/>
            </a:prstGeom>
            <a:noFill/>
            <a:ln cap="flat" cmpd="sng" w="9525">
              <a:solidFill>
                <a:schemeClr val="dk2"/>
              </a:solidFill>
              <a:prstDash val="dash"/>
              <a:round/>
              <a:headEnd len="med" w="med" type="none"/>
              <a:tailEnd len="med" w="med" type="none"/>
            </a:ln>
          </p:spPr>
        </p:cxnSp>
        <p:cxnSp>
          <p:nvCxnSpPr>
            <p:cNvPr id="243" name="Google Shape;243;p17"/>
            <p:cNvCxnSpPr>
              <a:stCxn id="220" idx="6"/>
              <a:endCxn id="232" idx="2"/>
            </p:cNvCxnSpPr>
            <p:nvPr/>
          </p:nvCxnSpPr>
          <p:spPr>
            <a:xfrm>
              <a:off x="5656898" y="3718419"/>
              <a:ext cx="648000" cy="66900"/>
            </a:xfrm>
            <a:prstGeom prst="straightConnector1">
              <a:avLst/>
            </a:prstGeom>
            <a:noFill/>
            <a:ln cap="flat" cmpd="sng" w="9525">
              <a:solidFill>
                <a:schemeClr val="dk2"/>
              </a:solidFill>
              <a:prstDash val="dash"/>
              <a:round/>
              <a:headEnd len="med" w="med" type="none"/>
              <a:tailEnd len="med" w="med" type="none"/>
            </a:ln>
          </p:spPr>
        </p:cxnSp>
        <p:cxnSp>
          <p:nvCxnSpPr>
            <p:cNvPr id="244" name="Google Shape;244;p17"/>
            <p:cNvCxnSpPr>
              <a:stCxn id="220" idx="6"/>
              <a:endCxn id="235" idx="2"/>
            </p:cNvCxnSpPr>
            <p:nvPr/>
          </p:nvCxnSpPr>
          <p:spPr>
            <a:xfrm>
              <a:off x="5656898" y="3718419"/>
              <a:ext cx="571800" cy="423000"/>
            </a:xfrm>
            <a:prstGeom prst="straightConnector1">
              <a:avLst/>
            </a:prstGeom>
            <a:noFill/>
            <a:ln cap="flat" cmpd="sng" w="9525">
              <a:solidFill>
                <a:schemeClr val="dk2"/>
              </a:solidFill>
              <a:prstDash val="dash"/>
              <a:round/>
              <a:headEnd len="med" w="med" type="none"/>
              <a:tailEnd len="med" w="med" type="none"/>
            </a:ln>
          </p:spPr>
        </p:cxnSp>
        <p:cxnSp>
          <p:nvCxnSpPr>
            <p:cNvPr id="245" name="Google Shape;245;p17"/>
            <p:cNvCxnSpPr>
              <a:stCxn id="220" idx="6"/>
              <a:endCxn id="233" idx="2"/>
            </p:cNvCxnSpPr>
            <p:nvPr/>
          </p:nvCxnSpPr>
          <p:spPr>
            <a:xfrm>
              <a:off x="5656898" y="3718419"/>
              <a:ext cx="470400" cy="186000"/>
            </a:xfrm>
            <a:prstGeom prst="straightConnector1">
              <a:avLst/>
            </a:prstGeom>
            <a:noFill/>
            <a:ln cap="flat" cmpd="sng" w="9525">
              <a:solidFill>
                <a:schemeClr val="dk2"/>
              </a:solidFill>
              <a:prstDash val="dash"/>
              <a:round/>
              <a:headEnd len="med" w="med" type="none"/>
              <a:tailEnd len="med" w="med" type="none"/>
            </a:ln>
          </p:spPr>
        </p:cxnSp>
        <p:sp>
          <p:nvSpPr>
            <p:cNvPr id="246" name="Google Shape;246;p17"/>
            <p:cNvSpPr/>
            <p:nvPr/>
          </p:nvSpPr>
          <p:spPr>
            <a:xfrm>
              <a:off x="6042920" y="2532306"/>
              <a:ext cx="538200" cy="390900"/>
            </a:xfrm>
            <a:prstGeom prst="rect">
              <a:avLst/>
            </a:prstGeom>
            <a:noFill/>
            <a:ln>
              <a:noFill/>
            </a:ln>
          </p:spPr>
          <p:txBody>
            <a:bodyPr anchorCtr="0" anchor="ctr" bIns="91425" lIns="91425" spcFirstLastPara="1" rIns="91425" wrap="square" tIns="73150">
              <a:noAutofit/>
            </a:bodyPr>
            <a:lstStyle/>
            <a:p>
              <a:pPr indent="0" lvl="0" marL="0" rtl="0" algn="l">
                <a:spcBef>
                  <a:spcPts val="0"/>
                </a:spcBef>
                <a:spcAft>
                  <a:spcPts val="0"/>
                </a:spcAft>
                <a:buNone/>
              </a:pPr>
              <a:r>
                <a:rPr b="1" lang="en" sz="1000">
                  <a:solidFill>
                    <a:schemeClr val="dk1"/>
                  </a:solidFill>
                  <a:latin typeface="Open Sans"/>
                  <a:ea typeface="Open Sans"/>
                  <a:cs typeface="Open Sans"/>
                  <a:sym typeface="Open Sans"/>
                </a:rPr>
                <a:t>k</a:t>
              </a:r>
              <a:r>
                <a:rPr b="1" lang="en" sz="700">
                  <a:solidFill>
                    <a:schemeClr val="dk1"/>
                  </a:solidFill>
                  <a:latin typeface="Open Sans"/>
                  <a:ea typeface="Open Sans"/>
                  <a:cs typeface="Open Sans"/>
                  <a:sym typeface="Open Sans"/>
                </a:rPr>
                <a:t>11</a:t>
              </a:r>
              <a:endParaRPr b="1" sz="700">
                <a:solidFill>
                  <a:schemeClr val="dk1"/>
                </a:solidFill>
                <a:latin typeface="Open Sans"/>
                <a:ea typeface="Open Sans"/>
                <a:cs typeface="Open Sans"/>
                <a:sym typeface="Open Sans"/>
              </a:endParaRPr>
            </a:p>
          </p:txBody>
        </p:sp>
        <p:sp>
          <p:nvSpPr>
            <p:cNvPr id="247" name="Google Shape;247;p17"/>
            <p:cNvSpPr/>
            <p:nvPr/>
          </p:nvSpPr>
          <p:spPr>
            <a:xfrm>
              <a:off x="6271520" y="2751722"/>
              <a:ext cx="538200" cy="390900"/>
            </a:xfrm>
            <a:prstGeom prst="rect">
              <a:avLst/>
            </a:prstGeom>
            <a:noFill/>
            <a:ln>
              <a:noFill/>
            </a:ln>
          </p:spPr>
          <p:txBody>
            <a:bodyPr anchorCtr="0" anchor="ctr" bIns="91425" lIns="91425" spcFirstLastPara="1" rIns="91425" wrap="square" tIns="73150">
              <a:noAutofit/>
            </a:bodyPr>
            <a:lstStyle/>
            <a:p>
              <a:pPr indent="0" lvl="0" marL="0" rtl="0" algn="l">
                <a:spcBef>
                  <a:spcPts val="0"/>
                </a:spcBef>
                <a:spcAft>
                  <a:spcPts val="0"/>
                </a:spcAft>
                <a:buNone/>
              </a:pPr>
              <a:r>
                <a:rPr b="1" lang="en" sz="1000">
                  <a:solidFill>
                    <a:schemeClr val="dk1"/>
                  </a:solidFill>
                  <a:latin typeface="Open Sans"/>
                  <a:ea typeface="Open Sans"/>
                  <a:cs typeface="Open Sans"/>
                  <a:sym typeface="Open Sans"/>
                </a:rPr>
                <a:t>k</a:t>
              </a:r>
              <a:r>
                <a:rPr b="1" lang="en" sz="700">
                  <a:solidFill>
                    <a:schemeClr val="dk1"/>
                  </a:solidFill>
                  <a:latin typeface="Open Sans"/>
                  <a:ea typeface="Open Sans"/>
                  <a:cs typeface="Open Sans"/>
                  <a:sym typeface="Open Sans"/>
                </a:rPr>
                <a:t>12</a:t>
              </a:r>
              <a:endParaRPr b="1" sz="700">
                <a:solidFill>
                  <a:schemeClr val="dk1"/>
                </a:solidFill>
                <a:latin typeface="Open Sans"/>
                <a:ea typeface="Open Sans"/>
                <a:cs typeface="Open Sans"/>
                <a:sym typeface="Open Sans"/>
              </a:endParaRPr>
            </a:p>
          </p:txBody>
        </p:sp>
        <p:sp>
          <p:nvSpPr>
            <p:cNvPr id="248" name="Google Shape;248;p17"/>
            <p:cNvSpPr/>
            <p:nvPr/>
          </p:nvSpPr>
          <p:spPr>
            <a:xfrm>
              <a:off x="6356097" y="3141099"/>
              <a:ext cx="538200" cy="390900"/>
            </a:xfrm>
            <a:prstGeom prst="rect">
              <a:avLst/>
            </a:prstGeom>
            <a:noFill/>
            <a:ln>
              <a:noFill/>
            </a:ln>
          </p:spPr>
          <p:txBody>
            <a:bodyPr anchorCtr="0" anchor="ctr" bIns="91425" lIns="91425" spcFirstLastPara="1" rIns="91425" wrap="square" tIns="73150">
              <a:noAutofit/>
            </a:bodyPr>
            <a:lstStyle/>
            <a:p>
              <a:pPr indent="0" lvl="0" marL="0" rtl="0" algn="l">
                <a:spcBef>
                  <a:spcPts val="0"/>
                </a:spcBef>
                <a:spcAft>
                  <a:spcPts val="0"/>
                </a:spcAft>
                <a:buNone/>
              </a:pPr>
              <a:r>
                <a:rPr b="1" lang="en" sz="1000">
                  <a:solidFill>
                    <a:schemeClr val="dk1"/>
                  </a:solidFill>
                  <a:latin typeface="Open Sans"/>
                  <a:ea typeface="Open Sans"/>
                  <a:cs typeface="Open Sans"/>
                  <a:sym typeface="Open Sans"/>
                </a:rPr>
                <a:t>k</a:t>
              </a:r>
              <a:r>
                <a:rPr b="1" lang="en" sz="700">
                  <a:solidFill>
                    <a:schemeClr val="dk1"/>
                  </a:solidFill>
                  <a:latin typeface="Open Sans"/>
                  <a:ea typeface="Open Sans"/>
                  <a:cs typeface="Open Sans"/>
                  <a:sym typeface="Open Sans"/>
                </a:rPr>
                <a:t>21</a:t>
              </a:r>
              <a:endParaRPr b="1" sz="700">
                <a:solidFill>
                  <a:schemeClr val="dk1"/>
                </a:solidFill>
                <a:latin typeface="Open Sans"/>
                <a:ea typeface="Open Sans"/>
                <a:cs typeface="Open Sans"/>
                <a:sym typeface="Open Sans"/>
              </a:endParaRPr>
            </a:p>
          </p:txBody>
        </p:sp>
        <p:sp>
          <p:nvSpPr>
            <p:cNvPr id="249" name="Google Shape;249;p17"/>
            <p:cNvSpPr/>
            <p:nvPr/>
          </p:nvSpPr>
          <p:spPr>
            <a:xfrm>
              <a:off x="6195320" y="2980322"/>
              <a:ext cx="538200" cy="390900"/>
            </a:xfrm>
            <a:prstGeom prst="rect">
              <a:avLst/>
            </a:prstGeom>
            <a:noFill/>
            <a:ln>
              <a:noFill/>
            </a:ln>
          </p:spPr>
          <p:txBody>
            <a:bodyPr anchorCtr="0" anchor="ctr" bIns="91425" lIns="91425" spcFirstLastPara="1" rIns="91425" wrap="square" tIns="73150">
              <a:noAutofit/>
            </a:bodyPr>
            <a:lstStyle/>
            <a:p>
              <a:pPr indent="0" lvl="0" marL="0" rtl="0" algn="l">
                <a:spcBef>
                  <a:spcPts val="0"/>
                </a:spcBef>
                <a:spcAft>
                  <a:spcPts val="0"/>
                </a:spcAft>
                <a:buNone/>
              </a:pPr>
              <a:r>
                <a:rPr b="1" lang="en" sz="1000">
                  <a:solidFill>
                    <a:schemeClr val="dk1"/>
                  </a:solidFill>
                  <a:latin typeface="Open Sans"/>
                  <a:ea typeface="Open Sans"/>
                  <a:cs typeface="Open Sans"/>
                  <a:sym typeface="Open Sans"/>
                </a:rPr>
                <a:t>k</a:t>
              </a:r>
              <a:r>
                <a:rPr b="1" lang="en" sz="700">
                  <a:solidFill>
                    <a:schemeClr val="dk1"/>
                  </a:solidFill>
                  <a:latin typeface="Open Sans"/>
                  <a:ea typeface="Open Sans"/>
                  <a:cs typeface="Open Sans"/>
                  <a:sym typeface="Open Sans"/>
                </a:rPr>
                <a:t>13</a:t>
              </a:r>
              <a:endParaRPr b="1" sz="700">
                <a:solidFill>
                  <a:schemeClr val="dk1"/>
                </a:solidFill>
                <a:latin typeface="Open Sans"/>
                <a:ea typeface="Open Sans"/>
                <a:cs typeface="Open Sans"/>
                <a:sym typeface="Open Sans"/>
              </a:endParaRPr>
            </a:p>
          </p:txBody>
        </p:sp>
        <p:sp>
          <p:nvSpPr>
            <p:cNvPr id="250" name="Google Shape;250;p17"/>
            <p:cNvSpPr/>
            <p:nvPr/>
          </p:nvSpPr>
          <p:spPr>
            <a:xfrm>
              <a:off x="6432297" y="3369699"/>
              <a:ext cx="538200" cy="390900"/>
            </a:xfrm>
            <a:prstGeom prst="rect">
              <a:avLst/>
            </a:prstGeom>
            <a:noFill/>
            <a:ln>
              <a:noFill/>
            </a:ln>
          </p:spPr>
          <p:txBody>
            <a:bodyPr anchorCtr="0" anchor="ctr" bIns="91425" lIns="91425" spcFirstLastPara="1" rIns="91425" wrap="square" tIns="73150">
              <a:noAutofit/>
            </a:bodyPr>
            <a:lstStyle/>
            <a:p>
              <a:pPr indent="0" lvl="0" marL="0" rtl="0" algn="l">
                <a:spcBef>
                  <a:spcPts val="0"/>
                </a:spcBef>
                <a:spcAft>
                  <a:spcPts val="0"/>
                </a:spcAft>
                <a:buNone/>
              </a:pPr>
              <a:r>
                <a:rPr b="1" lang="en" sz="1000">
                  <a:solidFill>
                    <a:schemeClr val="dk1"/>
                  </a:solidFill>
                  <a:latin typeface="Open Sans"/>
                  <a:ea typeface="Open Sans"/>
                  <a:cs typeface="Open Sans"/>
                  <a:sym typeface="Open Sans"/>
                </a:rPr>
                <a:t>k</a:t>
              </a:r>
              <a:r>
                <a:rPr b="1" lang="en" sz="700">
                  <a:solidFill>
                    <a:schemeClr val="dk1"/>
                  </a:solidFill>
                  <a:latin typeface="Open Sans"/>
                  <a:ea typeface="Open Sans"/>
                  <a:cs typeface="Open Sans"/>
                  <a:sym typeface="Open Sans"/>
                </a:rPr>
                <a:t>22</a:t>
              </a:r>
              <a:endParaRPr b="1" sz="700">
                <a:solidFill>
                  <a:schemeClr val="dk1"/>
                </a:solidFill>
                <a:latin typeface="Open Sans"/>
                <a:ea typeface="Open Sans"/>
                <a:cs typeface="Open Sans"/>
                <a:sym typeface="Open Sans"/>
              </a:endParaRPr>
            </a:p>
          </p:txBody>
        </p:sp>
        <p:sp>
          <p:nvSpPr>
            <p:cNvPr id="251" name="Google Shape;251;p17"/>
            <p:cNvSpPr/>
            <p:nvPr/>
          </p:nvSpPr>
          <p:spPr>
            <a:xfrm>
              <a:off x="6288274" y="3471030"/>
              <a:ext cx="538200" cy="390900"/>
            </a:xfrm>
            <a:prstGeom prst="rect">
              <a:avLst/>
            </a:prstGeom>
            <a:noFill/>
            <a:ln>
              <a:noFill/>
            </a:ln>
          </p:spPr>
          <p:txBody>
            <a:bodyPr anchorCtr="0" anchor="ctr" bIns="91425" lIns="91425" spcFirstLastPara="1" rIns="91425" wrap="square" tIns="73150">
              <a:noAutofit/>
            </a:bodyPr>
            <a:lstStyle/>
            <a:p>
              <a:pPr indent="0" lvl="0" marL="0" rtl="0" algn="l">
                <a:spcBef>
                  <a:spcPts val="0"/>
                </a:spcBef>
                <a:spcAft>
                  <a:spcPts val="0"/>
                </a:spcAft>
                <a:buNone/>
              </a:pPr>
              <a:r>
                <a:rPr b="1" lang="en" sz="1000">
                  <a:solidFill>
                    <a:schemeClr val="dk1"/>
                  </a:solidFill>
                  <a:latin typeface="Open Sans"/>
                  <a:ea typeface="Open Sans"/>
                  <a:cs typeface="Open Sans"/>
                  <a:sym typeface="Open Sans"/>
                </a:rPr>
                <a:t>k</a:t>
              </a:r>
              <a:r>
                <a:rPr b="1" lang="en" sz="700">
                  <a:solidFill>
                    <a:schemeClr val="dk1"/>
                  </a:solidFill>
                  <a:latin typeface="Open Sans"/>
                  <a:ea typeface="Open Sans"/>
                  <a:cs typeface="Open Sans"/>
                  <a:sym typeface="Open Sans"/>
                </a:rPr>
                <a:t>23</a:t>
              </a:r>
              <a:endParaRPr b="1" sz="700">
                <a:solidFill>
                  <a:schemeClr val="dk1"/>
                </a:solidFill>
                <a:latin typeface="Open Sans"/>
                <a:ea typeface="Open Sans"/>
                <a:cs typeface="Open Sans"/>
                <a:sym typeface="Open Sans"/>
              </a:endParaRPr>
            </a:p>
          </p:txBody>
        </p:sp>
        <p:sp>
          <p:nvSpPr>
            <p:cNvPr id="252" name="Google Shape;252;p17"/>
            <p:cNvSpPr/>
            <p:nvPr/>
          </p:nvSpPr>
          <p:spPr>
            <a:xfrm>
              <a:off x="6423920" y="3682876"/>
              <a:ext cx="538200" cy="390900"/>
            </a:xfrm>
            <a:prstGeom prst="rect">
              <a:avLst/>
            </a:prstGeom>
            <a:noFill/>
            <a:ln>
              <a:noFill/>
            </a:ln>
          </p:spPr>
          <p:txBody>
            <a:bodyPr anchorCtr="0" anchor="ctr" bIns="91425" lIns="91425" spcFirstLastPara="1" rIns="91425" wrap="square" tIns="73150">
              <a:noAutofit/>
            </a:bodyPr>
            <a:lstStyle/>
            <a:p>
              <a:pPr indent="0" lvl="0" marL="0" rtl="0" algn="l">
                <a:spcBef>
                  <a:spcPts val="0"/>
                </a:spcBef>
                <a:spcAft>
                  <a:spcPts val="0"/>
                </a:spcAft>
                <a:buNone/>
              </a:pPr>
              <a:r>
                <a:rPr b="1" lang="en" sz="1000">
                  <a:solidFill>
                    <a:schemeClr val="dk1"/>
                  </a:solidFill>
                  <a:latin typeface="Open Sans"/>
                  <a:ea typeface="Open Sans"/>
                  <a:cs typeface="Open Sans"/>
                  <a:sym typeface="Open Sans"/>
                </a:rPr>
                <a:t>k</a:t>
              </a:r>
              <a:r>
                <a:rPr b="1" lang="en" sz="700">
                  <a:solidFill>
                    <a:schemeClr val="dk1"/>
                  </a:solidFill>
                  <a:latin typeface="Open Sans"/>
                  <a:ea typeface="Open Sans"/>
                  <a:cs typeface="Open Sans"/>
                  <a:sym typeface="Open Sans"/>
                </a:rPr>
                <a:t>31</a:t>
              </a:r>
              <a:endParaRPr b="1" sz="700">
                <a:solidFill>
                  <a:schemeClr val="dk1"/>
                </a:solidFill>
                <a:latin typeface="Open Sans"/>
                <a:ea typeface="Open Sans"/>
                <a:cs typeface="Open Sans"/>
                <a:sym typeface="Open Sans"/>
              </a:endParaRPr>
            </a:p>
          </p:txBody>
        </p:sp>
        <p:sp>
          <p:nvSpPr>
            <p:cNvPr id="253" name="Google Shape;253;p17"/>
            <p:cNvSpPr/>
            <p:nvPr/>
          </p:nvSpPr>
          <p:spPr>
            <a:xfrm>
              <a:off x="6229635" y="3775830"/>
              <a:ext cx="538200" cy="390900"/>
            </a:xfrm>
            <a:prstGeom prst="rect">
              <a:avLst/>
            </a:prstGeom>
            <a:noFill/>
            <a:ln>
              <a:noFill/>
            </a:ln>
          </p:spPr>
          <p:txBody>
            <a:bodyPr anchorCtr="0" anchor="ctr" bIns="91425" lIns="91425" spcFirstLastPara="1" rIns="91425" wrap="square" tIns="73150">
              <a:noAutofit/>
            </a:bodyPr>
            <a:lstStyle/>
            <a:p>
              <a:pPr indent="0" lvl="0" marL="0" rtl="0" algn="l">
                <a:spcBef>
                  <a:spcPts val="0"/>
                </a:spcBef>
                <a:spcAft>
                  <a:spcPts val="0"/>
                </a:spcAft>
                <a:buNone/>
              </a:pPr>
              <a:r>
                <a:rPr b="1" lang="en" sz="1000">
                  <a:solidFill>
                    <a:schemeClr val="dk1"/>
                  </a:solidFill>
                  <a:latin typeface="Open Sans"/>
                  <a:ea typeface="Open Sans"/>
                  <a:cs typeface="Open Sans"/>
                  <a:sym typeface="Open Sans"/>
                </a:rPr>
                <a:t>k</a:t>
              </a:r>
              <a:r>
                <a:rPr b="1" lang="en" sz="700">
                  <a:solidFill>
                    <a:schemeClr val="dk1"/>
                  </a:solidFill>
                  <a:latin typeface="Open Sans"/>
                  <a:ea typeface="Open Sans"/>
                  <a:cs typeface="Open Sans"/>
                  <a:sym typeface="Open Sans"/>
                </a:rPr>
                <a:t>32</a:t>
              </a:r>
              <a:endParaRPr b="1" sz="700">
                <a:solidFill>
                  <a:schemeClr val="dk1"/>
                </a:solidFill>
                <a:latin typeface="Open Sans"/>
                <a:ea typeface="Open Sans"/>
                <a:cs typeface="Open Sans"/>
                <a:sym typeface="Open Sans"/>
              </a:endParaRPr>
            </a:p>
          </p:txBody>
        </p:sp>
        <p:sp>
          <p:nvSpPr>
            <p:cNvPr id="254" name="Google Shape;254;p17"/>
            <p:cNvSpPr/>
            <p:nvPr/>
          </p:nvSpPr>
          <p:spPr>
            <a:xfrm>
              <a:off x="6296651" y="3996053"/>
              <a:ext cx="538200" cy="390900"/>
            </a:xfrm>
            <a:prstGeom prst="rect">
              <a:avLst/>
            </a:prstGeom>
            <a:noFill/>
            <a:ln>
              <a:noFill/>
            </a:ln>
          </p:spPr>
          <p:txBody>
            <a:bodyPr anchorCtr="0" anchor="ctr" bIns="91425" lIns="91425" spcFirstLastPara="1" rIns="91425" wrap="square" tIns="73150">
              <a:noAutofit/>
            </a:bodyPr>
            <a:lstStyle/>
            <a:p>
              <a:pPr indent="0" lvl="0" marL="0" rtl="0" algn="l">
                <a:spcBef>
                  <a:spcPts val="0"/>
                </a:spcBef>
                <a:spcAft>
                  <a:spcPts val="0"/>
                </a:spcAft>
                <a:buNone/>
              </a:pPr>
              <a:r>
                <a:rPr b="1" lang="en" sz="1000">
                  <a:solidFill>
                    <a:schemeClr val="dk1"/>
                  </a:solidFill>
                  <a:latin typeface="Open Sans"/>
                  <a:ea typeface="Open Sans"/>
                  <a:cs typeface="Open Sans"/>
                  <a:sym typeface="Open Sans"/>
                </a:rPr>
                <a:t>k</a:t>
              </a:r>
              <a:r>
                <a:rPr b="1" lang="en" sz="700">
                  <a:solidFill>
                    <a:schemeClr val="dk1"/>
                  </a:solidFill>
                  <a:latin typeface="Open Sans"/>
                  <a:ea typeface="Open Sans"/>
                  <a:cs typeface="Open Sans"/>
                  <a:sym typeface="Open Sans"/>
                </a:rPr>
                <a:t>33</a:t>
              </a:r>
              <a:endParaRPr b="1" sz="700">
                <a:solidFill>
                  <a:schemeClr val="dk1"/>
                </a:solidFill>
                <a:latin typeface="Open Sans"/>
                <a:ea typeface="Open Sans"/>
                <a:cs typeface="Open Sans"/>
                <a:sym typeface="Open Sans"/>
              </a:endParaRPr>
            </a:p>
          </p:txBody>
        </p:sp>
      </p:grpSp>
      <p:sp>
        <p:nvSpPr>
          <p:cNvPr id="255" name="Google Shape;255;p17"/>
          <p:cNvSpPr/>
          <p:nvPr/>
        </p:nvSpPr>
        <p:spPr>
          <a:xfrm>
            <a:off x="7266934" y="3920652"/>
            <a:ext cx="1483500" cy="390900"/>
          </a:xfrm>
          <a:prstGeom prst="rect">
            <a:avLst/>
          </a:prstGeom>
          <a:noFill/>
          <a:ln>
            <a:noFill/>
          </a:ln>
        </p:spPr>
        <p:txBody>
          <a:bodyPr anchorCtr="0" anchor="ctr" bIns="91425" lIns="91425" spcFirstLastPara="1" rIns="91425" wrap="square" tIns="73150">
            <a:noAutofit/>
          </a:bodyPr>
          <a:lstStyle/>
          <a:p>
            <a:pPr indent="0" lvl="0" marL="0" rtl="0" algn="l">
              <a:spcBef>
                <a:spcPts val="0"/>
              </a:spcBef>
              <a:spcAft>
                <a:spcPts val="0"/>
              </a:spcAft>
              <a:buNone/>
            </a:pPr>
            <a:r>
              <a:rPr b="1" lang="en" sz="1000">
                <a:solidFill>
                  <a:schemeClr val="dk1"/>
                </a:solidFill>
                <a:latin typeface="Open Sans"/>
                <a:ea typeface="Open Sans"/>
                <a:cs typeface="Open Sans"/>
                <a:sym typeface="Open Sans"/>
              </a:rPr>
              <a:t>Intermediate tuples</a:t>
            </a:r>
            <a:endParaRPr b="1" sz="1000">
              <a:solidFill>
                <a:schemeClr val="dk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8"/>
          <p:cNvSpPr/>
          <p:nvPr/>
        </p:nvSpPr>
        <p:spPr>
          <a:xfrm>
            <a:off x="116900" y="4121226"/>
            <a:ext cx="8903700" cy="605100"/>
          </a:xfrm>
          <a:prstGeom prst="roundRect">
            <a:avLst>
              <a:gd fmla="val 6524" name="adj"/>
            </a:avLst>
          </a:prstGeom>
          <a:noFill/>
          <a:ln cap="flat" cmpd="sng" w="9525">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
          <p:cNvSpPr/>
          <p:nvPr/>
        </p:nvSpPr>
        <p:spPr>
          <a:xfrm>
            <a:off x="0" y="0"/>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2" name="Google Shape;262;p18"/>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sp>
        <p:nvSpPr>
          <p:cNvPr id="263" name="Google Shape;263;p18"/>
          <p:cNvSpPr txBox="1"/>
          <p:nvPr/>
        </p:nvSpPr>
        <p:spPr>
          <a:xfrm>
            <a:off x="4675" y="110825"/>
            <a:ext cx="6977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Research Contributions</a:t>
            </a:r>
            <a:endParaRPr b="1" sz="2500">
              <a:latin typeface="Cambria"/>
              <a:ea typeface="Cambria"/>
              <a:cs typeface="Cambria"/>
              <a:sym typeface="Cambria"/>
            </a:endParaRPr>
          </a:p>
        </p:txBody>
      </p:sp>
      <p:grpSp>
        <p:nvGrpSpPr>
          <p:cNvPr id="264" name="Google Shape;264;p18"/>
          <p:cNvGrpSpPr/>
          <p:nvPr/>
        </p:nvGrpSpPr>
        <p:grpSpPr>
          <a:xfrm>
            <a:off x="1003409" y="946076"/>
            <a:ext cx="6471919" cy="3915888"/>
            <a:chOff x="1003409" y="946076"/>
            <a:chExt cx="6471919" cy="3915888"/>
          </a:xfrm>
        </p:grpSpPr>
        <p:sp>
          <p:nvSpPr>
            <p:cNvPr id="265" name="Google Shape;265;p18"/>
            <p:cNvSpPr txBox="1"/>
            <p:nvPr/>
          </p:nvSpPr>
          <p:spPr>
            <a:xfrm>
              <a:off x="1003409" y="946076"/>
              <a:ext cx="2433300" cy="47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b="1" lang="en" sz="1500">
                  <a:solidFill>
                    <a:srgbClr val="C11212"/>
                  </a:solidFill>
                  <a:latin typeface="Open Sans"/>
                  <a:ea typeface="Open Sans"/>
                  <a:cs typeface="Open Sans"/>
                  <a:sym typeface="Open Sans"/>
                </a:rPr>
                <a:t>Columnar RDBMSs</a:t>
              </a:r>
              <a:endParaRPr b="1" sz="1500">
                <a:solidFill>
                  <a:srgbClr val="C11212"/>
                </a:solidFill>
                <a:latin typeface="Open Sans"/>
                <a:ea typeface="Open Sans"/>
                <a:cs typeface="Open Sans"/>
                <a:sym typeface="Open Sans"/>
              </a:endParaRPr>
            </a:p>
          </p:txBody>
        </p:sp>
        <p:sp>
          <p:nvSpPr>
            <p:cNvPr id="266" name="Google Shape;266;p18"/>
            <p:cNvSpPr txBox="1"/>
            <p:nvPr/>
          </p:nvSpPr>
          <p:spPr>
            <a:xfrm>
              <a:off x="5855028" y="946076"/>
              <a:ext cx="1620300" cy="47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b="1" lang="en" sz="1500">
                  <a:solidFill>
                    <a:srgbClr val="C11212"/>
                  </a:solidFill>
                  <a:latin typeface="Open Sans"/>
                  <a:ea typeface="Open Sans"/>
                  <a:cs typeface="Open Sans"/>
                  <a:sym typeface="Open Sans"/>
                </a:rPr>
                <a:t>GDBMSs</a:t>
              </a:r>
              <a:endParaRPr b="1" sz="1500">
                <a:solidFill>
                  <a:srgbClr val="C11212"/>
                </a:solidFill>
                <a:latin typeface="Open Sans"/>
                <a:ea typeface="Open Sans"/>
                <a:cs typeface="Open Sans"/>
                <a:sym typeface="Open Sans"/>
              </a:endParaRPr>
            </a:p>
          </p:txBody>
        </p:sp>
        <p:cxnSp>
          <p:nvCxnSpPr>
            <p:cNvPr id="267" name="Google Shape;267;p18"/>
            <p:cNvCxnSpPr/>
            <p:nvPr/>
          </p:nvCxnSpPr>
          <p:spPr>
            <a:xfrm>
              <a:off x="4582030" y="971864"/>
              <a:ext cx="0" cy="3890100"/>
            </a:xfrm>
            <a:prstGeom prst="straightConnector1">
              <a:avLst/>
            </a:prstGeom>
            <a:noFill/>
            <a:ln cap="flat" cmpd="sng" w="9525">
              <a:solidFill>
                <a:schemeClr val="dk2"/>
              </a:solidFill>
              <a:prstDash val="dash"/>
              <a:round/>
              <a:headEnd len="med" w="med" type="none"/>
              <a:tailEnd len="med" w="med" type="none"/>
            </a:ln>
          </p:spPr>
        </p:cxnSp>
      </p:grpSp>
      <p:grpSp>
        <p:nvGrpSpPr>
          <p:cNvPr id="268" name="Google Shape;268;p18"/>
          <p:cNvGrpSpPr/>
          <p:nvPr/>
        </p:nvGrpSpPr>
        <p:grpSpPr>
          <a:xfrm>
            <a:off x="112825" y="2444648"/>
            <a:ext cx="9235662" cy="1488421"/>
            <a:chOff x="112825" y="2354804"/>
            <a:chExt cx="9235662" cy="1488421"/>
          </a:xfrm>
        </p:grpSpPr>
        <p:sp>
          <p:nvSpPr>
            <p:cNvPr id="269" name="Google Shape;269;p18"/>
            <p:cNvSpPr/>
            <p:nvPr/>
          </p:nvSpPr>
          <p:spPr>
            <a:xfrm>
              <a:off x="116900" y="2426625"/>
              <a:ext cx="8903700" cy="1416600"/>
            </a:xfrm>
            <a:prstGeom prst="roundRect">
              <a:avLst>
                <a:gd fmla="val 6524" name="adj"/>
              </a:avLst>
            </a:prstGeom>
            <a:noFill/>
            <a:ln cap="flat" cmpd="sng" w="9525">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txBox="1"/>
            <p:nvPr/>
          </p:nvSpPr>
          <p:spPr>
            <a:xfrm>
              <a:off x="112825" y="2884136"/>
              <a:ext cx="3433200" cy="60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NULL Compression using bit-strings </a:t>
              </a:r>
              <a:r>
                <a:rPr b="1" i="1" lang="en" sz="1000">
                  <a:solidFill>
                    <a:srgbClr val="434343"/>
                  </a:solidFill>
                  <a:latin typeface="Open Sans"/>
                  <a:ea typeface="Open Sans"/>
                  <a:cs typeface="Open Sans"/>
                  <a:sym typeface="Open Sans"/>
                </a:rPr>
                <a:t>[Abadi, CIDR 2007]</a:t>
              </a:r>
              <a:endParaRPr b="1" i="1" sz="1000">
                <a:solidFill>
                  <a:srgbClr val="434343"/>
                </a:solidFill>
                <a:latin typeface="Open Sans"/>
                <a:ea typeface="Open Sans"/>
                <a:cs typeface="Open Sans"/>
                <a:sym typeface="Open Sans"/>
              </a:endParaRPr>
            </a:p>
          </p:txBody>
        </p:sp>
        <p:grpSp>
          <p:nvGrpSpPr>
            <p:cNvPr id="271" name="Google Shape;271;p18"/>
            <p:cNvGrpSpPr/>
            <p:nvPr/>
          </p:nvGrpSpPr>
          <p:grpSpPr>
            <a:xfrm>
              <a:off x="4362888" y="3375786"/>
              <a:ext cx="4985599" cy="415500"/>
              <a:chOff x="4362888" y="3308854"/>
              <a:chExt cx="4985599" cy="415500"/>
            </a:xfrm>
          </p:grpSpPr>
          <p:sp>
            <p:nvSpPr>
              <p:cNvPr id="272" name="Google Shape;272;p18"/>
              <p:cNvSpPr txBox="1"/>
              <p:nvPr/>
            </p:nvSpPr>
            <p:spPr>
              <a:xfrm>
                <a:off x="5092087" y="3308854"/>
                <a:ext cx="42564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Compression using new edge ID scheme</a:t>
                </a:r>
                <a:endParaRPr sz="1500">
                  <a:solidFill>
                    <a:srgbClr val="434343"/>
                  </a:solidFill>
                  <a:latin typeface="Open Sans"/>
                  <a:ea typeface="Open Sans"/>
                  <a:cs typeface="Open Sans"/>
                  <a:sym typeface="Open Sans"/>
                </a:endParaRPr>
              </a:p>
            </p:txBody>
          </p:sp>
          <p:sp>
            <p:nvSpPr>
              <p:cNvPr id="273" name="Google Shape;273;p18"/>
              <p:cNvSpPr/>
              <p:nvPr/>
            </p:nvSpPr>
            <p:spPr>
              <a:xfrm>
                <a:off x="4362888" y="3432046"/>
                <a:ext cx="680100" cy="225900"/>
              </a:xfrm>
              <a:prstGeom prst="roundRect">
                <a:avLst>
                  <a:gd fmla="val 16667" name="adj"/>
                </a:avLst>
              </a:prstGeom>
              <a:solidFill>
                <a:srgbClr val="17AD4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Open Sans"/>
                    <a:ea typeface="Open Sans"/>
                    <a:cs typeface="Open Sans"/>
                    <a:sym typeface="Open Sans"/>
                  </a:rPr>
                  <a:t>NOVEL</a:t>
                </a:r>
                <a:endParaRPr b="1" sz="1100">
                  <a:solidFill>
                    <a:schemeClr val="lt1"/>
                  </a:solidFill>
                  <a:latin typeface="Open Sans"/>
                  <a:ea typeface="Open Sans"/>
                  <a:cs typeface="Open Sans"/>
                  <a:sym typeface="Open Sans"/>
                </a:endParaRPr>
              </a:p>
            </p:txBody>
          </p:sp>
        </p:grpSp>
        <p:grpSp>
          <p:nvGrpSpPr>
            <p:cNvPr id="274" name="Google Shape;274;p18"/>
            <p:cNvGrpSpPr/>
            <p:nvPr/>
          </p:nvGrpSpPr>
          <p:grpSpPr>
            <a:xfrm>
              <a:off x="4362900" y="2794603"/>
              <a:ext cx="4603388" cy="681000"/>
              <a:chOff x="4362900" y="2787200"/>
              <a:chExt cx="4603388" cy="681000"/>
            </a:xfrm>
          </p:grpSpPr>
          <p:sp>
            <p:nvSpPr>
              <p:cNvPr id="275" name="Google Shape;275;p18"/>
              <p:cNvSpPr txBox="1"/>
              <p:nvPr/>
            </p:nvSpPr>
            <p:spPr>
              <a:xfrm>
                <a:off x="5092088" y="2787200"/>
                <a:ext cx="38742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NULL Compressing using Jacobson’s bit vector index</a:t>
                </a:r>
                <a:endParaRPr sz="1500">
                  <a:solidFill>
                    <a:srgbClr val="434343"/>
                  </a:solidFill>
                  <a:latin typeface="Open Sans"/>
                  <a:ea typeface="Open Sans"/>
                  <a:cs typeface="Open Sans"/>
                  <a:sym typeface="Open Sans"/>
                </a:endParaRPr>
              </a:p>
            </p:txBody>
          </p:sp>
          <p:sp>
            <p:nvSpPr>
              <p:cNvPr id="276" name="Google Shape;276;p18"/>
              <p:cNvSpPr/>
              <p:nvPr/>
            </p:nvSpPr>
            <p:spPr>
              <a:xfrm>
                <a:off x="4362900" y="2882000"/>
                <a:ext cx="680100" cy="225900"/>
              </a:xfrm>
              <a:prstGeom prst="roundRect">
                <a:avLst>
                  <a:gd fmla="val 16667" name="adj"/>
                </a:avLst>
              </a:prstGeom>
              <a:solidFill>
                <a:srgbClr val="17AD4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Open Sans"/>
                    <a:ea typeface="Open Sans"/>
                    <a:cs typeface="Open Sans"/>
                    <a:sym typeface="Open Sans"/>
                  </a:rPr>
                  <a:t>NOVEL</a:t>
                </a:r>
                <a:endParaRPr b="1" sz="1100">
                  <a:solidFill>
                    <a:schemeClr val="lt1"/>
                  </a:solidFill>
                  <a:latin typeface="Open Sans"/>
                  <a:ea typeface="Open Sans"/>
                  <a:cs typeface="Open Sans"/>
                  <a:sym typeface="Open Sans"/>
                </a:endParaRPr>
              </a:p>
            </p:txBody>
          </p:sp>
        </p:grpSp>
        <p:grpSp>
          <p:nvGrpSpPr>
            <p:cNvPr id="277" name="Google Shape;277;p18"/>
            <p:cNvGrpSpPr/>
            <p:nvPr/>
          </p:nvGrpSpPr>
          <p:grpSpPr>
            <a:xfrm>
              <a:off x="3401075" y="2434281"/>
              <a:ext cx="5565213" cy="415500"/>
              <a:chOff x="3401075" y="2787200"/>
              <a:chExt cx="5565213" cy="415500"/>
            </a:xfrm>
          </p:grpSpPr>
          <p:sp>
            <p:nvSpPr>
              <p:cNvPr id="278" name="Google Shape;278;p18"/>
              <p:cNvSpPr txBox="1"/>
              <p:nvPr/>
            </p:nvSpPr>
            <p:spPr>
              <a:xfrm>
                <a:off x="5092088" y="2787200"/>
                <a:ext cx="38742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Dictionary Encoding</a:t>
                </a:r>
                <a:endParaRPr sz="1500">
                  <a:solidFill>
                    <a:srgbClr val="434343"/>
                  </a:solidFill>
                  <a:latin typeface="Open Sans"/>
                  <a:ea typeface="Open Sans"/>
                  <a:cs typeface="Open Sans"/>
                  <a:sym typeface="Open Sans"/>
                </a:endParaRPr>
              </a:p>
            </p:txBody>
          </p:sp>
          <p:sp>
            <p:nvSpPr>
              <p:cNvPr id="279" name="Google Shape;279;p18"/>
              <p:cNvSpPr/>
              <p:nvPr/>
            </p:nvSpPr>
            <p:spPr>
              <a:xfrm>
                <a:off x="3401075" y="2882000"/>
                <a:ext cx="1691100" cy="225900"/>
              </a:xfrm>
              <a:prstGeom prst="roundRect">
                <a:avLst>
                  <a:gd fmla="val 16667" name="adj"/>
                </a:avLst>
              </a:prstGeom>
              <a:solidFill>
                <a:srgbClr val="C1121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100">
                    <a:solidFill>
                      <a:schemeClr val="lt1"/>
                    </a:solidFill>
                    <a:latin typeface="Open Sans"/>
                    <a:ea typeface="Open Sans"/>
                    <a:cs typeface="Open Sans"/>
                    <a:sym typeface="Open Sans"/>
                  </a:rPr>
                  <a:t>DIRECT ADAPTATION</a:t>
                </a:r>
                <a:endParaRPr b="1" sz="1100">
                  <a:solidFill>
                    <a:schemeClr val="lt1"/>
                  </a:solidFill>
                  <a:latin typeface="Open Sans"/>
                  <a:ea typeface="Open Sans"/>
                  <a:cs typeface="Open Sans"/>
                  <a:sym typeface="Open Sans"/>
                </a:endParaRPr>
              </a:p>
            </p:txBody>
          </p:sp>
        </p:grpSp>
        <p:sp>
          <p:nvSpPr>
            <p:cNvPr id="280" name="Google Shape;280;p18"/>
            <p:cNvSpPr/>
            <p:nvPr/>
          </p:nvSpPr>
          <p:spPr>
            <a:xfrm>
              <a:off x="227032" y="2354804"/>
              <a:ext cx="1496700" cy="225900"/>
            </a:xfrm>
            <a:prstGeom prst="roundRect">
              <a:avLst>
                <a:gd fmla="val 16667" name="adj"/>
              </a:avLst>
            </a:prstGeom>
            <a:solidFill>
              <a:schemeClr val="lt1"/>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434343"/>
                  </a:solidFill>
                  <a:latin typeface="Open Sans"/>
                  <a:ea typeface="Open Sans"/>
                  <a:cs typeface="Open Sans"/>
                  <a:sym typeface="Open Sans"/>
                </a:rPr>
                <a:t>COMPRESSION</a:t>
              </a:r>
              <a:endParaRPr b="1" sz="1100">
                <a:solidFill>
                  <a:srgbClr val="434343"/>
                </a:solidFill>
                <a:latin typeface="Open Sans"/>
                <a:ea typeface="Open Sans"/>
                <a:cs typeface="Open Sans"/>
                <a:sym typeface="Open Sans"/>
              </a:endParaRPr>
            </a:p>
          </p:txBody>
        </p:sp>
      </p:grpSp>
      <p:grpSp>
        <p:nvGrpSpPr>
          <p:cNvPr id="281" name="Google Shape;281;p18"/>
          <p:cNvGrpSpPr/>
          <p:nvPr/>
        </p:nvGrpSpPr>
        <p:grpSpPr>
          <a:xfrm>
            <a:off x="112825" y="4061568"/>
            <a:ext cx="7205563" cy="605150"/>
            <a:chOff x="112825" y="3902218"/>
            <a:chExt cx="7205563" cy="605150"/>
          </a:xfrm>
        </p:grpSpPr>
        <p:sp>
          <p:nvSpPr>
            <p:cNvPr id="282" name="Google Shape;282;p18"/>
            <p:cNvSpPr txBox="1"/>
            <p:nvPr/>
          </p:nvSpPr>
          <p:spPr>
            <a:xfrm>
              <a:off x="112825" y="4091868"/>
              <a:ext cx="27087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Block-based processing</a:t>
              </a:r>
              <a:endParaRPr sz="1500">
                <a:solidFill>
                  <a:srgbClr val="434343"/>
                </a:solidFill>
                <a:latin typeface="Open Sans"/>
                <a:ea typeface="Open Sans"/>
                <a:cs typeface="Open Sans"/>
                <a:sym typeface="Open Sans"/>
              </a:endParaRPr>
            </a:p>
          </p:txBody>
        </p:sp>
        <p:grpSp>
          <p:nvGrpSpPr>
            <p:cNvPr id="283" name="Google Shape;283;p18"/>
            <p:cNvGrpSpPr/>
            <p:nvPr/>
          </p:nvGrpSpPr>
          <p:grpSpPr>
            <a:xfrm>
              <a:off x="4362888" y="4064065"/>
              <a:ext cx="2955500" cy="415500"/>
              <a:chOff x="4362888" y="4006400"/>
              <a:chExt cx="2955500" cy="415500"/>
            </a:xfrm>
          </p:grpSpPr>
          <p:sp>
            <p:nvSpPr>
              <p:cNvPr id="284" name="Google Shape;284;p18"/>
              <p:cNvSpPr txBox="1"/>
              <p:nvPr/>
            </p:nvSpPr>
            <p:spPr>
              <a:xfrm>
                <a:off x="5092088" y="4006400"/>
                <a:ext cx="22263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List</a:t>
                </a:r>
                <a:r>
                  <a:rPr lang="en" sz="1500">
                    <a:solidFill>
                      <a:srgbClr val="434343"/>
                    </a:solidFill>
                    <a:latin typeface="Open Sans"/>
                    <a:ea typeface="Open Sans"/>
                    <a:cs typeface="Open Sans"/>
                    <a:sym typeface="Open Sans"/>
                  </a:rPr>
                  <a:t>-based processing</a:t>
                </a:r>
                <a:endParaRPr sz="1500">
                  <a:solidFill>
                    <a:srgbClr val="434343"/>
                  </a:solidFill>
                  <a:latin typeface="Open Sans"/>
                  <a:ea typeface="Open Sans"/>
                  <a:cs typeface="Open Sans"/>
                  <a:sym typeface="Open Sans"/>
                </a:endParaRPr>
              </a:p>
            </p:txBody>
          </p:sp>
          <p:sp>
            <p:nvSpPr>
              <p:cNvPr id="285" name="Google Shape;285;p18"/>
              <p:cNvSpPr/>
              <p:nvPr/>
            </p:nvSpPr>
            <p:spPr>
              <a:xfrm>
                <a:off x="4362888" y="4101200"/>
                <a:ext cx="680100" cy="225900"/>
              </a:xfrm>
              <a:prstGeom prst="roundRect">
                <a:avLst>
                  <a:gd fmla="val 16667" name="adj"/>
                </a:avLst>
              </a:prstGeom>
              <a:solidFill>
                <a:srgbClr val="17AD4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Open Sans"/>
                    <a:ea typeface="Open Sans"/>
                    <a:cs typeface="Open Sans"/>
                    <a:sym typeface="Open Sans"/>
                  </a:rPr>
                  <a:t>NOVEL</a:t>
                </a:r>
                <a:endParaRPr b="1" sz="1100">
                  <a:solidFill>
                    <a:schemeClr val="lt1"/>
                  </a:solidFill>
                  <a:latin typeface="Open Sans"/>
                  <a:ea typeface="Open Sans"/>
                  <a:cs typeface="Open Sans"/>
                  <a:sym typeface="Open Sans"/>
                </a:endParaRPr>
              </a:p>
            </p:txBody>
          </p:sp>
        </p:grpSp>
        <p:sp>
          <p:nvSpPr>
            <p:cNvPr id="286" name="Google Shape;286;p18"/>
            <p:cNvSpPr/>
            <p:nvPr/>
          </p:nvSpPr>
          <p:spPr>
            <a:xfrm>
              <a:off x="293984" y="3902218"/>
              <a:ext cx="1652100" cy="225900"/>
            </a:xfrm>
            <a:prstGeom prst="roundRect">
              <a:avLst>
                <a:gd fmla="val 16667" name="adj"/>
              </a:avLst>
            </a:prstGeom>
            <a:solidFill>
              <a:schemeClr val="lt1"/>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434343"/>
                  </a:solidFill>
                  <a:latin typeface="Open Sans"/>
                  <a:ea typeface="Open Sans"/>
                  <a:cs typeface="Open Sans"/>
                  <a:sym typeface="Open Sans"/>
                </a:rPr>
                <a:t>QUERY PROCESSING</a:t>
              </a:r>
              <a:endParaRPr b="1" sz="1100">
                <a:solidFill>
                  <a:srgbClr val="434343"/>
                </a:solidFill>
                <a:latin typeface="Open Sans"/>
                <a:ea typeface="Open Sans"/>
                <a:cs typeface="Open Sans"/>
                <a:sym typeface="Open Sans"/>
              </a:endParaRPr>
            </a:p>
          </p:txBody>
        </p:sp>
      </p:grpSp>
      <p:grpSp>
        <p:nvGrpSpPr>
          <p:cNvPr id="287" name="Google Shape;287;p18"/>
          <p:cNvGrpSpPr/>
          <p:nvPr/>
        </p:nvGrpSpPr>
        <p:grpSpPr>
          <a:xfrm>
            <a:off x="112824" y="1417490"/>
            <a:ext cx="9235663" cy="916036"/>
            <a:chOff x="112824" y="1417490"/>
            <a:chExt cx="9235663" cy="916036"/>
          </a:xfrm>
        </p:grpSpPr>
        <p:sp>
          <p:nvSpPr>
            <p:cNvPr id="288" name="Google Shape;288;p18"/>
            <p:cNvSpPr/>
            <p:nvPr/>
          </p:nvSpPr>
          <p:spPr>
            <a:xfrm>
              <a:off x="116900" y="1489025"/>
              <a:ext cx="8903700" cy="844500"/>
            </a:xfrm>
            <a:prstGeom prst="roundRect">
              <a:avLst>
                <a:gd fmla="val 9501" name="adj"/>
              </a:avLst>
            </a:prstGeom>
            <a:noFill/>
            <a:ln cap="flat" cmpd="sng" w="9525">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8"/>
            <p:cNvSpPr txBox="1"/>
            <p:nvPr/>
          </p:nvSpPr>
          <p:spPr>
            <a:xfrm>
              <a:off x="112824" y="1727597"/>
              <a:ext cx="42564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Vanilla append-only Columns </a:t>
              </a:r>
              <a:endParaRPr sz="1500">
                <a:solidFill>
                  <a:srgbClr val="434343"/>
                </a:solidFill>
                <a:latin typeface="Open Sans"/>
                <a:ea typeface="Open Sans"/>
                <a:cs typeface="Open Sans"/>
                <a:sym typeface="Open Sans"/>
              </a:endParaRPr>
            </a:p>
          </p:txBody>
        </p:sp>
        <p:grpSp>
          <p:nvGrpSpPr>
            <p:cNvPr id="290" name="Google Shape;290;p18"/>
            <p:cNvGrpSpPr/>
            <p:nvPr/>
          </p:nvGrpSpPr>
          <p:grpSpPr>
            <a:xfrm>
              <a:off x="3436700" y="1501057"/>
              <a:ext cx="5911787" cy="415500"/>
              <a:chOff x="3436700" y="1491789"/>
              <a:chExt cx="5911787" cy="415500"/>
            </a:xfrm>
          </p:grpSpPr>
          <p:sp>
            <p:nvSpPr>
              <p:cNvPr id="291" name="Google Shape;291;p18"/>
              <p:cNvSpPr txBox="1"/>
              <p:nvPr/>
            </p:nvSpPr>
            <p:spPr>
              <a:xfrm>
                <a:off x="5092087" y="1491789"/>
                <a:ext cx="42564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Vanilla columns for vertex properties.</a:t>
                </a:r>
                <a:endParaRPr sz="1500">
                  <a:solidFill>
                    <a:srgbClr val="434343"/>
                  </a:solidFill>
                  <a:latin typeface="Open Sans"/>
                  <a:ea typeface="Open Sans"/>
                  <a:cs typeface="Open Sans"/>
                  <a:sym typeface="Open Sans"/>
                </a:endParaRPr>
              </a:p>
            </p:txBody>
          </p:sp>
          <p:sp>
            <p:nvSpPr>
              <p:cNvPr id="292" name="Google Shape;292;p18"/>
              <p:cNvSpPr/>
              <p:nvPr/>
            </p:nvSpPr>
            <p:spPr>
              <a:xfrm>
                <a:off x="3436700" y="1588425"/>
                <a:ext cx="1644600" cy="225900"/>
              </a:xfrm>
              <a:prstGeom prst="roundRect">
                <a:avLst>
                  <a:gd fmla="val 16667" name="adj"/>
                </a:avLst>
              </a:prstGeom>
              <a:solidFill>
                <a:srgbClr val="C112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Open Sans"/>
                    <a:ea typeface="Open Sans"/>
                    <a:cs typeface="Open Sans"/>
                    <a:sym typeface="Open Sans"/>
                  </a:rPr>
                  <a:t>DIRECT ADAPTATION</a:t>
                </a:r>
                <a:endParaRPr b="1" sz="1100">
                  <a:solidFill>
                    <a:schemeClr val="lt1"/>
                  </a:solidFill>
                  <a:latin typeface="Open Sans"/>
                  <a:ea typeface="Open Sans"/>
                  <a:cs typeface="Open Sans"/>
                  <a:sym typeface="Open Sans"/>
                </a:endParaRPr>
              </a:p>
            </p:txBody>
          </p:sp>
        </p:grpSp>
        <p:grpSp>
          <p:nvGrpSpPr>
            <p:cNvPr id="293" name="Google Shape;293;p18"/>
            <p:cNvGrpSpPr/>
            <p:nvPr/>
          </p:nvGrpSpPr>
          <p:grpSpPr>
            <a:xfrm>
              <a:off x="4362888" y="1872789"/>
              <a:ext cx="4985599" cy="415500"/>
              <a:chOff x="4362888" y="1872789"/>
              <a:chExt cx="4985599" cy="415500"/>
            </a:xfrm>
          </p:grpSpPr>
          <p:sp>
            <p:nvSpPr>
              <p:cNvPr id="294" name="Google Shape;294;p18"/>
              <p:cNvSpPr txBox="1"/>
              <p:nvPr/>
            </p:nvSpPr>
            <p:spPr>
              <a:xfrm>
                <a:off x="5092087" y="1872789"/>
                <a:ext cx="42564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Single-index edge property pages.</a:t>
                </a:r>
                <a:endParaRPr sz="1500">
                  <a:solidFill>
                    <a:srgbClr val="434343"/>
                  </a:solidFill>
                  <a:latin typeface="Open Sans"/>
                  <a:ea typeface="Open Sans"/>
                  <a:cs typeface="Open Sans"/>
                  <a:sym typeface="Open Sans"/>
                </a:endParaRPr>
              </a:p>
            </p:txBody>
          </p:sp>
          <p:sp>
            <p:nvSpPr>
              <p:cNvPr id="295" name="Google Shape;295;p18"/>
              <p:cNvSpPr/>
              <p:nvPr/>
            </p:nvSpPr>
            <p:spPr>
              <a:xfrm>
                <a:off x="4362888" y="1967600"/>
                <a:ext cx="680100" cy="225900"/>
              </a:xfrm>
              <a:prstGeom prst="roundRect">
                <a:avLst>
                  <a:gd fmla="val 16667" name="adj"/>
                </a:avLst>
              </a:prstGeom>
              <a:solidFill>
                <a:srgbClr val="17AD4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Open Sans"/>
                    <a:ea typeface="Open Sans"/>
                    <a:cs typeface="Open Sans"/>
                    <a:sym typeface="Open Sans"/>
                  </a:rPr>
                  <a:t>NOVEL</a:t>
                </a:r>
                <a:endParaRPr b="1" sz="1100">
                  <a:solidFill>
                    <a:schemeClr val="lt1"/>
                  </a:solidFill>
                  <a:latin typeface="Open Sans"/>
                  <a:ea typeface="Open Sans"/>
                  <a:cs typeface="Open Sans"/>
                  <a:sym typeface="Open Sans"/>
                </a:endParaRPr>
              </a:p>
            </p:txBody>
          </p:sp>
        </p:grpSp>
        <p:sp>
          <p:nvSpPr>
            <p:cNvPr id="296" name="Google Shape;296;p18"/>
            <p:cNvSpPr/>
            <p:nvPr/>
          </p:nvSpPr>
          <p:spPr>
            <a:xfrm>
              <a:off x="236300" y="1417490"/>
              <a:ext cx="894300" cy="225900"/>
            </a:xfrm>
            <a:prstGeom prst="roundRect">
              <a:avLst>
                <a:gd fmla="val 16667" name="adj"/>
              </a:avLst>
            </a:prstGeom>
            <a:solidFill>
              <a:schemeClr val="lt1"/>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434343"/>
                  </a:solidFill>
                  <a:latin typeface="Open Sans"/>
                  <a:ea typeface="Open Sans"/>
                  <a:cs typeface="Open Sans"/>
                  <a:sym typeface="Open Sans"/>
                </a:rPr>
                <a:t>STORAGE</a:t>
              </a:r>
              <a:endParaRPr b="1" sz="1100">
                <a:solidFill>
                  <a:srgbClr val="434343"/>
                </a:solidFill>
                <a:latin typeface="Open Sans"/>
                <a:ea typeface="Open Sans"/>
                <a:cs typeface="Open Sans"/>
                <a:sym typeface="Open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
                                        <p:tgtEl>
                                          <p:spTgt spid="2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9"/>
          <p:cNvSpPr/>
          <p:nvPr/>
        </p:nvSpPr>
        <p:spPr>
          <a:xfrm>
            <a:off x="0" y="0"/>
            <a:ext cx="9144000" cy="28188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txBox="1"/>
          <p:nvPr/>
        </p:nvSpPr>
        <p:spPr>
          <a:xfrm>
            <a:off x="44384" y="2092025"/>
            <a:ext cx="8514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latin typeface="Cambria"/>
                <a:ea typeface="Cambria"/>
                <a:cs typeface="Cambria"/>
                <a:sym typeface="Cambria"/>
              </a:rPr>
              <a:t>Single-indexed Edge Property Pages</a:t>
            </a:r>
            <a:endParaRPr b="1" sz="3000">
              <a:solidFill>
                <a:schemeClr val="dk1"/>
              </a:solidFill>
              <a:latin typeface="Cambria"/>
              <a:ea typeface="Cambria"/>
              <a:cs typeface="Cambria"/>
              <a:sym typeface="Cambria"/>
            </a:endParaRPr>
          </a:p>
        </p:txBody>
      </p:sp>
      <p:pic>
        <p:nvPicPr>
          <p:cNvPr id="303" name="Google Shape;303;p19"/>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0"/>
          <p:cNvSpPr/>
          <p:nvPr/>
        </p:nvSpPr>
        <p:spPr>
          <a:xfrm>
            <a:off x="0" y="0"/>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txBox="1"/>
          <p:nvPr/>
        </p:nvSpPr>
        <p:spPr>
          <a:xfrm>
            <a:off x="4673" y="110813"/>
            <a:ext cx="4209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Observation </a:t>
            </a:r>
            <a:endParaRPr b="1" sz="2500">
              <a:latin typeface="Cambria"/>
              <a:ea typeface="Cambria"/>
              <a:cs typeface="Cambria"/>
              <a:sym typeface="Cambria"/>
            </a:endParaRPr>
          </a:p>
        </p:txBody>
      </p:sp>
      <p:sp>
        <p:nvSpPr>
          <p:cNvPr id="310" name="Google Shape;310;p20"/>
          <p:cNvSpPr txBox="1"/>
          <p:nvPr/>
        </p:nvSpPr>
        <p:spPr>
          <a:xfrm>
            <a:off x="235350" y="712350"/>
            <a:ext cx="64038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Edge and Vertex properties are read in the same order as edges in the adjacency lists.</a:t>
            </a:r>
            <a:endParaRPr b="1" sz="1500">
              <a:solidFill>
                <a:srgbClr val="434343"/>
              </a:solidFill>
              <a:latin typeface="Open Sans"/>
              <a:ea typeface="Open Sans"/>
              <a:cs typeface="Open Sans"/>
              <a:sym typeface="Open Sans"/>
            </a:endParaRPr>
          </a:p>
        </p:txBody>
      </p:sp>
      <p:sp>
        <p:nvSpPr>
          <p:cNvPr id="311" name="Google Shape;311;p20"/>
          <p:cNvSpPr txBox="1"/>
          <p:nvPr/>
        </p:nvSpPr>
        <p:spPr>
          <a:xfrm>
            <a:off x="715800" y="1494767"/>
            <a:ext cx="4336500" cy="7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B45F06"/>
                </a:solidFill>
                <a:latin typeface="Courier New"/>
                <a:ea typeface="Courier New"/>
                <a:cs typeface="Courier New"/>
                <a:sym typeface="Courier New"/>
              </a:rPr>
              <a:t>MATCH (a:PERSON) - [e:FOLLOWS] </a:t>
            </a:r>
            <a:r>
              <a:rPr lang="en" sz="1200">
                <a:solidFill>
                  <a:srgbClr val="B45F06"/>
                </a:solidFill>
                <a:latin typeface="Courier New"/>
                <a:ea typeface="Courier New"/>
                <a:cs typeface="Courier New"/>
                <a:sym typeface="Courier New"/>
              </a:rPr>
              <a:t>➔</a:t>
            </a:r>
            <a:r>
              <a:rPr b="1" lang="en" sz="1200">
                <a:solidFill>
                  <a:srgbClr val="B45F06"/>
                </a:solidFill>
                <a:latin typeface="Courier New"/>
                <a:ea typeface="Courier New"/>
                <a:cs typeface="Courier New"/>
                <a:sym typeface="Courier New"/>
              </a:rPr>
              <a:t> (b:PERSON)</a:t>
            </a:r>
            <a:endParaRPr b="1" sz="1200">
              <a:solidFill>
                <a:srgbClr val="B45F06"/>
              </a:solidFill>
              <a:latin typeface="Courier New"/>
              <a:ea typeface="Courier New"/>
              <a:cs typeface="Courier New"/>
              <a:sym typeface="Courier New"/>
            </a:endParaRPr>
          </a:p>
          <a:p>
            <a:pPr indent="0" lvl="0" marL="0" rtl="0" algn="l">
              <a:spcBef>
                <a:spcPts val="0"/>
              </a:spcBef>
              <a:spcAft>
                <a:spcPts val="0"/>
              </a:spcAft>
              <a:buNone/>
            </a:pPr>
            <a:r>
              <a:t/>
            </a:r>
            <a:endParaRPr b="1" sz="100">
              <a:latin typeface="Courier New"/>
              <a:ea typeface="Courier New"/>
              <a:cs typeface="Courier New"/>
              <a:sym typeface="Courier New"/>
            </a:endParaRPr>
          </a:p>
          <a:p>
            <a:pPr indent="0" lvl="0" marL="0" rtl="0" algn="l">
              <a:spcBef>
                <a:spcPts val="0"/>
              </a:spcBef>
              <a:spcAft>
                <a:spcPts val="0"/>
              </a:spcAft>
              <a:buNone/>
            </a:pPr>
            <a:r>
              <a:rPr b="1" lang="en" sz="1200">
                <a:solidFill>
                  <a:srgbClr val="38761D"/>
                </a:solidFill>
                <a:latin typeface="Courier New"/>
                <a:ea typeface="Courier New"/>
                <a:cs typeface="Courier New"/>
                <a:sym typeface="Courier New"/>
              </a:rPr>
              <a:t>WHERE a = p3</a:t>
            </a:r>
            <a:endParaRPr b="1" sz="1200">
              <a:solidFill>
                <a:srgbClr val="38761D"/>
              </a:solidFill>
              <a:latin typeface="Courier New"/>
              <a:ea typeface="Courier New"/>
              <a:cs typeface="Courier New"/>
              <a:sym typeface="Courier New"/>
            </a:endParaRPr>
          </a:p>
          <a:p>
            <a:pPr indent="0" lvl="0" marL="0" rtl="0" algn="l">
              <a:spcBef>
                <a:spcPts val="0"/>
              </a:spcBef>
              <a:spcAft>
                <a:spcPts val="0"/>
              </a:spcAft>
              <a:buNone/>
            </a:pPr>
            <a:r>
              <a:t/>
            </a:r>
            <a:endParaRPr b="1" sz="100">
              <a:latin typeface="Courier New"/>
              <a:ea typeface="Courier New"/>
              <a:cs typeface="Courier New"/>
              <a:sym typeface="Courier New"/>
            </a:endParaRPr>
          </a:p>
          <a:p>
            <a:pPr indent="0" lvl="0" marL="0" rtl="0" algn="l">
              <a:spcBef>
                <a:spcPts val="0"/>
              </a:spcBef>
              <a:spcAft>
                <a:spcPts val="0"/>
              </a:spcAft>
              <a:buNone/>
            </a:pPr>
            <a:r>
              <a:rPr b="1" lang="en" sz="1200">
                <a:solidFill>
                  <a:srgbClr val="0B7BCB"/>
                </a:solidFill>
                <a:latin typeface="Courier New"/>
                <a:ea typeface="Courier New"/>
                <a:cs typeface="Courier New"/>
                <a:sym typeface="Courier New"/>
              </a:rPr>
              <a:t>RETURN e.since, b.age</a:t>
            </a:r>
            <a:endParaRPr b="1" sz="1200">
              <a:solidFill>
                <a:srgbClr val="0B7BCB"/>
              </a:solidFill>
              <a:latin typeface="Courier New"/>
              <a:ea typeface="Courier New"/>
              <a:cs typeface="Courier New"/>
              <a:sym typeface="Courier New"/>
            </a:endParaRPr>
          </a:p>
        </p:txBody>
      </p:sp>
      <p:sp>
        <p:nvSpPr>
          <p:cNvPr id="312" name="Google Shape;312;p20"/>
          <p:cNvSpPr txBox="1"/>
          <p:nvPr/>
        </p:nvSpPr>
        <p:spPr>
          <a:xfrm>
            <a:off x="333375" y="2320936"/>
            <a:ext cx="6082800" cy="40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[Scan a ] ➔ [Filter a = p3] ➔ [Join a with b] ➔ RETURN e.since, b.age</a:t>
            </a:r>
            <a:endParaRPr sz="1500">
              <a:solidFill>
                <a:srgbClr val="434343"/>
              </a:solidFill>
              <a:latin typeface="Open Sans"/>
              <a:ea typeface="Open Sans"/>
              <a:cs typeface="Open Sans"/>
              <a:sym typeface="Open Sans"/>
            </a:endParaRPr>
          </a:p>
        </p:txBody>
      </p:sp>
      <p:graphicFrame>
        <p:nvGraphicFramePr>
          <p:cNvPr id="313" name="Google Shape;313;p20"/>
          <p:cNvGraphicFramePr/>
          <p:nvPr/>
        </p:nvGraphicFramePr>
        <p:xfrm>
          <a:off x="1648954" y="2924921"/>
          <a:ext cx="3000000" cy="3000000"/>
        </p:xfrm>
        <a:graphic>
          <a:graphicData uri="http://schemas.openxmlformats.org/drawingml/2006/table">
            <a:tbl>
              <a:tblPr>
                <a:noFill/>
                <a:tableStyleId>{2B07F4FD-3250-4024-B014-AF7E3F9752D0}</a:tableStyleId>
              </a:tblPr>
              <a:tblGrid>
                <a:gridCol w="460200"/>
              </a:tblGrid>
              <a:tr h="473575">
                <a:tc>
                  <a:txBody>
                    <a:bodyPr/>
                    <a:lstStyle/>
                    <a:p>
                      <a:pPr indent="0" lvl="0" marL="0" rtl="0" algn="ctr">
                        <a:lnSpc>
                          <a:spcPct val="115000"/>
                        </a:lnSpc>
                        <a:spcBef>
                          <a:spcPts val="0"/>
                        </a:spcBef>
                        <a:spcAft>
                          <a:spcPts val="0"/>
                        </a:spcAft>
                        <a:buNone/>
                      </a:pPr>
                      <a:r>
                        <a:rPr b="1" lang="en" sz="1000">
                          <a:latin typeface="Open Sans"/>
                          <a:ea typeface="Open Sans"/>
                          <a:cs typeface="Open Sans"/>
                          <a:sym typeface="Open Sans"/>
                        </a:rPr>
                        <a:t>p3</a:t>
                      </a:r>
                      <a:endParaRPr b="1" sz="1000">
                        <a:latin typeface="Open Sans"/>
                        <a:ea typeface="Open Sans"/>
                        <a:cs typeface="Open Sans"/>
                        <a:sym typeface="Open Sa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FFAD33"/>
                    </a:solidFill>
                  </a:tcPr>
                </a:tc>
              </a:tr>
            </a:tbl>
          </a:graphicData>
        </a:graphic>
      </p:graphicFrame>
      <p:graphicFrame>
        <p:nvGraphicFramePr>
          <p:cNvPr id="314" name="Google Shape;314;p20"/>
          <p:cNvGraphicFramePr/>
          <p:nvPr/>
        </p:nvGraphicFramePr>
        <p:xfrm>
          <a:off x="2319911" y="2987637"/>
          <a:ext cx="3000000" cy="3000000"/>
        </p:xfrm>
        <a:graphic>
          <a:graphicData uri="http://schemas.openxmlformats.org/drawingml/2006/table">
            <a:tbl>
              <a:tblPr>
                <a:noFill/>
                <a:tableStyleId>{2B07F4FD-3250-4024-B014-AF7E3F9752D0}</a:tableStyleId>
              </a:tblPr>
              <a:tblGrid>
                <a:gridCol w="685575"/>
                <a:gridCol w="685575"/>
                <a:gridCol w="685575"/>
              </a:tblGrid>
              <a:tr h="358800">
                <a:tc>
                  <a:txBody>
                    <a:bodyPr/>
                    <a:lstStyle/>
                    <a:p>
                      <a:pPr indent="0" lvl="0" marL="0" rtl="0" algn="ctr">
                        <a:spcBef>
                          <a:spcPts val="0"/>
                        </a:spcBef>
                        <a:spcAft>
                          <a:spcPts val="0"/>
                        </a:spcAft>
                        <a:buNone/>
                      </a:pPr>
                      <a:r>
                        <a:rPr b="1" lang="en" sz="1000">
                          <a:solidFill>
                            <a:schemeClr val="dk1"/>
                          </a:solidFill>
                        </a:rPr>
                        <a:t>e5,p2</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e3,p4</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e2,p1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bl>
          </a:graphicData>
        </a:graphic>
      </p:graphicFrame>
      <p:cxnSp>
        <p:nvCxnSpPr>
          <p:cNvPr id="315" name="Google Shape;315;p20"/>
          <p:cNvCxnSpPr/>
          <p:nvPr/>
        </p:nvCxnSpPr>
        <p:spPr>
          <a:xfrm>
            <a:off x="2140399" y="3162925"/>
            <a:ext cx="150000" cy="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316" name="Google Shape;316;p20"/>
          <p:cNvGraphicFramePr/>
          <p:nvPr/>
        </p:nvGraphicFramePr>
        <p:xfrm>
          <a:off x="6752412" y="1568177"/>
          <a:ext cx="3000000" cy="3000000"/>
        </p:xfrm>
        <a:graphic>
          <a:graphicData uri="http://schemas.openxmlformats.org/drawingml/2006/table">
            <a:tbl>
              <a:tblPr>
                <a:noFill/>
                <a:tableStyleId>{2B07F4FD-3250-4024-B014-AF7E3F9752D0}</a:tableStyleId>
              </a:tblPr>
              <a:tblGrid>
                <a:gridCol w="448975"/>
                <a:gridCol w="529125"/>
              </a:tblGrid>
              <a:tr h="330425">
                <a:tc>
                  <a:txBody>
                    <a:bodyPr/>
                    <a:lstStyle/>
                    <a:p>
                      <a:pPr indent="0" lvl="0" marL="0" rtl="0" algn="ctr">
                        <a:spcBef>
                          <a:spcPts val="0"/>
                        </a:spcBef>
                        <a:spcAft>
                          <a:spcPts val="0"/>
                        </a:spcAft>
                        <a:buNone/>
                      </a:pPr>
                      <a:r>
                        <a:rPr b="1" lang="en" sz="1000"/>
                        <a:t>e1</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2015</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e11</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1992</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e3</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2003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e7</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2012</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e5</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2009</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e9</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2011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e2</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2006</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e13</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1999</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bl>
          </a:graphicData>
        </a:graphic>
      </p:graphicFrame>
      <p:graphicFrame>
        <p:nvGraphicFramePr>
          <p:cNvPr id="317" name="Google Shape;317;p20"/>
          <p:cNvGraphicFramePr/>
          <p:nvPr/>
        </p:nvGraphicFramePr>
        <p:xfrm>
          <a:off x="7895412" y="2906687"/>
          <a:ext cx="3000000" cy="3000000"/>
        </p:xfrm>
        <a:graphic>
          <a:graphicData uri="http://schemas.openxmlformats.org/drawingml/2006/table">
            <a:tbl>
              <a:tblPr>
                <a:noFill/>
                <a:tableStyleId>{2B07F4FD-3250-4024-B014-AF7E3F9752D0}</a:tableStyleId>
              </a:tblPr>
              <a:tblGrid>
                <a:gridCol w="448975"/>
                <a:gridCol w="529125"/>
              </a:tblGrid>
              <a:tr h="330425">
                <a:tc>
                  <a:txBody>
                    <a:bodyPr/>
                    <a:lstStyle/>
                    <a:p>
                      <a:pPr indent="0" lvl="0" marL="0" rtl="0" algn="ctr">
                        <a:spcBef>
                          <a:spcPts val="0"/>
                        </a:spcBef>
                        <a:spcAft>
                          <a:spcPts val="0"/>
                        </a:spcAft>
                        <a:buNone/>
                      </a:pPr>
                      <a:r>
                        <a:rPr b="1" lang="en" sz="1000"/>
                        <a:t>p4</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54</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p2</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23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p3</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45</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p1</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17</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bl>
          </a:graphicData>
        </a:graphic>
      </p:graphicFrame>
      <p:sp>
        <p:nvSpPr>
          <p:cNvPr id="318" name="Google Shape;318;p20"/>
          <p:cNvSpPr/>
          <p:nvPr/>
        </p:nvSpPr>
        <p:spPr>
          <a:xfrm>
            <a:off x="7201380" y="2258100"/>
            <a:ext cx="517500" cy="3159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p:nvPr/>
        </p:nvSpPr>
        <p:spPr>
          <a:xfrm>
            <a:off x="7201380" y="2921074"/>
            <a:ext cx="517500" cy="3159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0"/>
          <p:cNvSpPr/>
          <p:nvPr/>
        </p:nvSpPr>
        <p:spPr>
          <a:xfrm>
            <a:off x="7201380" y="3584048"/>
            <a:ext cx="517500" cy="3159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
          <p:cNvSpPr/>
          <p:nvPr/>
        </p:nvSpPr>
        <p:spPr>
          <a:xfrm>
            <a:off x="8344380" y="3917070"/>
            <a:ext cx="517500" cy="3159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p:nvPr/>
        </p:nvSpPr>
        <p:spPr>
          <a:xfrm>
            <a:off x="8344380" y="3231270"/>
            <a:ext cx="517500" cy="3159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0"/>
          <p:cNvSpPr/>
          <p:nvPr/>
        </p:nvSpPr>
        <p:spPr>
          <a:xfrm>
            <a:off x="8344380" y="2926470"/>
            <a:ext cx="517500" cy="3159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0"/>
          <p:cNvSpPr/>
          <p:nvPr/>
        </p:nvSpPr>
        <p:spPr>
          <a:xfrm>
            <a:off x="2762249" y="2381925"/>
            <a:ext cx="1409700" cy="3159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p:nvPr/>
        </p:nvSpPr>
        <p:spPr>
          <a:xfrm>
            <a:off x="4181475" y="2381925"/>
            <a:ext cx="2276400" cy="3159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0"/>
          <p:cNvSpPr/>
          <p:nvPr/>
        </p:nvSpPr>
        <p:spPr>
          <a:xfrm>
            <a:off x="6922650" y="4304175"/>
            <a:ext cx="7071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KNOWS </a:t>
            </a:r>
            <a:endParaRPr b="1" sz="1000">
              <a:solidFill>
                <a:srgbClr val="434343"/>
              </a:solidFill>
              <a:latin typeface="Open Sans"/>
              <a:ea typeface="Open Sans"/>
              <a:cs typeface="Open Sans"/>
              <a:sym typeface="Open Sans"/>
            </a:endParaRPr>
          </a:p>
          <a:p>
            <a:pPr indent="0" lvl="0" marL="0" rtl="0" algn="ctr">
              <a:spcBef>
                <a:spcPts val="0"/>
              </a:spcBef>
              <a:spcAft>
                <a:spcPts val="0"/>
              </a:spcAft>
              <a:buNone/>
            </a:pPr>
            <a:r>
              <a:rPr b="1" lang="en" sz="1000">
                <a:solidFill>
                  <a:srgbClr val="434343"/>
                </a:solidFill>
                <a:latin typeface="Open Sans"/>
                <a:ea typeface="Open Sans"/>
                <a:cs typeface="Open Sans"/>
                <a:sym typeface="Open Sans"/>
              </a:rPr>
              <a:t>since</a:t>
            </a:r>
            <a:endParaRPr b="1" sz="1000">
              <a:solidFill>
                <a:srgbClr val="434343"/>
              </a:solidFill>
              <a:latin typeface="Open Sans"/>
              <a:ea typeface="Open Sans"/>
              <a:cs typeface="Open Sans"/>
              <a:sym typeface="Open Sans"/>
            </a:endParaRPr>
          </a:p>
        </p:txBody>
      </p:sp>
      <p:sp>
        <p:nvSpPr>
          <p:cNvPr id="327" name="Google Shape;327;p20"/>
          <p:cNvSpPr/>
          <p:nvPr/>
        </p:nvSpPr>
        <p:spPr>
          <a:xfrm>
            <a:off x="7913250" y="4332397"/>
            <a:ext cx="7071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PERSON </a:t>
            </a:r>
            <a:endParaRPr b="1" sz="1000">
              <a:solidFill>
                <a:srgbClr val="434343"/>
              </a:solidFill>
              <a:latin typeface="Open Sans"/>
              <a:ea typeface="Open Sans"/>
              <a:cs typeface="Open Sans"/>
              <a:sym typeface="Open Sans"/>
            </a:endParaRPr>
          </a:p>
          <a:p>
            <a:pPr indent="0" lvl="0" marL="0" rtl="0" algn="ctr">
              <a:spcBef>
                <a:spcPts val="0"/>
              </a:spcBef>
              <a:spcAft>
                <a:spcPts val="0"/>
              </a:spcAft>
              <a:buNone/>
            </a:pPr>
            <a:r>
              <a:rPr b="1" lang="en" sz="1000">
                <a:solidFill>
                  <a:srgbClr val="434343"/>
                </a:solidFill>
                <a:latin typeface="Open Sans"/>
                <a:ea typeface="Open Sans"/>
                <a:cs typeface="Open Sans"/>
                <a:sym typeface="Open Sans"/>
              </a:rPr>
              <a:t>age</a:t>
            </a:r>
            <a:endParaRPr b="1" sz="1000">
              <a:solidFill>
                <a:srgbClr val="434343"/>
              </a:solidFill>
              <a:latin typeface="Open Sans"/>
              <a:ea typeface="Open Sans"/>
              <a:cs typeface="Open Sans"/>
              <a:sym typeface="Open Sans"/>
            </a:endParaRPr>
          </a:p>
        </p:txBody>
      </p:sp>
      <p:sp>
        <p:nvSpPr>
          <p:cNvPr id="328" name="Google Shape;328;p20"/>
          <p:cNvSpPr txBox="1"/>
          <p:nvPr/>
        </p:nvSpPr>
        <p:spPr>
          <a:xfrm>
            <a:off x="242406" y="3946709"/>
            <a:ext cx="60399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 sz="1500">
                <a:solidFill>
                  <a:srgbClr val="434343"/>
                </a:solidFill>
                <a:latin typeface="Open Sans"/>
                <a:ea typeface="Open Sans"/>
                <a:cs typeface="Open Sans"/>
                <a:sym typeface="Open Sans"/>
              </a:rPr>
              <a:t>Edge properties should be stored &amp; read sequentially in the order edges are stored in the adjacency lists.</a:t>
            </a:r>
            <a:endParaRPr b="1" sz="1500">
              <a:solidFill>
                <a:srgbClr val="434343"/>
              </a:solidFill>
              <a:latin typeface="Open Sans"/>
              <a:ea typeface="Open Sans"/>
              <a:cs typeface="Open Sans"/>
              <a:sym typeface="Open Sans"/>
            </a:endParaRPr>
          </a:p>
        </p:txBody>
      </p:sp>
      <p:sp>
        <p:nvSpPr>
          <p:cNvPr id="329" name="Google Shape;329;p20"/>
          <p:cNvSpPr txBox="1"/>
          <p:nvPr/>
        </p:nvSpPr>
        <p:spPr>
          <a:xfrm>
            <a:off x="1849661" y="4631797"/>
            <a:ext cx="43173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C11212"/>
                </a:solidFill>
                <a:latin typeface="Open Sans"/>
                <a:ea typeface="Open Sans"/>
                <a:cs typeface="Open Sans"/>
                <a:sym typeface="Open Sans"/>
              </a:rPr>
              <a:t>We cannot do the same for vertex properties.</a:t>
            </a:r>
            <a:endParaRPr b="1" sz="1500">
              <a:solidFill>
                <a:srgbClr val="C11212"/>
              </a:solidFill>
              <a:latin typeface="Open Sans"/>
              <a:ea typeface="Open Sans"/>
              <a:cs typeface="Open Sans"/>
              <a:sym typeface="Open Sans"/>
            </a:endParaRPr>
          </a:p>
        </p:txBody>
      </p:sp>
      <p:sp>
        <p:nvSpPr>
          <p:cNvPr id="330" name="Google Shape;330;p20"/>
          <p:cNvSpPr txBox="1"/>
          <p:nvPr/>
        </p:nvSpPr>
        <p:spPr>
          <a:xfrm>
            <a:off x="247385" y="4494527"/>
            <a:ext cx="1671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CC0000"/>
                </a:solidFill>
                <a:latin typeface="Cambria"/>
                <a:ea typeface="Cambria"/>
                <a:cs typeface="Cambria"/>
                <a:sym typeface="Cambria"/>
              </a:rPr>
              <a:t>However !</a:t>
            </a:r>
            <a:endParaRPr b="1" sz="2500">
              <a:solidFill>
                <a:srgbClr val="CC0000"/>
              </a:solidFill>
              <a:latin typeface="Cambria"/>
              <a:ea typeface="Cambria"/>
              <a:cs typeface="Cambria"/>
              <a:sym typeface="Cambria"/>
            </a:endParaRPr>
          </a:p>
        </p:txBody>
      </p:sp>
      <p:sp>
        <p:nvSpPr>
          <p:cNvPr id="331" name="Google Shape;331;p20"/>
          <p:cNvSpPr/>
          <p:nvPr/>
        </p:nvSpPr>
        <p:spPr>
          <a:xfrm>
            <a:off x="2324573" y="2991878"/>
            <a:ext cx="681000" cy="3588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0"/>
          <p:cNvSpPr/>
          <p:nvPr/>
        </p:nvSpPr>
        <p:spPr>
          <a:xfrm>
            <a:off x="3003318" y="2991878"/>
            <a:ext cx="681000" cy="3588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0"/>
          <p:cNvSpPr/>
          <p:nvPr/>
        </p:nvSpPr>
        <p:spPr>
          <a:xfrm>
            <a:off x="3689118" y="2991878"/>
            <a:ext cx="681000" cy="358800"/>
          </a:xfrm>
          <a:prstGeom prst="rect">
            <a:avLst/>
          </a:prstGeom>
          <a:noFill/>
          <a:ln cap="flat" cmpd="sng" w="38100">
            <a:solidFill>
              <a:srgbClr val="C112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0"/>
          <p:cNvSpPr/>
          <p:nvPr/>
        </p:nvSpPr>
        <p:spPr>
          <a:xfrm>
            <a:off x="296325" y="3766356"/>
            <a:ext cx="1700400" cy="225900"/>
          </a:xfrm>
          <a:prstGeom prst="roundRect">
            <a:avLst>
              <a:gd fmla="val 16667" name="adj"/>
            </a:avLst>
          </a:prstGeom>
          <a:solidFill>
            <a:srgbClr val="0B7BC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Open Sans"/>
                <a:ea typeface="Open Sans"/>
                <a:cs typeface="Open Sans"/>
                <a:sym typeface="Open Sans"/>
              </a:rPr>
              <a:t>REQUIRED PROPERTY</a:t>
            </a:r>
            <a:endParaRPr b="1" sz="1100">
              <a:solidFill>
                <a:schemeClr val="lt1"/>
              </a:solidFill>
              <a:latin typeface="Open Sans"/>
              <a:ea typeface="Open Sans"/>
              <a:cs typeface="Open Sans"/>
              <a:sym typeface="Open Sans"/>
            </a:endParaRPr>
          </a:p>
        </p:txBody>
      </p:sp>
      <p:pic>
        <p:nvPicPr>
          <p:cNvPr id="335" name="Google Shape;335;p20"/>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
                                        <p:tgtEl>
                                          <p:spTgt spid="3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24"/>
                                        </p:tgtEl>
                                      </p:cBhvr>
                                    </p:animEffect>
                                    <p:set>
                                      <p:cBhvr>
                                        <p:cTn dur="1" fill="hold">
                                          <p:stCondLst>
                                            <p:cond delay="0"/>
                                          </p:stCondLst>
                                        </p:cTn>
                                        <p:tgtEl>
                                          <p:spTgt spid="32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19"/>
                                        </p:tgtEl>
                                      </p:cBhvr>
                                    </p:animEffect>
                                    <p:set>
                                      <p:cBhvr>
                                        <p:cTn dur="1" fill="hold">
                                          <p:stCondLst>
                                            <p:cond delay="0"/>
                                          </p:stCondLst>
                                        </p:cTn>
                                        <p:tgtEl>
                                          <p:spTgt spid="31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22"/>
                                        </p:tgtEl>
                                      </p:cBhvr>
                                    </p:animEffect>
                                    <p:set>
                                      <p:cBhvr>
                                        <p:cTn dur="1" fill="hold">
                                          <p:stCondLst>
                                            <p:cond delay="0"/>
                                          </p:stCondLst>
                                        </p:cTn>
                                        <p:tgtEl>
                                          <p:spTgt spid="32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25"/>
                                        </p:tgtEl>
                                      </p:cBhvr>
                                    </p:animEffect>
                                    <p:set>
                                      <p:cBhvr>
                                        <p:cTn dur="1" fill="hold">
                                          <p:stCondLst>
                                            <p:cond delay="0"/>
                                          </p:stCondLst>
                                        </p:cTn>
                                        <p:tgtEl>
                                          <p:spTgt spid="32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31"/>
                                        </p:tgtEl>
                                      </p:cBhvr>
                                    </p:animEffect>
                                    <p:set>
                                      <p:cBhvr>
                                        <p:cTn dur="1" fill="hold">
                                          <p:stCondLst>
                                            <p:cond delay="0"/>
                                          </p:stCondLst>
                                        </p:cTn>
                                        <p:tgtEl>
                                          <p:spTgt spid="33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24"/>
                                        </p:tgtEl>
                                      </p:cBhvr>
                                    </p:animEffect>
                                    <p:set>
                                      <p:cBhvr>
                                        <p:cTn dur="1" fill="hold">
                                          <p:stCondLst>
                                            <p:cond delay="0"/>
                                          </p:stCondLst>
                                        </p:cTn>
                                        <p:tgtEl>
                                          <p:spTgt spid="32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18"/>
                                        </p:tgtEl>
                                      </p:cBhvr>
                                    </p:animEffect>
                                    <p:set>
                                      <p:cBhvr>
                                        <p:cTn dur="1" fill="hold">
                                          <p:stCondLst>
                                            <p:cond delay="0"/>
                                          </p:stCondLst>
                                        </p:cTn>
                                        <p:tgtEl>
                                          <p:spTgt spid="31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23"/>
                                        </p:tgtEl>
                                      </p:cBhvr>
                                    </p:animEffect>
                                    <p:set>
                                      <p:cBhvr>
                                        <p:cTn dur="1" fill="hold">
                                          <p:stCondLst>
                                            <p:cond delay="0"/>
                                          </p:stCondLst>
                                        </p:cTn>
                                        <p:tgtEl>
                                          <p:spTgt spid="32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25"/>
                                        </p:tgtEl>
                                      </p:cBhvr>
                                    </p:animEffect>
                                    <p:set>
                                      <p:cBhvr>
                                        <p:cTn dur="1" fill="hold">
                                          <p:stCondLst>
                                            <p:cond delay="0"/>
                                          </p:stCondLst>
                                        </p:cTn>
                                        <p:tgtEl>
                                          <p:spTgt spid="32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32"/>
                                        </p:tgtEl>
                                      </p:cBhvr>
                                    </p:animEffect>
                                    <p:set>
                                      <p:cBhvr>
                                        <p:cTn dur="1" fill="hold">
                                          <p:stCondLst>
                                            <p:cond delay="0"/>
                                          </p:stCondLst>
                                        </p:cTn>
                                        <p:tgtEl>
                                          <p:spTgt spid="33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
                                        <p:tgtEl>
                                          <p:spTgt spid="3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24"/>
                                        </p:tgtEl>
                                      </p:cBhvr>
                                    </p:animEffect>
                                    <p:set>
                                      <p:cBhvr>
                                        <p:cTn dur="1" fill="hold">
                                          <p:stCondLst>
                                            <p:cond delay="0"/>
                                          </p:stCondLst>
                                        </p:cTn>
                                        <p:tgtEl>
                                          <p:spTgt spid="32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
                                        <p:tgtEl>
                                          <p:spTgt spid="3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1"/>
          <p:cNvSpPr/>
          <p:nvPr/>
        </p:nvSpPr>
        <p:spPr>
          <a:xfrm>
            <a:off x="0" y="0"/>
            <a:ext cx="9144000" cy="122400"/>
          </a:xfrm>
          <a:prstGeom prst="rect">
            <a:avLst/>
          </a:prstGeom>
          <a:solidFill>
            <a:srgbClr val="F7D8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txBox="1"/>
          <p:nvPr/>
        </p:nvSpPr>
        <p:spPr>
          <a:xfrm>
            <a:off x="4675" y="110825"/>
            <a:ext cx="8514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ambria"/>
                <a:ea typeface="Cambria"/>
                <a:cs typeface="Cambria"/>
                <a:sym typeface="Cambria"/>
              </a:rPr>
              <a:t>Columnar Storage</a:t>
            </a:r>
            <a:endParaRPr b="1" sz="2500">
              <a:latin typeface="Cambria"/>
              <a:ea typeface="Cambria"/>
              <a:cs typeface="Cambria"/>
              <a:sym typeface="Cambria"/>
            </a:endParaRPr>
          </a:p>
        </p:txBody>
      </p:sp>
      <p:sp>
        <p:nvSpPr>
          <p:cNvPr id="342" name="Google Shape;342;p21"/>
          <p:cNvSpPr txBox="1"/>
          <p:nvPr/>
        </p:nvSpPr>
        <p:spPr>
          <a:xfrm>
            <a:off x="159150" y="843583"/>
            <a:ext cx="32643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 sz="1500">
                <a:solidFill>
                  <a:srgbClr val="434343"/>
                </a:solidFill>
                <a:latin typeface="Open Sans"/>
                <a:ea typeface="Open Sans"/>
                <a:cs typeface="Open Sans"/>
                <a:sym typeface="Open Sans"/>
              </a:rPr>
              <a:t>Simple append-only Columns:</a:t>
            </a:r>
            <a:endParaRPr b="1" sz="1500">
              <a:solidFill>
                <a:srgbClr val="434343"/>
              </a:solidFill>
              <a:latin typeface="Open Sans"/>
              <a:ea typeface="Open Sans"/>
              <a:cs typeface="Open Sans"/>
              <a:sym typeface="Open Sans"/>
            </a:endParaRPr>
          </a:p>
        </p:txBody>
      </p:sp>
      <p:sp>
        <p:nvSpPr>
          <p:cNvPr id="343" name="Google Shape;343;p21"/>
          <p:cNvSpPr txBox="1"/>
          <p:nvPr/>
        </p:nvSpPr>
        <p:spPr>
          <a:xfrm>
            <a:off x="173261" y="2838894"/>
            <a:ext cx="38004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 sz="1500">
                <a:solidFill>
                  <a:srgbClr val="434343"/>
                </a:solidFill>
                <a:latin typeface="Open Sans"/>
                <a:ea typeface="Open Sans"/>
                <a:cs typeface="Open Sans"/>
                <a:sym typeface="Open Sans"/>
              </a:rPr>
              <a:t>Doubly-indexed Edge Property Lists:</a:t>
            </a:r>
            <a:endParaRPr b="1" sz="1500">
              <a:solidFill>
                <a:srgbClr val="434343"/>
              </a:solidFill>
              <a:latin typeface="Open Sans"/>
              <a:ea typeface="Open Sans"/>
              <a:cs typeface="Open Sans"/>
              <a:sym typeface="Open Sans"/>
            </a:endParaRPr>
          </a:p>
        </p:txBody>
      </p:sp>
      <p:sp>
        <p:nvSpPr>
          <p:cNvPr id="344" name="Google Shape;344;p21"/>
          <p:cNvSpPr txBox="1"/>
          <p:nvPr/>
        </p:nvSpPr>
        <p:spPr>
          <a:xfrm>
            <a:off x="389166" y="1202222"/>
            <a:ext cx="43368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Can be used to store vertex properties.   </a:t>
            </a:r>
            <a:endParaRPr b="1" sz="1500">
              <a:solidFill>
                <a:srgbClr val="434343"/>
              </a:solidFill>
              <a:latin typeface="Open Sans"/>
              <a:ea typeface="Open Sans"/>
              <a:cs typeface="Open Sans"/>
              <a:sym typeface="Open Sans"/>
            </a:endParaRPr>
          </a:p>
        </p:txBody>
      </p:sp>
      <p:sp>
        <p:nvSpPr>
          <p:cNvPr id="345" name="Google Shape;345;p21"/>
          <p:cNvSpPr txBox="1"/>
          <p:nvPr/>
        </p:nvSpPr>
        <p:spPr>
          <a:xfrm>
            <a:off x="389163" y="1574320"/>
            <a:ext cx="5838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Direct access to the property value using offset in column.</a:t>
            </a:r>
            <a:endParaRPr sz="1500">
              <a:solidFill>
                <a:srgbClr val="434343"/>
              </a:solidFill>
              <a:latin typeface="Open Sans"/>
              <a:ea typeface="Open Sans"/>
              <a:cs typeface="Open Sans"/>
              <a:sym typeface="Open Sans"/>
            </a:endParaRPr>
          </a:p>
        </p:txBody>
      </p:sp>
      <p:sp>
        <p:nvSpPr>
          <p:cNvPr id="346" name="Google Shape;346;p21"/>
          <p:cNvSpPr txBox="1"/>
          <p:nvPr/>
        </p:nvSpPr>
        <p:spPr>
          <a:xfrm>
            <a:off x="389163" y="1952762"/>
            <a:ext cx="58380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C11212"/>
                </a:solidFill>
                <a:latin typeface="Open Sans"/>
                <a:ea typeface="Open Sans"/>
                <a:cs typeface="Open Sans"/>
                <a:sym typeface="Open Sans"/>
              </a:rPr>
              <a:t>Suboptimal with edge properties, as does not satisfy our required of sequential reads.</a:t>
            </a:r>
            <a:endParaRPr sz="1500">
              <a:solidFill>
                <a:srgbClr val="C11212"/>
              </a:solidFill>
              <a:latin typeface="Open Sans"/>
              <a:ea typeface="Open Sans"/>
              <a:cs typeface="Open Sans"/>
              <a:sym typeface="Open Sans"/>
            </a:endParaRPr>
          </a:p>
        </p:txBody>
      </p:sp>
      <p:graphicFrame>
        <p:nvGraphicFramePr>
          <p:cNvPr id="347" name="Google Shape;347;p21"/>
          <p:cNvGraphicFramePr/>
          <p:nvPr/>
        </p:nvGraphicFramePr>
        <p:xfrm>
          <a:off x="6436532" y="966409"/>
          <a:ext cx="3000000" cy="3000000"/>
        </p:xfrm>
        <a:graphic>
          <a:graphicData uri="http://schemas.openxmlformats.org/drawingml/2006/table">
            <a:tbl>
              <a:tblPr>
                <a:noFill/>
                <a:tableStyleId>{2B07F4FD-3250-4024-B014-AF7E3F9752D0}</a:tableStyleId>
              </a:tblPr>
              <a:tblGrid>
                <a:gridCol w="430325"/>
              </a:tblGrid>
              <a:tr h="100000">
                <a:tc>
                  <a:txBody>
                    <a:bodyPr/>
                    <a:lstStyle/>
                    <a:p>
                      <a:pPr indent="0" lvl="0" marL="0" rtl="0" algn="ctr">
                        <a:spcBef>
                          <a:spcPts val="0"/>
                        </a:spcBef>
                        <a:spcAft>
                          <a:spcPts val="0"/>
                        </a:spcAft>
                        <a:buNone/>
                      </a:pPr>
                      <a:r>
                        <a:rPr b="1" lang="en" sz="1000"/>
                        <a:t>54</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23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45</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r h="330425">
                <a:tc>
                  <a:txBody>
                    <a:bodyPr/>
                    <a:lstStyle/>
                    <a:p>
                      <a:pPr indent="0" lvl="0" marL="0" rtl="0" algn="ctr">
                        <a:spcBef>
                          <a:spcPts val="0"/>
                        </a:spcBef>
                        <a:spcAft>
                          <a:spcPts val="0"/>
                        </a:spcAft>
                        <a:buNone/>
                      </a:pPr>
                      <a:r>
                        <a:rPr b="1" lang="en" sz="1000"/>
                        <a:t>17</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bl>
          </a:graphicData>
        </a:graphic>
      </p:graphicFrame>
      <p:sp>
        <p:nvSpPr>
          <p:cNvPr id="348" name="Google Shape;348;p21"/>
          <p:cNvSpPr/>
          <p:nvPr/>
        </p:nvSpPr>
        <p:spPr>
          <a:xfrm>
            <a:off x="6320105" y="2370953"/>
            <a:ext cx="7071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PERSON </a:t>
            </a:r>
            <a:endParaRPr b="1" sz="1000">
              <a:solidFill>
                <a:srgbClr val="434343"/>
              </a:solidFill>
              <a:latin typeface="Open Sans"/>
              <a:ea typeface="Open Sans"/>
              <a:cs typeface="Open Sans"/>
              <a:sym typeface="Open Sans"/>
            </a:endParaRPr>
          </a:p>
          <a:p>
            <a:pPr indent="0" lvl="0" marL="0" rtl="0" algn="ctr">
              <a:spcBef>
                <a:spcPts val="0"/>
              </a:spcBef>
              <a:spcAft>
                <a:spcPts val="0"/>
              </a:spcAft>
              <a:buNone/>
            </a:pPr>
            <a:r>
              <a:rPr b="1" lang="en" sz="1000">
                <a:solidFill>
                  <a:srgbClr val="434343"/>
                </a:solidFill>
                <a:latin typeface="Open Sans"/>
                <a:ea typeface="Open Sans"/>
                <a:cs typeface="Open Sans"/>
                <a:sym typeface="Open Sans"/>
              </a:rPr>
              <a:t>age</a:t>
            </a:r>
            <a:endParaRPr b="1" sz="1000">
              <a:solidFill>
                <a:srgbClr val="434343"/>
              </a:solidFill>
              <a:latin typeface="Open Sans"/>
              <a:ea typeface="Open Sans"/>
              <a:cs typeface="Open Sans"/>
              <a:sym typeface="Open Sans"/>
            </a:endParaRPr>
          </a:p>
        </p:txBody>
      </p:sp>
      <p:sp>
        <p:nvSpPr>
          <p:cNvPr id="349" name="Google Shape;349;p21"/>
          <p:cNvSpPr txBox="1"/>
          <p:nvPr/>
        </p:nvSpPr>
        <p:spPr>
          <a:xfrm>
            <a:off x="5965214" y="969172"/>
            <a:ext cx="47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p4</a:t>
            </a:r>
            <a:endParaRPr/>
          </a:p>
        </p:txBody>
      </p:sp>
      <p:sp>
        <p:nvSpPr>
          <p:cNvPr id="350" name="Google Shape;350;p21"/>
          <p:cNvSpPr txBox="1"/>
          <p:nvPr/>
        </p:nvSpPr>
        <p:spPr>
          <a:xfrm>
            <a:off x="5965214" y="1295139"/>
            <a:ext cx="47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p2</a:t>
            </a:r>
            <a:endParaRPr/>
          </a:p>
        </p:txBody>
      </p:sp>
      <p:sp>
        <p:nvSpPr>
          <p:cNvPr id="351" name="Google Shape;351;p21"/>
          <p:cNvSpPr txBox="1"/>
          <p:nvPr/>
        </p:nvSpPr>
        <p:spPr>
          <a:xfrm>
            <a:off x="5965214" y="1640861"/>
            <a:ext cx="47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p3</a:t>
            </a:r>
            <a:endParaRPr/>
          </a:p>
        </p:txBody>
      </p:sp>
      <p:sp>
        <p:nvSpPr>
          <p:cNvPr id="352" name="Google Shape;352;p21"/>
          <p:cNvSpPr txBox="1"/>
          <p:nvPr/>
        </p:nvSpPr>
        <p:spPr>
          <a:xfrm>
            <a:off x="5965214" y="1980939"/>
            <a:ext cx="47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p1</a:t>
            </a:r>
            <a:endParaRPr/>
          </a:p>
        </p:txBody>
      </p:sp>
      <p:pic>
        <p:nvPicPr>
          <p:cNvPr id="353" name="Google Shape;353;p21"/>
          <p:cNvPicPr preferRelativeResize="0"/>
          <p:nvPr/>
        </p:nvPicPr>
        <p:blipFill rotWithShape="1">
          <a:blip r:embed="rId3">
            <a:alphaModFix/>
          </a:blip>
          <a:srcRect b="23399" l="14007" r="9199" t="26740"/>
          <a:stretch/>
        </p:blipFill>
        <p:spPr>
          <a:xfrm>
            <a:off x="8390246" y="4855706"/>
            <a:ext cx="768455" cy="265750"/>
          </a:xfrm>
          <a:prstGeom prst="rect">
            <a:avLst/>
          </a:prstGeom>
          <a:noFill/>
          <a:ln>
            <a:noFill/>
          </a:ln>
        </p:spPr>
      </p:pic>
      <p:sp>
        <p:nvSpPr>
          <p:cNvPr id="354" name="Google Shape;354;p21"/>
          <p:cNvSpPr/>
          <p:nvPr/>
        </p:nvSpPr>
        <p:spPr>
          <a:xfrm>
            <a:off x="3146750" y="2325459"/>
            <a:ext cx="1460400" cy="225900"/>
          </a:xfrm>
          <a:prstGeom prst="roundRect">
            <a:avLst>
              <a:gd fmla="val 16667" name="adj"/>
            </a:avLst>
          </a:prstGeom>
          <a:solidFill>
            <a:srgbClr val="C1121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Open Sans"/>
                <a:ea typeface="Open Sans"/>
                <a:cs typeface="Open Sans"/>
                <a:sym typeface="Open Sans"/>
              </a:rPr>
              <a:t>NON-SEQ READS</a:t>
            </a:r>
            <a:endParaRPr b="1" sz="1100">
              <a:solidFill>
                <a:schemeClr val="lt1"/>
              </a:solidFill>
              <a:latin typeface="Open Sans"/>
              <a:ea typeface="Open Sans"/>
              <a:cs typeface="Open Sans"/>
              <a:sym typeface="Open Sans"/>
            </a:endParaRPr>
          </a:p>
        </p:txBody>
      </p:sp>
      <p:graphicFrame>
        <p:nvGraphicFramePr>
          <p:cNvPr id="355" name="Google Shape;355;p21"/>
          <p:cNvGraphicFramePr/>
          <p:nvPr/>
        </p:nvGraphicFramePr>
        <p:xfrm>
          <a:off x="4278393" y="3223944"/>
          <a:ext cx="3000000" cy="3000000"/>
        </p:xfrm>
        <a:graphic>
          <a:graphicData uri="http://schemas.openxmlformats.org/drawingml/2006/table">
            <a:tbl>
              <a:tblPr>
                <a:noFill/>
                <a:tableStyleId>{2B07F4FD-3250-4024-B014-AF7E3F9752D0}</a:tableStyleId>
              </a:tblPr>
              <a:tblGrid>
                <a:gridCol w="692400"/>
                <a:gridCol w="692400"/>
              </a:tblGrid>
              <a:tr h="225900">
                <a:tc>
                  <a:txBody>
                    <a:bodyPr/>
                    <a:lstStyle/>
                    <a:p>
                      <a:pPr indent="0" lvl="0" marL="0" rtl="0" algn="ctr">
                        <a:spcBef>
                          <a:spcPts val="0"/>
                        </a:spcBef>
                        <a:spcAft>
                          <a:spcPts val="0"/>
                        </a:spcAft>
                        <a:buNone/>
                      </a:pPr>
                      <a:r>
                        <a:rPr b="1" lang="en" sz="1000"/>
                        <a:t>2015</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2011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bl>
          </a:graphicData>
        </a:graphic>
      </p:graphicFrame>
      <p:graphicFrame>
        <p:nvGraphicFramePr>
          <p:cNvPr id="356" name="Google Shape;356;p21"/>
          <p:cNvGraphicFramePr/>
          <p:nvPr/>
        </p:nvGraphicFramePr>
        <p:xfrm>
          <a:off x="4278393" y="3611478"/>
          <a:ext cx="3000000" cy="3000000"/>
        </p:xfrm>
        <a:graphic>
          <a:graphicData uri="http://schemas.openxmlformats.org/drawingml/2006/table">
            <a:tbl>
              <a:tblPr>
                <a:noFill/>
                <a:tableStyleId>{2B07F4FD-3250-4024-B014-AF7E3F9752D0}</a:tableStyleId>
              </a:tblPr>
              <a:tblGrid>
                <a:gridCol w="692400"/>
                <a:gridCol w="692400"/>
              </a:tblGrid>
              <a:tr h="225900">
                <a:tc>
                  <a:txBody>
                    <a:bodyPr/>
                    <a:lstStyle/>
                    <a:p>
                      <a:pPr indent="0" lvl="0" marL="0" rtl="0" algn="ctr">
                        <a:spcBef>
                          <a:spcPts val="0"/>
                        </a:spcBef>
                        <a:spcAft>
                          <a:spcPts val="0"/>
                        </a:spcAft>
                        <a:buNone/>
                      </a:pPr>
                      <a:r>
                        <a:rPr b="1" lang="en" sz="1000"/>
                        <a:t>2012</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1992</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tcPr>
                </a:tc>
              </a:tr>
            </a:tbl>
          </a:graphicData>
        </a:graphic>
      </p:graphicFrame>
      <p:graphicFrame>
        <p:nvGraphicFramePr>
          <p:cNvPr id="357" name="Google Shape;357;p21"/>
          <p:cNvGraphicFramePr/>
          <p:nvPr/>
        </p:nvGraphicFramePr>
        <p:xfrm>
          <a:off x="4278393" y="3993759"/>
          <a:ext cx="3000000" cy="3000000"/>
        </p:xfrm>
        <a:graphic>
          <a:graphicData uri="http://schemas.openxmlformats.org/drawingml/2006/table">
            <a:tbl>
              <a:tblPr>
                <a:noFill/>
                <a:tableStyleId>{2B07F4FD-3250-4024-B014-AF7E3F9752D0}</a:tableStyleId>
              </a:tblPr>
              <a:tblGrid>
                <a:gridCol w="685575"/>
                <a:gridCol w="685575"/>
                <a:gridCol w="685575"/>
              </a:tblGrid>
              <a:tr h="265750">
                <a:tc>
                  <a:txBody>
                    <a:bodyPr/>
                    <a:lstStyle/>
                    <a:p>
                      <a:pPr indent="0" lvl="0" marL="0" rtl="0" algn="ctr">
                        <a:spcBef>
                          <a:spcPts val="0"/>
                        </a:spcBef>
                        <a:spcAft>
                          <a:spcPts val="0"/>
                        </a:spcAft>
                        <a:buNone/>
                      </a:pPr>
                      <a:r>
                        <a:rPr b="1" lang="en" sz="1000"/>
                        <a:t>2006</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2003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2009</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bl>
          </a:graphicData>
        </a:graphic>
      </p:graphicFrame>
      <p:graphicFrame>
        <p:nvGraphicFramePr>
          <p:cNvPr id="358" name="Google Shape;358;p21"/>
          <p:cNvGraphicFramePr/>
          <p:nvPr/>
        </p:nvGraphicFramePr>
        <p:xfrm>
          <a:off x="4278393" y="4377320"/>
          <a:ext cx="3000000" cy="3000000"/>
        </p:xfrm>
        <a:graphic>
          <a:graphicData uri="http://schemas.openxmlformats.org/drawingml/2006/table">
            <a:tbl>
              <a:tblPr>
                <a:noFill/>
                <a:tableStyleId>{2B07F4FD-3250-4024-B014-AF7E3F9752D0}</a:tableStyleId>
              </a:tblPr>
              <a:tblGrid>
                <a:gridCol w="692400"/>
              </a:tblGrid>
              <a:tr h="265750">
                <a:tc>
                  <a:txBody>
                    <a:bodyPr/>
                    <a:lstStyle/>
                    <a:p>
                      <a:pPr indent="0" lvl="0" marL="0" rtl="0" algn="ctr">
                        <a:spcBef>
                          <a:spcPts val="0"/>
                        </a:spcBef>
                        <a:spcAft>
                          <a:spcPts val="0"/>
                        </a:spcAft>
                        <a:buNone/>
                      </a:pPr>
                      <a:r>
                        <a:rPr b="1" lang="en" sz="1000"/>
                        <a:t>1999</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cxnSp>
        <p:nvCxnSpPr>
          <p:cNvPr id="359" name="Google Shape;359;p21"/>
          <p:cNvCxnSpPr/>
          <p:nvPr/>
        </p:nvCxnSpPr>
        <p:spPr>
          <a:xfrm>
            <a:off x="4105936" y="3396019"/>
            <a:ext cx="150000" cy="0"/>
          </a:xfrm>
          <a:prstGeom prst="straightConnector1">
            <a:avLst/>
          </a:prstGeom>
          <a:noFill/>
          <a:ln cap="flat" cmpd="sng" w="9525">
            <a:solidFill>
              <a:schemeClr val="dk2"/>
            </a:solidFill>
            <a:prstDash val="solid"/>
            <a:round/>
            <a:headEnd len="med" w="med" type="none"/>
            <a:tailEnd len="med" w="med" type="triangle"/>
          </a:ln>
        </p:spPr>
      </p:cxnSp>
      <p:cxnSp>
        <p:nvCxnSpPr>
          <p:cNvPr id="360" name="Google Shape;360;p21"/>
          <p:cNvCxnSpPr/>
          <p:nvPr/>
        </p:nvCxnSpPr>
        <p:spPr>
          <a:xfrm>
            <a:off x="4105936" y="3777019"/>
            <a:ext cx="150000" cy="0"/>
          </a:xfrm>
          <a:prstGeom prst="straightConnector1">
            <a:avLst/>
          </a:prstGeom>
          <a:noFill/>
          <a:ln cap="flat" cmpd="sng" w="9525">
            <a:solidFill>
              <a:schemeClr val="dk2"/>
            </a:solidFill>
            <a:prstDash val="solid"/>
            <a:round/>
            <a:headEnd len="med" w="med" type="none"/>
            <a:tailEnd len="med" w="med" type="triangle"/>
          </a:ln>
        </p:spPr>
      </p:cxnSp>
      <p:cxnSp>
        <p:nvCxnSpPr>
          <p:cNvPr id="361" name="Google Shape;361;p21"/>
          <p:cNvCxnSpPr/>
          <p:nvPr/>
        </p:nvCxnSpPr>
        <p:spPr>
          <a:xfrm>
            <a:off x="4105936" y="4140825"/>
            <a:ext cx="150000" cy="0"/>
          </a:xfrm>
          <a:prstGeom prst="straightConnector1">
            <a:avLst/>
          </a:prstGeom>
          <a:noFill/>
          <a:ln cap="flat" cmpd="sng" w="9525">
            <a:solidFill>
              <a:schemeClr val="dk2"/>
            </a:solidFill>
            <a:prstDash val="solid"/>
            <a:round/>
            <a:headEnd len="med" w="med" type="none"/>
            <a:tailEnd len="med" w="med" type="triangle"/>
          </a:ln>
        </p:spPr>
      </p:cxnSp>
      <p:cxnSp>
        <p:nvCxnSpPr>
          <p:cNvPr id="362" name="Google Shape;362;p21"/>
          <p:cNvCxnSpPr/>
          <p:nvPr/>
        </p:nvCxnSpPr>
        <p:spPr>
          <a:xfrm>
            <a:off x="4105936" y="4539779"/>
            <a:ext cx="150000" cy="0"/>
          </a:xfrm>
          <a:prstGeom prst="straightConnector1">
            <a:avLst/>
          </a:prstGeom>
          <a:noFill/>
          <a:ln cap="flat" cmpd="sng" w="9525">
            <a:solidFill>
              <a:schemeClr val="dk2"/>
            </a:solidFill>
            <a:prstDash val="solid"/>
            <a:round/>
            <a:headEnd len="med" w="med" type="none"/>
            <a:tailEnd len="med" w="med" type="triangle"/>
          </a:ln>
        </p:spPr>
      </p:cxnSp>
      <p:sp>
        <p:nvSpPr>
          <p:cNvPr id="363" name="Google Shape;363;p21"/>
          <p:cNvSpPr txBox="1"/>
          <p:nvPr/>
        </p:nvSpPr>
        <p:spPr>
          <a:xfrm>
            <a:off x="389172" y="3204600"/>
            <a:ext cx="26589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rgbClr val="434343"/>
                </a:solidFill>
                <a:latin typeface="Open Sans"/>
                <a:ea typeface="Open Sans"/>
                <a:cs typeface="Open Sans"/>
                <a:sym typeface="Open Sans"/>
              </a:rPr>
              <a:t>Inspired by Adjacency Lists</a:t>
            </a:r>
            <a:r>
              <a:rPr lang="en" sz="1500">
                <a:solidFill>
                  <a:srgbClr val="434343"/>
                </a:solidFill>
                <a:latin typeface="Open Sans"/>
                <a:ea typeface="Open Sans"/>
                <a:cs typeface="Open Sans"/>
                <a:sym typeface="Open Sans"/>
              </a:rPr>
              <a:t>.   </a:t>
            </a:r>
            <a:endParaRPr b="1" sz="1500">
              <a:solidFill>
                <a:srgbClr val="434343"/>
              </a:solidFill>
              <a:latin typeface="Open Sans"/>
              <a:ea typeface="Open Sans"/>
              <a:cs typeface="Open Sans"/>
              <a:sym typeface="Open Sans"/>
            </a:endParaRPr>
          </a:p>
        </p:txBody>
      </p:sp>
      <p:sp>
        <p:nvSpPr>
          <p:cNvPr id="364" name="Google Shape;364;p21"/>
          <p:cNvSpPr txBox="1"/>
          <p:nvPr/>
        </p:nvSpPr>
        <p:spPr>
          <a:xfrm>
            <a:off x="3743242" y="3221306"/>
            <a:ext cx="47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p1</a:t>
            </a:r>
            <a:endParaRPr/>
          </a:p>
        </p:txBody>
      </p:sp>
      <p:sp>
        <p:nvSpPr>
          <p:cNvPr id="365" name="Google Shape;365;p21"/>
          <p:cNvSpPr txBox="1"/>
          <p:nvPr/>
        </p:nvSpPr>
        <p:spPr>
          <a:xfrm>
            <a:off x="3743242" y="3602306"/>
            <a:ext cx="47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p2</a:t>
            </a:r>
            <a:endParaRPr/>
          </a:p>
        </p:txBody>
      </p:sp>
      <p:sp>
        <p:nvSpPr>
          <p:cNvPr id="366" name="Google Shape;366;p21"/>
          <p:cNvSpPr txBox="1"/>
          <p:nvPr/>
        </p:nvSpPr>
        <p:spPr>
          <a:xfrm>
            <a:off x="3743242" y="3976250"/>
            <a:ext cx="47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p3</a:t>
            </a:r>
            <a:endParaRPr/>
          </a:p>
        </p:txBody>
      </p:sp>
      <p:sp>
        <p:nvSpPr>
          <p:cNvPr id="367" name="Google Shape;367;p21"/>
          <p:cNvSpPr txBox="1"/>
          <p:nvPr/>
        </p:nvSpPr>
        <p:spPr>
          <a:xfrm>
            <a:off x="3743242" y="4379828"/>
            <a:ext cx="47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p4</a:t>
            </a:r>
            <a:endParaRPr/>
          </a:p>
        </p:txBody>
      </p:sp>
      <p:graphicFrame>
        <p:nvGraphicFramePr>
          <p:cNvPr id="368" name="Google Shape;368;p21"/>
          <p:cNvGraphicFramePr/>
          <p:nvPr/>
        </p:nvGraphicFramePr>
        <p:xfrm>
          <a:off x="6862137" y="3619814"/>
          <a:ext cx="3000000" cy="3000000"/>
        </p:xfrm>
        <a:graphic>
          <a:graphicData uri="http://schemas.openxmlformats.org/drawingml/2006/table">
            <a:tbl>
              <a:tblPr>
                <a:noFill/>
                <a:tableStyleId>{2B07F4FD-3250-4024-B014-AF7E3F9752D0}</a:tableStyleId>
              </a:tblPr>
              <a:tblGrid>
                <a:gridCol w="685575"/>
                <a:gridCol w="685575"/>
                <a:gridCol w="685575"/>
              </a:tblGrid>
              <a:tr h="265750">
                <a:tc>
                  <a:txBody>
                    <a:bodyPr/>
                    <a:lstStyle/>
                    <a:p>
                      <a:pPr indent="0" lvl="0" marL="0" rtl="0" algn="ctr">
                        <a:spcBef>
                          <a:spcPts val="0"/>
                        </a:spcBef>
                        <a:spcAft>
                          <a:spcPts val="0"/>
                        </a:spcAft>
                        <a:buNone/>
                      </a:pPr>
                      <a:r>
                        <a:rPr b="1" lang="en" sz="1000"/>
                        <a:t>2015</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2009</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1999</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bl>
          </a:graphicData>
        </a:graphic>
      </p:graphicFrame>
      <p:graphicFrame>
        <p:nvGraphicFramePr>
          <p:cNvPr id="369" name="Google Shape;369;p21"/>
          <p:cNvGraphicFramePr/>
          <p:nvPr/>
        </p:nvGraphicFramePr>
        <p:xfrm>
          <a:off x="6862137" y="3225854"/>
          <a:ext cx="3000000" cy="3000000"/>
        </p:xfrm>
        <a:graphic>
          <a:graphicData uri="http://schemas.openxmlformats.org/drawingml/2006/table">
            <a:tbl>
              <a:tblPr>
                <a:noFill/>
                <a:tableStyleId>{2B07F4FD-3250-4024-B014-AF7E3F9752D0}</a:tableStyleId>
              </a:tblPr>
              <a:tblGrid>
                <a:gridCol w="692400"/>
              </a:tblGrid>
              <a:tr h="265750">
                <a:tc>
                  <a:txBody>
                    <a:bodyPr/>
                    <a:lstStyle/>
                    <a:p>
                      <a:pPr indent="0" lvl="0" marL="0" rtl="0" algn="ctr">
                        <a:spcBef>
                          <a:spcPts val="0"/>
                        </a:spcBef>
                        <a:spcAft>
                          <a:spcPts val="0"/>
                        </a:spcAft>
                        <a:buNone/>
                      </a:pPr>
                      <a:r>
                        <a:rPr b="1" lang="en" sz="1000"/>
                        <a:t>2006</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cxnSp>
        <p:nvCxnSpPr>
          <p:cNvPr id="370" name="Google Shape;370;p21"/>
          <p:cNvCxnSpPr/>
          <p:nvPr/>
        </p:nvCxnSpPr>
        <p:spPr>
          <a:xfrm>
            <a:off x="6689681" y="3374853"/>
            <a:ext cx="150000" cy="0"/>
          </a:xfrm>
          <a:prstGeom prst="straightConnector1">
            <a:avLst/>
          </a:prstGeom>
          <a:noFill/>
          <a:ln cap="flat" cmpd="sng" w="9525">
            <a:solidFill>
              <a:schemeClr val="dk2"/>
            </a:solidFill>
            <a:prstDash val="solid"/>
            <a:round/>
            <a:headEnd len="med" w="med" type="none"/>
            <a:tailEnd len="med" w="med" type="triangle"/>
          </a:ln>
        </p:spPr>
      </p:cxnSp>
      <p:cxnSp>
        <p:nvCxnSpPr>
          <p:cNvPr id="371" name="Google Shape;371;p21"/>
          <p:cNvCxnSpPr/>
          <p:nvPr/>
        </p:nvCxnSpPr>
        <p:spPr>
          <a:xfrm>
            <a:off x="6689681" y="3755853"/>
            <a:ext cx="150000" cy="0"/>
          </a:xfrm>
          <a:prstGeom prst="straightConnector1">
            <a:avLst/>
          </a:prstGeom>
          <a:noFill/>
          <a:ln cap="flat" cmpd="sng" w="9525">
            <a:solidFill>
              <a:schemeClr val="dk2"/>
            </a:solidFill>
            <a:prstDash val="solid"/>
            <a:round/>
            <a:headEnd len="med" w="med" type="none"/>
            <a:tailEnd len="med" w="med" type="triangle"/>
          </a:ln>
        </p:spPr>
      </p:cxnSp>
      <p:cxnSp>
        <p:nvCxnSpPr>
          <p:cNvPr id="372" name="Google Shape;372;p21"/>
          <p:cNvCxnSpPr/>
          <p:nvPr/>
        </p:nvCxnSpPr>
        <p:spPr>
          <a:xfrm>
            <a:off x="6689681" y="4119659"/>
            <a:ext cx="150000" cy="0"/>
          </a:xfrm>
          <a:prstGeom prst="straightConnector1">
            <a:avLst/>
          </a:prstGeom>
          <a:noFill/>
          <a:ln cap="flat" cmpd="sng" w="9525">
            <a:solidFill>
              <a:schemeClr val="dk2"/>
            </a:solidFill>
            <a:prstDash val="solid"/>
            <a:round/>
            <a:headEnd len="med" w="med" type="none"/>
            <a:tailEnd len="med" w="med" type="triangle"/>
          </a:ln>
        </p:spPr>
      </p:cxnSp>
      <p:cxnSp>
        <p:nvCxnSpPr>
          <p:cNvPr id="373" name="Google Shape;373;p21"/>
          <p:cNvCxnSpPr/>
          <p:nvPr/>
        </p:nvCxnSpPr>
        <p:spPr>
          <a:xfrm>
            <a:off x="6689681" y="4518612"/>
            <a:ext cx="150000" cy="0"/>
          </a:xfrm>
          <a:prstGeom prst="straightConnector1">
            <a:avLst/>
          </a:prstGeom>
          <a:noFill/>
          <a:ln cap="flat" cmpd="sng" w="9525">
            <a:solidFill>
              <a:schemeClr val="dk2"/>
            </a:solidFill>
            <a:prstDash val="solid"/>
            <a:round/>
            <a:headEnd len="med" w="med" type="none"/>
            <a:tailEnd len="med" w="med" type="triangle"/>
          </a:ln>
        </p:spPr>
      </p:cxnSp>
      <p:sp>
        <p:nvSpPr>
          <p:cNvPr id="374" name="Google Shape;374;p21"/>
          <p:cNvSpPr txBox="1"/>
          <p:nvPr/>
        </p:nvSpPr>
        <p:spPr>
          <a:xfrm>
            <a:off x="6326986" y="3200139"/>
            <a:ext cx="47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p1</a:t>
            </a:r>
            <a:endParaRPr/>
          </a:p>
        </p:txBody>
      </p:sp>
      <p:sp>
        <p:nvSpPr>
          <p:cNvPr id="375" name="Google Shape;375;p21"/>
          <p:cNvSpPr txBox="1"/>
          <p:nvPr/>
        </p:nvSpPr>
        <p:spPr>
          <a:xfrm>
            <a:off x="6326986" y="3581139"/>
            <a:ext cx="47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p2</a:t>
            </a:r>
            <a:endParaRPr/>
          </a:p>
        </p:txBody>
      </p:sp>
      <p:sp>
        <p:nvSpPr>
          <p:cNvPr id="376" name="Google Shape;376;p21"/>
          <p:cNvSpPr txBox="1"/>
          <p:nvPr/>
        </p:nvSpPr>
        <p:spPr>
          <a:xfrm>
            <a:off x="6326986" y="3955083"/>
            <a:ext cx="47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p3</a:t>
            </a:r>
            <a:endParaRPr/>
          </a:p>
        </p:txBody>
      </p:sp>
      <p:sp>
        <p:nvSpPr>
          <p:cNvPr id="377" name="Google Shape;377;p21"/>
          <p:cNvSpPr txBox="1"/>
          <p:nvPr/>
        </p:nvSpPr>
        <p:spPr>
          <a:xfrm>
            <a:off x="6326986" y="4358661"/>
            <a:ext cx="47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p4</a:t>
            </a:r>
            <a:endParaRPr/>
          </a:p>
        </p:txBody>
      </p:sp>
      <p:graphicFrame>
        <p:nvGraphicFramePr>
          <p:cNvPr id="378" name="Google Shape;378;p21"/>
          <p:cNvGraphicFramePr/>
          <p:nvPr/>
        </p:nvGraphicFramePr>
        <p:xfrm>
          <a:off x="6862137" y="3987854"/>
          <a:ext cx="3000000" cy="3000000"/>
        </p:xfrm>
        <a:graphic>
          <a:graphicData uri="http://schemas.openxmlformats.org/drawingml/2006/table">
            <a:tbl>
              <a:tblPr>
                <a:noFill/>
                <a:tableStyleId>{2B07F4FD-3250-4024-B014-AF7E3F9752D0}</a:tableStyleId>
              </a:tblPr>
              <a:tblGrid>
                <a:gridCol w="692400"/>
              </a:tblGrid>
              <a:tr h="265750">
                <a:tc>
                  <a:txBody>
                    <a:bodyPr/>
                    <a:lstStyle/>
                    <a:p>
                      <a:pPr indent="0" lvl="0" marL="0" rtl="0" algn="ctr">
                        <a:spcBef>
                          <a:spcPts val="0"/>
                        </a:spcBef>
                        <a:spcAft>
                          <a:spcPts val="0"/>
                        </a:spcAft>
                        <a:buNone/>
                      </a:pPr>
                      <a:r>
                        <a:rPr b="1" lang="en" sz="1000"/>
                        <a:t>2012</a:t>
                      </a:r>
                      <a:endParaRPr b="1"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graphicFrame>
        <p:nvGraphicFramePr>
          <p:cNvPr id="379" name="Google Shape;379;p21"/>
          <p:cNvGraphicFramePr/>
          <p:nvPr/>
        </p:nvGraphicFramePr>
        <p:xfrm>
          <a:off x="6862137" y="4374759"/>
          <a:ext cx="3000000" cy="3000000"/>
        </p:xfrm>
        <a:graphic>
          <a:graphicData uri="http://schemas.openxmlformats.org/drawingml/2006/table">
            <a:tbl>
              <a:tblPr>
                <a:noFill/>
                <a:tableStyleId>{2B07F4FD-3250-4024-B014-AF7E3F9752D0}</a:tableStyleId>
              </a:tblPr>
              <a:tblGrid>
                <a:gridCol w="685575"/>
                <a:gridCol w="685575"/>
                <a:gridCol w="685575"/>
              </a:tblGrid>
              <a:tr h="265750">
                <a:tc>
                  <a:txBody>
                    <a:bodyPr/>
                    <a:lstStyle/>
                    <a:p>
                      <a:pPr indent="0" lvl="0" marL="0" rtl="0" algn="ctr">
                        <a:spcBef>
                          <a:spcPts val="0"/>
                        </a:spcBef>
                        <a:spcAft>
                          <a:spcPts val="0"/>
                        </a:spcAft>
                        <a:buNone/>
                      </a:pPr>
                      <a:r>
                        <a:rPr b="1" lang="en" sz="1000"/>
                        <a:t>2003</a:t>
                      </a:r>
                      <a:endParaRPr b="1" sz="10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2011</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00"/>
                        <a:t>1992</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bl>
          </a:graphicData>
        </a:graphic>
      </p:graphicFrame>
      <p:sp>
        <p:nvSpPr>
          <p:cNvPr id="380" name="Google Shape;380;p21"/>
          <p:cNvSpPr/>
          <p:nvPr/>
        </p:nvSpPr>
        <p:spPr>
          <a:xfrm>
            <a:off x="479750" y="3715575"/>
            <a:ext cx="1227600" cy="225900"/>
          </a:xfrm>
          <a:prstGeom prst="roundRect">
            <a:avLst>
              <a:gd fmla="val 16667" name="adj"/>
            </a:avLst>
          </a:prstGeom>
          <a:solidFill>
            <a:srgbClr val="61A24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Open Sans"/>
                <a:ea typeface="Open Sans"/>
                <a:cs typeface="Open Sans"/>
                <a:sym typeface="Open Sans"/>
              </a:rPr>
              <a:t>SEQ READS</a:t>
            </a:r>
            <a:endParaRPr b="1" sz="1100">
              <a:solidFill>
                <a:schemeClr val="lt1"/>
              </a:solidFill>
              <a:latin typeface="Open Sans"/>
              <a:ea typeface="Open Sans"/>
              <a:cs typeface="Open Sans"/>
              <a:sym typeface="Open Sans"/>
            </a:endParaRPr>
          </a:p>
        </p:txBody>
      </p:sp>
      <p:sp>
        <p:nvSpPr>
          <p:cNvPr id="381" name="Google Shape;381;p21"/>
          <p:cNvSpPr/>
          <p:nvPr/>
        </p:nvSpPr>
        <p:spPr>
          <a:xfrm>
            <a:off x="479750" y="4103625"/>
            <a:ext cx="1961400" cy="225900"/>
          </a:xfrm>
          <a:prstGeom prst="roundRect">
            <a:avLst>
              <a:gd fmla="val 16667" name="adj"/>
            </a:avLst>
          </a:prstGeom>
          <a:solidFill>
            <a:srgbClr val="C1121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Open Sans"/>
                <a:ea typeface="Open Sans"/>
                <a:cs typeface="Open Sans"/>
                <a:sym typeface="Open Sans"/>
              </a:rPr>
              <a:t>2x DATA DUPLICATION</a:t>
            </a:r>
            <a:endParaRPr b="1" sz="1100">
              <a:solidFill>
                <a:schemeClr val="lt1"/>
              </a:solidFill>
              <a:latin typeface="Open Sans"/>
              <a:ea typeface="Open Sans"/>
              <a:cs typeface="Open Sans"/>
              <a:sym typeface="Open Sans"/>
            </a:endParaRPr>
          </a:p>
        </p:txBody>
      </p:sp>
      <p:sp>
        <p:nvSpPr>
          <p:cNvPr id="382" name="Google Shape;382;p21"/>
          <p:cNvSpPr/>
          <p:nvPr/>
        </p:nvSpPr>
        <p:spPr>
          <a:xfrm>
            <a:off x="3272105" y="4733153"/>
            <a:ext cx="7071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KNOWS</a:t>
            </a:r>
            <a:endParaRPr b="1" sz="1000">
              <a:solidFill>
                <a:srgbClr val="434343"/>
              </a:solidFill>
              <a:latin typeface="Open Sans"/>
              <a:ea typeface="Open Sans"/>
              <a:cs typeface="Open Sans"/>
              <a:sym typeface="Open Sans"/>
            </a:endParaRPr>
          </a:p>
          <a:p>
            <a:pPr indent="0" lvl="0" marL="0" rtl="0" algn="ctr">
              <a:spcBef>
                <a:spcPts val="0"/>
              </a:spcBef>
              <a:spcAft>
                <a:spcPts val="0"/>
              </a:spcAft>
              <a:buNone/>
            </a:pPr>
            <a:r>
              <a:rPr b="1" lang="en" sz="1000">
                <a:solidFill>
                  <a:srgbClr val="434343"/>
                </a:solidFill>
                <a:latin typeface="Open Sans"/>
                <a:ea typeface="Open Sans"/>
                <a:cs typeface="Open Sans"/>
                <a:sym typeface="Open Sans"/>
              </a:rPr>
              <a:t>since</a:t>
            </a:r>
            <a:endParaRPr b="1" sz="1000">
              <a:solidFill>
                <a:srgbClr val="434343"/>
              </a:solidFill>
              <a:latin typeface="Open Sans"/>
              <a:ea typeface="Open Sans"/>
              <a:cs typeface="Open Sans"/>
              <a:sym typeface="Open Sans"/>
            </a:endParaRPr>
          </a:p>
        </p:txBody>
      </p:sp>
      <p:sp>
        <p:nvSpPr>
          <p:cNvPr id="383" name="Google Shape;383;p21"/>
          <p:cNvSpPr/>
          <p:nvPr/>
        </p:nvSpPr>
        <p:spPr>
          <a:xfrm>
            <a:off x="4186505" y="4719042"/>
            <a:ext cx="7071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FWD </a:t>
            </a:r>
            <a:endParaRPr b="1" sz="1000">
              <a:solidFill>
                <a:srgbClr val="434343"/>
              </a:solidFill>
              <a:latin typeface="Open Sans"/>
              <a:ea typeface="Open Sans"/>
              <a:cs typeface="Open Sans"/>
              <a:sym typeface="Open Sans"/>
            </a:endParaRPr>
          </a:p>
        </p:txBody>
      </p:sp>
      <p:sp>
        <p:nvSpPr>
          <p:cNvPr id="384" name="Google Shape;384;p21"/>
          <p:cNvSpPr/>
          <p:nvPr/>
        </p:nvSpPr>
        <p:spPr>
          <a:xfrm>
            <a:off x="6853505" y="4719042"/>
            <a:ext cx="707100" cy="390900"/>
          </a:xfrm>
          <a:prstGeom prst="rect">
            <a:avLst/>
          </a:prstGeom>
          <a:noFill/>
          <a:ln>
            <a:noFill/>
          </a:ln>
        </p:spPr>
        <p:txBody>
          <a:bodyPr anchorCtr="0" anchor="ctr" bIns="91425" lIns="91425" spcFirstLastPara="1" rIns="91425" wrap="square" tIns="73150">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BWD</a:t>
            </a:r>
            <a:endParaRPr b="1" sz="1000">
              <a:solidFill>
                <a:srgbClr val="434343"/>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