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6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331640" y="393305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學生：</a:t>
            </a:r>
            <a:r>
              <a:rPr lang="en-US" altLang="zh-TW" dirty="0" smtClean="0"/>
              <a:t>1021421</a:t>
            </a:r>
            <a:r>
              <a:rPr lang="zh-TW" altLang="en-US" dirty="0" smtClean="0"/>
              <a:t>張弘瑜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1023336</a:t>
            </a:r>
            <a:r>
              <a:rPr lang="zh-TW" altLang="en-US" dirty="0" smtClean="0"/>
              <a:t>鍾羽函</a:t>
            </a:r>
            <a:endParaRPr lang="en-US" altLang="zh-TW" dirty="0" smtClean="0"/>
          </a:p>
          <a:p>
            <a:r>
              <a:rPr lang="zh-TW" altLang="en-US" dirty="0" smtClean="0"/>
              <a:t>指導教授：楊正仁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59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利用正向</a:t>
            </a:r>
            <a:r>
              <a:rPr lang="zh-TW" altLang="en-US" dirty="0" smtClean="0"/>
              <a:t>資料測試結果準確率普遍高</a:t>
            </a:r>
            <a:endParaRPr lang="en-US" altLang="zh-TW" dirty="0" smtClean="0"/>
          </a:p>
          <a:p>
            <a:r>
              <a:rPr lang="zh-TW" altLang="en-US" dirty="0"/>
              <a:t>但使用負向</a:t>
            </a:r>
            <a:r>
              <a:rPr lang="zh-TW" altLang="en-US" dirty="0" smtClean="0"/>
              <a:t>資料</a:t>
            </a:r>
            <a:r>
              <a:rPr lang="zh-TW" altLang="en-US" dirty="0"/>
              <a:t>測試</a:t>
            </a:r>
            <a:r>
              <a:rPr lang="zh-TW" altLang="en-US" dirty="0" smtClean="0"/>
              <a:t>準確率大多數也高</a:t>
            </a:r>
            <a:endParaRPr lang="en-US" altLang="zh-TW" dirty="0" smtClean="0"/>
          </a:p>
          <a:p>
            <a:pPr lvl="1"/>
            <a:r>
              <a:rPr lang="zh-TW" altLang="en-US" dirty="0"/>
              <a:t>資料</a:t>
            </a:r>
            <a:r>
              <a:rPr lang="zh-TW" altLang="en-US" dirty="0" smtClean="0"/>
              <a:t>量不足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83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把每種</a:t>
            </a:r>
            <a:r>
              <a:rPr lang="zh-TW" altLang="en-US" dirty="0" smtClean="0"/>
              <a:t>藥物分開考慮，以藥物</a:t>
            </a:r>
            <a:r>
              <a:rPr lang="en-US" altLang="zh-TW" dirty="0" smtClean="0"/>
              <a:t>25701</a:t>
            </a:r>
            <a:r>
              <a:rPr lang="zh-TW" altLang="en-US" dirty="0" smtClean="0"/>
              <a:t>為例</a:t>
            </a:r>
            <a:endParaRPr lang="en-US" altLang="zh-TW" dirty="0" smtClean="0"/>
          </a:p>
          <a:p>
            <a:r>
              <a:rPr lang="zh-TW" altLang="en-US" dirty="0" smtClean="0"/>
              <a:t>把資料分成：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40</a:t>
            </a:r>
            <a:r>
              <a:rPr lang="zh-TW" altLang="en-US" dirty="0" smtClean="0"/>
              <a:t>歲以下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40~49</a:t>
            </a:r>
            <a:r>
              <a:rPr lang="zh-TW" altLang="en-US" dirty="0" smtClean="0"/>
              <a:t>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50~59</a:t>
            </a:r>
            <a:r>
              <a:rPr lang="zh-TW" altLang="en-US" dirty="0" smtClean="0"/>
              <a:t>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60~69</a:t>
            </a:r>
            <a:r>
              <a:rPr lang="zh-TW" altLang="en-US" dirty="0" smtClean="0"/>
              <a:t>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70~79</a:t>
            </a:r>
            <a:r>
              <a:rPr lang="zh-TW" altLang="en-US" dirty="0" smtClean="0"/>
              <a:t>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80</a:t>
            </a:r>
            <a:r>
              <a:rPr lang="zh-TW" altLang="en-US" dirty="0" smtClean="0"/>
              <a:t>歲以上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695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使用以下欄位預測</a:t>
            </a:r>
            <a:r>
              <a:rPr lang="en-US" altLang="zh-TW" dirty="0"/>
              <a:t>Q4_25701</a:t>
            </a:r>
            <a:r>
              <a:rPr lang="zh-TW" altLang="en-US" dirty="0"/>
              <a:t>使用量</a:t>
            </a:r>
            <a:endParaRPr lang="en-US" altLang="zh-TW" dirty="0"/>
          </a:p>
          <a:p>
            <a:pPr lvl="1"/>
            <a:r>
              <a:rPr lang="zh-TW" altLang="en-US" dirty="0"/>
              <a:t>前幾期</a:t>
            </a:r>
            <a:r>
              <a:rPr lang="en-US" altLang="zh-TW" dirty="0"/>
              <a:t>HbA1c</a:t>
            </a:r>
            <a:r>
              <a:rPr lang="zh-TW" altLang="en-US" dirty="0"/>
              <a:t>的變化</a:t>
            </a:r>
            <a:r>
              <a:rPr lang="en-US" altLang="zh-TW" dirty="0"/>
              <a:t>(</a:t>
            </a:r>
            <a:r>
              <a:rPr lang="zh-TW" altLang="en-US" dirty="0"/>
              <a:t>升降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Q2Q1</a:t>
            </a:r>
            <a:r>
              <a:rPr lang="zh-TW" altLang="en-US" dirty="0"/>
              <a:t>、</a:t>
            </a:r>
            <a:r>
              <a:rPr lang="en-US" altLang="zh-TW" dirty="0"/>
              <a:t>Q3Q2</a:t>
            </a:r>
            <a:r>
              <a:rPr lang="zh-TW" altLang="en-US" dirty="0"/>
              <a:t>、</a:t>
            </a:r>
            <a:r>
              <a:rPr lang="en-US" altLang="zh-TW" dirty="0"/>
              <a:t>Q4Q3</a:t>
            </a:r>
          </a:p>
          <a:p>
            <a:pPr lvl="1"/>
            <a:r>
              <a:rPr lang="en-US" altLang="zh-TW" dirty="0"/>
              <a:t>Q4</a:t>
            </a:r>
            <a:r>
              <a:rPr lang="zh-TW" altLang="en-US" dirty="0"/>
              <a:t>前服用的</a:t>
            </a:r>
            <a:r>
              <a:rPr lang="zh-TW" altLang="en-US" dirty="0" smtClean="0"/>
              <a:t>藥物量</a:t>
            </a:r>
            <a:endParaRPr lang="en-US" altLang="zh-TW" dirty="0"/>
          </a:p>
          <a:p>
            <a:pPr lvl="2"/>
            <a:r>
              <a:rPr lang="en-US" altLang="zh-TW" dirty="0"/>
              <a:t>B4_25701</a:t>
            </a:r>
          </a:p>
          <a:p>
            <a:pPr lvl="2"/>
            <a:r>
              <a:rPr lang="en-US" altLang="zh-TW" dirty="0"/>
              <a:t>Q1_25701</a:t>
            </a:r>
          </a:p>
          <a:p>
            <a:pPr lvl="2"/>
            <a:r>
              <a:rPr lang="en-US" altLang="zh-TW" dirty="0"/>
              <a:t>Q2_25701</a:t>
            </a:r>
          </a:p>
          <a:p>
            <a:pPr lvl="2"/>
            <a:r>
              <a:rPr lang="en-US" altLang="zh-TW" dirty="0" smtClean="0"/>
              <a:t>Q3_25701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69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51917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# training stage</a:t>
            </a:r>
          </a:p>
          <a:p>
            <a:pPr marL="0" indent="0">
              <a:buNone/>
            </a:pPr>
            <a:r>
              <a:rPr lang="en-US" altLang="zh-TW" dirty="0" err="1"/>
              <a:t>trainingdata</a:t>
            </a:r>
            <a:r>
              <a:rPr lang="en-US" altLang="zh-TW" dirty="0"/>
              <a:t> &lt;- read.csv(</a:t>
            </a:r>
            <a:r>
              <a:rPr lang="en-US" altLang="zh-TW" dirty="0" err="1"/>
              <a:t>file.choose</a:t>
            </a:r>
            <a:r>
              <a:rPr lang="en-US" altLang="zh-TW" dirty="0"/>
              <a:t>())</a:t>
            </a:r>
          </a:p>
          <a:p>
            <a:pPr marL="0" indent="0">
              <a:buNone/>
            </a:pPr>
            <a:r>
              <a:rPr lang="en-US" altLang="zh-TW" dirty="0" err="1"/>
              <a:t>lm.model</a:t>
            </a:r>
            <a:r>
              <a:rPr lang="en-US" altLang="zh-TW" dirty="0"/>
              <a:t> &lt;- lm(</a:t>
            </a:r>
            <a:r>
              <a:rPr lang="en-US" altLang="zh-TW" dirty="0">
                <a:solidFill>
                  <a:srgbClr val="FF0000"/>
                </a:solidFill>
              </a:rPr>
              <a:t>Q4_25701</a:t>
            </a:r>
            <a:r>
              <a:rPr lang="en-US" altLang="zh-TW" dirty="0"/>
              <a:t>~</a:t>
            </a:r>
            <a:r>
              <a:rPr lang="en-US" altLang="zh-TW" b="1" dirty="0">
                <a:solidFill>
                  <a:srgbClr val="00B050"/>
                </a:solidFill>
              </a:rPr>
              <a:t>Q2Q1</a:t>
            </a:r>
            <a:r>
              <a:rPr lang="en-US" altLang="zh-TW" dirty="0"/>
              <a:t>+</a:t>
            </a:r>
            <a:r>
              <a:rPr lang="en-US" altLang="zh-TW" b="1" dirty="0">
                <a:solidFill>
                  <a:srgbClr val="00B050"/>
                </a:solidFill>
              </a:rPr>
              <a:t>Q3Q2</a:t>
            </a:r>
            <a:r>
              <a:rPr lang="en-US" altLang="zh-TW" dirty="0"/>
              <a:t>+</a:t>
            </a:r>
            <a:r>
              <a:rPr lang="en-US" altLang="zh-TW" b="1" dirty="0">
                <a:solidFill>
                  <a:srgbClr val="00B050"/>
                </a:solidFill>
              </a:rPr>
              <a:t>Q4Q3</a:t>
            </a:r>
            <a:r>
              <a:rPr lang="en-US" altLang="zh-TW" dirty="0"/>
              <a:t>+</a:t>
            </a:r>
            <a:r>
              <a:rPr lang="en-US" altLang="zh-TW" b="1" dirty="0">
                <a:solidFill>
                  <a:srgbClr val="00B050"/>
                </a:solidFill>
              </a:rPr>
              <a:t>B4_25701</a:t>
            </a:r>
            <a:r>
              <a:rPr lang="en-US" altLang="zh-TW" dirty="0"/>
              <a:t>+</a:t>
            </a:r>
            <a:r>
              <a:rPr lang="en-US" altLang="zh-TW" b="1" dirty="0">
                <a:solidFill>
                  <a:srgbClr val="00B050"/>
                </a:solidFill>
              </a:rPr>
              <a:t>Q1_25701</a:t>
            </a:r>
            <a:r>
              <a:rPr lang="en-US" altLang="zh-TW" dirty="0"/>
              <a:t>+</a:t>
            </a:r>
            <a:r>
              <a:rPr lang="en-US" altLang="zh-TW" b="1" dirty="0">
                <a:solidFill>
                  <a:srgbClr val="00B050"/>
                </a:solidFill>
              </a:rPr>
              <a:t>Q2_25701</a:t>
            </a:r>
            <a:r>
              <a:rPr lang="en-US" altLang="zh-TW" dirty="0"/>
              <a:t>+</a:t>
            </a:r>
            <a:r>
              <a:rPr lang="en-US" altLang="zh-TW" b="1" dirty="0">
                <a:solidFill>
                  <a:srgbClr val="00B050"/>
                </a:solidFill>
              </a:rPr>
              <a:t>Q3_25701</a:t>
            </a:r>
            <a:r>
              <a:rPr lang="en-US" altLang="zh-TW" dirty="0"/>
              <a:t>,data = </a:t>
            </a:r>
            <a:r>
              <a:rPr lang="en-US" altLang="zh-TW" dirty="0" err="1"/>
              <a:t>trainingdata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lm.model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使用正向資料訓練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計算出係數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利用這些係數去計算</a:t>
            </a:r>
            <a:r>
              <a:rPr lang="en-US" altLang="zh-TW" dirty="0" smtClean="0"/>
              <a:t>Q4</a:t>
            </a:r>
            <a:r>
              <a:rPr lang="zh-TW" altLang="en-US" dirty="0" smtClean="0"/>
              <a:t>藥物使用量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Q4_25701</a:t>
            </a:r>
            <a:r>
              <a:rPr lang="zh-TW" altLang="en-US" dirty="0" smtClean="0"/>
              <a:t> </a:t>
            </a:r>
            <a:r>
              <a:rPr lang="en-US" altLang="zh-TW" dirty="0" smtClean="0"/>
              <a:t>= </a:t>
            </a:r>
            <a:r>
              <a:rPr lang="zh-TW" altLang="en-US" dirty="0" smtClean="0"/>
              <a:t>誤差值</a:t>
            </a:r>
            <a:r>
              <a:rPr lang="en-US" altLang="zh-TW" dirty="0" smtClean="0"/>
              <a:t>+a1*Q2Q1 + a2*Q3Q2 ……..</a:t>
            </a:r>
          </a:p>
          <a:p>
            <a:pPr lvl="1"/>
            <a:r>
              <a:rPr lang="en-US" altLang="zh-TW" dirty="0" smtClean="0"/>
              <a:t>a1, a2…</a:t>
            </a:r>
            <a:r>
              <a:rPr lang="zh-TW" altLang="en-US" dirty="0" smtClean="0"/>
              <a:t>為係數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47258"/>
            <a:ext cx="46672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76872"/>
            <a:ext cx="4324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1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正向資料</a:t>
            </a:r>
            <a:endParaRPr lang="en-US" altLang="zh-TW" dirty="0" smtClean="0"/>
          </a:p>
          <a:p>
            <a:r>
              <a:rPr lang="zh-TW" altLang="en-US" dirty="0"/>
              <a:t>不含</a:t>
            </a:r>
            <a:r>
              <a:rPr lang="en-US" altLang="zh-TW" dirty="0" smtClean="0"/>
              <a:t>0</a:t>
            </a:r>
            <a:r>
              <a:rPr lang="zh-TW" altLang="en-US" dirty="0" smtClean="0"/>
              <a:t>之負向資料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把前幾季都沒吃</a:t>
            </a:r>
            <a:r>
              <a:rPr lang="en-US" altLang="zh-TW" dirty="0" smtClean="0"/>
              <a:t>20701</a:t>
            </a:r>
            <a:r>
              <a:rPr lang="zh-TW" altLang="en-US" dirty="0" smtClean="0"/>
              <a:t>藥物的病人刪除</a:t>
            </a:r>
            <a:endParaRPr lang="en-US" altLang="zh-TW" dirty="0" smtClean="0"/>
          </a:p>
          <a:p>
            <a:r>
              <a:rPr lang="zh-TW" altLang="en-US" dirty="0"/>
              <a:t>含</a:t>
            </a:r>
            <a:r>
              <a:rPr lang="en-US" altLang="zh-TW" dirty="0"/>
              <a:t>0</a:t>
            </a:r>
            <a:r>
              <a:rPr lang="zh-TW" altLang="en-US" dirty="0" smtClean="0"/>
              <a:t>之負向資料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0830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# testing stage</a:t>
            </a:r>
          </a:p>
          <a:p>
            <a:pPr marL="0" indent="0">
              <a:buNone/>
            </a:pPr>
            <a:r>
              <a:rPr lang="en-US" altLang="zh-TW" dirty="0" err="1"/>
              <a:t>testingfile</a:t>
            </a:r>
            <a:r>
              <a:rPr lang="en-US" altLang="zh-TW" dirty="0"/>
              <a:t> &lt;- read.csv(</a:t>
            </a:r>
            <a:r>
              <a:rPr lang="en-US" altLang="zh-TW" dirty="0" err="1"/>
              <a:t>file.choose</a:t>
            </a:r>
            <a:r>
              <a:rPr lang="en-US" altLang="zh-TW" dirty="0"/>
              <a:t>())</a:t>
            </a:r>
          </a:p>
          <a:p>
            <a:pPr marL="0" indent="0">
              <a:buNone/>
            </a:pPr>
            <a:r>
              <a:rPr lang="en-US" altLang="zh-TW" dirty="0" err="1"/>
              <a:t>testingdata</a:t>
            </a:r>
            <a:r>
              <a:rPr lang="en-US" altLang="zh-TW" dirty="0"/>
              <a:t> &lt;- subset(</a:t>
            </a:r>
            <a:r>
              <a:rPr lang="en-US" altLang="zh-TW" dirty="0" err="1"/>
              <a:t>testingfile</a:t>
            </a:r>
            <a:r>
              <a:rPr lang="en-US" altLang="zh-TW" dirty="0"/>
              <a:t>, select = -Q4_25701)</a:t>
            </a:r>
          </a:p>
          <a:p>
            <a:pPr marL="0" indent="0">
              <a:buNone/>
            </a:pPr>
            <a:r>
              <a:rPr lang="en-US" altLang="zh-TW" dirty="0" err="1"/>
              <a:t>testingtarget</a:t>
            </a:r>
            <a:r>
              <a:rPr lang="en-US" altLang="zh-TW" dirty="0"/>
              <a:t> &lt;- testingfile$Q4_25701</a:t>
            </a:r>
          </a:p>
          <a:p>
            <a:pPr marL="0" indent="0">
              <a:buNone/>
            </a:pPr>
            <a:r>
              <a:rPr lang="en-US" altLang="zh-TW" dirty="0"/>
              <a:t>results &lt;- predict(</a:t>
            </a:r>
            <a:r>
              <a:rPr lang="en-US" altLang="zh-TW" dirty="0" err="1"/>
              <a:t>lm.model</a:t>
            </a:r>
            <a:r>
              <a:rPr lang="en-US" altLang="zh-TW" dirty="0"/>
              <a:t>, </a:t>
            </a:r>
            <a:r>
              <a:rPr lang="en-US" altLang="zh-TW" dirty="0" err="1"/>
              <a:t>testingfile</a:t>
            </a:r>
            <a:r>
              <a:rPr lang="en-US" altLang="zh-TW" dirty="0"/>
              <a:t>, interval="predict") </a:t>
            </a:r>
          </a:p>
          <a:p>
            <a:pPr marL="0" indent="0">
              <a:buNone/>
            </a:pPr>
            <a:r>
              <a:rPr lang="en-US" altLang="zh-TW" dirty="0"/>
              <a:t>print(round(results,2))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19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推論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用正向資料測試結果，</a:t>
            </a:r>
            <a:r>
              <a:rPr lang="en-US" altLang="zh-TW" dirty="0" smtClean="0"/>
              <a:t>accuracy</a:t>
            </a:r>
            <a:r>
              <a:rPr lang="zh-TW" altLang="en-US" dirty="0" smtClean="0"/>
              <a:t>應該要較高</a:t>
            </a:r>
            <a:endParaRPr lang="en-US" altLang="zh-TW" dirty="0" smtClean="0"/>
          </a:p>
          <a:p>
            <a:r>
              <a:rPr lang="zh-TW" altLang="en-US" dirty="0" smtClean="0"/>
              <a:t>反之用負向測試資料結果</a:t>
            </a:r>
            <a:r>
              <a:rPr lang="en-US" altLang="zh-TW" dirty="0" smtClean="0"/>
              <a:t>accuracy</a:t>
            </a:r>
            <a:r>
              <a:rPr lang="zh-TW" altLang="en-US" dirty="0" smtClean="0"/>
              <a:t>應該要低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4657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75513"/>
              </p:ext>
            </p:extLst>
          </p:nvPr>
        </p:nvGraphicFramePr>
        <p:xfrm>
          <a:off x="395536" y="764704"/>
          <a:ext cx="8229600" cy="5672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91031">
                <a:tc>
                  <a:txBody>
                    <a:bodyPr/>
                    <a:lstStyle/>
                    <a:p>
                      <a:pPr algn="ctr"/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40~49(</a:t>
                      </a:r>
                      <a:r>
                        <a:rPr lang="en-US" altLang="zh-TW" sz="2200" dirty="0" err="1" smtClean="0"/>
                        <a:t>Postive</a:t>
                      </a:r>
                      <a:r>
                        <a:rPr lang="en-US" altLang="zh-TW" sz="2200" dirty="0" smtClean="0"/>
                        <a:t>)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40~49(</a:t>
                      </a:r>
                      <a:r>
                        <a:rPr lang="en-US" altLang="zh-TW" sz="2200" dirty="0" err="1" smtClean="0"/>
                        <a:t>Negtive</a:t>
                      </a:r>
                      <a:r>
                        <a:rPr lang="en-US" altLang="zh-TW" sz="2200" dirty="0" smtClean="0"/>
                        <a:t>,</a:t>
                      </a:r>
                    </a:p>
                    <a:p>
                      <a:pPr algn="ctr"/>
                      <a:r>
                        <a:rPr lang="en-US" altLang="zh-TW" sz="2200" dirty="0" smtClean="0"/>
                        <a:t>No</a:t>
                      </a:r>
                      <a:r>
                        <a:rPr lang="en-US" altLang="zh-TW" sz="2200" baseline="0" dirty="0" smtClean="0"/>
                        <a:t> zero</a:t>
                      </a:r>
                      <a:r>
                        <a:rPr lang="en-US" altLang="zh-TW" sz="2200" dirty="0" smtClean="0"/>
                        <a:t>)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40~49(</a:t>
                      </a:r>
                      <a:r>
                        <a:rPr lang="en-US" altLang="zh-TW" sz="2200" dirty="0" err="1" smtClean="0"/>
                        <a:t>Negtive</a:t>
                      </a:r>
                      <a:r>
                        <a:rPr lang="en-US" altLang="zh-TW" sz="2200" dirty="0" smtClean="0"/>
                        <a:t>, </a:t>
                      </a:r>
                      <a:r>
                        <a:rPr lang="en-US" altLang="zh-TW" sz="2200" dirty="0" err="1" smtClean="0"/>
                        <a:t>cotain</a:t>
                      </a:r>
                      <a:r>
                        <a:rPr lang="en-US" altLang="zh-TW" sz="2200" dirty="0" smtClean="0"/>
                        <a:t> 0)</a:t>
                      </a:r>
                      <a:endParaRPr lang="zh-TW" altLang="en-US" sz="2200" dirty="0"/>
                    </a:p>
                  </a:txBody>
                  <a:tcPr/>
                </a:tc>
              </a:tr>
              <a:tr h="491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25701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90.00%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81.82%(22)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97.20%</a:t>
                      </a:r>
                      <a:endParaRPr lang="zh-TW" altLang="en-US" sz="2200" dirty="0"/>
                    </a:p>
                  </a:txBody>
                  <a:tcPr/>
                </a:tc>
              </a:tr>
              <a:tr h="491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25703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75.00%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72.73%(110)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77.62%</a:t>
                      </a:r>
                      <a:endParaRPr lang="zh-TW" altLang="en-US" sz="2200" dirty="0"/>
                    </a:p>
                  </a:txBody>
                  <a:tcPr/>
                </a:tc>
              </a:tr>
              <a:tr h="491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25708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45.00%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20.00%(10)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42.66%</a:t>
                      </a:r>
                      <a:endParaRPr lang="zh-TW" altLang="en-US" sz="2200" dirty="0"/>
                    </a:p>
                  </a:txBody>
                  <a:tcPr/>
                </a:tc>
              </a:tr>
              <a:tr h="491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25709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30.00%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10.96%(73)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10.49%</a:t>
                      </a:r>
                      <a:endParaRPr lang="zh-TW" altLang="en-US" sz="2200" dirty="0"/>
                    </a:p>
                  </a:txBody>
                  <a:tcPr/>
                </a:tc>
              </a:tr>
              <a:tr h="491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25713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85.00%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9.38%(32)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72.73%</a:t>
                      </a:r>
                      <a:endParaRPr lang="zh-TW" altLang="en-US" sz="2200" dirty="0"/>
                    </a:p>
                  </a:txBody>
                  <a:tcPr/>
                </a:tc>
              </a:tr>
              <a:tr h="491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25714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100.00%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0.00%(1)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99.30%</a:t>
                      </a:r>
                      <a:endParaRPr lang="zh-TW" altLang="en-US" sz="2200" dirty="0"/>
                    </a:p>
                  </a:txBody>
                  <a:tcPr/>
                </a:tc>
              </a:tr>
              <a:tr h="491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25718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75.00%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25.58%(43)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71.33%</a:t>
                      </a:r>
                      <a:endParaRPr lang="zh-TW" altLang="en-US" sz="2200" dirty="0"/>
                    </a:p>
                  </a:txBody>
                  <a:tcPr/>
                </a:tc>
              </a:tr>
              <a:tr h="491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25721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95.00%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77.78%(45)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93.01%</a:t>
                      </a:r>
                      <a:endParaRPr lang="zh-TW" altLang="en-US" sz="2200" dirty="0"/>
                    </a:p>
                  </a:txBody>
                  <a:tcPr/>
                </a:tc>
              </a:tr>
              <a:tr h="491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25722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95.00%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19.05%(42)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72.03%</a:t>
                      </a:r>
                      <a:endParaRPr lang="zh-TW" altLang="en-US" sz="2200" dirty="0"/>
                    </a:p>
                  </a:txBody>
                  <a:tcPr/>
                </a:tc>
              </a:tr>
              <a:tr h="491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25724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95.00%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85.00%(60)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93.71%</a:t>
                      </a:r>
                      <a:endParaRPr lang="zh-TW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61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322</Words>
  <Application>Microsoft Office PowerPoint</Application>
  <PresentationFormat>如螢幕大小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專題</vt:lpstr>
      <vt:lpstr>方法</vt:lpstr>
      <vt:lpstr>PowerPoint 簡報</vt:lpstr>
      <vt:lpstr>使用正向資料訓練</vt:lpstr>
      <vt:lpstr>PowerPoint 簡報</vt:lpstr>
      <vt:lpstr>Test檔</vt:lpstr>
      <vt:lpstr>PowerPoint 簡報</vt:lpstr>
      <vt:lpstr>推論</vt:lpstr>
      <vt:lpstr>PowerPoint 簡報</vt:lpstr>
      <vt:lpstr>問題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</dc:title>
  <dc:creator>Rita</dc:creator>
  <cp:lastModifiedBy>Rita</cp:lastModifiedBy>
  <cp:revision>9</cp:revision>
  <dcterms:created xsi:type="dcterms:W3CDTF">2016-05-09T06:31:11Z</dcterms:created>
  <dcterms:modified xsi:type="dcterms:W3CDTF">2016-05-09T07:48:26Z</dcterms:modified>
</cp:coreProperties>
</file>