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2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8" r:id="rId25"/>
    <p:sldId id="289" r:id="rId26"/>
    <p:sldId id="290" r:id="rId27"/>
    <p:sldId id="287" r:id="rId28"/>
    <p:sldId id="285" r:id="rId29"/>
    <p:sldId id="286" r:id="rId30"/>
    <p:sldId id="271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5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788" autoAdjust="0"/>
  </p:normalViewPr>
  <p:slideViewPr>
    <p:cSldViewPr snapToGrid="0" showGuides="1">
      <p:cViewPr varScale="1">
        <p:scale>
          <a:sx n="96" d="100"/>
          <a:sy n="96" d="100"/>
        </p:scale>
        <p:origin x="68" y="116"/>
      </p:cViewPr>
      <p:guideLst>
        <p:guide orient="horz" pos="2160"/>
        <p:guide pos="15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5619C7-EB42-4CCC-85F1-12F38EF7D76D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6E8A0-B335-4724-A4DD-FBC4AF0A9B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290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E8A0-B335-4724-A4DD-FBC4AF0A9BC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67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2F6A2-DC67-7C60-E3BC-411477321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7F190-F87E-13D5-20FA-777141DBD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85EF50-9A29-C9BB-1842-F565AA75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985A8D-A172-3AC6-7198-0B3043F61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FBBE37-02FD-C746-D07A-F4A654D67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50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87D6B-8C07-9A90-EA66-84A0214C9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04831-F225-BD56-DDA5-3563E363C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8D9FA3-4B5C-502C-7DDA-3307172D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0F8133-CCA3-471B-EE51-82519C234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89FD3-47CC-D1B1-D044-79BC04DC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72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338747B-5888-C1B4-1264-B09462D1C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68B543-EE46-AAF1-382A-BB5D5F6407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009D79-9352-3FBA-14E0-DFAA47A74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84BC8D-296C-2FD8-2FE3-81FB552D4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574ACF-8953-5AB2-3B2B-A59DA0A8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985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B8D866-001C-DFBF-2F28-BA9F7B109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6B98B9-D1F1-BEED-342E-CA26661D6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6D237B-F7CA-513C-E8D9-7B10A4C1F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50468D-F425-1BCE-48CC-9C678FAB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49989-A952-FAA9-B3CF-BE6346D42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437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2F656-1E02-5657-B155-C8B0AE08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216708-A537-B072-0B9E-09DB91922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8D375C-2F6F-7E46-3AE4-68186DFEF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53ACD0-6A3C-4C91-07D7-A895340E4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A31F2A-76F5-D70D-8E22-0567A59B1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644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69BF74-09B6-ACAE-A3C1-AA5D522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847C8-DBC8-0E1D-20A4-DF07A73E5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E2202E-8BAE-598F-5E16-1A02593417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FEA8EC-B38F-82F7-12B4-C63BB82AB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2FF7EC-8E4C-119E-A8A6-7DFF16C7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C04964-7D57-58EC-4A7B-6A729E57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68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74103-28CF-281B-3564-9F432807E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59949-8FE7-F994-49BB-50BAB92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B3E3382-0940-9D4F-53A8-4AA1D8032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9B99C3-8F7B-7E67-15BA-43A26A508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702309-BA20-422B-C716-67AB1F1AEE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2C502F-42D5-6160-480F-1480C53A5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E1A88E-DF36-4656-6693-3EB71022A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2C9764-3100-79AB-BDA2-5C8094B4B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748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2DA0D-C986-B6EE-85A8-6DEC583DE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2E982-F4E7-8C70-EA26-55CFD472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88767FB-B86E-0D3A-39C5-C086F881C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B848CF-C151-9D75-9601-18EEEBFFE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78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DFEE39B-AB48-4C4F-9899-49BA04C1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04ABFC-D641-3A4C-3C01-DF75171B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1C4CAC-2C11-9164-B38A-B237A6E16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90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1FEAE-ECE0-A11B-2EBA-867BA441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4CF8F-B0DD-089F-F19A-10073DCD7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2827CA-0426-0268-F989-6BADE34E2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B04DA1-79A9-9F61-CFDF-84F969FEB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71C3BAA-7E8E-8F60-5E41-B0ECC38E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CEF9CA5-7076-6E72-29E8-B91E8136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526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A3FC2-DD34-6049-C973-2143FFD6A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8D2E45D-A24D-F7A9-795C-694C3942FB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EC4A86-876D-3836-31F0-A8B3120F1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1E92E5-7D54-2A60-0B1F-4DC097D69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6CCDE1E-E1AC-98C0-FA33-8F32F484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01448C-4063-ED0A-A4C0-655C818B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587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7F0E68C-2F73-F3ED-E7EC-38DA47E40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A961E0-240C-1BAA-795B-6784E15EE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C7B665-6266-767B-3B05-7E179987F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C7946-DD16-4BFD-8300-843084219768}" type="datetimeFigureOut">
              <a:rPr lang="zh-CN" altLang="en-US" smtClean="0"/>
              <a:t>2025-03-27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37734C-4C19-AFF4-7007-EE323ECF2D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25268D-CE44-4D30-639C-FCF59C769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8B528-1A64-46CA-9F9F-4860975E84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916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C0C7AA-D67D-91C2-6F86-331EEAB5B2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6641"/>
            <a:ext cx="9144000" cy="2387600"/>
          </a:xfrm>
        </p:spPr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如何识别技术分析图表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形态？</a:t>
            </a:r>
          </a:p>
        </p:txBody>
      </p:sp>
    </p:spTree>
    <p:extLst>
      <p:ext uri="{BB962C8B-B14F-4D97-AF65-F5344CB8AC3E}">
        <p14:creationId xmlns:p14="http://schemas.microsoft.com/office/powerpoint/2010/main" val="3018580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CA6E7-8B2E-014B-D91E-89738F7D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9841AC1-D88D-C623-CF17-957B6899F602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B1D6A6D8-136C-71EE-AEC8-294172413A6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实证示例（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Empirical Examples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045DB784-B5B8-D480-EB4D-6E8A8EF4D70C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86165E27-8C32-A76F-CEF3-5C45385CEFE3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883B5F-1AEE-DA5A-168A-1C445AD54514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81EA9920-A1A6-2CB3-5A34-3EBCE512CE5F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1930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实线表示原始价格数据。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虚线表示核回归估计曲线。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圆圈标记局部极值点（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Local Extrema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竖直线标记 𝑡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𝑙−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时刻，即完成模式的最后一个局部极值点出现的日期。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662800C-97B6-091B-17F0-23B1912A0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96" y="3429000"/>
            <a:ext cx="2954083" cy="255066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A2FC033-1D32-F221-0EC0-537E77227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5249" y="3458677"/>
            <a:ext cx="2965430" cy="249130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4DB92D30-5285-5885-A30A-97FA877C22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0679" y="3458676"/>
            <a:ext cx="2879202" cy="2562661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89AC5ECC-4C55-C46A-752F-3841369D4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684" y="3499093"/>
            <a:ext cx="2925627" cy="248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02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A04CE-C242-551D-A015-D837FA16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5261883-65C3-9C69-8562-7A6BB15A2D31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9A1086EB-277D-944D-B33A-BB4DA3F95237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实证示例（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Empirical Examples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8A5A486F-F3A1-FC92-1376-42137DEF7988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71A45407-346B-87E7-42E9-C82BE933427A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31CB08-B8EC-8304-768C-3D81244A3D82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60038B98-BEFC-64BC-6176-CB0FF0F97BDC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1930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实线表示原始价格数据。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虚线表示核回归估计曲线。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圆圈标记局部极值点（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Local Extrema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竖直线标记 𝑡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𝑙−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时刻，即完成模式的最后一个局部极值点出现的日期。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D6CC6CA-647D-A77F-E7D3-12E4EB9C7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2" y="3131741"/>
            <a:ext cx="2833983" cy="2429723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660181E-1381-045E-29AD-675B379B2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435" y="3131740"/>
            <a:ext cx="2786914" cy="242972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9548B55-552A-EDD0-A27E-D2347C0D2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349" y="3131740"/>
            <a:ext cx="2788138" cy="242972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D04E1210-693B-9721-B8C3-DC5C5D4216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338" y="3131740"/>
            <a:ext cx="2855550" cy="242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510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2075534F-D846-0FC9-EAE1-662BA79752B8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5" name="Bullet1">
              <a:extLst>
                <a:ext uri="{FF2B5EF4-FFF2-40B4-BE49-F238E27FC236}">
                  <a16:creationId xmlns:a16="http://schemas.microsoft.com/office/drawing/2014/main" id="{6B1FFFC9-C1BB-8D83-6560-D0BF8FB65B8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4.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实证示例（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Empirical Examples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6" name="Shape1">
              <a:extLst>
                <a:ext uri="{FF2B5EF4-FFF2-40B4-BE49-F238E27FC236}">
                  <a16:creationId xmlns:a16="http://schemas.microsoft.com/office/drawing/2014/main" id="{A5FD8543-27D1-6766-BB83-36E16DB63A29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标题 1">
            <a:extLst>
              <a:ext uri="{FF2B5EF4-FFF2-40B4-BE49-F238E27FC236}">
                <a16:creationId xmlns:a16="http://schemas.microsoft.com/office/drawing/2014/main" id="{3737D44E-FC1C-C790-B4AE-F370D567CA70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4EDB4B0-B3EB-1066-7A36-57BCA8BD4714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BF25D1AB-DE71-2BCF-0D9C-C44220356359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1930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实线表示原始价格数据。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虚线表示核回归估计曲线。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圆圈标记局部极值点（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Local Extrema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竖直线标记 𝑡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𝑙−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时刻，即完成模式的最后一个局部极值点出现的日期。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E6FEF24-8EF3-6D94-BCA2-E2A487A7B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05" y="3111683"/>
            <a:ext cx="4394426" cy="370859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8FF2B92-ACF2-45B0-2A95-E1CB3ED09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0882" y="3104859"/>
            <a:ext cx="4349974" cy="370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832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02E03-4738-2D5D-062C-6A1B74358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0D2ED6AA-7355-30F1-9309-D2ADAFA6C0C6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如何识别价格拐点？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DAF7BAD6-ECCC-FC49-FF86-4F9EC23FAE24}"/>
              </a:ext>
            </a:extLst>
          </p:cNvPr>
          <p:cNvGrpSpPr/>
          <p:nvPr/>
        </p:nvGrpSpPr>
        <p:grpSpPr>
          <a:xfrm>
            <a:off x="343849" y="2109815"/>
            <a:ext cx="11504301" cy="904485"/>
            <a:chOff x="343849" y="1141228"/>
            <a:chExt cx="11504301" cy="904485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B0C83B89-9EAF-5008-B8D8-4F659814210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3"/>
              <a:ext cx="11440082" cy="58807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Rolling Window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（滚动窗口）算法是一种用于检测价格数据中局部极值点（顶部和底部）的方法。这个算法的核心思想是：在一个固定大小的窗口内，如果中心点的价格高于（或低于）窗口内所有其他点的价格，那么这个中心点就被认为是一个局部顶部（或底部）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0" name="Bullet1">
              <a:extLst>
                <a:ext uri="{FF2B5EF4-FFF2-40B4-BE49-F238E27FC236}">
                  <a16:creationId xmlns:a16="http://schemas.microsoft.com/office/drawing/2014/main" id="{1CA84E7C-0E37-FCE1-0854-9C3188474A0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Rolling Window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Shape1">
              <a:extLst>
                <a:ext uri="{FF2B5EF4-FFF2-40B4-BE49-F238E27FC236}">
                  <a16:creationId xmlns:a16="http://schemas.microsoft.com/office/drawing/2014/main" id="{5D2CD47A-C05F-69C0-0CD9-446D653AEA11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32B27E6-7FD9-3873-1AEB-94A6977A1F3C}"/>
              </a:ext>
            </a:extLst>
          </p:cNvPr>
          <p:cNvGrpSpPr/>
          <p:nvPr/>
        </p:nvGrpSpPr>
        <p:grpSpPr>
          <a:xfrm>
            <a:off x="343849" y="3398032"/>
            <a:ext cx="11504301" cy="904485"/>
            <a:chOff x="343849" y="1141228"/>
            <a:chExt cx="11504301" cy="904485"/>
          </a:xfrm>
        </p:grpSpPr>
        <p:sp>
          <p:nvSpPr>
            <p:cNvPr id="20" name="Text1">
              <a:extLst>
                <a:ext uri="{FF2B5EF4-FFF2-40B4-BE49-F238E27FC236}">
                  <a16:creationId xmlns:a16="http://schemas.microsoft.com/office/drawing/2014/main" id="{9466CE08-B001-B64D-A305-1DDBAB97967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3"/>
              <a:ext cx="11440082" cy="58807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Directional Change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（方向性变化）算法是一种用于检测价格趋势重要转折点的方法。与传统的基于时间的分析不同，这种方法基于价格变化的幅度来定义市场事件。当价格从最近的极值点回撤一定百分比（由参数 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sigma 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定义）时，就认为发生了方向性变化。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1" name="Bullet1">
              <a:extLst>
                <a:ext uri="{FF2B5EF4-FFF2-40B4-BE49-F238E27FC236}">
                  <a16:creationId xmlns:a16="http://schemas.microsoft.com/office/drawing/2014/main" id="{AB5F1E74-BA91-6955-B903-6652D220EA4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Directional Change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22" name="Shape1">
              <a:extLst>
                <a:ext uri="{FF2B5EF4-FFF2-40B4-BE49-F238E27FC236}">
                  <a16:creationId xmlns:a16="http://schemas.microsoft.com/office/drawing/2014/main" id="{60430410-102D-94D6-F8BB-AC370BC0705D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93B1880-8C6B-EBB7-5657-E0EDC37D51D3}"/>
              </a:ext>
            </a:extLst>
          </p:cNvPr>
          <p:cNvGrpSpPr/>
          <p:nvPr/>
        </p:nvGrpSpPr>
        <p:grpSpPr>
          <a:xfrm>
            <a:off x="343849" y="4686249"/>
            <a:ext cx="11504301" cy="904485"/>
            <a:chOff x="343849" y="1141228"/>
            <a:chExt cx="11504301" cy="904485"/>
          </a:xfrm>
        </p:grpSpPr>
        <p:sp>
          <p:nvSpPr>
            <p:cNvPr id="24" name="Text1">
              <a:extLst>
                <a:ext uri="{FF2B5EF4-FFF2-40B4-BE49-F238E27FC236}">
                  <a16:creationId xmlns:a16="http://schemas.microsoft.com/office/drawing/2014/main" id="{168FBF67-551D-643B-C160-710792383E5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3"/>
              <a:ext cx="11440082" cy="588070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Perceptually Important Points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（感知重要点）算法是一种用于从时间序列数据中提取关键点的方法。这些点被认为是对数据形状的感知最重要的点，可以用较少的点来近似表示原始数据的形状。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25" name="Bullet1">
              <a:extLst>
                <a:ext uri="{FF2B5EF4-FFF2-40B4-BE49-F238E27FC236}">
                  <a16:creationId xmlns:a16="http://schemas.microsoft.com/office/drawing/2014/main" id="{65607798-ECD6-B7AB-190E-15D27DD4F85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0" y="1141228"/>
              <a:ext cx="5687939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Perceptually Important Points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</a:p>
          </p:txBody>
        </p:sp>
        <p:sp>
          <p:nvSpPr>
            <p:cNvPr id="26" name="Shape1">
              <a:extLst>
                <a:ext uri="{FF2B5EF4-FFF2-40B4-BE49-F238E27FC236}">
                  <a16:creationId xmlns:a16="http://schemas.microsoft.com/office/drawing/2014/main" id="{9033E936-CC4C-F40C-A848-373FD9AE013C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7" name="文本框 26">
            <a:extLst>
              <a:ext uri="{FF2B5EF4-FFF2-40B4-BE49-F238E27FC236}">
                <a16:creationId xmlns:a16="http://schemas.microsoft.com/office/drawing/2014/main" id="{CFA91FFC-26CF-5860-FCB1-183CE961A017}"/>
              </a:ext>
            </a:extLst>
          </p:cNvPr>
          <p:cNvSpPr txBox="1"/>
          <p:nvPr/>
        </p:nvSpPr>
        <p:spPr>
          <a:xfrm>
            <a:off x="279969" y="1220968"/>
            <a:ext cx="11632061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600" b="1" dirty="0">
                <a:latin typeface="楷体" panose="02010609060101010101" pitchFamily="49" charset="-122"/>
                <a:ea typeface="楷体" panose="02010609060101010101" pitchFamily="49" charset="-122"/>
              </a:rPr>
              <a:t>要想识别技术分析图形，首先要识别拐点（局部极值点）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4989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A397-5064-C982-0BC7-9C3EE1315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2B146E5F-2C93-B0C8-870C-422B037D0030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如何识别价格拐点？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——Rolling Window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88CDF438-C3E2-58EB-0603-8CB08C677079}"/>
              </a:ext>
            </a:extLst>
          </p:cNvPr>
          <p:cNvGrpSpPr/>
          <p:nvPr/>
        </p:nvGrpSpPr>
        <p:grpSpPr>
          <a:xfrm>
            <a:off x="343849" y="1032855"/>
            <a:ext cx="11504301" cy="2733117"/>
            <a:chOff x="343849" y="1141228"/>
            <a:chExt cx="11504301" cy="2733117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AD8566FC-864B-4CB2-100A-3EC176CBA60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2"/>
              <a:ext cx="11440082" cy="241670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算法流程：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首先检查是否有足够的数据形成一个完整的窗口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然后假设中心点是顶部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检查中心点前后各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order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个点的价格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如果有任何一个点的价格高于中心点，则这个点不是顶部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5.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寻找底部方法同上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10" name="Bullet1">
              <a:extLst>
                <a:ext uri="{FF2B5EF4-FFF2-40B4-BE49-F238E27FC236}">
                  <a16:creationId xmlns:a16="http://schemas.microsoft.com/office/drawing/2014/main" id="{5511FE58-F907-D7C8-4EC0-71EFE3A66EB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Rolling Window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2" name="Shape1">
              <a:extLst>
                <a:ext uri="{FF2B5EF4-FFF2-40B4-BE49-F238E27FC236}">
                  <a16:creationId xmlns:a16="http://schemas.microsoft.com/office/drawing/2014/main" id="{8510A245-BF86-083C-F2C3-F3B2AF4BA142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" name="图片 2" descr="图表, 散点图&#10;&#10;AI 生成的内容可能不正确。">
            <a:extLst>
              <a:ext uri="{FF2B5EF4-FFF2-40B4-BE49-F238E27FC236}">
                <a16:creationId xmlns:a16="http://schemas.microsoft.com/office/drawing/2014/main" id="{A4B65FA8-2958-03A3-F7E1-130AB7C8F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1600" y="2855647"/>
            <a:ext cx="7559049" cy="377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7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D924-5E23-8AEA-930E-9A5324ED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EFEBD9ED-DED0-1837-E882-EFA43922537E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如何识别价格拐点？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——Directional Change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7EEF655-8D90-A175-99DC-ED47CDCAA000}"/>
              </a:ext>
            </a:extLst>
          </p:cNvPr>
          <p:cNvGrpSpPr/>
          <p:nvPr/>
        </p:nvGrpSpPr>
        <p:grpSpPr>
          <a:xfrm>
            <a:off x="343849" y="1032855"/>
            <a:ext cx="11504301" cy="1669705"/>
            <a:chOff x="343849" y="1141228"/>
            <a:chExt cx="11504301" cy="1669705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59C5A5A6-DE18-41B7-F2F3-9802787FDADD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2"/>
              <a:ext cx="11440082" cy="135329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算法流程：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设定回撤阈值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sigma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（如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5%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当价格从最高点下跌超过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sigma%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时，确认一个顶部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当价格从最低点上涨超过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sigma%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时，确认一个底部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重复上述过程，在价格序列中交替寻找顶部和底部</a:t>
              </a:r>
            </a:p>
          </p:txBody>
        </p:sp>
        <p:sp>
          <p:nvSpPr>
            <p:cNvPr id="10" name="Bullet1">
              <a:extLst>
                <a:ext uri="{FF2B5EF4-FFF2-40B4-BE49-F238E27FC236}">
                  <a16:creationId xmlns:a16="http://schemas.microsoft.com/office/drawing/2014/main" id="{5692BFAC-EFEC-29D4-5E4F-F02E07350DF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0" y="1141228"/>
              <a:ext cx="5884366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Directional Change 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</a:p>
          </p:txBody>
        </p:sp>
        <p:sp>
          <p:nvSpPr>
            <p:cNvPr id="12" name="Shape1">
              <a:extLst>
                <a:ext uri="{FF2B5EF4-FFF2-40B4-BE49-F238E27FC236}">
                  <a16:creationId xmlns:a16="http://schemas.microsoft.com/office/drawing/2014/main" id="{A8C9E1F5-9A80-F1C9-3C19-AE06F373C23E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7" name="图片 6" descr="图表, 散点图&#10;&#10;AI 生成的内容可能不正确。">
            <a:extLst>
              <a:ext uri="{FF2B5EF4-FFF2-40B4-BE49-F238E27FC236}">
                <a16:creationId xmlns:a16="http://schemas.microsoft.com/office/drawing/2014/main" id="{1C7122E2-7FEB-2738-9AC3-BBBDF7F06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9654" y="2773340"/>
            <a:ext cx="7376160" cy="393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90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27182259-CD95-FE1A-AF52-7E875A9A09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053" y="2535370"/>
            <a:ext cx="7606453" cy="4056776"/>
          </a:xfrm>
          <a:prstGeom prst="rect">
            <a:avLst/>
          </a:prstGeom>
        </p:spPr>
      </p:pic>
      <p:sp>
        <p:nvSpPr>
          <p:cNvPr id="6" name="标题 1">
            <a:extLst>
              <a:ext uri="{FF2B5EF4-FFF2-40B4-BE49-F238E27FC236}">
                <a16:creationId xmlns:a16="http://schemas.microsoft.com/office/drawing/2014/main" id="{D854E033-1B62-D965-48E2-226285E2DD5D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如何识别价格拐点？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——Perceptually Important Points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82BBFADF-24DD-2D2A-03E5-59F44594F243}"/>
              </a:ext>
            </a:extLst>
          </p:cNvPr>
          <p:cNvGrpSpPr/>
          <p:nvPr/>
        </p:nvGrpSpPr>
        <p:grpSpPr>
          <a:xfrm>
            <a:off x="343849" y="1032855"/>
            <a:ext cx="11504301" cy="1669705"/>
            <a:chOff x="343849" y="1141228"/>
            <a:chExt cx="11504301" cy="1669705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9518166D-2162-C7D5-DCC6-148C70ACD4D4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2"/>
              <a:ext cx="11440082" cy="1353291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算法流程：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将时间序列的起点和终点作为初始重要点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对于每对相邻重要点，计算它们之间的直线方程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计算直线上每个点到直线的距离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找出距离最大的点，将其添加为新的重要点</a:t>
              </a:r>
            </a:p>
          </p:txBody>
        </p:sp>
        <p:sp>
          <p:nvSpPr>
            <p:cNvPr id="9" name="Bullet1">
              <a:extLst>
                <a:ext uri="{FF2B5EF4-FFF2-40B4-BE49-F238E27FC236}">
                  <a16:creationId xmlns:a16="http://schemas.microsoft.com/office/drawing/2014/main" id="{16D9B936-357F-DB25-D0D6-1498E8F04D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0" y="1141228"/>
              <a:ext cx="5884366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PP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</a:p>
          </p:txBody>
        </p:sp>
        <p:sp>
          <p:nvSpPr>
            <p:cNvPr id="10" name="Shape1">
              <a:extLst>
                <a:ext uri="{FF2B5EF4-FFF2-40B4-BE49-F238E27FC236}">
                  <a16:creationId xmlns:a16="http://schemas.microsoft.com/office/drawing/2014/main" id="{01CFE197-FA62-6F42-845E-D90F40124234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638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B6A70351-C4A4-1678-7102-F721B6CDCE72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如何识别旗形形态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E6F6D78-A491-D702-DDA7-9C5D08E943CB}"/>
              </a:ext>
            </a:extLst>
          </p:cNvPr>
          <p:cNvGrpSpPr/>
          <p:nvPr/>
        </p:nvGrpSpPr>
        <p:grpSpPr>
          <a:xfrm>
            <a:off x="343849" y="1032855"/>
            <a:ext cx="11504301" cy="5749278"/>
            <a:chOff x="343849" y="1141228"/>
            <a:chExt cx="11504301" cy="5749278"/>
          </a:xfrm>
        </p:grpSpPr>
        <p:sp>
          <p:nvSpPr>
            <p:cNvPr id="6" name="Text1">
              <a:extLst>
                <a:ext uri="{FF2B5EF4-FFF2-40B4-BE49-F238E27FC236}">
                  <a16:creationId xmlns:a16="http://schemas.microsoft.com/office/drawing/2014/main" id="{3EBF20E1-7154-DCCD-F851-60A72B72005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1"/>
              <a:ext cx="11440082" cy="543286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算法流程：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程序初始化和数据加载：收盘价取对数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调用形态识别函数：调用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find_flags_pennants_pips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(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dat_slice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, 12)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函数，开始识别旗形和三角旗形态。参数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12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是滚动窗口大小，用于识别局部极值点。局部极值点用的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Rolling Window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算法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3.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形态识别过程：遍历价格数据的每个点，在每个点，检查是否是局部极值点，如果是局部高点（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rw_top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函数返回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True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），创建新的熊市形态对象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pending_bear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 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；如果是局部低点（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rw_bottom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函数返回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True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），创建新的牛市形态对象</a:t>
              </a:r>
              <a:r>
                <a:rPr lang="en-US" altLang="zh-CN" sz="1400" i="0" dirty="0" err="1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pending_bull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对于每个待处理的形态（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pending_bull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和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pending_bear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），检查是否满足形态条件：对于熊市形态，调用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check_bear_pattern_pips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函数；对于牛市形态，调用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check_bull_pattern_pips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函数。最后输出：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bull_flags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：牛市旗形列表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bear_flags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：熊市旗形列表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bull_pennants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：牛市三角旗列表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bear_pennants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：熊市三角旗列表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5.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形态条件检查（以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check_bull_pattern_pips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为例）：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找出自局部底部以来的最高价格点（旗杆顶部）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检查从最高点到当前位置的距离是否足够形成旗帜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&amp;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检查旗帜宽度是否小于旗杆宽度的一半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&amp;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检查旗帜高度是否小于旗杆高度的一半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找出旗帜部分的感知重要点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(PIP)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PIP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点的形状是否符合要求（中心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PIP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点高于相邻点）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计算旗帜的支撑线和阻力线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检查当前点是否突破阻力线，确认形态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判断是旗形还是三角旗（根据支撑线斜率）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如果所有条件满足，填充形态对象的属性并返回</a:t>
              </a:r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True</a:t>
              </a:r>
            </a:p>
          </p:txBody>
        </p:sp>
        <p:sp>
          <p:nvSpPr>
            <p:cNvPr id="7" name="Bullet1">
              <a:extLst>
                <a:ext uri="{FF2B5EF4-FFF2-40B4-BE49-F238E27FC236}">
                  <a16:creationId xmlns:a16="http://schemas.microsoft.com/office/drawing/2014/main" id="{C3588CD2-08E1-415E-850B-1F74ECF1339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PIP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Shape1">
              <a:extLst>
                <a:ext uri="{FF2B5EF4-FFF2-40B4-BE49-F238E27FC236}">
                  <a16:creationId xmlns:a16="http://schemas.microsoft.com/office/drawing/2014/main" id="{70E9C79B-7925-0D54-5452-AB25A395F5D3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90187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A261B-06C6-CE1E-3C7D-D3FA454C3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22AB9CFB-5F9E-AC34-BB32-2A9C68162FD2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如何识别旗形形态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258D6E-76F9-1DDA-38E6-E0D8F3D97E23}"/>
              </a:ext>
            </a:extLst>
          </p:cNvPr>
          <p:cNvGrpSpPr/>
          <p:nvPr/>
        </p:nvGrpSpPr>
        <p:grpSpPr>
          <a:xfrm>
            <a:off x="343849" y="1032855"/>
            <a:ext cx="11504301" cy="5749278"/>
            <a:chOff x="343849" y="1141228"/>
            <a:chExt cx="11504301" cy="5749278"/>
          </a:xfrm>
        </p:grpSpPr>
        <p:sp>
          <p:nvSpPr>
            <p:cNvPr id="6" name="Text1">
              <a:extLst>
                <a:ext uri="{FF2B5EF4-FFF2-40B4-BE49-F238E27FC236}">
                  <a16:creationId xmlns:a16="http://schemas.microsoft.com/office/drawing/2014/main" id="{029B5333-824A-F95B-F652-A0A9FD62FC21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8" y="1457641"/>
              <a:ext cx="11440082" cy="5432865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详细解释关键步骤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285750" marR="0" lvl="0" indent="-28575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Ø"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局部极值点识别（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rw_top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和</a:t>
              </a:r>
              <a:r>
                <a:rPr lang="en-US" altLang="zh-CN" sz="1400" dirty="0" err="1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rw_bottom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函数）</a:t>
              </a: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这些函数使用滚动窗口方法识别价格序列中的局部高点和低点：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如果当前点的价格高于窗口内所有其他点，则为局部高点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如果当前点的价格低于窗口内所有其他点，则为局部低点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>
                <a:spcBef>
                  <a:spcPts val="1200"/>
                </a:spcBef>
                <a:spcAft>
                  <a:spcPts val="600"/>
                </a:spcAft>
                <a:buNone/>
              </a:pPr>
              <a:r>
                <a:rPr lang="zh-CN" altLang="en-US" sz="1400" b="1" dirty="0">
                  <a:effectLst/>
                </a:rPr>
                <a:t>感知重要点</a:t>
              </a:r>
              <a:r>
                <a:rPr lang="en-US" altLang="zh-CN" sz="1400" b="1" dirty="0">
                  <a:effectLst/>
                </a:rPr>
                <a:t>(PIP)</a:t>
              </a:r>
              <a:r>
                <a:rPr lang="zh-CN" altLang="en-US" sz="1400" b="1" dirty="0">
                  <a:effectLst/>
                </a:rPr>
                <a:t>识别（</a:t>
              </a:r>
              <a:r>
                <a:rPr lang="en-US" altLang="zh-CN" sz="1400" b="1" dirty="0" err="1">
                  <a:effectLst/>
                </a:rPr>
                <a:t>find_pips</a:t>
              </a:r>
              <a:r>
                <a:rPr lang="zh-CN" altLang="en-US" sz="1400" b="1" dirty="0">
                  <a:effectLst/>
                </a:rPr>
                <a:t>函数）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  <a:buFont typeface="+mj-lt"/>
                <a:buAutoNum type="arabicPeriod"/>
              </a:pPr>
              <a:r>
                <a:rPr lang="zh-CN" altLang="en-US" sz="1400" dirty="0"/>
                <a:t>这个函数找出价格曲线中视觉上重要的点，通常是局部极值点：</a:t>
              </a:r>
              <a:r>
                <a:rPr lang="zh-CN" altLang="en-US" sz="1400" dirty="0">
                  <a:effectLst/>
                </a:rPr>
                <a:t>首先选择序列的起点和终点</a:t>
              </a:r>
            </a:p>
            <a:p>
              <a:pPr>
                <a:spcBef>
                  <a:spcPts val="150"/>
                </a:spcBef>
                <a:spcAft>
                  <a:spcPts val="150"/>
                </a:spcAft>
                <a:buFont typeface="+mj-lt"/>
                <a:buAutoNum type="arabicPeriod" startAt="2"/>
              </a:pPr>
              <a:r>
                <a:rPr lang="zh-CN" altLang="en-US" sz="1400" dirty="0">
                  <a:effectLst/>
                </a:rPr>
                <a:t>然后递归地找出中间的重要点，直到达到指定的点数</a:t>
              </a:r>
            </a:p>
            <a:p>
              <a:pPr marL="285750" marR="0" lvl="0" indent="-28575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Char char="l"/>
                <a:tabLst/>
                <a:defRPr/>
              </a:pP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7" name="Bullet1">
              <a:extLst>
                <a:ext uri="{FF2B5EF4-FFF2-40B4-BE49-F238E27FC236}">
                  <a16:creationId xmlns:a16="http://schemas.microsoft.com/office/drawing/2014/main" id="{178B8609-58C1-C891-A24C-6B2A74B3335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408061" y="1141228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PIP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算法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8" name="Shape1">
              <a:extLst>
                <a:ext uri="{FF2B5EF4-FFF2-40B4-BE49-F238E27FC236}">
                  <a16:creationId xmlns:a16="http://schemas.microsoft.com/office/drawing/2014/main" id="{7DD2723D-E144-91A6-EE79-D6EA378A4114}"/>
                </a:ext>
              </a:extLst>
            </p:cNvPr>
            <p:cNvSpPr/>
            <p:nvPr/>
          </p:nvSpPr>
          <p:spPr>
            <a:xfrm>
              <a:off x="343849" y="1224182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0627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B5129A6-9A93-A72B-B7A7-B6C2127E8C90}"/>
              </a:ext>
            </a:extLst>
          </p:cNvPr>
          <p:cNvSpPr txBox="1"/>
          <p:nvPr/>
        </p:nvSpPr>
        <p:spPr>
          <a:xfrm>
            <a:off x="265043" y="607691"/>
            <a:ext cx="6096000" cy="46884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b="1" dirty="0">
                <a:effectLst/>
              </a:rPr>
              <a:t>旗形</a:t>
            </a:r>
            <a:r>
              <a:rPr lang="en-US" altLang="zh-CN" b="1" dirty="0">
                <a:effectLst/>
              </a:rPr>
              <a:t>/</a:t>
            </a:r>
            <a:r>
              <a:rPr lang="zh-CN" altLang="en-US" b="1" dirty="0">
                <a:effectLst/>
              </a:rPr>
              <a:t>三角旗条件检查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zh-CN" altLang="en-US" dirty="0"/>
              <a:t>程序检查多个条件来确认形态的有效性：</a:t>
            </a:r>
            <a:r>
              <a:rPr lang="zh-CN" altLang="en-US" b="1" dirty="0">
                <a:effectLst/>
              </a:rPr>
              <a:t>旗杆条件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旗杆应该是一段明显的价格上涨（牛市）或下跌（熊市）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2"/>
            </a:pPr>
            <a:r>
              <a:rPr lang="zh-CN" altLang="en-US" b="1" dirty="0">
                <a:effectLst/>
              </a:rPr>
              <a:t>旗帜条件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旗帜宽度应小于旗杆宽度的一半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旗帜高度应小于旗杆高度的一半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旗帜应该是一个横向整理区域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3"/>
            </a:pPr>
            <a:r>
              <a:rPr lang="zh-CN" altLang="en-US" b="1" dirty="0">
                <a:effectLst/>
              </a:rPr>
              <a:t>趋势线条件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支撑线和阻力线应该形成一个通道或三角形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对于三角旗，这些线应该收敛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4"/>
            </a:pPr>
            <a:r>
              <a:rPr lang="zh-CN" altLang="en-US" b="1" dirty="0">
                <a:effectLst/>
              </a:rPr>
              <a:t>突破条件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价格应该突破趋势线以确认形态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对于牛市形态，突破上趋势线（阻力线）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对于熊市形态，突破下趋势线（支撑线）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A8097-BE0D-A168-92FF-6ECF3FF543C5}"/>
              </a:ext>
            </a:extLst>
          </p:cNvPr>
          <p:cNvSpPr txBox="1"/>
          <p:nvPr/>
        </p:nvSpPr>
        <p:spPr>
          <a:xfrm>
            <a:off x="7056783" y="687203"/>
            <a:ext cx="4075043" cy="25135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buNone/>
            </a:pPr>
            <a:r>
              <a:rPr lang="zh-CN" altLang="en-US" b="1" dirty="0">
                <a:effectLst/>
              </a:rPr>
              <a:t>收益计算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zh-CN" altLang="en-US" dirty="0"/>
              <a:t>对于每个识别出的形态，程序计算持有期收益：</a:t>
            </a:r>
            <a:r>
              <a:rPr lang="zh-CN" altLang="en-US" dirty="0">
                <a:effectLst/>
              </a:rPr>
              <a:t>持有期 </a:t>
            </a:r>
            <a:r>
              <a:rPr lang="en-US" altLang="zh-CN" dirty="0">
                <a:effectLst/>
              </a:rPr>
              <a:t>= </a:t>
            </a:r>
            <a:r>
              <a:rPr lang="zh-CN" altLang="en-US" dirty="0">
                <a:effectLst/>
              </a:rPr>
              <a:t>旗帜宽度 * 持有期乘数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2"/>
            </a:pPr>
            <a:r>
              <a:rPr lang="zh-CN" altLang="en-US" dirty="0">
                <a:effectLst/>
              </a:rPr>
              <a:t>收益 </a:t>
            </a:r>
            <a:r>
              <a:rPr lang="en-US" altLang="zh-CN" dirty="0">
                <a:effectLst/>
              </a:rPr>
              <a:t>= </a:t>
            </a:r>
            <a:r>
              <a:rPr lang="zh-CN" altLang="en-US" dirty="0">
                <a:effectLst/>
              </a:rPr>
              <a:t>持有期结束时的价格 </a:t>
            </a:r>
            <a:r>
              <a:rPr lang="en-US" altLang="zh-CN" dirty="0">
                <a:effectLst/>
              </a:rPr>
              <a:t>- </a:t>
            </a:r>
            <a:r>
              <a:rPr lang="zh-CN" altLang="en-US" dirty="0">
                <a:effectLst/>
              </a:rPr>
              <a:t>形态确认时的价格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3"/>
            </a:pPr>
            <a:r>
              <a:rPr lang="zh-CN" altLang="en-US" dirty="0">
                <a:effectLst/>
              </a:rPr>
              <a:t>对于熊市形态，收益取负值（因为是做空交易）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09EC353-4A99-9CC3-8A5F-E7801649EA47}"/>
              </a:ext>
            </a:extLst>
          </p:cNvPr>
          <p:cNvSpPr txBox="1"/>
          <p:nvPr/>
        </p:nvSpPr>
        <p:spPr>
          <a:xfrm>
            <a:off x="5612296" y="399697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因为函数中的判断条件 </a:t>
            </a:r>
            <a:r>
              <a:rPr lang="en-US" altLang="zh-CN" dirty="0"/>
              <a:t>if </a:t>
            </a:r>
            <a:r>
              <a:rPr lang="en-US" altLang="zh-CN" dirty="0" err="1"/>
              <a:t>curr_index</a:t>
            </a:r>
            <a:r>
              <a:rPr lang="en-US" altLang="zh-CN" dirty="0"/>
              <a:t> &lt; order * 2 + 1 </a:t>
            </a:r>
            <a:r>
              <a:rPr lang="zh-CN" altLang="en-US" dirty="0"/>
              <a:t>要求当前索引必须大于等于 </a:t>
            </a:r>
            <a:r>
              <a:rPr lang="en-US" altLang="zh-CN" dirty="0"/>
              <a:t>2*order+1</a:t>
            </a:r>
            <a:r>
              <a:rPr lang="zh-CN" altLang="en-US" dirty="0"/>
              <a:t>，这意味着：</a:t>
            </a:r>
          </a:p>
          <a:p>
            <a:r>
              <a:rPr lang="zh-CN" altLang="en-US" dirty="0"/>
              <a:t>开头的 </a:t>
            </a:r>
            <a:r>
              <a:rPr lang="en-US" altLang="zh-CN" dirty="0"/>
              <a:t>2*order+1 </a:t>
            </a:r>
            <a:r>
              <a:rPr lang="zh-CN" altLang="en-US" dirty="0"/>
              <a:t>个点无法计算（因为需要足够的前序点形成完整窗口）</a:t>
            </a:r>
          </a:p>
          <a:p>
            <a:r>
              <a:rPr lang="zh-CN" altLang="en-US" dirty="0"/>
              <a:t>结尾的 </a:t>
            </a:r>
            <a:r>
              <a:rPr lang="en-US" altLang="zh-CN" dirty="0"/>
              <a:t>order </a:t>
            </a:r>
            <a:r>
              <a:rPr lang="zh-CN" altLang="en-US" dirty="0"/>
              <a:t>个点也无法计算（因为需要足够的后序点进行比较）</a:t>
            </a:r>
          </a:p>
          <a:p>
            <a:r>
              <a:rPr lang="zh-CN" altLang="en-US" dirty="0"/>
              <a:t>所以总共是前 </a:t>
            </a:r>
            <a:r>
              <a:rPr lang="en-US" altLang="zh-CN" dirty="0"/>
              <a:t>2*order+1 </a:t>
            </a:r>
            <a:r>
              <a:rPr lang="zh-CN" altLang="en-US" dirty="0"/>
              <a:t>和最后 </a:t>
            </a:r>
            <a:r>
              <a:rPr lang="en-US" altLang="zh-CN" dirty="0"/>
              <a:t>order </a:t>
            </a:r>
            <a:r>
              <a:rPr lang="zh-CN" altLang="en-US" dirty="0"/>
              <a:t>个点无法计算极值。</a:t>
            </a:r>
          </a:p>
        </p:txBody>
      </p:sp>
    </p:spTree>
    <p:extLst>
      <p:ext uri="{BB962C8B-B14F-4D97-AF65-F5344CB8AC3E}">
        <p14:creationId xmlns:p14="http://schemas.microsoft.com/office/powerpoint/2010/main" val="179496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419DCE3-2457-0765-FC6C-F23559F91997}"/>
              </a:ext>
            </a:extLst>
          </p:cNvPr>
          <p:cNvGrpSpPr/>
          <p:nvPr/>
        </p:nvGrpSpPr>
        <p:grpSpPr>
          <a:xfrm>
            <a:off x="343849" y="1141228"/>
            <a:ext cx="11504301" cy="1202147"/>
            <a:chOff x="2512890" y="3281917"/>
            <a:chExt cx="11504301" cy="1202147"/>
          </a:xfrm>
        </p:grpSpPr>
        <p:sp>
          <p:nvSpPr>
            <p:cNvPr id="3" name="Text1">
              <a:extLst>
                <a:ext uri="{FF2B5EF4-FFF2-40B4-BE49-F238E27FC236}">
                  <a16:creationId xmlns:a16="http://schemas.microsoft.com/office/drawing/2014/main" id="{F995D5EC-EC17-2597-1D49-36F9200FE1C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9" y="3598332"/>
              <a:ext cx="11440082" cy="8857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技术分析策略：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基于对市场历史价格和交易量数据的分析，寻找价格、趋势和技术指标信号，用于预测未来价格走势；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基本面分析策略：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基于对经济基本面、公司财务状况和宏观经济数据等分析，寻找市场估值和潜在投资机会；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量化交易策略：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利用算法和统计模型构建策略，自动化执行交易策略，基于大量的历史和实时市场数据进行决策；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66429B37-CC93-3E32-3B9C-4BA512F2620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2" y="3281917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按照市场分析的分类方式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373AF466-47C8-B597-774C-BC42CA7DAA08}"/>
                </a:ext>
              </a:extLst>
            </p:cNvPr>
            <p:cNvSpPr/>
            <p:nvPr/>
          </p:nvSpPr>
          <p:spPr>
            <a:xfrm>
              <a:off x="2512890" y="3364871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0DED3AA5-6CE1-2CF1-38BD-5B2458AE1268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量化策略分类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93FD21-31B2-4661-8A75-09E35D61B3C9}"/>
              </a:ext>
            </a:extLst>
          </p:cNvPr>
          <p:cNvGrpSpPr/>
          <p:nvPr/>
        </p:nvGrpSpPr>
        <p:grpSpPr>
          <a:xfrm>
            <a:off x="343849" y="2612066"/>
            <a:ext cx="11504301" cy="1202147"/>
            <a:chOff x="2512890" y="3281917"/>
            <a:chExt cx="11504301" cy="1202147"/>
          </a:xfrm>
        </p:grpSpPr>
        <p:sp>
          <p:nvSpPr>
            <p:cNvPr id="8" name="Text1">
              <a:extLst>
                <a:ext uri="{FF2B5EF4-FFF2-40B4-BE49-F238E27FC236}">
                  <a16:creationId xmlns:a16="http://schemas.microsoft.com/office/drawing/2014/main" id="{82953375-9512-6328-EC2F-2BBC267E6CA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9" y="3598332"/>
              <a:ext cx="11440082" cy="885732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rm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趋势跟随策略：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追求捕捉市场趋势的策略，即在价格上涨趋势中买入，在下跌趋势中卖出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；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套利策略：</a:t>
              </a:r>
              <a:r>
                <a:rPr lang="zh-CN" altLang="en-US" sz="14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利用市场中存在的价格差异或套利机会进行交易，以获得无风险或低风险的利润；</a:t>
              </a:r>
              <a:endPara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400" b="1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市场做市商策略：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作为市场的流动性提供者，通过在买卖价之间进行频繁交易来赚取价差和交易费用；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9" name="Bullet1">
              <a:extLst>
                <a:ext uri="{FF2B5EF4-FFF2-40B4-BE49-F238E27FC236}">
                  <a16:creationId xmlns:a16="http://schemas.microsoft.com/office/drawing/2014/main" id="{0C6570F5-6172-BC0A-515C-7FBB13A86CA5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2" y="3281917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按照交易目标的分类方式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10" name="Shape1">
              <a:extLst>
                <a:ext uri="{FF2B5EF4-FFF2-40B4-BE49-F238E27FC236}">
                  <a16:creationId xmlns:a16="http://schemas.microsoft.com/office/drawing/2014/main" id="{4940B65E-E6F2-1E4F-7410-F521CD2FDE89}"/>
                </a:ext>
              </a:extLst>
            </p:cNvPr>
            <p:cNvSpPr/>
            <p:nvPr/>
          </p:nvSpPr>
          <p:spPr>
            <a:xfrm>
              <a:off x="2512890" y="3364871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Text1">
            <a:extLst>
              <a:ext uri="{FF2B5EF4-FFF2-40B4-BE49-F238E27FC236}">
                <a16:creationId xmlns:a16="http://schemas.microsoft.com/office/drawing/2014/main" id="{79BD9D03-F5CC-C993-4C2D-385A74E40A9B}"/>
              </a:ext>
            </a:extLst>
          </p:cNvPr>
          <p:cNvSpPr txBox="1">
            <a:spLocks/>
          </p:cNvSpPr>
          <p:nvPr/>
        </p:nvSpPr>
        <p:spPr>
          <a:xfrm flipH="1">
            <a:off x="343848" y="5400357"/>
            <a:ext cx="11440082" cy="885732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后文主要是整理如何识别图表形态相关的文献，主要分为两类：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数学分析实现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2.CNN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卷积神经网络图像识别</a:t>
            </a:r>
            <a:endParaRPr lang="en-US" altLang="zh-CN" sz="1400" i="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857FFB8-AE32-ECB4-62B0-B3FA7808ED28}"/>
              </a:ext>
            </a:extLst>
          </p:cNvPr>
          <p:cNvSpPr txBox="1"/>
          <p:nvPr/>
        </p:nvSpPr>
        <p:spPr>
          <a:xfrm>
            <a:off x="343848" y="4084837"/>
            <a:ext cx="11632061" cy="109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技术分析与量化金融的主要区别在于表达方式和方法论：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技术分析更倾向于图表模式和视觉识别。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量化金融更侧重数学分析和统计推断。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尽管量化金融越来越流行，但技术分析仍然存续，可能是因为人类在模式识别方面比计算机仍然具有一定优势。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305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DBE3B-C783-4010-B6DC-48E7E9302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B3ED191-3B81-9FB5-9131-BB56B3258A98}"/>
              </a:ext>
            </a:extLst>
          </p:cNvPr>
          <p:cNvSpPr txBox="1"/>
          <p:nvPr/>
        </p:nvSpPr>
        <p:spPr>
          <a:xfrm>
            <a:off x="284921" y="2228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为什么使用</a:t>
            </a:r>
            <a:r>
              <a:rPr lang="en-US" altLang="zh-CN" dirty="0"/>
              <a:t>Rolling Window</a:t>
            </a:r>
            <a:r>
              <a:rPr lang="zh-CN" altLang="en-US" dirty="0"/>
              <a:t>而非</a:t>
            </a:r>
            <a:r>
              <a:rPr lang="en-US" altLang="zh-CN" dirty="0"/>
              <a:t>PIP</a:t>
            </a:r>
            <a:r>
              <a:rPr lang="zh-CN" altLang="en-US" dirty="0"/>
              <a:t>方法识别局部极值点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1861760-E5B5-550B-C991-891E51F7737B}"/>
              </a:ext>
            </a:extLst>
          </p:cNvPr>
          <p:cNvSpPr txBox="1"/>
          <p:nvPr/>
        </p:nvSpPr>
        <p:spPr>
          <a:xfrm>
            <a:off x="284921" y="1028343"/>
            <a:ext cx="60960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 err="1"/>
              <a:t>find_flags_pennants_pips</a:t>
            </a:r>
            <a:r>
              <a:rPr lang="zh-CN" altLang="en-US" dirty="0"/>
              <a:t>函数中，程序使用</a:t>
            </a:r>
            <a:r>
              <a:rPr lang="en-US" altLang="zh-CN" dirty="0"/>
              <a:t>Rolling Window</a:t>
            </a:r>
            <a:r>
              <a:rPr lang="zh-CN" altLang="en-US" dirty="0"/>
              <a:t>方法（</a:t>
            </a:r>
            <a:r>
              <a:rPr lang="en-US" altLang="zh-CN" dirty="0" err="1"/>
              <a:t>rw_top</a:t>
            </a:r>
            <a:r>
              <a:rPr lang="zh-CN" altLang="en-US" dirty="0"/>
              <a:t>和</a:t>
            </a:r>
            <a:r>
              <a:rPr lang="en-US" altLang="zh-CN" dirty="0" err="1"/>
              <a:t>rw_bottom</a:t>
            </a:r>
            <a:r>
              <a:rPr lang="zh-CN" altLang="en-US" dirty="0"/>
              <a:t>）来识别局部极值点，而不是</a:t>
            </a:r>
            <a:r>
              <a:rPr lang="en-US" altLang="zh-CN" dirty="0"/>
              <a:t>PIP</a:t>
            </a:r>
            <a:r>
              <a:rPr lang="zh-CN" altLang="en-US" dirty="0"/>
              <a:t>方法，主要有以下原因：</a:t>
            </a:r>
          </a:p>
          <a:p>
            <a:r>
              <a:rPr lang="zh-CN" altLang="en-US" dirty="0"/>
              <a:t>目的不同：</a:t>
            </a:r>
          </a:p>
          <a:p>
            <a:r>
              <a:rPr lang="en-US" altLang="zh-CN" dirty="0"/>
              <a:t>Rolling Window</a:t>
            </a:r>
            <a:r>
              <a:rPr lang="zh-CN" altLang="en-US" dirty="0"/>
              <a:t>用于识别形态的起始点（旗杆的底部或顶部）</a:t>
            </a:r>
          </a:p>
          <a:p>
            <a:r>
              <a:rPr lang="en-US" altLang="zh-CN" dirty="0"/>
              <a:t>PIP</a:t>
            </a:r>
            <a:r>
              <a:rPr lang="zh-CN" altLang="en-US" dirty="0"/>
              <a:t>方法用于分析已经识别出的旗帜部分的形状</a:t>
            </a:r>
          </a:p>
          <a:p>
            <a:r>
              <a:rPr lang="zh-CN" altLang="en-US" dirty="0"/>
              <a:t>实时性要求：</a:t>
            </a:r>
          </a:p>
          <a:p>
            <a:r>
              <a:rPr lang="zh-CN" altLang="en-US" dirty="0"/>
              <a:t>程序需要在遍历每个价格点时，实时判断该点是否是局部极值</a:t>
            </a:r>
          </a:p>
          <a:p>
            <a:r>
              <a:rPr lang="en-US" altLang="zh-CN" dirty="0"/>
              <a:t>Rolling Window</a:t>
            </a:r>
            <a:r>
              <a:rPr lang="zh-CN" altLang="en-US" dirty="0"/>
              <a:t>方法可以高效地完成这一任务</a:t>
            </a:r>
          </a:p>
          <a:p>
            <a:r>
              <a:rPr lang="en-US" altLang="zh-CN" dirty="0"/>
              <a:t>PIP</a:t>
            </a:r>
            <a:r>
              <a:rPr lang="zh-CN" altLang="en-US" dirty="0"/>
              <a:t>方法需要整个序列作为输入，不适合实时判断单个点</a:t>
            </a:r>
          </a:p>
          <a:p>
            <a:r>
              <a:rPr lang="zh-CN" altLang="en-US" dirty="0"/>
              <a:t>计算效率：</a:t>
            </a:r>
          </a:p>
          <a:p>
            <a:r>
              <a:rPr lang="en-US" altLang="zh-CN" dirty="0"/>
              <a:t>Rolling Window</a:t>
            </a:r>
            <a:r>
              <a:rPr lang="zh-CN" altLang="en-US" dirty="0"/>
              <a:t>方法计算简单，适合在大循环中频繁调用</a:t>
            </a:r>
          </a:p>
          <a:p>
            <a:r>
              <a:rPr lang="en-US" altLang="zh-CN" dirty="0"/>
              <a:t>PIP</a:t>
            </a:r>
            <a:r>
              <a:rPr lang="zh-CN" altLang="en-US" dirty="0"/>
              <a:t>方法计算复杂度更高，不适合在每个点都调用</a:t>
            </a:r>
          </a:p>
          <a:p>
            <a:r>
              <a:rPr lang="zh-CN" altLang="en-US" dirty="0"/>
              <a:t>形态识别的两阶段过程：</a:t>
            </a:r>
          </a:p>
          <a:p>
            <a:r>
              <a:rPr lang="zh-CN" altLang="en-US" dirty="0"/>
              <a:t>第一阶段：使用</a:t>
            </a:r>
            <a:r>
              <a:rPr lang="en-US" altLang="zh-CN" dirty="0"/>
              <a:t>Rolling Window</a:t>
            </a:r>
            <a:r>
              <a:rPr lang="zh-CN" altLang="en-US" dirty="0"/>
              <a:t>识别潜在的形态起始点</a:t>
            </a:r>
          </a:p>
          <a:p>
            <a:r>
              <a:rPr lang="zh-CN" altLang="en-US" dirty="0"/>
              <a:t>第二阶段：对已识别的区间使用</a:t>
            </a:r>
            <a:r>
              <a:rPr lang="en-US" altLang="zh-CN" dirty="0"/>
              <a:t>PIP</a:t>
            </a:r>
            <a:r>
              <a:rPr lang="zh-CN" altLang="en-US" dirty="0"/>
              <a:t>方法进行详细分析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210281A-6833-1575-F0D0-E5F936B2903C}"/>
              </a:ext>
            </a:extLst>
          </p:cNvPr>
          <p:cNvSpPr txBox="1"/>
          <p:nvPr/>
        </p:nvSpPr>
        <p:spPr>
          <a:xfrm>
            <a:off x="7487478" y="231912"/>
            <a:ext cx="382325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PIP</a:t>
            </a:r>
            <a:r>
              <a:rPr lang="zh-CN" altLang="en-US" dirty="0"/>
              <a:t>方法用于：</a:t>
            </a:r>
          </a:p>
          <a:p>
            <a:r>
              <a:rPr lang="zh-CN" altLang="en-US" dirty="0"/>
              <a:t>分析旗帜部分的形状</a:t>
            </a:r>
          </a:p>
          <a:p>
            <a:r>
              <a:rPr lang="zh-CN" altLang="en-US" dirty="0"/>
              <a:t>确定支撑线和阻力线的位置</a:t>
            </a:r>
          </a:p>
          <a:p>
            <a:r>
              <a:rPr lang="zh-CN" altLang="en-US" dirty="0"/>
              <a:t>检查形态是否符合预期的几何特征</a:t>
            </a:r>
            <a:endParaRPr lang="en-US" altLang="zh-CN" dirty="0"/>
          </a:p>
          <a:p>
            <a:endParaRPr lang="en-US" altLang="zh-CN" dirty="0"/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/>
            </a:pPr>
            <a:r>
              <a:rPr lang="zh-CN" altLang="en-US" dirty="0"/>
              <a:t>这两种方法在程序中是互补的：</a:t>
            </a:r>
            <a:r>
              <a:rPr lang="en-US" altLang="zh-CN" b="1" dirty="0">
                <a:effectLst/>
              </a:rPr>
              <a:t>Rolling Window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用于初步筛选，识别潜在的形态起始点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提供了一个高效的第一层过滤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+mj-lt"/>
              <a:buAutoNum type="arabicPeriod" startAt="2"/>
            </a:pPr>
            <a:r>
              <a:rPr lang="en-US" altLang="zh-CN" b="1" dirty="0">
                <a:effectLst/>
              </a:rPr>
              <a:t>PIP</a:t>
            </a:r>
            <a:r>
              <a:rPr lang="zh-CN" altLang="en-US" b="1" dirty="0">
                <a:effectLst/>
              </a:rPr>
              <a:t>方法</a:t>
            </a:r>
            <a:r>
              <a:rPr lang="zh-CN" altLang="en-US" dirty="0">
                <a:effectLst/>
              </a:rPr>
              <a:t>：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用于深入分析已识别的价格区间</a:t>
            </a:r>
          </a:p>
          <a:p>
            <a:pPr>
              <a:spcBef>
                <a:spcPts val="150"/>
              </a:spcBef>
              <a:spcAft>
                <a:spcPts val="15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提供了更精确的形态特征识别</a:t>
            </a:r>
          </a:p>
          <a:p>
            <a:pPr>
              <a:buNone/>
            </a:pPr>
            <a:r>
              <a:rPr lang="zh-CN" altLang="en-US" dirty="0"/>
              <a:t>这种组合使用的方式充分利用了两种方法的优势，既保证了计算效率，又提高了形态识别的准确性。</a:t>
            </a:r>
          </a:p>
        </p:txBody>
      </p:sp>
    </p:spTree>
    <p:extLst>
      <p:ext uri="{BB962C8B-B14F-4D97-AF65-F5344CB8AC3E}">
        <p14:creationId xmlns:p14="http://schemas.microsoft.com/office/powerpoint/2010/main" val="29190382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A23AC-C59F-DAA0-FDD3-4C5B998D5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8B26F8-A745-58F3-846D-660901D011A0}"/>
              </a:ext>
            </a:extLst>
          </p:cNvPr>
          <p:cNvSpPr txBox="1"/>
          <p:nvPr/>
        </p:nvSpPr>
        <p:spPr>
          <a:xfrm>
            <a:off x="245165" y="1632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pending_bull</a:t>
            </a:r>
            <a:r>
              <a:rPr lang="zh-CN" altLang="en-US" dirty="0"/>
              <a:t>和</a:t>
            </a:r>
            <a:r>
              <a:rPr lang="en-US" altLang="zh-CN" dirty="0" err="1"/>
              <a:t>pending_bear</a:t>
            </a:r>
            <a:r>
              <a:rPr lang="zh-CN" altLang="en-US" dirty="0"/>
              <a:t>详解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4E82F0D-0F84-F9DA-5F8F-96FE7EDE6A9A}"/>
              </a:ext>
            </a:extLst>
          </p:cNvPr>
          <p:cNvSpPr txBox="1"/>
          <p:nvPr/>
        </p:nvSpPr>
        <p:spPr>
          <a:xfrm>
            <a:off x="245165" y="730959"/>
            <a:ext cx="1160227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pending_bull</a:t>
            </a:r>
            <a:r>
              <a:rPr lang="zh-CN" altLang="en-US" dirty="0"/>
              <a:t>和</a:t>
            </a:r>
            <a:r>
              <a:rPr lang="en-US" altLang="zh-CN" dirty="0" err="1"/>
              <a:t>pending_bear</a:t>
            </a:r>
            <a:r>
              <a:rPr lang="zh-CN" altLang="en-US" dirty="0"/>
              <a:t>是程序中用于跟踪</a:t>
            </a:r>
            <a:r>
              <a:rPr lang="en-US" altLang="zh-CN" dirty="0"/>
              <a:t>"</a:t>
            </a:r>
            <a:r>
              <a:rPr lang="zh-CN" altLang="en-US" dirty="0"/>
              <a:t>正在形成但尚未确认</a:t>
            </a:r>
            <a:r>
              <a:rPr lang="en-US" altLang="zh-CN" dirty="0"/>
              <a:t>"</a:t>
            </a:r>
            <a:r>
              <a:rPr lang="zh-CN" altLang="en-US" dirty="0"/>
              <a:t>的形态的变量。</a:t>
            </a:r>
          </a:p>
          <a:p>
            <a:r>
              <a:rPr lang="en-US" altLang="zh-CN" dirty="0"/>
              <a:t>pending_bull</a:t>
            </a:r>
            <a:r>
              <a:rPr lang="zh-CN" altLang="en-US" dirty="0"/>
              <a:t>：表示一个潜在的牛市形态（上升趋势中的旗形或三角旗）</a:t>
            </a:r>
          </a:p>
          <a:p>
            <a:r>
              <a:rPr lang="en-US" altLang="zh-CN" dirty="0" err="1"/>
              <a:t>pending_bear</a:t>
            </a:r>
            <a:r>
              <a:rPr lang="zh-CN" altLang="en-US" dirty="0"/>
              <a:t>：表示一个潜在的熊市形态（下降趋势中的旗形或三角旗）</a:t>
            </a:r>
          </a:p>
          <a:p>
            <a:r>
              <a:rPr lang="zh-CN" altLang="en-US" dirty="0"/>
              <a:t>这两个变量都是</a:t>
            </a:r>
            <a:r>
              <a:rPr lang="en-US" altLang="zh-CN" dirty="0" err="1"/>
              <a:t>FlagPattern</a:t>
            </a:r>
            <a:r>
              <a:rPr lang="zh-CN" altLang="en-US" dirty="0"/>
              <a:t>类的实例，用于存储形态的各种属性和状态。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创建过程：</a:t>
            </a:r>
          </a:p>
          <a:p>
            <a:r>
              <a:rPr lang="zh-CN" altLang="en-US" dirty="0"/>
              <a:t>当程序识别到局部高点时，创建一个新的</a:t>
            </a:r>
            <a:r>
              <a:rPr lang="en-US" altLang="zh-CN" dirty="0" err="1"/>
              <a:t>pending_bear</a:t>
            </a:r>
            <a:r>
              <a:rPr lang="zh-CN" altLang="en-US" dirty="0"/>
              <a:t>对象，因为熊市形态从高点开始</a:t>
            </a:r>
          </a:p>
          <a:p>
            <a:r>
              <a:rPr lang="zh-CN" altLang="en-US" dirty="0"/>
              <a:t>当程序识别到局部低点时，创建一个新的</a:t>
            </a:r>
            <a:r>
              <a:rPr lang="en-US" altLang="zh-CN" dirty="0"/>
              <a:t>pending_bull</a:t>
            </a:r>
            <a:r>
              <a:rPr lang="zh-CN" altLang="en-US" dirty="0"/>
              <a:t>对象，因为牛市形态从低点开始</a:t>
            </a:r>
          </a:p>
          <a:p>
            <a:r>
              <a:rPr lang="zh-CN" altLang="en-US" dirty="0"/>
              <a:t>创建时只设置了形态的起始点（</a:t>
            </a:r>
            <a:r>
              <a:rPr lang="en-US" altLang="zh-CN" dirty="0" err="1"/>
              <a:t>base_x</a:t>
            </a:r>
            <a:r>
              <a:rPr lang="zh-CN" altLang="en-US" dirty="0"/>
              <a:t>和</a:t>
            </a:r>
            <a:r>
              <a:rPr lang="en-US" altLang="zh-CN" dirty="0" err="1"/>
              <a:t>base_y</a:t>
            </a:r>
            <a:r>
              <a:rPr lang="zh-CN" altLang="en-US" dirty="0"/>
              <a:t>），其他属性将在后续分析中填充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这些变量的生命周期如下：</a:t>
            </a:r>
          </a:p>
          <a:p>
            <a:r>
              <a:rPr lang="zh-CN" altLang="en-US" dirty="0"/>
              <a:t>创建：当识别到局部极值点时创建</a:t>
            </a:r>
          </a:p>
          <a:p>
            <a:r>
              <a:rPr lang="zh-CN" altLang="en-US" dirty="0"/>
              <a:t>填充：随着价格继续发展，通过</a:t>
            </a:r>
            <a:r>
              <a:rPr lang="en-US" altLang="zh-CN" dirty="0" err="1"/>
              <a:t>check_bull_pattern_pips</a:t>
            </a:r>
            <a:r>
              <a:rPr lang="zh-CN" altLang="en-US" dirty="0"/>
              <a:t>或</a:t>
            </a:r>
            <a:r>
              <a:rPr lang="en-US" altLang="zh-CN" dirty="0" err="1"/>
              <a:t>check_bear_pattern_pips</a:t>
            </a:r>
            <a:r>
              <a:rPr lang="zh-CN" altLang="en-US" dirty="0"/>
              <a:t>函数检查和填充更多属性</a:t>
            </a:r>
          </a:p>
          <a:p>
            <a:r>
              <a:rPr lang="zh-CN" altLang="en-US" dirty="0"/>
              <a:t>确认或丢弃：</a:t>
            </a:r>
          </a:p>
          <a:p>
            <a:r>
              <a:rPr lang="zh-CN" altLang="en-US" dirty="0"/>
              <a:t>如果形态条件满足，将其添加到结果列表中，然后重置为</a:t>
            </a:r>
            <a:r>
              <a:rPr lang="en-US" altLang="zh-CN" dirty="0"/>
              <a:t>None</a:t>
            </a:r>
          </a:p>
          <a:p>
            <a:r>
              <a:rPr lang="zh-CN" altLang="en-US" dirty="0"/>
              <a:t>如果新的极值点出现，可能会被新的形态对象替代</a:t>
            </a:r>
          </a:p>
        </p:txBody>
      </p:sp>
    </p:spTree>
    <p:extLst>
      <p:ext uri="{BB962C8B-B14F-4D97-AF65-F5344CB8AC3E}">
        <p14:creationId xmlns:p14="http://schemas.microsoft.com/office/powerpoint/2010/main" val="457949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1018-150E-6DD5-161F-FEBDA7A75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29D3E4-7EA6-5A92-B406-6CDF5F8D2639}"/>
              </a:ext>
            </a:extLst>
          </p:cNvPr>
          <p:cNvSpPr txBox="1"/>
          <p:nvPr/>
        </p:nvSpPr>
        <p:spPr>
          <a:xfrm>
            <a:off x="245165" y="163204"/>
            <a:ext cx="116022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pending_bull</a:t>
            </a:r>
            <a:r>
              <a:rPr lang="zh-CN" altLang="en-US" dirty="0"/>
              <a:t>和</a:t>
            </a:r>
            <a:r>
              <a:rPr lang="en-US" altLang="zh-CN" dirty="0" err="1"/>
              <a:t>pending_bear</a:t>
            </a:r>
            <a:r>
              <a:rPr lang="zh-CN" altLang="en-US" dirty="0"/>
              <a:t>详解</a:t>
            </a:r>
            <a:r>
              <a:rPr lang="en-US" altLang="zh-CN" dirty="0"/>
              <a:t>——</a:t>
            </a:r>
            <a:r>
              <a:rPr lang="zh-CN" altLang="en-US" dirty="0"/>
              <a:t>详细工作流程示例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4066A5-4CC1-9E4D-5405-FA37A48B282F}"/>
              </a:ext>
            </a:extLst>
          </p:cNvPr>
          <p:cNvSpPr txBox="1"/>
          <p:nvPr/>
        </p:nvSpPr>
        <p:spPr>
          <a:xfrm>
            <a:off x="245164" y="852317"/>
            <a:ext cx="115227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识别到局部低点（比如在索引</a:t>
            </a:r>
            <a:r>
              <a:rPr lang="en-US" altLang="zh-CN" dirty="0"/>
              <a:t>100</a:t>
            </a:r>
            <a:r>
              <a:rPr lang="zh-CN" altLang="en-US" dirty="0"/>
              <a:t>处）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pending_bull = </a:t>
            </a:r>
            <a:r>
              <a:rPr lang="en-US" altLang="zh-CN" dirty="0" err="1"/>
              <a:t>FlagPattern</a:t>
            </a:r>
            <a:r>
              <a:rPr lang="en-US" altLang="zh-CN" dirty="0"/>
              <a:t>(100, price_at_100)  # </a:t>
            </a:r>
            <a:r>
              <a:rPr lang="zh-CN" altLang="en-US" dirty="0"/>
              <a:t>创建新的牛市形态对象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继续遍历价格（索引</a:t>
            </a:r>
            <a:r>
              <a:rPr lang="en-US" altLang="zh-CN" dirty="0"/>
              <a:t>101, 102, ...</a:t>
            </a:r>
            <a:r>
              <a:rPr lang="zh-CN" altLang="en-US" dirty="0"/>
              <a:t>）：</a:t>
            </a:r>
            <a:endParaRPr lang="en-US" altLang="zh-CN" dirty="0"/>
          </a:p>
          <a:p>
            <a:r>
              <a:rPr lang="zh-CN" altLang="en-US" dirty="0"/>
              <a:t>在每个点，调用</a:t>
            </a:r>
            <a:r>
              <a:rPr lang="en-US" altLang="zh-CN" dirty="0" err="1"/>
              <a:t>check_bull_pattern_pips</a:t>
            </a:r>
            <a:r>
              <a:rPr lang="en-US" altLang="zh-CN" dirty="0"/>
              <a:t>(pending_bull, data, </a:t>
            </a:r>
            <a:r>
              <a:rPr lang="en-US" altLang="zh-CN" dirty="0" err="1"/>
              <a:t>i</a:t>
            </a:r>
            <a:r>
              <a:rPr lang="en-US" altLang="zh-CN" dirty="0"/>
              <a:t>, order)</a:t>
            </a:r>
          </a:p>
          <a:p>
            <a:r>
              <a:rPr lang="zh-CN" altLang="en-US" dirty="0"/>
              <a:t>这个函数检查从索引</a:t>
            </a:r>
            <a:r>
              <a:rPr lang="en-US" altLang="zh-CN" dirty="0"/>
              <a:t>100</a:t>
            </a:r>
            <a:r>
              <a:rPr lang="zh-CN" altLang="en-US" dirty="0"/>
              <a:t>到当前点</a:t>
            </a:r>
            <a:r>
              <a:rPr lang="en-US" altLang="zh-CN" dirty="0" err="1"/>
              <a:t>i</a:t>
            </a:r>
            <a:r>
              <a:rPr lang="zh-CN" altLang="en-US" dirty="0"/>
              <a:t>的价格序列是否形成了旗形或三角旗</a:t>
            </a:r>
          </a:p>
          <a:p>
            <a:r>
              <a:rPr lang="zh-CN" altLang="en-US" dirty="0"/>
              <a:t>如果条件不满足，继续到下一个点</a:t>
            </a:r>
          </a:p>
          <a:p>
            <a:endParaRPr lang="en-US" altLang="zh-CN" dirty="0"/>
          </a:p>
          <a:p>
            <a:r>
              <a:rPr lang="zh-CN" altLang="en-US" dirty="0"/>
              <a:t>假设在索引</a:t>
            </a:r>
            <a:r>
              <a:rPr lang="en-US" altLang="zh-CN" dirty="0"/>
              <a:t>120</a:t>
            </a:r>
            <a:r>
              <a:rPr lang="zh-CN" altLang="en-US" dirty="0"/>
              <a:t>处，形态条件满足：</a:t>
            </a:r>
            <a:endParaRPr lang="en-US" altLang="zh-CN" dirty="0"/>
          </a:p>
          <a:p>
            <a:r>
              <a:rPr lang="en-US" altLang="zh-CN" dirty="0"/>
              <a:t> # </a:t>
            </a:r>
            <a:r>
              <a:rPr lang="en-US" altLang="zh-CN" dirty="0" err="1"/>
              <a:t>check_bull_pattern_pips</a:t>
            </a:r>
            <a:r>
              <a:rPr lang="zh-CN" altLang="en-US" dirty="0"/>
              <a:t>返回</a:t>
            </a:r>
            <a:r>
              <a:rPr lang="en-US" altLang="zh-CN" dirty="0"/>
              <a:t>True</a:t>
            </a:r>
            <a:r>
              <a:rPr lang="zh-CN" altLang="en-US" dirty="0"/>
              <a:t>，填充了</a:t>
            </a:r>
            <a:r>
              <a:rPr lang="en-US" altLang="zh-CN" dirty="0"/>
              <a:t>pending_bull</a:t>
            </a:r>
            <a:r>
              <a:rPr lang="zh-CN" altLang="en-US" dirty="0"/>
              <a:t>的所有属性      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zh-CN" altLang="en-US" dirty="0"/>
              <a:t>根据形态类型添加到相应列表   </a:t>
            </a:r>
            <a:endParaRPr lang="en-US" altLang="zh-CN" dirty="0"/>
          </a:p>
          <a:p>
            <a:r>
              <a:rPr lang="en-US" altLang="zh-CN" dirty="0"/>
              <a:t>if </a:t>
            </a:r>
            <a:r>
              <a:rPr lang="en-US" altLang="zh-CN" dirty="0" err="1"/>
              <a:t>pending_bull.pennant</a:t>
            </a:r>
            <a:r>
              <a:rPr lang="en-US" altLang="zh-CN" dirty="0"/>
              <a:t>:   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bull_pennants.append</a:t>
            </a:r>
            <a:r>
              <a:rPr lang="en-US" altLang="zh-CN" dirty="0"/>
              <a:t>(pending_bull)   </a:t>
            </a:r>
          </a:p>
          <a:p>
            <a:r>
              <a:rPr lang="en-US" altLang="zh-CN" dirty="0"/>
              <a:t>else:       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bull_flags.append</a:t>
            </a:r>
            <a:r>
              <a:rPr lang="en-US" altLang="zh-CN" dirty="0"/>
              <a:t>(pending_bull)          </a:t>
            </a:r>
          </a:p>
          <a:p>
            <a:endParaRPr lang="en-US" altLang="zh-CN" dirty="0"/>
          </a:p>
          <a:p>
            <a:r>
              <a:rPr lang="en-US" altLang="zh-CN" dirty="0"/>
              <a:t>pending_bull = None  # </a:t>
            </a:r>
            <a:r>
              <a:rPr lang="zh-CN" altLang="en-US" dirty="0"/>
              <a:t>重置为</a:t>
            </a:r>
            <a:r>
              <a:rPr lang="en-US" altLang="zh-CN" dirty="0"/>
              <a:t>None</a:t>
            </a:r>
            <a:r>
              <a:rPr lang="zh-CN" altLang="en-US" dirty="0"/>
              <a:t>，准备识别下一个形态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所有确认的形态都被添加到相应的列表中</a:t>
            </a:r>
          </a:p>
          <a:p>
            <a:r>
              <a:rPr lang="zh-CN" altLang="en-US" dirty="0"/>
              <a:t>函数返回这四个列表：</a:t>
            </a:r>
            <a:r>
              <a:rPr lang="en-US" altLang="zh-CN" dirty="0"/>
              <a:t>return </a:t>
            </a:r>
            <a:r>
              <a:rPr lang="en-US" altLang="zh-CN" dirty="0" err="1"/>
              <a:t>bull_flags</a:t>
            </a:r>
            <a:r>
              <a:rPr lang="en-US" altLang="zh-CN" dirty="0"/>
              <a:t>, </a:t>
            </a:r>
            <a:r>
              <a:rPr lang="en-US" altLang="zh-CN" dirty="0" err="1"/>
              <a:t>bear_flags</a:t>
            </a:r>
            <a:r>
              <a:rPr lang="en-US" altLang="zh-CN" dirty="0"/>
              <a:t>, </a:t>
            </a:r>
            <a:r>
              <a:rPr lang="en-US" altLang="zh-CN" dirty="0" err="1"/>
              <a:t>bull_pennants</a:t>
            </a:r>
            <a:r>
              <a:rPr lang="en-US" altLang="zh-CN" dirty="0"/>
              <a:t>, </a:t>
            </a:r>
            <a:r>
              <a:rPr lang="en-US" altLang="zh-CN" dirty="0" err="1"/>
              <a:t>bear_pennants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50031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52B31473-A441-1265-81C8-835C713CA652}"/>
              </a:ext>
            </a:extLst>
          </p:cNvPr>
          <p:cNvSpPr txBox="1"/>
          <p:nvPr/>
        </p:nvSpPr>
        <p:spPr>
          <a:xfrm>
            <a:off x="159026" y="1499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三个函数的层级关系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A624902-15F7-C894-F976-B4D3AEDF813B}"/>
              </a:ext>
            </a:extLst>
          </p:cNvPr>
          <p:cNvSpPr txBox="1"/>
          <p:nvPr/>
        </p:nvSpPr>
        <p:spPr>
          <a:xfrm>
            <a:off x="258416" y="800604"/>
            <a:ext cx="105686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find_flags_pennants_pips</a:t>
            </a:r>
            <a:r>
              <a:rPr lang="zh-CN" altLang="en-US" dirty="0"/>
              <a:t>：顶层函数，负责整体流程控制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 err="1"/>
              <a:t>check_bull_pattern_pips</a:t>
            </a:r>
            <a:r>
              <a:rPr lang="zh-CN" altLang="en-US" dirty="0"/>
              <a:t>和</a:t>
            </a:r>
            <a:r>
              <a:rPr lang="en-US" altLang="zh-CN" dirty="0" err="1"/>
              <a:t>check_bear_pattern_pips</a:t>
            </a:r>
            <a:r>
              <a:rPr lang="zh-CN" altLang="en-US" dirty="0"/>
              <a:t>：子函数，负责具体形态检测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337C34-AB3A-582C-4AC3-3E563A66D92B}"/>
              </a:ext>
            </a:extLst>
          </p:cNvPr>
          <p:cNvSpPr txBox="1"/>
          <p:nvPr/>
        </p:nvSpPr>
        <p:spPr>
          <a:xfrm>
            <a:off x="258416" y="200525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find_flags_pennants_pips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这是主控函数，负责：</a:t>
            </a:r>
          </a:p>
          <a:p>
            <a:r>
              <a:rPr lang="zh-CN" altLang="en-US" dirty="0"/>
              <a:t>遍历价格数据的每个点</a:t>
            </a:r>
          </a:p>
          <a:p>
            <a:r>
              <a:rPr lang="zh-CN" altLang="en-US" dirty="0"/>
              <a:t>识别局部极值点</a:t>
            </a:r>
          </a:p>
          <a:p>
            <a:r>
              <a:rPr lang="zh-CN" altLang="en-US" dirty="0"/>
              <a:t>创建潜在形态对象</a:t>
            </a:r>
          </a:p>
          <a:p>
            <a:r>
              <a:rPr lang="zh-CN" altLang="en-US" dirty="0"/>
              <a:t>调用检查函数验证形态</a:t>
            </a:r>
          </a:p>
          <a:p>
            <a:r>
              <a:rPr lang="zh-CN" altLang="en-US" dirty="0"/>
              <a:t>收集确认的形态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B28C404-0B7A-D87C-0296-B48D70CDB388}"/>
              </a:ext>
            </a:extLst>
          </p:cNvPr>
          <p:cNvSpPr txBox="1"/>
          <p:nvPr/>
        </p:nvSpPr>
        <p:spPr>
          <a:xfrm>
            <a:off x="258416" y="4395403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2. </a:t>
            </a:r>
            <a:r>
              <a:rPr lang="en-US" altLang="zh-CN" dirty="0" err="1"/>
              <a:t>check_bull_pattern_pips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这个函数负责检查牛市旗形</a:t>
            </a:r>
            <a:r>
              <a:rPr lang="en-US" altLang="zh-CN" dirty="0"/>
              <a:t>/</a:t>
            </a:r>
            <a:r>
              <a:rPr lang="zh-CN" altLang="en-US" dirty="0"/>
              <a:t>三角旗形态：</a:t>
            </a:r>
          </a:p>
          <a:p>
            <a:r>
              <a:rPr lang="zh-CN" altLang="en-US" dirty="0"/>
              <a:t>接收潜在形态对象、价格数据和当前索引</a:t>
            </a:r>
          </a:p>
          <a:p>
            <a:r>
              <a:rPr lang="zh-CN" altLang="en-US" dirty="0"/>
              <a:t>执行一系列条件检查</a:t>
            </a:r>
          </a:p>
          <a:p>
            <a:r>
              <a:rPr lang="zh-CN" altLang="en-US" dirty="0"/>
              <a:t>如果形态有效，填充形态对象的属性并返回</a:t>
            </a:r>
            <a:r>
              <a:rPr lang="en-US" altLang="zh-CN" dirty="0"/>
              <a:t>True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FAC5EFE-BD73-9A93-24D8-164A9C842052}"/>
              </a:ext>
            </a:extLst>
          </p:cNvPr>
          <p:cNvSpPr txBox="1"/>
          <p:nvPr/>
        </p:nvSpPr>
        <p:spPr>
          <a:xfrm>
            <a:off x="5897217" y="208275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3. </a:t>
            </a:r>
            <a:r>
              <a:rPr lang="en-US" altLang="zh-CN" dirty="0" err="1"/>
              <a:t>check_bear_pattern_pips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  <a:p>
            <a:r>
              <a:rPr lang="zh-CN" altLang="en-US" dirty="0"/>
              <a:t>这个函数负责检查熊市旗形</a:t>
            </a:r>
            <a:r>
              <a:rPr lang="en-US" altLang="zh-CN" dirty="0"/>
              <a:t>/</a:t>
            </a:r>
            <a:r>
              <a:rPr lang="zh-CN" altLang="en-US" dirty="0"/>
              <a:t>三角旗形态：</a:t>
            </a:r>
          </a:p>
          <a:p>
            <a:r>
              <a:rPr lang="zh-CN" altLang="en-US" dirty="0"/>
              <a:t>逻辑与</a:t>
            </a:r>
            <a:r>
              <a:rPr lang="en-US" altLang="zh-CN" dirty="0" err="1"/>
              <a:t>check_bull_pattern_pips</a:t>
            </a:r>
            <a:r>
              <a:rPr lang="zh-CN" altLang="en-US" dirty="0"/>
              <a:t>类似，但针对下降趋势</a:t>
            </a:r>
          </a:p>
          <a:p>
            <a:r>
              <a:rPr lang="zh-CN" altLang="en-US" dirty="0"/>
              <a:t>寻找旗杆底部而非顶部</a:t>
            </a:r>
          </a:p>
          <a:p>
            <a:r>
              <a:rPr lang="zh-CN" altLang="en-US" dirty="0"/>
              <a:t>检查向下突破而非向上突破</a:t>
            </a:r>
          </a:p>
        </p:txBody>
      </p:sp>
    </p:spTree>
    <p:extLst>
      <p:ext uri="{BB962C8B-B14F-4D97-AF65-F5344CB8AC3E}">
        <p14:creationId xmlns:p14="http://schemas.microsoft.com/office/powerpoint/2010/main" val="1900337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803FF0D-F335-A523-94DF-DE9C878DC1A5}"/>
              </a:ext>
            </a:extLst>
          </p:cNvPr>
          <p:cNvSpPr txBox="1"/>
          <p:nvPr/>
        </p:nvSpPr>
        <p:spPr>
          <a:xfrm>
            <a:off x="220916" y="134222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trendline_automation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8B5F602-A02D-9131-2867-F00BA60EEB8F}"/>
              </a:ext>
            </a:extLst>
          </p:cNvPr>
          <p:cNvSpPr txBox="1"/>
          <p:nvPr/>
        </p:nvSpPr>
        <p:spPr>
          <a:xfrm>
            <a:off x="728061" y="843677"/>
            <a:ext cx="609728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fit_trendlines_high_low (或 fit_trendlines_single)</a:t>
            </a:r>
          </a:p>
          <a:p>
            <a:r>
              <a:rPr lang="zh-CN" altLang="en-US" dirty="0"/>
              <a:t>        │</a:t>
            </a:r>
          </a:p>
          <a:p>
            <a:r>
              <a:rPr lang="zh-CN" altLang="en-US" dirty="0"/>
              <a:t>        │ 调用</a:t>
            </a:r>
          </a:p>
          <a:p>
            <a:r>
              <a:rPr lang="zh-CN" altLang="en-US" dirty="0"/>
              <a:t>        ▼</a:t>
            </a:r>
          </a:p>
          <a:p>
            <a:r>
              <a:rPr lang="zh-CN" altLang="en-US" dirty="0"/>
              <a:t>optimize_slope</a:t>
            </a:r>
          </a:p>
          <a:p>
            <a:r>
              <a:rPr lang="zh-CN" altLang="en-US" dirty="0"/>
              <a:t>        │</a:t>
            </a:r>
          </a:p>
          <a:p>
            <a:r>
              <a:rPr lang="zh-CN" altLang="en-US" dirty="0"/>
              <a:t>        │ 调用</a:t>
            </a:r>
          </a:p>
          <a:p>
            <a:r>
              <a:rPr lang="zh-CN" altLang="en-US" dirty="0"/>
              <a:t>        ▼</a:t>
            </a:r>
          </a:p>
          <a:p>
            <a:r>
              <a:rPr lang="zh-CN" altLang="en-US" dirty="0"/>
              <a:t>check_trend_line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0851787-36A0-EA8E-C03D-03AA9CFC7624}"/>
              </a:ext>
            </a:extLst>
          </p:cNvPr>
          <p:cNvSpPr txBox="1"/>
          <p:nvPr/>
        </p:nvSpPr>
        <p:spPr>
          <a:xfrm>
            <a:off x="416539" y="3582671"/>
            <a:ext cx="1135892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① 最上层：</a:t>
            </a:r>
            <a:endParaRPr lang="en-US" altLang="zh-CN" dirty="0"/>
          </a:p>
          <a:p>
            <a:r>
              <a:rPr lang="en-US" altLang="zh-CN" dirty="0" err="1"/>
              <a:t>fit_trendlines_high_low</a:t>
            </a:r>
            <a:r>
              <a:rPr lang="zh-CN" altLang="en-US" dirty="0"/>
              <a:t>（或</a:t>
            </a:r>
            <a:r>
              <a:rPr lang="en-US" altLang="zh-CN" dirty="0" err="1"/>
              <a:t>fit_trendlines_single</a:t>
            </a:r>
            <a:r>
              <a:rPr lang="zh-CN" altLang="en-US" dirty="0"/>
              <a:t>）提供整体流程：给出初始趋势线（通过线性回归得到）。确定趋势线上关键点（</a:t>
            </a:r>
            <a:r>
              <a:rPr lang="en-US" altLang="zh-CN" dirty="0"/>
              <a:t>pivot</a:t>
            </a:r>
            <a:r>
              <a:rPr lang="zh-CN" altLang="en-US" dirty="0"/>
              <a:t>点，最高</a:t>
            </a:r>
            <a:r>
              <a:rPr lang="en-US" altLang="zh-CN" dirty="0"/>
              <a:t>/</a:t>
            </a:r>
            <a:r>
              <a:rPr lang="zh-CN" altLang="en-US" dirty="0"/>
              <a:t>最低点），并调用</a:t>
            </a:r>
            <a:r>
              <a:rPr lang="en-US" altLang="zh-CN" dirty="0" err="1"/>
              <a:t>optimize_slope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② 中间层：</a:t>
            </a:r>
            <a:endParaRPr lang="en-US" altLang="zh-CN" dirty="0"/>
          </a:p>
          <a:p>
            <a:r>
              <a:rPr lang="en-US" altLang="zh-CN" dirty="0" err="1"/>
              <a:t>optimize_slope</a:t>
            </a:r>
            <a:r>
              <a:rPr lang="zh-CN" altLang="en-US" dirty="0"/>
              <a:t>函数拿到初始趋势线后，尝试通过调整斜率来优化趋势线的贴合程度。在调整斜率时，每一步都要检查新趋势线是否有效、是否更贴合价格曲线，这时调用底层函数</a:t>
            </a:r>
            <a:r>
              <a:rPr lang="en-US" altLang="zh-CN" dirty="0" err="1"/>
              <a:t>check_trend_line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③ 最底层：</a:t>
            </a:r>
            <a:endParaRPr lang="en-US" altLang="zh-CN" dirty="0"/>
          </a:p>
          <a:p>
            <a:r>
              <a:rPr lang="en-US" altLang="zh-CN" dirty="0" err="1"/>
              <a:t>check_trend_line</a:t>
            </a:r>
            <a:r>
              <a:rPr lang="zh-CN" altLang="en-US" dirty="0"/>
              <a:t>函数专门用于评估每个具体的趋势线是否有效。如果有效，则返回趋势线与价格的误差大小，指导上层函数如何继续调整。</a:t>
            </a:r>
          </a:p>
        </p:txBody>
      </p:sp>
    </p:spTree>
    <p:extLst>
      <p:ext uri="{BB962C8B-B14F-4D97-AF65-F5344CB8AC3E}">
        <p14:creationId xmlns:p14="http://schemas.microsoft.com/office/powerpoint/2010/main" val="19232942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98FD3623-05B0-42B4-CA71-C8943B3C13AE}"/>
              </a:ext>
            </a:extLst>
          </p:cNvPr>
          <p:cNvSpPr txBox="1"/>
          <p:nvPr/>
        </p:nvSpPr>
        <p:spPr>
          <a:xfrm>
            <a:off x="205547" y="195694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入口函数：</a:t>
            </a:r>
            <a:r>
              <a:rPr lang="en-US" altLang="zh-CN" dirty="0" err="1"/>
              <a:t>fit_trendlines_single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E021E7-4C64-9E84-3199-4D3B109EE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55" y="685659"/>
            <a:ext cx="5372376" cy="548668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A30A3A0-1F12-D329-8D63-508EFC24FC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89343"/>
            <a:ext cx="5473981" cy="45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114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51BCE-BB3B-BCC0-402F-3E0DDC9E2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966D268-E085-2E20-4509-EEEAD53A0E3A}"/>
              </a:ext>
            </a:extLst>
          </p:cNvPr>
          <p:cNvSpPr txBox="1"/>
          <p:nvPr/>
        </p:nvSpPr>
        <p:spPr>
          <a:xfrm>
            <a:off x="205547" y="195694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入口函数：</a:t>
            </a:r>
            <a:r>
              <a:rPr lang="en-US" altLang="zh-CN" dirty="0" err="1"/>
              <a:t>fit_trendlines_single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2397B41-250D-8F24-A72D-8DBF7EB508EE}"/>
              </a:ext>
            </a:extLst>
          </p:cNvPr>
          <p:cNvSpPr txBox="1"/>
          <p:nvPr/>
        </p:nvSpPr>
        <p:spPr>
          <a:xfrm>
            <a:off x="551329" y="846221"/>
            <a:ext cx="6097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开始</a:t>
            </a:r>
          </a:p>
          <a:p>
            <a:r>
              <a:rPr lang="zh-CN" altLang="en-US" dirty="0"/>
              <a:t> │</a:t>
            </a:r>
          </a:p>
          <a:p>
            <a:r>
              <a:rPr lang="zh-CN" altLang="en-US" dirty="0"/>
              <a:t> ▼</a:t>
            </a:r>
          </a:p>
          <a:p>
            <a:r>
              <a:rPr lang="zh-CN" altLang="en-US" dirty="0"/>
              <a:t>初步趋势线（fit_trendlines_single）</a:t>
            </a:r>
          </a:p>
          <a:p>
            <a:r>
              <a:rPr lang="zh-CN" altLang="en-US" dirty="0"/>
              <a:t> │─── 得到初始斜率与关键点</a:t>
            </a:r>
          </a:p>
          <a:p>
            <a:r>
              <a:rPr lang="zh-CN" altLang="en-US" dirty="0"/>
              <a:t> │</a:t>
            </a:r>
          </a:p>
          <a:p>
            <a:r>
              <a:rPr lang="zh-CN" altLang="en-US" dirty="0"/>
              <a:t> ▼</a:t>
            </a:r>
          </a:p>
          <a:p>
            <a:r>
              <a:rPr lang="zh-CN" altLang="en-US" dirty="0"/>
              <a:t>优化趋势线（optimize_slope）</a:t>
            </a:r>
          </a:p>
          <a:p>
            <a:r>
              <a:rPr lang="zh-CN" altLang="en-US" dirty="0"/>
              <a:t> │─── 微调斜率，使误差最小</a:t>
            </a:r>
          </a:p>
          <a:p>
            <a:r>
              <a:rPr lang="zh-CN" altLang="en-US" dirty="0"/>
              <a:t> │─── 检查趋势线有效性（check_trend_line）</a:t>
            </a:r>
          </a:p>
          <a:p>
            <a:r>
              <a:rPr lang="zh-CN" altLang="en-US" dirty="0"/>
              <a:t> │</a:t>
            </a:r>
          </a:p>
          <a:p>
            <a:r>
              <a:rPr lang="zh-CN" altLang="en-US" dirty="0"/>
              <a:t> ▼</a:t>
            </a:r>
          </a:p>
          <a:p>
            <a:r>
              <a:rPr lang="zh-CN" altLang="en-US" dirty="0"/>
              <a:t>最终输出两条趋势线：</a:t>
            </a:r>
          </a:p>
          <a:p>
            <a:r>
              <a:rPr lang="zh-CN" altLang="en-US" dirty="0"/>
              <a:t>   - 阻力线 (Resistance Line)</a:t>
            </a:r>
          </a:p>
          <a:p>
            <a:r>
              <a:rPr lang="zh-CN" altLang="en-US" dirty="0"/>
              <a:t>   - 支撑线 (Support Line)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3C9FCEF-2480-ABE3-6040-0EBE48BB3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790" y="2642"/>
            <a:ext cx="6097280" cy="1918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🌱 第一步：初步确定趋势线的位置（fit_trendlines_single）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输入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价格数据（通常是每日收盘价）。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初步趋势线计算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使用线性回归（最小二乘法）得到一条初始趋势线。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计算这条初始趋势线与实际价格之间的偏差。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zh-CN" altLang="zh-CN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找到关键点（Pivot点）</a:t>
            </a: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上轨关键点：找到价格在趋势线上方偏差最大的点。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下轨关键点：找到价格在趋势线下方偏差最大的点。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将关键点与初始趋势线的斜率传入下一步。</a:t>
            </a:r>
            <a:endParaRPr kumimoji="0" lang="en-US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altLang="zh-CN" sz="12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9A019A-340D-9E96-023A-10DA2F938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260" y="1881562"/>
            <a:ext cx="4508732" cy="325136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0BA8EE9-17C2-6F67-F250-18E55E663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260" y="5044896"/>
            <a:ext cx="4781796" cy="1784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795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C7D16-25C2-35D0-7AE5-3CF0FFE34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69B1A84E-7E32-8533-3E60-463EDCC62C60}"/>
              </a:ext>
            </a:extLst>
          </p:cNvPr>
          <p:cNvSpPr txBox="1"/>
          <p:nvPr/>
        </p:nvSpPr>
        <p:spPr>
          <a:xfrm>
            <a:off x="319363" y="917558"/>
            <a:ext cx="11514828" cy="1708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旗帜高度应小于旗杆高度的一半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3.pips_y[2]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必须大于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[1]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[3]</a:t>
            </a: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4.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计算支撑线和阻力线的斜率：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l"/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如果是平行线，则符合要求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l"/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如果不是平行线，则判断交点位置，剔除收敛太严重、以及太发散的形态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如果当前点大于阻力线上边界，则确认为旗形形态。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如果支撑线的斜率为正，则是上升三角形旗形。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endParaRPr lang="zh-CN" altLang="en-US" sz="1400" b="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E56D4688-3EAC-402C-A16A-0F0061BE9DC3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旗形关键点算法</a:t>
            </a:r>
          </a:p>
        </p:txBody>
      </p:sp>
    </p:spTree>
    <p:extLst>
      <p:ext uri="{BB962C8B-B14F-4D97-AF65-F5344CB8AC3E}">
        <p14:creationId xmlns:p14="http://schemas.microsoft.com/office/powerpoint/2010/main" val="126042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D2E4-5D23-C861-5B5D-FE74CD53A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文本框 55">
            <a:extLst>
              <a:ext uri="{FF2B5EF4-FFF2-40B4-BE49-F238E27FC236}">
                <a16:creationId xmlns:a16="http://schemas.microsoft.com/office/drawing/2014/main" id="{862C3B74-2C11-17CB-55FD-53E2666E35F2}"/>
              </a:ext>
            </a:extLst>
          </p:cNvPr>
          <p:cNvSpPr txBox="1"/>
          <p:nvPr/>
        </p:nvSpPr>
        <p:spPr>
          <a:xfrm>
            <a:off x="319363" y="917558"/>
            <a:ext cx="5542080" cy="3144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Rolling Window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算法寻找局部极值点，初始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order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设置为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，意思是当前极小值（假设），是前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个收盘价、后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</a:rPr>
              <a:t>12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</a:rPr>
              <a:t>个收盘价中的最小值。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假设寻找牛旗，从局部低点开始遍历到当前点的价格序列，判断是否形成了旗形或三角旗，判断条件如下：</a:t>
            </a:r>
          </a:p>
          <a:p>
            <a:pPr>
              <a:lnSpc>
                <a:spcPts val="1425"/>
              </a:lnSpc>
            </a:pPr>
            <a:endParaRPr lang="en-US" altLang="zh-CN" sz="1400" b="0" i="1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PIP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算法找出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[0]——[4]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五个重要点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en-US" altLang="zh-CN" sz="1400" b="0" i="1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en-US" sz="1400" b="0" i="1" dirty="0"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旗帜宽度应小于旗杆宽度的一半</a:t>
            </a:r>
            <a:endParaRPr lang="en-US" altLang="zh-CN" sz="1400" b="0" i="1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3.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旗帜高度应小于旗杆高度的一半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4.pips_y[2]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必须大于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[1]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[3]</a:t>
            </a: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5.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计算支撑线和阻力线的斜率：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l"/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如果是平行线，则符合要求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285750" indent="-285750">
              <a:lnSpc>
                <a:spcPts val="1425"/>
              </a:lnSpc>
              <a:buFont typeface="Wingdings" panose="05000000000000000000" pitchFamily="2" charset="2"/>
              <a:buChar char="l"/>
            </a:pP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如果不是平行线，则判断交点位置，剔除收敛太严重、以及太发散的形态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如果当前点大于阻力线上边界，则确认为旗形形态。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r>
              <a:rPr lang="en-US" altLang="zh-CN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7.</a:t>
            </a:r>
            <a:r>
              <a:rPr lang="zh-CN" altLang="en-US" sz="1400" i="1" dirty="0">
                <a:latin typeface="楷体" panose="02010609060101010101" pitchFamily="49" charset="-122"/>
                <a:ea typeface="楷体" panose="02010609060101010101" pitchFamily="49" charset="-122"/>
              </a:rPr>
              <a:t>如果支撑线的斜率为正，则是上升三角形旗形。</a:t>
            </a:r>
            <a:endParaRPr lang="en-US" altLang="zh-CN" sz="1400" i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ts val="1425"/>
              </a:lnSpc>
            </a:pPr>
            <a:endParaRPr lang="zh-CN" altLang="en-US" sz="1400" b="0" dirty="0"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F323228-1058-AA8D-11E0-5C84133A5321}"/>
              </a:ext>
            </a:extLst>
          </p:cNvPr>
          <p:cNvGrpSpPr/>
          <p:nvPr/>
        </p:nvGrpSpPr>
        <p:grpSpPr>
          <a:xfrm>
            <a:off x="3216979" y="1095712"/>
            <a:ext cx="8767864" cy="5676865"/>
            <a:chOff x="460819" y="784696"/>
            <a:chExt cx="10461065" cy="5676865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5ED63F4-B1D6-66CB-A468-0174B0BF0160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04" y="2530418"/>
              <a:ext cx="760054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5595EFC-BA3E-E116-C16E-F606493F85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87176" y="1537827"/>
              <a:ext cx="30356" cy="426634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2A1E5A09-2185-227C-C772-B57ABEA1994E}"/>
                </a:ext>
              </a:extLst>
            </p:cNvPr>
            <p:cNvCxnSpPr>
              <a:cxnSpLocks/>
            </p:cNvCxnSpPr>
            <p:nvPr/>
          </p:nvCxnSpPr>
          <p:spPr>
            <a:xfrm>
              <a:off x="5864968" y="2154297"/>
              <a:ext cx="2208038" cy="483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直接连接符 3">
              <a:extLst>
                <a:ext uri="{FF2B5EF4-FFF2-40B4-BE49-F238E27FC236}">
                  <a16:creationId xmlns:a16="http://schemas.microsoft.com/office/drawing/2014/main" id="{86D45DEB-CDD0-FA74-0F0F-6F6991B9021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440552"/>
              <a:ext cx="2208038" cy="483125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3B720813-302A-43B5-BF9F-4F198A3973A6}"/>
                </a:ext>
              </a:extLst>
            </p:cNvPr>
            <p:cNvSpPr/>
            <p:nvPr/>
          </p:nvSpPr>
          <p:spPr>
            <a:xfrm>
              <a:off x="1783404" y="784696"/>
              <a:ext cx="7425447" cy="5019473"/>
            </a:xfrm>
            <a:custGeom>
              <a:avLst/>
              <a:gdLst>
                <a:gd name="connsiteX0" fmla="*/ 0 w 6400800"/>
                <a:gd name="connsiteY0" fmla="*/ 4267200 h 4267200"/>
                <a:gd name="connsiteX1" fmla="*/ 4695217 w 6400800"/>
                <a:gd name="connsiteY1" fmla="*/ 0 h 4267200"/>
                <a:gd name="connsiteX2" fmla="*/ 4889770 w 6400800"/>
                <a:gd name="connsiteY2" fmla="*/ 778213 h 4267200"/>
                <a:gd name="connsiteX3" fmla="*/ 5551251 w 6400800"/>
                <a:gd name="connsiteY3" fmla="*/ 142672 h 4267200"/>
                <a:gd name="connsiteX4" fmla="*/ 5797685 w 6400800"/>
                <a:gd name="connsiteY4" fmla="*/ 992221 h 4267200"/>
                <a:gd name="connsiteX5" fmla="*/ 6400800 w 6400800"/>
                <a:gd name="connsiteY5" fmla="*/ 356681 h 4267200"/>
                <a:gd name="connsiteX0" fmla="*/ 0 w 7425447"/>
                <a:gd name="connsiteY0" fmla="*/ 5019473 h 5019473"/>
                <a:gd name="connsiteX1" fmla="*/ 4695217 w 7425447"/>
                <a:gd name="connsiteY1" fmla="*/ 752273 h 5019473"/>
                <a:gd name="connsiteX2" fmla="*/ 4889770 w 7425447"/>
                <a:gd name="connsiteY2" fmla="*/ 1530486 h 5019473"/>
                <a:gd name="connsiteX3" fmla="*/ 5551251 w 7425447"/>
                <a:gd name="connsiteY3" fmla="*/ 894945 h 5019473"/>
                <a:gd name="connsiteX4" fmla="*/ 5797685 w 7425447"/>
                <a:gd name="connsiteY4" fmla="*/ 1744494 h 5019473"/>
                <a:gd name="connsiteX5" fmla="*/ 7425447 w 7425447"/>
                <a:gd name="connsiteY5" fmla="*/ 0 h 5019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5447" h="5019473">
                  <a:moveTo>
                    <a:pt x="0" y="5019473"/>
                  </a:moveTo>
                  <a:lnTo>
                    <a:pt x="4695217" y="752273"/>
                  </a:lnTo>
                  <a:lnTo>
                    <a:pt x="4889770" y="1530486"/>
                  </a:lnTo>
                  <a:lnTo>
                    <a:pt x="5551251" y="894945"/>
                  </a:lnTo>
                  <a:lnTo>
                    <a:pt x="5797685" y="1744494"/>
                  </a:lnTo>
                  <a:cubicBezTo>
                    <a:pt x="5998723" y="1532647"/>
                    <a:pt x="7224409" y="211847"/>
                    <a:pt x="7425447" y="0"/>
                  </a:cubicBezTo>
                </a:path>
              </a:pathLst>
            </a:cu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83C7F01B-B0E2-FDA6-33EE-0BD0AC9CA91D}"/>
                </a:ext>
              </a:extLst>
            </p:cNvPr>
            <p:cNvSpPr/>
            <p:nvPr/>
          </p:nvSpPr>
          <p:spPr>
            <a:xfrm>
              <a:off x="1363785" y="1544696"/>
              <a:ext cx="328827" cy="4259473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77851C5D-CC53-E21E-4C58-0C305DC655CF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04" y="5804169"/>
              <a:ext cx="760054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5C32E17-3FF6-95BB-3283-3F1AEEE3F07C}"/>
                </a:ext>
              </a:extLst>
            </p:cNvPr>
            <p:cNvCxnSpPr>
              <a:cxnSpLocks/>
            </p:cNvCxnSpPr>
            <p:nvPr/>
          </p:nvCxnSpPr>
          <p:spPr>
            <a:xfrm>
              <a:off x="1783404" y="1534585"/>
              <a:ext cx="7600544" cy="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流程图: 接点 11">
              <a:extLst>
                <a:ext uri="{FF2B5EF4-FFF2-40B4-BE49-F238E27FC236}">
                  <a16:creationId xmlns:a16="http://schemas.microsoft.com/office/drawing/2014/main" id="{9941C35E-6FCC-0D57-09EE-69562507B77E}"/>
                </a:ext>
              </a:extLst>
            </p:cNvPr>
            <p:cNvSpPr/>
            <p:nvPr/>
          </p:nvSpPr>
          <p:spPr>
            <a:xfrm>
              <a:off x="1747736" y="5768502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流程图: 接点 16">
              <a:extLst>
                <a:ext uri="{FF2B5EF4-FFF2-40B4-BE49-F238E27FC236}">
                  <a16:creationId xmlns:a16="http://schemas.microsoft.com/office/drawing/2014/main" id="{C0439328-8FCA-1B96-03CD-59F765EF2F36}"/>
                </a:ext>
              </a:extLst>
            </p:cNvPr>
            <p:cNvSpPr/>
            <p:nvPr/>
          </p:nvSpPr>
          <p:spPr>
            <a:xfrm>
              <a:off x="6446196" y="1498917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13DA5EBB-DC94-2FD2-8675-03BCCE25E6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76768" y="1519994"/>
              <a:ext cx="30356" cy="4266342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流程图: 接点 22">
              <a:extLst>
                <a:ext uri="{FF2B5EF4-FFF2-40B4-BE49-F238E27FC236}">
                  <a16:creationId xmlns:a16="http://schemas.microsoft.com/office/drawing/2014/main" id="{DA8ECC8C-3508-B30B-A2B9-9278D357E272}"/>
                </a:ext>
              </a:extLst>
            </p:cNvPr>
            <p:cNvSpPr/>
            <p:nvPr/>
          </p:nvSpPr>
          <p:spPr>
            <a:xfrm>
              <a:off x="8141100" y="1852342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流程图: 接点 23">
              <a:extLst>
                <a:ext uri="{FF2B5EF4-FFF2-40B4-BE49-F238E27FC236}">
                  <a16:creationId xmlns:a16="http://schemas.microsoft.com/office/drawing/2014/main" id="{B2A225AD-5991-8CF3-F534-297DE8840A95}"/>
                </a:ext>
              </a:extLst>
            </p:cNvPr>
            <p:cNvSpPr/>
            <p:nvPr/>
          </p:nvSpPr>
          <p:spPr>
            <a:xfrm>
              <a:off x="7295813" y="1646446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流程图: 接点 24">
              <a:extLst>
                <a:ext uri="{FF2B5EF4-FFF2-40B4-BE49-F238E27FC236}">
                  <a16:creationId xmlns:a16="http://schemas.microsoft.com/office/drawing/2014/main" id="{96F2FA39-AC2C-B9C6-B151-91BBCE4C750C}"/>
                </a:ext>
              </a:extLst>
            </p:cNvPr>
            <p:cNvSpPr/>
            <p:nvPr/>
          </p:nvSpPr>
          <p:spPr>
            <a:xfrm>
              <a:off x="6634264" y="2276171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流程图: 接点 25">
              <a:extLst>
                <a:ext uri="{FF2B5EF4-FFF2-40B4-BE49-F238E27FC236}">
                  <a16:creationId xmlns:a16="http://schemas.microsoft.com/office/drawing/2014/main" id="{96694F79-CCBF-89CE-DDEB-84AD79D68EEE}"/>
                </a:ext>
              </a:extLst>
            </p:cNvPr>
            <p:cNvSpPr/>
            <p:nvPr/>
          </p:nvSpPr>
          <p:spPr>
            <a:xfrm>
              <a:off x="7551907" y="2478537"/>
              <a:ext cx="71336" cy="71336"/>
            </a:xfrm>
            <a:prstGeom prst="flowChartConnector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A96D2706-4579-3673-A89A-4A6F69A0C066}"/>
                </a:ext>
              </a:extLst>
            </p:cNvPr>
            <p:cNvSpPr txBox="1"/>
            <p:nvPr/>
          </p:nvSpPr>
          <p:spPr>
            <a:xfrm>
              <a:off x="460819" y="3517109"/>
              <a:ext cx="11659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旗杆高度</a:t>
              </a:r>
            </a:p>
          </p:txBody>
        </p:sp>
        <p:sp>
          <p:nvSpPr>
            <p:cNvPr id="30" name="左大括号 29">
              <a:extLst>
                <a:ext uri="{FF2B5EF4-FFF2-40B4-BE49-F238E27FC236}">
                  <a16:creationId xmlns:a16="http://schemas.microsoft.com/office/drawing/2014/main" id="{DF7136BD-FFDF-659E-DAEA-9FC0F5936380}"/>
                </a:ext>
              </a:extLst>
            </p:cNvPr>
            <p:cNvSpPr/>
            <p:nvPr/>
          </p:nvSpPr>
          <p:spPr>
            <a:xfrm rot="16200000">
              <a:off x="3986055" y="3664493"/>
              <a:ext cx="328827" cy="4734128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B9B6EAC4-0483-CB31-0D52-F236C4664EC3}"/>
                </a:ext>
              </a:extLst>
            </p:cNvPr>
            <p:cNvSpPr txBox="1"/>
            <p:nvPr/>
          </p:nvSpPr>
          <p:spPr>
            <a:xfrm>
              <a:off x="3674189" y="6153784"/>
              <a:ext cx="11659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旗杆宽度</a:t>
              </a:r>
            </a:p>
          </p:txBody>
        </p:sp>
        <p:sp>
          <p:nvSpPr>
            <p:cNvPr id="32" name="左大括号 31">
              <a:extLst>
                <a:ext uri="{FF2B5EF4-FFF2-40B4-BE49-F238E27FC236}">
                  <a16:creationId xmlns:a16="http://schemas.microsoft.com/office/drawing/2014/main" id="{5EA263C3-AEFE-6A44-1ED1-DA809DE30472}"/>
                </a:ext>
              </a:extLst>
            </p:cNvPr>
            <p:cNvSpPr/>
            <p:nvPr/>
          </p:nvSpPr>
          <p:spPr>
            <a:xfrm rot="16200000">
              <a:off x="7217370" y="5203505"/>
              <a:ext cx="328827" cy="1650684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C70A766-E2F9-2667-3BA7-00B97016F90B}"/>
                </a:ext>
              </a:extLst>
            </p:cNvPr>
            <p:cNvSpPr txBox="1"/>
            <p:nvPr/>
          </p:nvSpPr>
          <p:spPr>
            <a:xfrm>
              <a:off x="6968987" y="6153784"/>
              <a:ext cx="11659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旗帜宽度</a:t>
              </a:r>
            </a:p>
          </p:txBody>
        </p:sp>
        <p:sp>
          <p:nvSpPr>
            <p:cNvPr id="35" name="左大括号 34">
              <a:extLst>
                <a:ext uri="{FF2B5EF4-FFF2-40B4-BE49-F238E27FC236}">
                  <a16:creationId xmlns:a16="http://schemas.microsoft.com/office/drawing/2014/main" id="{F737B8C1-8D6F-82FC-0135-F3C12DCFA123}"/>
                </a:ext>
              </a:extLst>
            </p:cNvPr>
            <p:cNvSpPr/>
            <p:nvPr/>
          </p:nvSpPr>
          <p:spPr>
            <a:xfrm rot="10800000">
              <a:off x="9446296" y="1534585"/>
              <a:ext cx="285945" cy="995833"/>
            </a:xfrm>
            <a:prstGeom prst="leftBrac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7E39FC9-BF35-AB44-897B-E76EBC685C72}"/>
                </a:ext>
              </a:extLst>
            </p:cNvPr>
            <p:cNvSpPr txBox="1"/>
            <p:nvPr/>
          </p:nvSpPr>
          <p:spPr>
            <a:xfrm>
              <a:off x="9755897" y="1878612"/>
              <a:ext cx="116598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旗帜高度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369F207-E14B-92A2-CB09-4024A4C56EA1}"/>
                </a:ext>
              </a:extLst>
            </p:cNvPr>
            <p:cNvSpPr txBox="1"/>
            <p:nvPr/>
          </p:nvSpPr>
          <p:spPr>
            <a:xfrm>
              <a:off x="6470516" y="2324648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[1]</a:t>
              </a:r>
              <a:endParaRPr lang="zh-CN" altLang="en-US" sz="14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F1871560-6841-1A44-7866-ADD7CEC2EAC9}"/>
                </a:ext>
              </a:extLst>
            </p:cNvPr>
            <p:cNvSpPr txBox="1"/>
            <p:nvPr/>
          </p:nvSpPr>
          <p:spPr>
            <a:xfrm>
              <a:off x="7168081" y="1405008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[2]</a:t>
              </a:r>
              <a:endParaRPr lang="zh-CN" altLang="en-US" sz="1400" dirty="0"/>
            </a:p>
          </p:txBody>
        </p: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86E011FC-D7F5-4401-A333-C12DB328D456}"/>
                </a:ext>
              </a:extLst>
            </p:cNvPr>
            <p:cNvSpPr txBox="1"/>
            <p:nvPr/>
          </p:nvSpPr>
          <p:spPr>
            <a:xfrm>
              <a:off x="7345423" y="2560265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[3]</a:t>
              </a:r>
              <a:endParaRPr lang="zh-CN" altLang="en-US" sz="14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360C333E-8CF2-F408-B6EC-3A7C44D8AD11}"/>
                </a:ext>
              </a:extLst>
            </p:cNvPr>
            <p:cNvSpPr txBox="1"/>
            <p:nvPr/>
          </p:nvSpPr>
          <p:spPr>
            <a:xfrm>
              <a:off x="8114026" y="1646446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[4]</a:t>
              </a:r>
              <a:endParaRPr lang="zh-CN" altLang="en-US" sz="1400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44702C98-AA24-8D79-128E-86D2AFF51D71}"/>
                </a:ext>
              </a:extLst>
            </p:cNvPr>
            <p:cNvSpPr txBox="1"/>
            <p:nvPr/>
          </p:nvSpPr>
          <p:spPr>
            <a:xfrm>
              <a:off x="6334184" y="1208974"/>
              <a:ext cx="5642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dirty="0">
                  <a:latin typeface="楷体" panose="02010609060101010101" pitchFamily="49" charset="-122"/>
                  <a:ea typeface="楷体" panose="02010609060101010101" pitchFamily="49" charset="-122"/>
                </a:rPr>
                <a:t>[0]</a:t>
              </a:r>
              <a:endParaRPr lang="zh-CN" altLang="en-US" sz="1400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302E9057-C627-776B-A163-6DFA85A28F60}"/>
              </a:ext>
            </a:extLst>
          </p:cNvPr>
          <p:cNvSpPr txBox="1"/>
          <p:nvPr/>
        </p:nvSpPr>
        <p:spPr>
          <a:xfrm>
            <a:off x="9548104" y="2852712"/>
            <a:ext cx="977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支撑线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ABF7CF0-F57C-2333-0CC9-F9A0F8894158}"/>
              </a:ext>
            </a:extLst>
          </p:cNvPr>
          <p:cNvSpPr txBox="1"/>
          <p:nvPr/>
        </p:nvSpPr>
        <p:spPr>
          <a:xfrm>
            <a:off x="7314132" y="1480802"/>
            <a:ext cx="9772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阻力线</a:t>
            </a:r>
          </a:p>
        </p:txBody>
      </p:sp>
      <p:sp>
        <p:nvSpPr>
          <p:cNvPr id="46" name="标题 1">
            <a:extLst>
              <a:ext uri="{FF2B5EF4-FFF2-40B4-BE49-F238E27FC236}">
                <a16:creationId xmlns:a16="http://schemas.microsoft.com/office/drawing/2014/main" id="{C0FA9EA9-89A1-B116-4B42-145AB02E610B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如何刻画旗形</a:t>
            </a:r>
          </a:p>
        </p:txBody>
      </p:sp>
    </p:spTree>
    <p:extLst>
      <p:ext uri="{BB962C8B-B14F-4D97-AF65-F5344CB8AC3E}">
        <p14:creationId xmlns:p14="http://schemas.microsoft.com/office/powerpoint/2010/main" val="631149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82951A2-236C-D7BB-C29D-B54A877B2FBD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形态结果</a:t>
            </a:r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4ACF8EFC-0376-3538-8457-2CFA330964BD}"/>
              </a:ext>
            </a:extLst>
          </p:cNvPr>
          <p:cNvGrpSpPr/>
          <p:nvPr/>
        </p:nvGrpSpPr>
        <p:grpSpPr>
          <a:xfrm>
            <a:off x="3268494" y="917558"/>
            <a:ext cx="8767864" cy="5676865"/>
            <a:chOff x="3268494" y="917558"/>
            <a:chExt cx="8767864" cy="5676865"/>
          </a:xfrm>
        </p:grpSpPr>
        <p:grpSp>
          <p:nvGrpSpPr>
            <p:cNvPr id="43" name="组合 42">
              <a:extLst>
                <a:ext uri="{FF2B5EF4-FFF2-40B4-BE49-F238E27FC236}">
                  <a16:creationId xmlns:a16="http://schemas.microsoft.com/office/drawing/2014/main" id="{50204B09-C94D-2310-E985-248D511081B4}"/>
                </a:ext>
              </a:extLst>
            </p:cNvPr>
            <p:cNvGrpSpPr/>
            <p:nvPr/>
          </p:nvGrpSpPr>
          <p:grpSpPr>
            <a:xfrm>
              <a:off x="3268494" y="917558"/>
              <a:ext cx="8767864" cy="5676865"/>
              <a:chOff x="460819" y="784696"/>
              <a:chExt cx="10461065" cy="5676865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F84F733C-4476-E8EE-C369-07096D89B4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3404" y="2530418"/>
                <a:ext cx="7600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6CB9E18-B009-9D64-EA8F-9017C77CC8A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87176" y="1537827"/>
                <a:ext cx="30356" cy="426634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直接连接符 37">
                <a:extLst>
                  <a:ext uri="{FF2B5EF4-FFF2-40B4-BE49-F238E27FC236}">
                    <a16:creationId xmlns:a16="http://schemas.microsoft.com/office/drawing/2014/main" id="{E17D1B74-8D23-DE3F-7326-37D0EE7B19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968" y="2154297"/>
                <a:ext cx="2208038" cy="48312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>
                <a:extLst>
                  <a:ext uri="{FF2B5EF4-FFF2-40B4-BE49-F238E27FC236}">
                    <a16:creationId xmlns:a16="http://schemas.microsoft.com/office/drawing/2014/main" id="{75235A05-84C9-C602-F1CB-1C3F3A6746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440552"/>
                <a:ext cx="2208038" cy="483125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86753089-B8F3-13D7-CFC1-517994E07483}"/>
                  </a:ext>
                </a:extLst>
              </p:cNvPr>
              <p:cNvSpPr/>
              <p:nvPr/>
            </p:nvSpPr>
            <p:spPr>
              <a:xfrm>
                <a:off x="1783404" y="784696"/>
                <a:ext cx="7425447" cy="5019473"/>
              </a:xfrm>
              <a:custGeom>
                <a:avLst/>
                <a:gdLst>
                  <a:gd name="connsiteX0" fmla="*/ 0 w 6400800"/>
                  <a:gd name="connsiteY0" fmla="*/ 4267200 h 4267200"/>
                  <a:gd name="connsiteX1" fmla="*/ 4695217 w 6400800"/>
                  <a:gd name="connsiteY1" fmla="*/ 0 h 4267200"/>
                  <a:gd name="connsiteX2" fmla="*/ 4889770 w 6400800"/>
                  <a:gd name="connsiteY2" fmla="*/ 778213 h 4267200"/>
                  <a:gd name="connsiteX3" fmla="*/ 5551251 w 6400800"/>
                  <a:gd name="connsiteY3" fmla="*/ 142672 h 4267200"/>
                  <a:gd name="connsiteX4" fmla="*/ 5797685 w 6400800"/>
                  <a:gd name="connsiteY4" fmla="*/ 992221 h 4267200"/>
                  <a:gd name="connsiteX5" fmla="*/ 6400800 w 6400800"/>
                  <a:gd name="connsiteY5" fmla="*/ 356681 h 4267200"/>
                  <a:gd name="connsiteX0" fmla="*/ 0 w 7425447"/>
                  <a:gd name="connsiteY0" fmla="*/ 5019473 h 5019473"/>
                  <a:gd name="connsiteX1" fmla="*/ 4695217 w 7425447"/>
                  <a:gd name="connsiteY1" fmla="*/ 752273 h 5019473"/>
                  <a:gd name="connsiteX2" fmla="*/ 4889770 w 7425447"/>
                  <a:gd name="connsiteY2" fmla="*/ 1530486 h 5019473"/>
                  <a:gd name="connsiteX3" fmla="*/ 5551251 w 7425447"/>
                  <a:gd name="connsiteY3" fmla="*/ 894945 h 5019473"/>
                  <a:gd name="connsiteX4" fmla="*/ 5797685 w 7425447"/>
                  <a:gd name="connsiteY4" fmla="*/ 1744494 h 5019473"/>
                  <a:gd name="connsiteX5" fmla="*/ 7425447 w 7425447"/>
                  <a:gd name="connsiteY5" fmla="*/ 0 h 5019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25447" h="5019473">
                    <a:moveTo>
                      <a:pt x="0" y="5019473"/>
                    </a:moveTo>
                    <a:lnTo>
                      <a:pt x="4695217" y="752273"/>
                    </a:lnTo>
                    <a:lnTo>
                      <a:pt x="4889770" y="1530486"/>
                    </a:lnTo>
                    <a:lnTo>
                      <a:pt x="5551251" y="894945"/>
                    </a:lnTo>
                    <a:lnTo>
                      <a:pt x="5797685" y="1744494"/>
                    </a:lnTo>
                    <a:cubicBezTo>
                      <a:pt x="5998723" y="1532647"/>
                      <a:pt x="7224409" y="211847"/>
                      <a:pt x="7425447" y="0"/>
                    </a:cubicBezTo>
                  </a:path>
                </a:pathLst>
              </a:custGeom>
              <a:ln w="1905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左大括号 40">
                <a:extLst>
                  <a:ext uri="{FF2B5EF4-FFF2-40B4-BE49-F238E27FC236}">
                    <a16:creationId xmlns:a16="http://schemas.microsoft.com/office/drawing/2014/main" id="{B478B0F7-E825-7C2B-F3D9-9F485EBFD735}"/>
                  </a:ext>
                </a:extLst>
              </p:cNvPr>
              <p:cNvSpPr/>
              <p:nvPr/>
            </p:nvSpPr>
            <p:spPr>
              <a:xfrm>
                <a:off x="1363785" y="1544696"/>
                <a:ext cx="328827" cy="4259473"/>
              </a:xfrm>
              <a:prstGeom prst="leftBrac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2" name="直接连接符 41">
                <a:extLst>
                  <a:ext uri="{FF2B5EF4-FFF2-40B4-BE49-F238E27FC236}">
                    <a16:creationId xmlns:a16="http://schemas.microsoft.com/office/drawing/2014/main" id="{6A73FAF6-0B99-2312-BCF9-E977B8C7B7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3404" y="5804169"/>
                <a:ext cx="7600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>
                <a:extLst>
                  <a:ext uri="{FF2B5EF4-FFF2-40B4-BE49-F238E27FC236}">
                    <a16:creationId xmlns:a16="http://schemas.microsoft.com/office/drawing/2014/main" id="{B493A367-E3E1-E3E9-725E-AF88931A0D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83404" y="1534585"/>
                <a:ext cx="7600544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7" name="流程图: 接点 46">
                <a:extLst>
                  <a:ext uri="{FF2B5EF4-FFF2-40B4-BE49-F238E27FC236}">
                    <a16:creationId xmlns:a16="http://schemas.microsoft.com/office/drawing/2014/main" id="{E9F3A5FC-CBD5-7294-9C07-BAB0640AD10A}"/>
                  </a:ext>
                </a:extLst>
              </p:cNvPr>
              <p:cNvSpPr/>
              <p:nvPr/>
            </p:nvSpPr>
            <p:spPr>
              <a:xfrm>
                <a:off x="1747736" y="5768502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流程图: 接点 47">
                <a:extLst>
                  <a:ext uri="{FF2B5EF4-FFF2-40B4-BE49-F238E27FC236}">
                    <a16:creationId xmlns:a16="http://schemas.microsoft.com/office/drawing/2014/main" id="{F57BA1F5-9255-E953-C621-972999B94D90}"/>
                  </a:ext>
                </a:extLst>
              </p:cNvPr>
              <p:cNvSpPr/>
              <p:nvPr/>
            </p:nvSpPr>
            <p:spPr>
              <a:xfrm>
                <a:off x="6446196" y="1498917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D57C22A-61CB-D24D-A8C3-86AAA79270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176768" y="1519994"/>
                <a:ext cx="30356" cy="4266342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流程图: 接点 49">
                <a:extLst>
                  <a:ext uri="{FF2B5EF4-FFF2-40B4-BE49-F238E27FC236}">
                    <a16:creationId xmlns:a16="http://schemas.microsoft.com/office/drawing/2014/main" id="{20FC5ACB-285E-42FE-DADF-CC68140A3955}"/>
                  </a:ext>
                </a:extLst>
              </p:cNvPr>
              <p:cNvSpPr/>
              <p:nvPr/>
            </p:nvSpPr>
            <p:spPr>
              <a:xfrm>
                <a:off x="8141100" y="1852342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流程图: 接点 50">
                <a:extLst>
                  <a:ext uri="{FF2B5EF4-FFF2-40B4-BE49-F238E27FC236}">
                    <a16:creationId xmlns:a16="http://schemas.microsoft.com/office/drawing/2014/main" id="{56A1CD1A-D499-1861-7B1C-8FF572B73A48}"/>
                  </a:ext>
                </a:extLst>
              </p:cNvPr>
              <p:cNvSpPr/>
              <p:nvPr/>
            </p:nvSpPr>
            <p:spPr>
              <a:xfrm>
                <a:off x="7295813" y="1646446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流程图: 接点 51">
                <a:extLst>
                  <a:ext uri="{FF2B5EF4-FFF2-40B4-BE49-F238E27FC236}">
                    <a16:creationId xmlns:a16="http://schemas.microsoft.com/office/drawing/2014/main" id="{9953E695-4FB2-0AE7-2FCD-76086BD1F145}"/>
                  </a:ext>
                </a:extLst>
              </p:cNvPr>
              <p:cNvSpPr/>
              <p:nvPr/>
            </p:nvSpPr>
            <p:spPr>
              <a:xfrm>
                <a:off x="6634264" y="2276171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流程图: 接点 52">
                <a:extLst>
                  <a:ext uri="{FF2B5EF4-FFF2-40B4-BE49-F238E27FC236}">
                    <a16:creationId xmlns:a16="http://schemas.microsoft.com/office/drawing/2014/main" id="{197D2D46-F73D-A249-FDB8-1D9FC1835E51}"/>
                  </a:ext>
                </a:extLst>
              </p:cNvPr>
              <p:cNvSpPr/>
              <p:nvPr/>
            </p:nvSpPr>
            <p:spPr>
              <a:xfrm>
                <a:off x="7551907" y="2478537"/>
                <a:ext cx="71336" cy="71336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7E5817EB-6415-6F6C-B287-6BDD92EC7E96}"/>
                  </a:ext>
                </a:extLst>
              </p:cNvPr>
              <p:cNvSpPr txBox="1"/>
              <p:nvPr/>
            </p:nvSpPr>
            <p:spPr>
              <a:xfrm>
                <a:off x="460819" y="3517109"/>
                <a:ext cx="1165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旗杆高度</a:t>
                </a:r>
              </a:p>
            </p:txBody>
          </p:sp>
          <p:sp>
            <p:nvSpPr>
              <p:cNvPr id="55" name="左大括号 54">
                <a:extLst>
                  <a:ext uri="{FF2B5EF4-FFF2-40B4-BE49-F238E27FC236}">
                    <a16:creationId xmlns:a16="http://schemas.microsoft.com/office/drawing/2014/main" id="{3666F793-4452-4B8B-9C1D-0FFDFBE02EF1}"/>
                  </a:ext>
                </a:extLst>
              </p:cNvPr>
              <p:cNvSpPr/>
              <p:nvPr/>
            </p:nvSpPr>
            <p:spPr>
              <a:xfrm rot="16200000">
                <a:off x="3986055" y="3664493"/>
                <a:ext cx="328827" cy="4734128"/>
              </a:xfrm>
              <a:prstGeom prst="leftBrac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755D772C-8F16-F137-C0D5-52F1888DFDCD}"/>
                  </a:ext>
                </a:extLst>
              </p:cNvPr>
              <p:cNvSpPr txBox="1"/>
              <p:nvPr/>
            </p:nvSpPr>
            <p:spPr>
              <a:xfrm>
                <a:off x="3674189" y="6153784"/>
                <a:ext cx="1165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旗杆宽度</a:t>
                </a:r>
              </a:p>
            </p:txBody>
          </p:sp>
          <p:sp>
            <p:nvSpPr>
              <p:cNvPr id="57" name="左大括号 56">
                <a:extLst>
                  <a:ext uri="{FF2B5EF4-FFF2-40B4-BE49-F238E27FC236}">
                    <a16:creationId xmlns:a16="http://schemas.microsoft.com/office/drawing/2014/main" id="{23D7B05C-DE92-C644-DB2D-51541894B828}"/>
                  </a:ext>
                </a:extLst>
              </p:cNvPr>
              <p:cNvSpPr/>
              <p:nvPr/>
            </p:nvSpPr>
            <p:spPr>
              <a:xfrm rot="16200000">
                <a:off x="7217370" y="5203505"/>
                <a:ext cx="328827" cy="1650684"/>
              </a:xfrm>
              <a:prstGeom prst="leftBrac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B3916754-85F6-CDEA-6C5E-ABA3DEA57449}"/>
                  </a:ext>
                </a:extLst>
              </p:cNvPr>
              <p:cNvSpPr txBox="1"/>
              <p:nvPr/>
            </p:nvSpPr>
            <p:spPr>
              <a:xfrm>
                <a:off x="6968987" y="6153784"/>
                <a:ext cx="1165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旗帜宽度</a:t>
                </a:r>
              </a:p>
            </p:txBody>
          </p:sp>
          <p:sp>
            <p:nvSpPr>
              <p:cNvPr id="59" name="左大括号 58">
                <a:extLst>
                  <a:ext uri="{FF2B5EF4-FFF2-40B4-BE49-F238E27FC236}">
                    <a16:creationId xmlns:a16="http://schemas.microsoft.com/office/drawing/2014/main" id="{984FF8EC-7325-C5AB-39D9-51057B78899E}"/>
                  </a:ext>
                </a:extLst>
              </p:cNvPr>
              <p:cNvSpPr/>
              <p:nvPr/>
            </p:nvSpPr>
            <p:spPr>
              <a:xfrm rot="10800000">
                <a:off x="9446296" y="1534585"/>
                <a:ext cx="285945" cy="995833"/>
              </a:xfrm>
              <a:prstGeom prst="leftBrace">
                <a:avLst/>
              </a:prstGeom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A367979C-1562-90A7-8545-5F3D238D3B95}"/>
                  </a:ext>
                </a:extLst>
              </p:cNvPr>
              <p:cNvSpPr txBox="1"/>
              <p:nvPr/>
            </p:nvSpPr>
            <p:spPr>
              <a:xfrm>
                <a:off x="9755897" y="1878612"/>
                <a:ext cx="116598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b="1" dirty="0">
                    <a:latin typeface="华文楷体" panose="02010600040101010101" pitchFamily="2" charset="-122"/>
                    <a:ea typeface="华文楷体" panose="02010600040101010101" pitchFamily="2" charset="-122"/>
                  </a:rPr>
                  <a:t>旗帜高度</a:t>
                </a:r>
              </a:p>
            </p:txBody>
          </p: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381A5605-15B4-CAD3-50F8-5E69EA6D3B09}"/>
                  </a:ext>
                </a:extLst>
              </p:cNvPr>
              <p:cNvSpPr txBox="1"/>
              <p:nvPr/>
            </p:nvSpPr>
            <p:spPr>
              <a:xfrm>
                <a:off x="6470516" y="2324648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[1]</a:t>
                </a:r>
                <a:endParaRPr lang="zh-CN" altLang="en-US" sz="1400" dirty="0"/>
              </a:p>
            </p:txBody>
          </p:sp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50B846C-146A-B8A9-7162-329A7112AE4C}"/>
                  </a:ext>
                </a:extLst>
              </p:cNvPr>
              <p:cNvSpPr txBox="1"/>
              <p:nvPr/>
            </p:nvSpPr>
            <p:spPr>
              <a:xfrm>
                <a:off x="7168081" y="1405008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[2]</a:t>
                </a:r>
                <a:endParaRPr lang="zh-CN" altLang="en-US" sz="1400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0119CF22-A72B-F314-1E82-6082C78DA270}"/>
                  </a:ext>
                </a:extLst>
              </p:cNvPr>
              <p:cNvSpPr txBox="1"/>
              <p:nvPr/>
            </p:nvSpPr>
            <p:spPr>
              <a:xfrm>
                <a:off x="7345423" y="2560265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[3]</a:t>
                </a:r>
                <a:endParaRPr lang="zh-CN" altLang="en-US" sz="1400" dirty="0"/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B3A762C-3A75-4842-EC9E-31CAC8DE782A}"/>
                  </a:ext>
                </a:extLst>
              </p:cNvPr>
              <p:cNvSpPr txBox="1"/>
              <p:nvPr/>
            </p:nvSpPr>
            <p:spPr>
              <a:xfrm>
                <a:off x="8114026" y="1646446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[4]</a:t>
                </a:r>
                <a:endParaRPr lang="zh-CN" altLang="en-US" sz="1400" dirty="0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A90727CA-4626-02B4-C5E2-64AA32DD7A59}"/>
                  </a:ext>
                </a:extLst>
              </p:cNvPr>
              <p:cNvSpPr txBox="1"/>
              <p:nvPr/>
            </p:nvSpPr>
            <p:spPr>
              <a:xfrm>
                <a:off x="6334184" y="1208974"/>
                <a:ext cx="5642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[0]</a:t>
                </a:r>
                <a:endParaRPr lang="zh-CN" altLang="en-US" sz="1400" dirty="0"/>
              </a:p>
            </p:txBody>
          </p:sp>
        </p:grp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0CEF1E63-CC60-346A-42AF-51F59AEEDE49}"/>
                </a:ext>
              </a:extLst>
            </p:cNvPr>
            <p:cNvSpPr txBox="1"/>
            <p:nvPr/>
          </p:nvSpPr>
          <p:spPr>
            <a:xfrm>
              <a:off x="9599619" y="2674558"/>
              <a:ext cx="9772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支撑线</a:t>
              </a: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C9A8D71-B172-42A2-EF5A-35ACE1CD5076}"/>
                </a:ext>
              </a:extLst>
            </p:cNvPr>
            <p:cNvSpPr txBox="1"/>
            <p:nvPr/>
          </p:nvSpPr>
          <p:spPr>
            <a:xfrm>
              <a:off x="7365647" y="1302648"/>
              <a:ext cx="9772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阻力线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3637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24D42-DA34-46FB-04DA-16062438C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组合 30">
            <a:extLst>
              <a:ext uri="{FF2B5EF4-FFF2-40B4-BE49-F238E27FC236}">
                <a16:creationId xmlns:a16="http://schemas.microsoft.com/office/drawing/2014/main" id="{5EE0100C-534C-E485-C1ED-910B9C5E29C8}"/>
              </a:ext>
            </a:extLst>
          </p:cNvPr>
          <p:cNvGrpSpPr/>
          <p:nvPr/>
        </p:nvGrpSpPr>
        <p:grpSpPr>
          <a:xfrm>
            <a:off x="824543" y="3740165"/>
            <a:ext cx="3365501" cy="2955853"/>
            <a:chOff x="490279" y="3740165"/>
            <a:chExt cx="3365501" cy="2955853"/>
          </a:xfrm>
        </p:grpSpPr>
        <p:sp>
          <p:nvSpPr>
            <p:cNvPr id="18" name="ComponentBackground1">
              <a:extLst>
                <a:ext uri="{FF2B5EF4-FFF2-40B4-BE49-F238E27FC236}">
                  <a16:creationId xmlns:a16="http://schemas.microsoft.com/office/drawing/2014/main" id="{C0C4F00E-4672-A468-9F80-09FA780C7827}"/>
                </a:ext>
              </a:extLst>
            </p:cNvPr>
            <p:cNvSpPr/>
            <p:nvPr/>
          </p:nvSpPr>
          <p:spPr>
            <a:xfrm>
              <a:off x="495410" y="3740165"/>
              <a:ext cx="3360370" cy="2955853"/>
            </a:xfrm>
            <a:prstGeom prst="roundRect">
              <a:avLst>
                <a:gd name="adj" fmla="val 3170"/>
              </a:avLst>
            </a:prstGeom>
            <a:solidFill>
              <a:srgbClr val="FFFFFF"/>
            </a:solidFill>
            <a:ln w="6350"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Shape1">
              <a:extLst>
                <a:ext uri="{FF2B5EF4-FFF2-40B4-BE49-F238E27FC236}">
                  <a16:creationId xmlns:a16="http://schemas.microsoft.com/office/drawing/2014/main" id="{521C1E58-EC8E-A3C4-A73B-4CF3A53BD183}"/>
                </a:ext>
              </a:extLst>
            </p:cNvPr>
            <p:cNvSpPr/>
            <p:nvPr/>
          </p:nvSpPr>
          <p:spPr>
            <a:xfrm>
              <a:off x="490279" y="3740165"/>
              <a:ext cx="118440" cy="29558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Text1">
              <a:extLst>
                <a:ext uri="{FF2B5EF4-FFF2-40B4-BE49-F238E27FC236}">
                  <a16:creationId xmlns:a16="http://schemas.microsoft.com/office/drawing/2014/main" id="{7B88066B-331C-7107-8B1D-C4FDC614F72D}"/>
                </a:ext>
              </a:extLst>
            </p:cNvPr>
            <p:cNvSpPr/>
            <p:nvPr/>
          </p:nvSpPr>
          <p:spPr>
            <a:xfrm>
              <a:off x="741629" y="4389221"/>
              <a:ext cx="2999847" cy="19940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有效的形态：</a:t>
              </a:r>
              <a:endParaRPr kumimoji="1"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头肩顶（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Head-and-Shoulders, HS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矩形顶（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Rectangle Top, RTOP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矩形底（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Rectangle Bottom, RBOT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双顶（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Double Top, DTOP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2" name="Line1">
              <a:extLst>
                <a:ext uri="{FF2B5EF4-FFF2-40B4-BE49-F238E27FC236}">
                  <a16:creationId xmlns:a16="http://schemas.microsoft.com/office/drawing/2014/main" id="{79CB0954-9FD5-BCC0-DB77-477BC1692182}"/>
                </a:ext>
              </a:extLst>
            </p:cNvPr>
            <p:cNvCxnSpPr>
              <a:cxnSpLocks/>
            </p:cNvCxnSpPr>
            <p:nvPr/>
          </p:nvCxnSpPr>
          <p:spPr>
            <a:xfrm>
              <a:off x="741629" y="4212115"/>
              <a:ext cx="2999847" cy="0"/>
            </a:xfrm>
            <a:prstGeom prst="line">
              <a:avLst/>
            </a:prstGeom>
            <a:ln>
              <a:solidFill>
                <a:srgbClr val="0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35768EDA-8E22-3CF5-CE6E-780599EE4206}"/>
              </a:ext>
            </a:extLst>
          </p:cNvPr>
          <p:cNvGrpSpPr/>
          <p:nvPr/>
        </p:nvGrpSpPr>
        <p:grpSpPr>
          <a:xfrm>
            <a:off x="294230" y="1699845"/>
            <a:ext cx="11504301" cy="1727621"/>
            <a:chOff x="2512890" y="3281917"/>
            <a:chExt cx="11504301" cy="1727621"/>
          </a:xfrm>
        </p:grpSpPr>
        <p:sp>
          <p:nvSpPr>
            <p:cNvPr id="3" name="Text1">
              <a:extLst>
                <a:ext uri="{FF2B5EF4-FFF2-40B4-BE49-F238E27FC236}">
                  <a16:creationId xmlns:a16="http://schemas.microsoft.com/office/drawing/2014/main" id="{4CFC6BB4-9FB6-6380-C7C5-AF9699DC7C19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9" y="3598332"/>
              <a:ext cx="11440082" cy="1411206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normAutofit/>
            </a:bodyPr>
            <a:lstStyle/>
            <a:p>
              <a:pPr marR="0" lvl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技术分析（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Technical Analysis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），又称“图表分析”（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charting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），已在金融市场中应用多年，但与基本面分析相比，它并未得到同等程度的学术认可。一个主要的阻碍是</a:t>
              </a:r>
              <a:r>
                <a:rPr lang="zh-CN" altLang="en-US" sz="1400" b="1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技术分析的高度主观性</a:t>
              </a:r>
              <a:r>
                <a:rPr lang="en-US" altLang="zh-CN" sz="1400" b="1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——</a:t>
              </a:r>
              <a:r>
                <a:rPr lang="zh-CN" altLang="en-US" sz="1400" b="1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价格图表中的几何形态往往是观察者“见仁见智”的结果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。在本研究中，我们提出了一种系统化和自动化的技术形态识别方法，利用</a:t>
              </a:r>
              <a:r>
                <a:rPr lang="zh-CN" altLang="en-US" sz="1400" b="1" i="0" u="sng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非参数核回归（</a:t>
              </a:r>
              <a:r>
                <a:rPr lang="en-US" altLang="zh-CN" sz="1400" b="1" i="0" u="sng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Nonparametric Kernel Regression</a:t>
              </a:r>
              <a:r>
                <a:rPr lang="zh-CN" altLang="en-US" sz="1400" b="1" i="0" u="sng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）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来识别技术模式，并应用这一方法分析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1962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年至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1996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年间的大量美国股票数据，以评估技术分析的有效性。我们通过比较无条件的股票收益分布和有条件的收益分布（基于特定技术模式出现的条件），发现在长达</a:t>
              </a:r>
              <a:r>
                <a:rPr lang="en-US" altLang="zh-CN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31</a:t>
              </a:r>
              <a:r>
                <a:rPr lang="zh-CN" altLang="en-US" sz="1400" i="0" dirty="0">
                  <a:effectLst/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年的样本数据中，某些技术指标确实提供了额外的信息，并可能具有一定的实用价值。</a:t>
              </a: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endParaRPr>
            </a:p>
          </p:txBody>
        </p:sp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201C58DF-CEF3-4AE1-9E4C-496EAA57E8CE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2" y="3281917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摘要（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Abstract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30EDF409-CD00-035E-2E15-D1AB4C7C108A}"/>
                </a:ext>
              </a:extLst>
            </p:cNvPr>
            <p:cNvSpPr/>
            <p:nvPr/>
          </p:nvSpPr>
          <p:spPr>
            <a:xfrm>
              <a:off x="2512890" y="3364871"/>
              <a:ext cx="64215" cy="58807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1CE4A3BE-0E41-C7C4-AE19-ADFF8B0083DC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E6E97FC-E2B1-414B-BE28-21CD4F5538BB}"/>
              </a:ext>
            </a:extLst>
          </p:cNvPr>
          <p:cNvSpPr txBox="1"/>
          <p:nvPr/>
        </p:nvSpPr>
        <p:spPr>
          <a:xfrm>
            <a:off x="134679" y="648422"/>
            <a:ext cx="1066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发表于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2000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年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8</a:t>
            </a: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月</a:t>
            </a:r>
            <a:r>
              <a:rPr lang="en-US" altLang="zh-CN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6" name="Text1">
            <a:extLst>
              <a:ext uri="{FF2B5EF4-FFF2-40B4-BE49-F238E27FC236}">
                <a16:creationId xmlns:a16="http://schemas.microsoft.com/office/drawing/2014/main" id="{B4E6B2F7-03B4-9835-8EA7-D6FC2F36467E}"/>
              </a:ext>
            </a:extLst>
          </p:cNvPr>
          <p:cNvSpPr txBox="1">
            <a:spLocks/>
          </p:cNvSpPr>
          <p:nvPr/>
        </p:nvSpPr>
        <p:spPr>
          <a:xfrm flipH="1">
            <a:off x="198961" y="1337704"/>
            <a:ext cx="11440082" cy="427305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作者：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Andrew W. Lo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MIT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金融工程系教授、金融工程实验室主任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i="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20" name="Bullet1">
            <a:extLst>
              <a:ext uri="{FF2B5EF4-FFF2-40B4-BE49-F238E27FC236}">
                <a16:creationId xmlns:a16="http://schemas.microsoft.com/office/drawing/2014/main" id="{5C163E9E-F1BA-F2B4-5697-51C693D6ACD9}"/>
              </a:ext>
            </a:extLst>
          </p:cNvPr>
          <p:cNvSpPr>
            <a:spLocks/>
          </p:cNvSpPr>
          <p:nvPr/>
        </p:nvSpPr>
        <p:spPr>
          <a:xfrm>
            <a:off x="1009934" y="3505595"/>
            <a:ext cx="2999849" cy="69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 </a:t>
            </a:r>
            <a:r>
              <a:rPr kumimoji="1"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NYSE/AMEX </a:t>
            </a:r>
            <a:r>
              <a:rPr kumimoji="1"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</a:t>
            </a:r>
            <a:endParaRPr kumimoji="1" lang="en-US" altLang="zh-CN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B53051A3-9FB2-B7EE-9D57-7B7583CD6E14}"/>
              </a:ext>
            </a:extLst>
          </p:cNvPr>
          <p:cNvGrpSpPr/>
          <p:nvPr/>
        </p:nvGrpSpPr>
        <p:grpSpPr>
          <a:xfrm>
            <a:off x="7941711" y="3740165"/>
            <a:ext cx="3365501" cy="2974623"/>
            <a:chOff x="7341191" y="3661747"/>
            <a:chExt cx="3365501" cy="2974623"/>
          </a:xfrm>
        </p:grpSpPr>
        <p:sp>
          <p:nvSpPr>
            <p:cNvPr id="25" name="ComponentBackground1">
              <a:extLst>
                <a:ext uri="{FF2B5EF4-FFF2-40B4-BE49-F238E27FC236}">
                  <a16:creationId xmlns:a16="http://schemas.microsoft.com/office/drawing/2014/main" id="{E784A66D-5BE6-C838-FF64-08576357865A}"/>
                </a:ext>
              </a:extLst>
            </p:cNvPr>
            <p:cNvSpPr/>
            <p:nvPr/>
          </p:nvSpPr>
          <p:spPr>
            <a:xfrm>
              <a:off x="7346322" y="3661747"/>
              <a:ext cx="3360370" cy="2955853"/>
            </a:xfrm>
            <a:prstGeom prst="roundRect">
              <a:avLst>
                <a:gd name="adj" fmla="val 3170"/>
              </a:avLst>
            </a:prstGeom>
            <a:solidFill>
              <a:srgbClr val="FFFFFF"/>
            </a:solidFill>
            <a:ln w="6350">
              <a:solidFill>
                <a:schemeClr val="accent1">
                  <a:shade val="15000"/>
                  <a:alpha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Shape1">
              <a:extLst>
                <a:ext uri="{FF2B5EF4-FFF2-40B4-BE49-F238E27FC236}">
                  <a16:creationId xmlns:a16="http://schemas.microsoft.com/office/drawing/2014/main" id="{108729DA-D6CD-E17B-C7D5-BB226D26D570}"/>
                </a:ext>
              </a:extLst>
            </p:cNvPr>
            <p:cNvSpPr/>
            <p:nvPr/>
          </p:nvSpPr>
          <p:spPr>
            <a:xfrm>
              <a:off x="7341191" y="3661747"/>
              <a:ext cx="118440" cy="295585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Text1">
              <a:extLst>
                <a:ext uri="{FF2B5EF4-FFF2-40B4-BE49-F238E27FC236}">
                  <a16:creationId xmlns:a16="http://schemas.microsoft.com/office/drawing/2014/main" id="{DC2B0858-39C4-9210-4802-1988ED58D0C4}"/>
                </a:ext>
              </a:extLst>
            </p:cNvPr>
            <p:cNvSpPr/>
            <p:nvPr/>
          </p:nvSpPr>
          <p:spPr>
            <a:xfrm>
              <a:off x="7592541" y="4310803"/>
              <a:ext cx="2999847" cy="23255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rtlCol="0" anchor="t" anchorCtr="0">
              <a:normAutofit fontScale="9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kumimoji="1" lang="zh-CN" altLang="en-US" sz="14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有效的形态：</a:t>
              </a:r>
              <a:endParaRPr kumimoji="1" lang="en-US" altLang="zh-CN" sz="1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头肩顶（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HS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头肩底（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IHS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扩散顶（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Broadening Top, BTOP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扩散底（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Broadening Bottom, BBOT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三角形顶（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Triangle Top, TTOP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三角形底（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Triangle Bottom, TBOT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矩形顶（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RTOP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矩形底（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RBOT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双顶（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DTOP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  <a:p>
              <a:pPr>
                <a:lnSpc>
                  <a:spcPct val="120000"/>
                </a:lnSpc>
              </a:pP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双底（</a:t>
              </a:r>
              <a:r>
                <a:rPr kumimoji="1" lang="en-US" altLang="zh-CN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Double Bottom, DBOT</a:t>
              </a:r>
              <a:r>
                <a:rPr kumimoji="1" lang="zh-CN" altLang="en-US" sz="1400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  <a:sym typeface="Arial" panose="020B0604020202020204" pitchFamily="34" charset="0"/>
                </a:rPr>
                <a:t>）</a:t>
              </a:r>
              <a:endParaRPr kumimoji="1" lang="en-US" altLang="zh-CN" sz="140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Arial" panose="020B0604020202020204" pitchFamily="34" charset="0"/>
              </a:endParaRPr>
            </a:p>
          </p:txBody>
        </p:sp>
        <p:cxnSp>
          <p:nvCxnSpPr>
            <p:cNvPr id="28" name="Line1">
              <a:extLst>
                <a:ext uri="{FF2B5EF4-FFF2-40B4-BE49-F238E27FC236}">
                  <a16:creationId xmlns:a16="http://schemas.microsoft.com/office/drawing/2014/main" id="{CDEA8973-497E-4320-C8BF-722459474F90}"/>
                </a:ext>
              </a:extLst>
            </p:cNvPr>
            <p:cNvCxnSpPr>
              <a:cxnSpLocks/>
            </p:cNvCxnSpPr>
            <p:nvPr/>
          </p:nvCxnSpPr>
          <p:spPr>
            <a:xfrm>
              <a:off x="7592541" y="4133697"/>
              <a:ext cx="2999847" cy="0"/>
            </a:xfrm>
            <a:prstGeom prst="line">
              <a:avLst/>
            </a:prstGeom>
            <a:ln>
              <a:solidFill>
                <a:srgbClr val="000000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ullet1">
            <a:extLst>
              <a:ext uri="{FF2B5EF4-FFF2-40B4-BE49-F238E27FC236}">
                <a16:creationId xmlns:a16="http://schemas.microsoft.com/office/drawing/2014/main" id="{46ADF69F-F6DF-3A4B-7635-565D48B796F2}"/>
              </a:ext>
            </a:extLst>
          </p:cNvPr>
          <p:cNvSpPr>
            <a:spLocks/>
          </p:cNvSpPr>
          <p:nvPr/>
        </p:nvSpPr>
        <p:spPr>
          <a:xfrm>
            <a:off x="8183757" y="3501999"/>
            <a:ext cx="2999849" cy="6908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kumimoji="1"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在 </a:t>
            </a:r>
            <a:r>
              <a:rPr kumimoji="1" lang="en-US" altLang="zh-CN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NASDAQ </a:t>
            </a:r>
            <a:r>
              <a:rPr kumimoji="1" lang="zh-CN" altLang="en-US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市场</a:t>
            </a:r>
            <a:endParaRPr kumimoji="1" lang="en-US" altLang="zh-CN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415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BF3FC-4CF4-6885-CF2A-F754857C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44D32ABF-A8ED-8475-52A6-76C3B6EA793C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CF9A403F-59D7-E18C-73FD-D98A2800D56F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摘要（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Abstract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40D372DB-B552-313C-39EB-8A65D6B5AAAF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A19CD81B-4ADE-CA93-5495-17C2E50B1B6F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(Re-)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Imag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(in)</a:t>
            </a:r>
            <a:r>
              <a:rPr lang="en-US" altLang="zh-CN" sz="28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Price Trends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64A01B2B-DE0B-26D8-C15E-449562AB136B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193083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原始预测数据是图像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——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即股票级别的价格图表，使用卷积神经网络（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CNN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的图像分析方法从中提取最佳预测未来收益的价格模式。别出的预测模式在很大程度上与文献中常见的趋势信号不同，并且能提供更准确的收益预测，转化为更有利可图的投资策略，并对一系列规范变体保持稳健性。此外，这些模式似乎不受具体市场环境的限制：在短期时间尺度（如每日数据）上估计的预测模式，在长期时间尺度（如每月数据）上同样表现良好；而从美国股票中学习到的模式，在国际市场上同样适用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874D6C20-F15B-F5AC-8FB0-8BEDEAED44CC}"/>
              </a:ext>
            </a:extLst>
          </p:cNvPr>
          <p:cNvSpPr txBox="1">
            <a:spLocks/>
          </p:cNvSpPr>
          <p:nvPr/>
        </p:nvSpPr>
        <p:spPr>
          <a:xfrm flipH="1">
            <a:off x="198961" y="965446"/>
            <a:ext cx="11440082" cy="561682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作者：</a:t>
            </a:r>
            <a:r>
              <a:rPr lang="en-US" altLang="zh-CN" sz="1400" b="1" dirty="0" err="1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Jingwen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Jiang - 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芝加哥大学计算机科学系，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Bryan Kelly - 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耶鲁大学（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Yale University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）、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AQR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资本管理公司（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AQR Capital Management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）、美国国家经济研究局（</a:t>
            </a:r>
            <a:r>
              <a:rPr lang="en-US" altLang="zh-CN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NBER</a:t>
            </a:r>
            <a:r>
              <a:rPr lang="zh-CN" altLang="en-US" sz="14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</a:t>
            </a:r>
            <a:endParaRPr lang="en-US" altLang="zh-CN" sz="14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400" i="0" dirty="0">
              <a:effectLst/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282F583-DF76-68DD-CF89-6FA9EA8AE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41" y="3207224"/>
            <a:ext cx="5483123" cy="3552439"/>
          </a:xfrm>
          <a:prstGeom prst="rect">
            <a:avLst/>
          </a:prstGeom>
        </p:spPr>
      </p:pic>
      <p:sp>
        <p:nvSpPr>
          <p:cNvPr id="12" name="Bullet1">
            <a:extLst>
              <a:ext uri="{FF2B5EF4-FFF2-40B4-BE49-F238E27FC236}">
                <a16:creationId xmlns:a16="http://schemas.microsoft.com/office/drawing/2014/main" id="{F0B5FEBF-85F9-9803-36CE-CB4DC7906534}"/>
              </a:ext>
            </a:extLst>
          </p:cNvPr>
          <p:cNvSpPr>
            <a:spLocks/>
          </p:cNvSpPr>
          <p:nvPr/>
        </p:nvSpPr>
        <p:spPr>
          <a:xfrm>
            <a:off x="1840201" y="2943838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en-US" altLang="zh-CN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CNN</a:t>
            </a: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模型图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A98DB212-4F86-E885-FC1A-12456BF73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961" y="3312864"/>
            <a:ext cx="4392082" cy="3469269"/>
          </a:xfrm>
          <a:prstGeom prst="rect">
            <a:avLst/>
          </a:prstGeom>
        </p:spPr>
      </p:pic>
      <p:sp>
        <p:nvSpPr>
          <p:cNvPr id="16" name="Bullet1">
            <a:extLst>
              <a:ext uri="{FF2B5EF4-FFF2-40B4-BE49-F238E27FC236}">
                <a16:creationId xmlns:a16="http://schemas.microsoft.com/office/drawing/2014/main" id="{CF5B5691-9D63-68B7-BFE6-E9C478180930}"/>
              </a:ext>
            </a:extLst>
          </p:cNvPr>
          <p:cNvSpPr>
            <a:spLocks/>
          </p:cNvSpPr>
          <p:nvPr/>
        </p:nvSpPr>
        <p:spPr>
          <a:xfrm>
            <a:off x="8065855" y="2945180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图表形态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50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9FAB4-33E6-AA2E-7740-3128E99AC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F7D0B29-0E4B-B575-9E47-B092918A66D9}"/>
              </a:ext>
            </a:extLst>
          </p:cNvPr>
          <p:cNvGrpSpPr/>
          <p:nvPr/>
        </p:nvGrpSpPr>
        <p:grpSpPr>
          <a:xfrm>
            <a:off x="294231" y="1519767"/>
            <a:ext cx="3448532" cy="316416"/>
            <a:chOff x="2512891" y="3323394"/>
            <a:chExt cx="3448532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27735AC4-0A98-EE5F-5BE4-E4536E4B87C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2" y="3323394"/>
              <a:ext cx="3384321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1.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近似估计价格曲线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去噪声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DDF7A3C4-A7AA-B114-D245-E0D9CC1448E7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6F0B8015-63BE-5847-1402-737D8FDF26B8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0DE7178-CECB-55AD-4A3E-176FC9C93A45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84F71CC1-3477-CA50-2C93-FC9A6C139693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066178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rmAutofit lnSpcReduction="10000"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主要采取</a:t>
            </a:r>
            <a:r>
              <a:rPr lang="zh-CN" altLang="en-US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核回归（</a:t>
            </a:r>
            <a:r>
              <a: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Kernel Regression</a:t>
            </a:r>
            <a:r>
              <a:rPr lang="zh-CN" altLang="en-US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）方法，因为这是一种非参数方法（</a:t>
            </a:r>
            <a:r>
              <a:rPr lang="en-US" altLang="zh-CN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nonparametric method</a:t>
            </a:r>
            <a:r>
              <a:rPr lang="zh-CN" altLang="en-US" sz="1400" i="0" dirty="0">
                <a:effectLst/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），能够灵活适应数据，而不需要假设特定的函数形式。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本研究采用高斯核（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Gaussian Kernel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），因为能够提供更平滑的估计，并减少离散性误差。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  <a:p>
            <a:pPr algn="just">
              <a:lnSpc>
                <a:spcPct val="120000"/>
              </a:lnSpc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带宽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ℎ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是核回归的核心参数，决定了价格模式的平滑程度，根据主观经验及实验结果，最终采用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0.3×ℎ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作为调整后的带宽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B2E6F09-F3DD-E619-049C-ACD38BADD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8" y="3264052"/>
            <a:ext cx="4870700" cy="351808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728E59C-4627-03E9-26E5-DE8433081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8" y="3187041"/>
            <a:ext cx="4883401" cy="3524431"/>
          </a:xfrm>
          <a:prstGeom prst="rect">
            <a:avLst/>
          </a:prstGeom>
        </p:spPr>
      </p:pic>
      <p:sp>
        <p:nvSpPr>
          <p:cNvPr id="15" name="Bullet1">
            <a:extLst>
              <a:ext uri="{FF2B5EF4-FFF2-40B4-BE49-F238E27FC236}">
                <a16:creationId xmlns:a16="http://schemas.microsoft.com/office/drawing/2014/main" id="{EB29EDE3-7499-2004-4380-38E487D498C8}"/>
              </a:ext>
            </a:extLst>
          </p:cNvPr>
          <p:cNvSpPr>
            <a:spLocks/>
          </p:cNvSpPr>
          <p:nvPr/>
        </p:nvSpPr>
        <p:spPr>
          <a:xfrm>
            <a:off x="1840201" y="2943838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原始数据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Bullet1">
            <a:extLst>
              <a:ext uri="{FF2B5EF4-FFF2-40B4-BE49-F238E27FC236}">
                <a16:creationId xmlns:a16="http://schemas.microsoft.com/office/drawing/2014/main" id="{942D052B-17B5-BAF3-E6E1-DFD93ABE2843}"/>
              </a:ext>
            </a:extLst>
          </p:cNvPr>
          <p:cNvSpPr>
            <a:spLocks/>
          </p:cNvSpPr>
          <p:nvPr/>
        </p:nvSpPr>
        <p:spPr>
          <a:xfrm>
            <a:off x="8059003" y="2898700"/>
            <a:ext cx="200951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核回归拟合后的数据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76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2B9EA-C82B-C5E7-7D9C-CCF68E4CF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7FB98119-F67E-EC1C-BCF3-05466A6EB413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A977CA0B-CE49-C9E4-6400-C2F18AA4F8D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识别形态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头肩顶、头肩底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242BD5A1-3473-FF0D-FA3A-840F1174AC30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4E237F8D-FA8B-7A14-3468-6F2B1F65DCB4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BD103B-560F-DA5A-7A99-5AF3FDBB8C41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E4A93E96-BDA2-6F7B-DBFD-FF75918CA19B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9010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头肩顶（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Head-and-Shoulders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HS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）与头肩底（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Inverted Head-and-Shoulders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IHS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）模式由一串连续的五个局部极值点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表征，具体如下：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r>
              <a:rPr lang="zh-CN" altLang="en-US" sz="1400" dirty="0"/>
              <a:t>：第一个局部极值，通常代表左侧的“肩”（左肩），在头肩顶模式中是局部最大值。</a:t>
            </a:r>
            <a:endParaRPr lang="en-US" altLang="zh-CN" sz="1400" dirty="0"/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 </a:t>
            </a:r>
            <a:r>
              <a:rPr lang="zh-CN" altLang="en-US" sz="1400" dirty="0"/>
              <a:t>：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/>
              <a:t>之后的第一个局部极值，通常为局部最小值，代表左肩与头部之间的低点。</a:t>
            </a:r>
            <a:endParaRPr lang="en-US" altLang="zh-CN" sz="1400" dirty="0"/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 </a:t>
            </a:r>
            <a:r>
              <a:rPr lang="en-US" altLang="zh-CN" sz="1400" b="1" dirty="0"/>
              <a:t>​</a:t>
            </a:r>
            <a:r>
              <a:rPr lang="zh-CN" altLang="en-US" sz="1400" dirty="0"/>
              <a:t>：接下来出现的局部极值，为整个形态中最高的点，即“头”，在头肩顶模式中必须高于 </a:t>
            </a:r>
            <a:r>
              <a:rPr lang="en-US" altLang="zh-CN" sz="1400" dirty="0"/>
              <a:t>E1</a:t>
            </a:r>
            <a:r>
              <a:rPr lang="zh-CN" altLang="en-US" sz="1400" dirty="0"/>
              <a:t>和 </a:t>
            </a:r>
            <a:r>
              <a:rPr lang="en-US" altLang="zh-CN" sz="1400" dirty="0"/>
              <a:t>E5​</a:t>
            </a:r>
            <a:r>
              <a:rPr lang="zh-CN" altLang="en-US" sz="1400" dirty="0"/>
              <a:t>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 </a:t>
            </a:r>
            <a:r>
              <a:rPr lang="en-US" altLang="zh-CN" sz="1400" b="1" dirty="0"/>
              <a:t>​</a:t>
            </a:r>
            <a:r>
              <a:rPr lang="zh-CN" altLang="en-US" sz="1400" dirty="0"/>
              <a:t>：</a:t>
            </a:r>
            <a:r>
              <a:rPr lang="en-US" altLang="zh-CN" sz="1400" dirty="0"/>
              <a:t>E3​</a:t>
            </a:r>
            <a:r>
              <a:rPr lang="zh-CN" altLang="en-US" sz="1400" dirty="0"/>
              <a:t>后的第一个局部极值，为局部最小值，代表头部与右肩之间的低点。</a:t>
            </a:r>
            <a:endParaRPr lang="en-US" altLang="zh-CN" sz="1400" dirty="0"/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 </a:t>
            </a:r>
            <a:r>
              <a:rPr lang="zh-CN" altLang="en-US" sz="1400" dirty="0"/>
              <a:t>：最后出现的局部极值，通常代表右侧的“肩”（右肩），其数值应与</a:t>
            </a:r>
            <a:r>
              <a:rPr lang="en-US" altLang="zh-CN" sz="1400" dirty="0"/>
              <a:t>E1</a:t>
            </a:r>
            <a:r>
              <a:rPr lang="zh-CN" altLang="en-US" sz="1400" dirty="0"/>
              <a:t>接近。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58D24B-AE13-DAD2-22BD-AD0111C2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421" y="4134100"/>
            <a:ext cx="4565885" cy="1879697"/>
          </a:xfrm>
          <a:prstGeom prst="rect">
            <a:avLst/>
          </a:prstGeom>
        </p:spPr>
      </p:pic>
      <p:grpSp>
        <p:nvGrpSpPr>
          <p:cNvPr id="46" name="组合 45">
            <a:extLst>
              <a:ext uri="{FF2B5EF4-FFF2-40B4-BE49-F238E27FC236}">
                <a16:creationId xmlns:a16="http://schemas.microsoft.com/office/drawing/2014/main" id="{5F7CFE2D-1DA7-E819-80DA-DFC1E820F348}"/>
              </a:ext>
            </a:extLst>
          </p:cNvPr>
          <p:cNvGrpSpPr/>
          <p:nvPr/>
        </p:nvGrpSpPr>
        <p:grpSpPr>
          <a:xfrm>
            <a:off x="791570" y="4007755"/>
            <a:ext cx="3643952" cy="2102598"/>
            <a:chOff x="218364" y="4007755"/>
            <a:chExt cx="3643952" cy="2102598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A0D3BFAF-2488-17D1-4148-F9B333747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0030" y="4913194"/>
              <a:ext cx="627797" cy="812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0FBDC31-5ADB-5FFD-785A-E9C26368308A}"/>
                </a:ext>
              </a:extLst>
            </p:cNvPr>
            <p:cNvCxnSpPr>
              <a:cxnSpLocks/>
            </p:cNvCxnSpPr>
            <p:nvPr/>
          </p:nvCxnSpPr>
          <p:spPr>
            <a:xfrm>
              <a:off x="1207827" y="4913194"/>
              <a:ext cx="373039" cy="812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BFB4AAE9-3EFD-913A-9A19-7B50DEB353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80866" y="4415051"/>
              <a:ext cx="445827" cy="1310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F6EB582A-68C7-FAA4-5876-2F71B49D485B}"/>
                </a:ext>
              </a:extLst>
            </p:cNvPr>
            <p:cNvCxnSpPr>
              <a:cxnSpLocks/>
            </p:cNvCxnSpPr>
            <p:nvPr/>
          </p:nvCxnSpPr>
          <p:spPr>
            <a:xfrm>
              <a:off x="2026693" y="4415051"/>
              <a:ext cx="373039" cy="131018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97C7D45B-32EF-3462-EBAE-C069DBDCF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9732" y="4913194"/>
              <a:ext cx="445827" cy="812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B3F3471-1509-182D-DA40-929A90EA520C}"/>
                </a:ext>
              </a:extLst>
            </p:cNvPr>
            <p:cNvCxnSpPr>
              <a:cxnSpLocks/>
            </p:cNvCxnSpPr>
            <p:nvPr/>
          </p:nvCxnSpPr>
          <p:spPr>
            <a:xfrm>
              <a:off x="2845559" y="4913194"/>
              <a:ext cx="373039" cy="8120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79301F0B-C514-91C2-B9A6-8B606C944BB9}"/>
                </a:ext>
              </a:extLst>
            </p:cNvPr>
            <p:cNvCxnSpPr>
              <a:cxnSpLocks/>
            </p:cNvCxnSpPr>
            <p:nvPr/>
          </p:nvCxnSpPr>
          <p:spPr>
            <a:xfrm>
              <a:off x="218364" y="5725236"/>
              <a:ext cx="3643952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99D6ABA9-6615-A546-E2AF-E4E127B0A4BA}"/>
                </a:ext>
              </a:extLst>
            </p:cNvPr>
            <p:cNvSpPr txBox="1"/>
            <p:nvPr/>
          </p:nvSpPr>
          <p:spPr>
            <a:xfrm>
              <a:off x="976101" y="4567314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1 </a:t>
              </a:r>
              <a:endParaRPr lang="zh-CN" altLang="en-US" dirty="0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D2167EBA-BD79-0C2C-8B10-B35E8DE0FBC8}"/>
                </a:ext>
              </a:extLst>
            </p:cNvPr>
            <p:cNvSpPr txBox="1"/>
            <p:nvPr/>
          </p:nvSpPr>
          <p:spPr>
            <a:xfrm>
              <a:off x="1402025" y="5741021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2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 </a:t>
              </a:r>
              <a:endParaRPr lang="zh-CN" altLang="en-US" dirty="0"/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EC62872-48BA-0881-8E3A-8D2CBB398BED}"/>
                </a:ext>
              </a:extLst>
            </p:cNvPr>
            <p:cNvSpPr txBox="1"/>
            <p:nvPr/>
          </p:nvSpPr>
          <p:spPr>
            <a:xfrm>
              <a:off x="1808898" y="4007755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3 </a:t>
              </a:r>
              <a:endParaRPr lang="zh-CN" altLang="en-US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796C704-F2BB-4205-CB8C-5729FA9D0B9A}"/>
                </a:ext>
              </a:extLst>
            </p:cNvPr>
            <p:cNvSpPr txBox="1"/>
            <p:nvPr/>
          </p:nvSpPr>
          <p:spPr>
            <a:xfrm>
              <a:off x="2180444" y="5741021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4 </a:t>
              </a:r>
              <a:endParaRPr lang="zh-CN" altLang="en-US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B9E6EFCF-8250-ECB0-85C9-3541B2BA18F3}"/>
                </a:ext>
              </a:extLst>
            </p:cNvPr>
            <p:cNvSpPr txBox="1"/>
            <p:nvPr/>
          </p:nvSpPr>
          <p:spPr>
            <a:xfrm>
              <a:off x="2687685" y="4567314"/>
              <a:ext cx="81374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𝐸</a:t>
              </a:r>
              <a:r>
                <a:rPr lang="en-US" altLang="zh-CN" sz="1800" dirty="0">
                  <a:latin typeface="楷体" panose="02010609060101010101" pitchFamily="49" charset="-122"/>
                  <a:ea typeface="楷体" panose="02010609060101010101" pitchFamily="49" charset="-122"/>
                  <a:cs typeface="+mn-ea"/>
                  <a:sym typeface="+mn-lt"/>
                </a:rPr>
                <a:t>5 </a:t>
              </a:r>
              <a:endParaRPr lang="zh-CN" altLang="en-US" dirty="0"/>
            </a:p>
          </p:txBody>
        </p:sp>
      </p:grpSp>
      <p:sp>
        <p:nvSpPr>
          <p:cNvPr id="48" name="Bullet1">
            <a:extLst>
              <a:ext uri="{FF2B5EF4-FFF2-40B4-BE49-F238E27FC236}">
                <a16:creationId xmlns:a16="http://schemas.microsoft.com/office/drawing/2014/main" id="{932ADB6F-45CD-6B63-0468-161970010006}"/>
              </a:ext>
            </a:extLst>
          </p:cNvPr>
          <p:cNvSpPr>
            <a:spLocks/>
          </p:cNvSpPr>
          <p:nvPr/>
        </p:nvSpPr>
        <p:spPr>
          <a:xfrm>
            <a:off x="1403473" y="3695545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头肩顶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81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67247-27AA-C1F9-8170-69B013FFC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D42A3B2A-44BB-A24C-2F05-8B0806551018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89B2BA59-33EB-B9A2-8487-6F3AB86E6463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识别形态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扩散形态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1D9CDBE4-E0D9-9756-49E6-D50DA9FCF356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30CDBE31-77E5-42B2-87A5-BFC95814C659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BAB39DC-4337-8B07-C93C-99F7A6B72469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FF739DC6-5965-730F-4880-DC2366F37DF6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863547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扩散形态（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Broadening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 由五个连续的局部极值点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组成，特征是价格波动范围逐步扩大，形成一个扩张的三角形结构。该形态分为扩散顶（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Broadening Top, BTOP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）和扩散底（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Broadening Bottom, BBOT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），定义如下：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D638AA7-AF7F-82F8-A058-F8C3E96592E4}"/>
              </a:ext>
            </a:extLst>
          </p:cNvPr>
          <p:cNvCxnSpPr>
            <a:cxnSpLocks/>
          </p:cNvCxnSpPr>
          <p:nvPr/>
        </p:nvCxnSpPr>
        <p:spPr>
          <a:xfrm flipH="1">
            <a:off x="1480782" y="3766998"/>
            <a:ext cx="2183642" cy="145263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B2276EE6-0F1F-9863-C7D8-5289473ED109}"/>
              </a:ext>
            </a:extLst>
          </p:cNvPr>
          <p:cNvCxnSpPr>
            <a:cxnSpLocks/>
          </p:cNvCxnSpPr>
          <p:nvPr/>
        </p:nvCxnSpPr>
        <p:spPr>
          <a:xfrm>
            <a:off x="1076183" y="5219633"/>
            <a:ext cx="3072736" cy="2021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2882C70C-BD59-D9C4-2C34-6C2ED50C5ABA}"/>
              </a:ext>
            </a:extLst>
          </p:cNvPr>
          <p:cNvSpPr txBox="1"/>
          <p:nvPr/>
        </p:nvSpPr>
        <p:spPr>
          <a:xfrm>
            <a:off x="1728686" y="4547912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56EFAEB-857A-D14A-D12A-F14B7665CF27}"/>
              </a:ext>
            </a:extLst>
          </p:cNvPr>
          <p:cNvSpPr txBox="1"/>
          <p:nvPr/>
        </p:nvSpPr>
        <p:spPr>
          <a:xfrm>
            <a:off x="1952452" y="5311539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614B86ED-9A12-9DFC-D495-5EACC4483ADF}"/>
              </a:ext>
            </a:extLst>
          </p:cNvPr>
          <p:cNvSpPr txBox="1"/>
          <p:nvPr/>
        </p:nvSpPr>
        <p:spPr>
          <a:xfrm>
            <a:off x="2353852" y="4051171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 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B765EE3-52A9-8D9A-7DAC-ACF623A23080}"/>
              </a:ext>
            </a:extLst>
          </p:cNvPr>
          <p:cNvSpPr txBox="1"/>
          <p:nvPr/>
        </p:nvSpPr>
        <p:spPr>
          <a:xfrm>
            <a:off x="2700255" y="5327324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 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E1A5CD0-538C-CC02-A49C-257A24215259}"/>
              </a:ext>
            </a:extLst>
          </p:cNvPr>
          <p:cNvSpPr txBox="1"/>
          <p:nvPr/>
        </p:nvSpPr>
        <p:spPr>
          <a:xfrm>
            <a:off x="2993693" y="3594058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 </a:t>
            </a:r>
            <a:endParaRPr lang="zh-CN" altLang="en-US" dirty="0"/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0CEBF88-4277-257A-46D9-7FCC6C87BAC6}"/>
              </a:ext>
            </a:extLst>
          </p:cNvPr>
          <p:cNvCxnSpPr>
            <a:cxnSpLocks/>
          </p:cNvCxnSpPr>
          <p:nvPr/>
        </p:nvCxnSpPr>
        <p:spPr>
          <a:xfrm>
            <a:off x="2082205" y="4826843"/>
            <a:ext cx="161919" cy="484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11202D28-8F35-E37D-EF3B-D0FD55D61081}"/>
              </a:ext>
            </a:extLst>
          </p:cNvPr>
          <p:cNvCxnSpPr>
            <a:cxnSpLocks/>
          </p:cNvCxnSpPr>
          <p:nvPr/>
        </p:nvCxnSpPr>
        <p:spPr>
          <a:xfrm flipH="1">
            <a:off x="2244124" y="4431632"/>
            <a:ext cx="443884" cy="8641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4F880142-D33F-018A-89B0-4F83488A4AEE}"/>
              </a:ext>
            </a:extLst>
          </p:cNvPr>
          <p:cNvCxnSpPr>
            <a:cxnSpLocks/>
          </p:cNvCxnSpPr>
          <p:nvPr/>
        </p:nvCxnSpPr>
        <p:spPr>
          <a:xfrm>
            <a:off x="2688008" y="4431632"/>
            <a:ext cx="274187" cy="914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196EC886-84F8-1AAC-3114-C6B7C1224625}"/>
              </a:ext>
            </a:extLst>
          </p:cNvPr>
          <p:cNvCxnSpPr>
            <a:cxnSpLocks/>
          </p:cNvCxnSpPr>
          <p:nvPr/>
        </p:nvCxnSpPr>
        <p:spPr>
          <a:xfrm flipH="1">
            <a:off x="2968783" y="3979174"/>
            <a:ext cx="351250" cy="13665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D2E25A8C-A91A-FABE-46C9-32730B0A4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30" y="3231685"/>
            <a:ext cx="4534133" cy="1244664"/>
          </a:xfrm>
          <a:prstGeom prst="rect">
            <a:avLst/>
          </a:prstGeom>
        </p:spPr>
      </p:pic>
      <p:sp>
        <p:nvSpPr>
          <p:cNvPr id="53" name="Bullet1">
            <a:extLst>
              <a:ext uri="{FF2B5EF4-FFF2-40B4-BE49-F238E27FC236}">
                <a16:creationId xmlns:a16="http://schemas.microsoft.com/office/drawing/2014/main" id="{00185C39-D205-D894-9B30-8E8506A13BA6}"/>
              </a:ext>
            </a:extLst>
          </p:cNvPr>
          <p:cNvSpPr>
            <a:spLocks/>
          </p:cNvSpPr>
          <p:nvPr/>
        </p:nvSpPr>
        <p:spPr>
          <a:xfrm>
            <a:off x="1840201" y="2943838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扩张三角形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646BA9F6-E72D-56AF-5F5F-2C9C34E1C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699" y="4902449"/>
            <a:ext cx="4426177" cy="118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54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07E0A-17C0-7E2F-6403-DFB2F440C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A3F508CB-C3F8-CAD6-FC58-179CFCE37374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74BC3A76-4BE6-718B-3657-B73E30FFDA56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识别形态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震荡区间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821FE732-D916-E67F-D98A-F67E39E5C161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79DA23A9-A1CE-62C3-22BC-C968C30C9EFE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FB79DBD-0328-266E-7BB0-716C12D372FC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ADAE4A76-9274-FFA1-D44D-30C4971FA953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437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矩形形态（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Rectangle Pattern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）由五个连续的局部极值点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组成，其特点是价格在相对水平的支撑位与阻力位之间震荡，形成一个横向整理区间。矩形形态可以分为矩形顶（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Rectangle Top, RTOP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）和矩形底（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Rectangle Bottom, RBOT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），分别表示价格在区间内震荡后向下或向上突破。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代表局部最大值，且它们的价格相对接近，偏差不超过均值的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0.75%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，形成阻力位。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代表局部最小值，且它们的价格相对接近，偏差不超过均值的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0.75%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，形成支撑位。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B31FE20-FA4C-5428-DE0F-81B1CFEB0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855" y="3356367"/>
            <a:ext cx="4985006" cy="13462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CAE0DCB-239E-94E1-B60E-3C851E4FE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855" y="4888710"/>
            <a:ext cx="4883401" cy="132086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2AE90C7-DF1A-74F3-2C46-2FB547F1846A}"/>
              </a:ext>
            </a:extLst>
          </p:cNvPr>
          <p:cNvCxnSpPr>
            <a:cxnSpLocks/>
          </p:cNvCxnSpPr>
          <p:nvPr/>
        </p:nvCxnSpPr>
        <p:spPr>
          <a:xfrm flipH="1">
            <a:off x="989463" y="4153110"/>
            <a:ext cx="267496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C305172-B3F5-1A86-2F70-63836F9F2F74}"/>
              </a:ext>
            </a:extLst>
          </p:cNvPr>
          <p:cNvCxnSpPr>
            <a:cxnSpLocks/>
          </p:cNvCxnSpPr>
          <p:nvPr/>
        </p:nvCxnSpPr>
        <p:spPr>
          <a:xfrm>
            <a:off x="973813" y="5421733"/>
            <a:ext cx="2690611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68384D22-E6D8-531B-1923-E17B0F287819}"/>
              </a:ext>
            </a:extLst>
          </p:cNvPr>
          <p:cNvSpPr txBox="1"/>
          <p:nvPr/>
        </p:nvSpPr>
        <p:spPr>
          <a:xfrm>
            <a:off x="1056765" y="3759161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CC81433-D36D-BC26-02CE-739065BFC709}"/>
              </a:ext>
            </a:extLst>
          </p:cNvPr>
          <p:cNvSpPr txBox="1"/>
          <p:nvPr/>
        </p:nvSpPr>
        <p:spPr>
          <a:xfrm>
            <a:off x="1463639" y="5444160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D1916CB-FD92-EF5F-3FA8-2E09435BF22B}"/>
              </a:ext>
            </a:extLst>
          </p:cNvPr>
          <p:cNvSpPr txBox="1"/>
          <p:nvPr/>
        </p:nvSpPr>
        <p:spPr>
          <a:xfrm>
            <a:off x="2079317" y="3763463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24F7A29-7F23-82CE-CBD2-46460351DE9B}"/>
              </a:ext>
            </a:extLst>
          </p:cNvPr>
          <p:cNvSpPr txBox="1"/>
          <p:nvPr/>
        </p:nvSpPr>
        <p:spPr>
          <a:xfrm>
            <a:off x="2553541" y="5459724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4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C323F41-089D-00CF-D99B-79E9DF53275B}"/>
              </a:ext>
            </a:extLst>
          </p:cNvPr>
          <p:cNvSpPr txBox="1"/>
          <p:nvPr/>
        </p:nvSpPr>
        <p:spPr>
          <a:xfrm>
            <a:off x="3096022" y="3759161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5 </a:t>
            </a:r>
            <a:endParaRPr lang="zh-CN" altLang="en-US" dirty="0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3C0B70E6-EC35-35EF-13E1-451B8F3A68F5}"/>
              </a:ext>
            </a:extLst>
          </p:cNvPr>
          <p:cNvCxnSpPr>
            <a:cxnSpLocks/>
          </p:cNvCxnSpPr>
          <p:nvPr/>
        </p:nvCxnSpPr>
        <p:spPr>
          <a:xfrm>
            <a:off x="1241697" y="4153110"/>
            <a:ext cx="443884" cy="126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C79568D-DE8E-2A17-E93E-AAF2F388FE2D}"/>
              </a:ext>
            </a:extLst>
          </p:cNvPr>
          <p:cNvCxnSpPr>
            <a:cxnSpLocks/>
          </p:cNvCxnSpPr>
          <p:nvPr/>
        </p:nvCxnSpPr>
        <p:spPr>
          <a:xfrm flipH="1">
            <a:off x="1692169" y="4153110"/>
            <a:ext cx="559712" cy="12686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DE19C41-C3BD-7B2A-4BEF-241302F5B2B0}"/>
              </a:ext>
            </a:extLst>
          </p:cNvPr>
          <p:cNvCxnSpPr>
            <a:cxnSpLocks/>
          </p:cNvCxnSpPr>
          <p:nvPr/>
        </p:nvCxnSpPr>
        <p:spPr>
          <a:xfrm>
            <a:off x="2258469" y="4151790"/>
            <a:ext cx="455445" cy="1269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3B477D00-7F6B-449D-FF2C-59D9F938A0A5}"/>
              </a:ext>
            </a:extLst>
          </p:cNvPr>
          <p:cNvCxnSpPr>
            <a:cxnSpLocks/>
          </p:cNvCxnSpPr>
          <p:nvPr/>
        </p:nvCxnSpPr>
        <p:spPr>
          <a:xfrm flipH="1">
            <a:off x="2720502" y="4151790"/>
            <a:ext cx="479826" cy="1269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Bullet1">
            <a:extLst>
              <a:ext uri="{FF2B5EF4-FFF2-40B4-BE49-F238E27FC236}">
                <a16:creationId xmlns:a16="http://schemas.microsoft.com/office/drawing/2014/main" id="{CABABC37-7752-4C94-00BE-FF08CF80EFE7}"/>
              </a:ext>
            </a:extLst>
          </p:cNvPr>
          <p:cNvSpPr>
            <a:spLocks/>
          </p:cNvSpPr>
          <p:nvPr/>
        </p:nvSpPr>
        <p:spPr>
          <a:xfrm>
            <a:off x="1038531" y="3387765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矩形顶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88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26BF6-3FA5-DCC6-EBCF-6338C1B00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2B3526D7-10B2-2291-26C6-B689BBEB0D36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DB506A2E-5472-FF29-C741-51BAA21468D2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2.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识别形态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—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双顶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&amp;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双底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F1A3A95E-F1B6-2843-AD5D-841710817BA2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7D004792-CABD-1337-A266-100D6037664F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43A9986-E2A6-D435-638D-F7AB5AC4012A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0B95582C-9F1D-C37D-C95D-8878EBADBD59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437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由两个主要的局部极值点和一个局部回撤点组成。双顶（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DTOP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）和双底（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DBOT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）形态由两个主要的极值点（𝐸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1,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𝐸𝑎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​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）和一个回撤低点（双顶情况）或回撤高点（双底情况）构成。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双顶：找到两个局部最大值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和 𝐸𝑎，它们的值相差不超过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1.5%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且间隔至少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双底：找到两个局部最小值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和 𝐸𝑏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​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，它们的值相差不超过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1.5%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且间隔至少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B1904E4-5F8E-A9BD-26F8-D8C40E5C3B3E}"/>
              </a:ext>
            </a:extLst>
          </p:cNvPr>
          <p:cNvSpPr txBox="1"/>
          <p:nvPr/>
        </p:nvSpPr>
        <p:spPr>
          <a:xfrm>
            <a:off x="1482120" y="4067602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AB971FDD-07F1-4737-F479-7D491C9F3C2C}"/>
              </a:ext>
            </a:extLst>
          </p:cNvPr>
          <p:cNvSpPr txBox="1"/>
          <p:nvPr/>
        </p:nvSpPr>
        <p:spPr>
          <a:xfrm>
            <a:off x="2573272" y="4045993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8196C82-46D2-D762-F4DF-8ED7233CB050}"/>
              </a:ext>
            </a:extLst>
          </p:cNvPr>
          <p:cNvGrpSpPr/>
          <p:nvPr/>
        </p:nvGrpSpPr>
        <p:grpSpPr>
          <a:xfrm flipV="1">
            <a:off x="973813" y="4434987"/>
            <a:ext cx="2690611" cy="1269943"/>
            <a:chOff x="973813" y="4434987"/>
            <a:chExt cx="2690611" cy="126994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1AB4EB64-3FAD-354C-A345-35311DDD4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63" y="4823982"/>
              <a:ext cx="267496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1BDE4347-2FFD-6742-5B57-AC349C4BC9E1}"/>
                </a:ext>
              </a:extLst>
            </p:cNvPr>
            <p:cNvCxnSpPr>
              <a:cxnSpLocks/>
            </p:cNvCxnSpPr>
            <p:nvPr/>
          </p:nvCxnSpPr>
          <p:spPr>
            <a:xfrm>
              <a:off x="973813" y="5704930"/>
              <a:ext cx="269061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8DBF5664-743A-5737-ACB1-E967C77B8A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1697" y="4436307"/>
              <a:ext cx="443884" cy="12686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B91D0DD9-61DD-0775-7C82-15FEBE8C88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2169" y="4826615"/>
              <a:ext cx="524325" cy="878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C91FCF39-2A3E-C044-AE38-ECB3BDD40D00}"/>
                </a:ext>
              </a:extLst>
            </p:cNvPr>
            <p:cNvCxnSpPr>
              <a:cxnSpLocks/>
            </p:cNvCxnSpPr>
            <p:nvPr/>
          </p:nvCxnSpPr>
          <p:spPr>
            <a:xfrm>
              <a:off x="2216494" y="4826615"/>
              <a:ext cx="497420" cy="878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54029E4-49D3-5C18-BF4A-8783AD94A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0502" y="4434987"/>
              <a:ext cx="479826" cy="1269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Bullet1">
            <a:extLst>
              <a:ext uri="{FF2B5EF4-FFF2-40B4-BE49-F238E27FC236}">
                <a16:creationId xmlns:a16="http://schemas.microsoft.com/office/drawing/2014/main" id="{47C58B1C-A587-A7D2-FAC8-A4112A4187EA}"/>
              </a:ext>
            </a:extLst>
          </p:cNvPr>
          <p:cNvSpPr>
            <a:spLocks/>
          </p:cNvSpPr>
          <p:nvPr/>
        </p:nvSpPr>
        <p:spPr>
          <a:xfrm>
            <a:off x="1038531" y="3670962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双顶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233ECE-246C-673C-928D-95E79056A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81" y="3608053"/>
            <a:ext cx="4559534" cy="13399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4551229-9DFC-75A0-5389-60471B5D9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81" y="5171525"/>
            <a:ext cx="4413477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087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5B4F6-9C27-3F47-78C2-03119AB25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854A1F6E-FE42-4920-D5F8-7F1AFA0AA6FA}"/>
              </a:ext>
            </a:extLst>
          </p:cNvPr>
          <p:cNvGrpSpPr/>
          <p:nvPr/>
        </p:nvGrpSpPr>
        <p:grpSpPr>
          <a:xfrm>
            <a:off x="294231" y="1519767"/>
            <a:ext cx="11504290" cy="316416"/>
            <a:chOff x="2512891" y="3323394"/>
            <a:chExt cx="11504290" cy="316416"/>
          </a:xfrm>
        </p:grpSpPr>
        <p:sp>
          <p:nvSpPr>
            <p:cNvPr id="4" name="Bullet1">
              <a:extLst>
                <a:ext uri="{FF2B5EF4-FFF2-40B4-BE49-F238E27FC236}">
                  <a16:creationId xmlns:a16="http://schemas.microsoft.com/office/drawing/2014/main" id="{C277B411-538D-06B8-E1AA-7FB2CD9889AA}"/>
                </a:ext>
              </a:extLst>
            </p:cNvPr>
            <p:cNvSpPr txBox="1">
              <a:spLocks/>
            </p:cNvSpPr>
            <p:nvPr/>
          </p:nvSpPr>
          <p:spPr>
            <a:xfrm flipH="1">
              <a:off x="2577101" y="3323394"/>
              <a:ext cx="11440080" cy="316416"/>
            </a:xfrm>
            <a:prstGeom prst="rect">
              <a:avLst/>
            </a:prstGeom>
            <a:noFill/>
          </p:spPr>
          <p:txBody>
            <a:bodyPr wrap="square" rtlCol="0" anchor="b" anchorCtr="0">
              <a:normAutofit fontScale="85000" lnSpcReduction="10000"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3.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识别算法（</a:t>
              </a:r>
              <a:r>
                <a:rPr lang="en-US" altLang="zh-CN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The Identification Algorithm</a:t>
              </a:r>
              <a:r>
                <a:rPr lang="zh-CN" altLang="en-US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）</a:t>
              </a:r>
              <a:endParaRPr lang="en-US" altLang="zh-CN" b="1" dirty="0"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  <p:sp>
          <p:nvSpPr>
            <p:cNvPr id="5" name="Shape1">
              <a:extLst>
                <a:ext uri="{FF2B5EF4-FFF2-40B4-BE49-F238E27FC236}">
                  <a16:creationId xmlns:a16="http://schemas.microsoft.com/office/drawing/2014/main" id="{0DD98CD9-FCA9-1662-1DB8-4EEC1F0FF4F3}"/>
                </a:ext>
              </a:extLst>
            </p:cNvPr>
            <p:cNvSpPr/>
            <p:nvPr/>
          </p:nvSpPr>
          <p:spPr>
            <a:xfrm>
              <a:off x="2512891" y="3364871"/>
              <a:ext cx="64212" cy="23346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3023FEAF-C352-5904-413F-C2342CC21FE4}"/>
              </a:ext>
            </a:extLst>
          </p:cNvPr>
          <p:cNvSpPr txBox="1">
            <a:spLocks/>
          </p:cNvSpPr>
          <p:nvPr/>
        </p:nvSpPr>
        <p:spPr>
          <a:xfrm>
            <a:off x="134679" y="75867"/>
            <a:ext cx="11922642" cy="7645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Foundations of Technical Analysis: Computational Algorithms, Statistical</a:t>
            </a:r>
          </a:p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Inference, and Empirical Implementation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B3D019C-DE81-7322-26ED-811763EA7ECF}"/>
              </a:ext>
            </a:extLst>
          </p:cNvPr>
          <p:cNvSpPr txBox="1"/>
          <p:nvPr/>
        </p:nvSpPr>
        <p:spPr>
          <a:xfrm>
            <a:off x="134679" y="64842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技术分析基础：计算算法、统计推断和实证实施</a:t>
            </a:r>
          </a:p>
        </p:txBody>
      </p:sp>
      <p:sp>
        <p:nvSpPr>
          <p:cNvPr id="9" name="Text1">
            <a:extLst>
              <a:ext uri="{FF2B5EF4-FFF2-40B4-BE49-F238E27FC236}">
                <a16:creationId xmlns:a16="http://schemas.microsoft.com/office/drawing/2014/main" id="{7294C40D-7F32-1C55-F851-7AE1E27F8E15}"/>
              </a:ext>
            </a:extLst>
          </p:cNvPr>
          <p:cNvSpPr txBox="1">
            <a:spLocks/>
          </p:cNvSpPr>
          <p:nvPr/>
        </p:nvSpPr>
        <p:spPr>
          <a:xfrm flipH="1">
            <a:off x="358449" y="1877660"/>
            <a:ext cx="11440082" cy="1437230"/>
          </a:xfrm>
          <a:prstGeom prst="rect">
            <a:avLst/>
          </a:prstGeom>
          <a:noFill/>
        </p:spPr>
        <p:txBody>
          <a:bodyPr wrap="square" lIns="91440" tIns="45720" rIns="91440" bIns="45720" anchor="t">
            <a:noAutofit/>
          </a:bodyPr>
          <a:lstStyle/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窗口的主要长度（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l=35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个交易日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额外的检测缓冲期（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d=3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</a:rPr>
              <a:t>个交易日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）一共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38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个交易日。固定窗口长度为 𝑙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+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𝑑，并在滚动窗口上估计核回归，以在每个窗口内搜索模式。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双顶：找到两个局部最大值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和 𝐸𝑎，它们的值相差不超过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1.5%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且间隔至少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双底：找到两个局部最小值 𝐸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和 𝐸𝑏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​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，它们的值相差不超过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1.5%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且间隔至少 </a:t>
            </a:r>
            <a:r>
              <a:rPr lang="en-US" altLang="zh-CN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22 </a:t>
            </a:r>
            <a:r>
              <a:rPr lang="zh-CN" altLang="en-US" sz="14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个交易日。</a:t>
            </a: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  <a:p>
            <a:pPr marR="0" lvl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1400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782647-B17A-1BAE-6864-AD996F40B65C}"/>
              </a:ext>
            </a:extLst>
          </p:cNvPr>
          <p:cNvSpPr txBox="1"/>
          <p:nvPr/>
        </p:nvSpPr>
        <p:spPr>
          <a:xfrm>
            <a:off x="1482120" y="4067602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1 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D78CA680-5CB7-F1C4-68E1-7525DADE3917}"/>
              </a:ext>
            </a:extLst>
          </p:cNvPr>
          <p:cNvSpPr txBox="1"/>
          <p:nvPr/>
        </p:nvSpPr>
        <p:spPr>
          <a:xfrm>
            <a:off x="2573272" y="4045993"/>
            <a:ext cx="8137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𝐸</a:t>
            </a:r>
            <a:r>
              <a:rPr lang="en-US" altLang="zh-CN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a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 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EFEADE93-1959-E60D-F204-E84E50E949BF}"/>
              </a:ext>
            </a:extLst>
          </p:cNvPr>
          <p:cNvGrpSpPr/>
          <p:nvPr/>
        </p:nvGrpSpPr>
        <p:grpSpPr>
          <a:xfrm flipV="1">
            <a:off x="973813" y="4434987"/>
            <a:ext cx="2690611" cy="1269943"/>
            <a:chOff x="973813" y="4434987"/>
            <a:chExt cx="2690611" cy="126994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9D453BE4-1F32-3E09-742E-09B5BF43A0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9463" y="4823982"/>
              <a:ext cx="267496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D8DAC2C3-3142-36D5-EDD6-C0CD64166488}"/>
                </a:ext>
              </a:extLst>
            </p:cNvPr>
            <p:cNvCxnSpPr>
              <a:cxnSpLocks/>
            </p:cNvCxnSpPr>
            <p:nvPr/>
          </p:nvCxnSpPr>
          <p:spPr>
            <a:xfrm>
              <a:off x="973813" y="5704930"/>
              <a:ext cx="2690611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7C94C795-E99B-736B-F88C-6C9E1879D06E}"/>
                </a:ext>
              </a:extLst>
            </p:cNvPr>
            <p:cNvCxnSpPr>
              <a:cxnSpLocks/>
            </p:cNvCxnSpPr>
            <p:nvPr/>
          </p:nvCxnSpPr>
          <p:spPr>
            <a:xfrm>
              <a:off x="1241697" y="4436307"/>
              <a:ext cx="443884" cy="126862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CB84FF2-09BC-2ADA-1CED-C284BC2AF3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2169" y="4826615"/>
              <a:ext cx="524325" cy="878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A285DEC9-6D28-6D9D-66E0-CD3EE029AB5D}"/>
                </a:ext>
              </a:extLst>
            </p:cNvPr>
            <p:cNvCxnSpPr>
              <a:cxnSpLocks/>
            </p:cNvCxnSpPr>
            <p:nvPr/>
          </p:nvCxnSpPr>
          <p:spPr>
            <a:xfrm>
              <a:off x="2216494" y="4826615"/>
              <a:ext cx="497420" cy="8783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5C06895-D563-0B36-014C-F13C130BFF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0502" y="4434987"/>
              <a:ext cx="479826" cy="126994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Bullet1">
            <a:extLst>
              <a:ext uri="{FF2B5EF4-FFF2-40B4-BE49-F238E27FC236}">
                <a16:creationId xmlns:a16="http://schemas.microsoft.com/office/drawing/2014/main" id="{E6103C75-0799-4126-4A94-4ADBB4F48092}"/>
              </a:ext>
            </a:extLst>
          </p:cNvPr>
          <p:cNvSpPr>
            <a:spLocks/>
          </p:cNvSpPr>
          <p:nvPr/>
        </p:nvSpPr>
        <p:spPr>
          <a:xfrm>
            <a:off x="1038531" y="3670962"/>
            <a:ext cx="2561174" cy="37503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kumimoji="1" lang="zh-CN" altLang="en-US" sz="14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双顶</a:t>
            </a:r>
            <a:endParaRPr kumimoji="1" lang="en-US" altLang="zh-CN" sz="14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3ECBB54-0D6D-0DA9-1E0F-CA29AC222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481" y="3608053"/>
            <a:ext cx="4559534" cy="133991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CDF826-3403-B848-0374-751B4B7EB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8481" y="5171525"/>
            <a:ext cx="4413477" cy="127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3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3639</TotalTime>
  <Words>4901</Words>
  <Application>Microsoft Office PowerPoint</Application>
  <PresentationFormat>宽屏</PresentationFormat>
  <Paragraphs>398</Paragraphs>
  <Slides>30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8" baseType="lpstr">
      <vt:lpstr>等线</vt:lpstr>
      <vt:lpstr>等线 Light</vt:lpstr>
      <vt:lpstr>华文楷体</vt:lpstr>
      <vt:lpstr>楷体</vt:lpstr>
      <vt:lpstr>微软雅黑</vt:lpstr>
      <vt:lpstr>Arial</vt:lpstr>
      <vt:lpstr>Wingdings</vt:lpstr>
      <vt:lpstr>Office 主题​​</vt:lpstr>
      <vt:lpstr>如何识别技术分析图表 形态？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Amber W</dc:creator>
  <cp:lastModifiedBy>Amber W</cp:lastModifiedBy>
  <cp:revision>429</cp:revision>
  <dcterms:created xsi:type="dcterms:W3CDTF">2025-03-06T05:25:21Z</dcterms:created>
  <dcterms:modified xsi:type="dcterms:W3CDTF">2025-03-28T03:03:21Z</dcterms:modified>
</cp:coreProperties>
</file>